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9" r:id="rId5"/>
    <p:sldId id="268" r:id="rId6"/>
    <p:sldId id="267" r:id="rId7"/>
    <p:sldId id="261" r:id="rId8"/>
    <p:sldId id="263" r:id="rId9"/>
    <p:sldId id="264" r:id="rId10"/>
    <p:sldId id="265" r:id="rId11"/>
    <p:sldId id="266" r:id="rId12"/>
    <p:sldId id="260"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B166-9211-B021-A165-53C1F31266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8BE4A26-5ECD-FC5F-19C6-869EBB6B68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C3403A6-C453-D0EC-D065-805D77302A37}"/>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5" name="Footer Placeholder 4">
            <a:extLst>
              <a:ext uri="{FF2B5EF4-FFF2-40B4-BE49-F238E27FC236}">
                <a16:creationId xmlns:a16="http://schemas.microsoft.com/office/drawing/2014/main" id="{F7C64B12-AF9A-2142-03FF-CFD7EB41C3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353A866-D7DE-8B11-E585-50571194ACCB}"/>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126118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FB8F-4A5D-D538-30E0-C2C027893E8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0E6153E-B487-D2FD-305A-0F08283A53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3552A6-AC4C-BA64-8C46-3554E45A19FC}"/>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5" name="Footer Placeholder 4">
            <a:extLst>
              <a:ext uri="{FF2B5EF4-FFF2-40B4-BE49-F238E27FC236}">
                <a16:creationId xmlns:a16="http://schemas.microsoft.com/office/drawing/2014/main" id="{BB4B1A4C-A2B7-D42E-5A92-3B31A07F630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F4CB1B8-FE12-779B-EDE6-81E126D7CAB2}"/>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189999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6556F6-9F0E-3E36-C99C-20B97AD37C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9094F4-399C-EB37-E5B2-95A6895D45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CB1FCE6-5C96-6673-F2F1-7C1CB0607D20}"/>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5" name="Footer Placeholder 4">
            <a:extLst>
              <a:ext uri="{FF2B5EF4-FFF2-40B4-BE49-F238E27FC236}">
                <a16:creationId xmlns:a16="http://schemas.microsoft.com/office/drawing/2014/main" id="{1B15CC4D-8DC4-E9F4-3C6E-B887B36B3E2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013D1A5-A95A-77E3-474A-C86CBFD6E5E8}"/>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251292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FB0D-E341-949D-7DAE-D5639871144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032BEB1-9A28-5623-578C-A94378FC9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EF4D2FC-22A1-D81A-7A5A-C97806EB3874}"/>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5" name="Footer Placeholder 4">
            <a:extLst>
              <a:ext uri="{FF2B5EF4-FFF2-40B4-BE49-F238E27FC236}">
                <a16:creationId xmlns:a16="http://schemas.microsoft.com/office/drawing/2014/main" id="{43F44E36-4CF4-DCAB-1D64-7A64CB10EE9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A3985B4-031B-7A11-2DF8-BE3FA883E42E}"/>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206872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6017-D2B0-72E0-5194-5E28CA901A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DF087F3-70A3-5728-41BB-C21975D8D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2C81DB-4A0F-C0F5-CC6B-2B82455D1693}"/>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5" name="Footer Placeholder 4">
            <a:extLst>
              <a:ext uri="{FF2B5EF4-FFF2-40B4-BE49-F238E27FC236}">
                <a16:creationId xmlns:a16="http://schemas.microsoft.com/office/drawing/2014/main" id="{AF790AE7-4917-065C-1507-B476B47745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860582-08C7-89C5-7CDF-17FDD1F5DC5B}"/>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180660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C4A1-E087-2EBC-C93F-231C173EBA7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66F52FD-5B8B-09D5-604A-8290A96551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69AF17B-F7B2-2B6C-88D8-4B513E832C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6BF7C3DF-505C-7C6B-283D-1850DE033AFD}"/>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6" name="Footer Placeholder 5">
            <a:extLst>
              <a:ext uri="{FF2B5EF4-FFF2-40B4-BE49-F238E27FC236}">
                <a16:creationId xmlns:a16="http://schemas.microsoft.com/office/drawing/2014/main" id="{C822ED8F-31B0-DC33-AFEB-A1955EB7CC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419275-EFDF-6AE2-FF0F-72C38763A96E}"/>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281468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AE7D-519F-1B99-DAB2-6C17C879AC9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4DC52FC-35ED-7DC3-56B3-EF9B5737A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3CF37-8BE7-2CEF-407C-033BA9DD7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8EDE313-4BFC-C80D-C444-3B46E3E65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F43593-CE70-9B97-8D12-B64A1448D6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6D23641-3AC8-0999-6A87-FF833B97A8EE}"/>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8" name="Footer Placeholder 7">
            <a:extLst>
              <a:ext uri="{FF2B5EF4-FFF2-40B4-BE49-F238E27FC236}">
                <a16:creationId xmlns:a16="http://schemas.microsoft.com/office/drawing/2014/main" id="{8035E0D0-CE08-48BF-1C83-ADE89546B4E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12EE9ED-F279-8D0D-575E-F8ABACEEC356}"/>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47280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DC79-E2B0-73DF-4ECD-8F63D75A3B7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4268FCB-E6CB-4E54-480B-3FE0005A6CB1}"/>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4" name="Footer Placeholder 3">
            <a:extLst>
              <a:ext uri="{FF2B5EF4-FFF2-40B4-BE49-F238E27FC236}">
                <a16:creationId xmlns:a16="http://schemas.microsoft.com/office/drawing/2014/main" id="{2C576B6D-12C1-8F2A-7171-30B34C821AD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BF5E424-995B-507D-1D34-950EC38740C0}"/>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366045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D89D52-CC63-765A-31CD-DE909E2930E2}"/>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3" name="Footer Placeholder 2">
            <a:extLst>
              <a:ext uri="{FF2B5EF4-FFF2-40B4-BE49-F238E27FC236}">
                <a16:creationId xmlns:a16="http://schemas.microsoft.com/office/drawing/2014/main" id="{B910C02E-E675-5136-71EC-19F507A98E7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ABE7C19-47A6-0FDA-78AC-D02551FEBDD8}"/>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50288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C67A-3FC3-2288-B89B-C82EC4E28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A309755-3B4A-2507-FF51-5F4A0D113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7E0CE3-557F-8601-C0F0-1C102FC51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7F3FC-C99F-223B-A5C7-3AB25086A7F6}"/>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6" name="Footer Placeholder 5">
            <a:extLst>
              <a:ext uri="{FF2B5EF4-FFF2-40B4-BE49-F238E27FC236}">
                <a16:creationId xmlns:a16="http://schemas.microsoft.com/office/drawing/2014/main" id="{379E5DF1-E029-CF72-E999-568123A09C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95D123B-6766-F669-EE07-1BB484F302A9}"/>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105201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8E43-9618-4585-03AE-7B3A2C89D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71B8992-A3AB-502B-4DE8-27A7BA118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3BAA68F-97E0-0A3D-C039-1CFFB3327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8C56A-F4BE-2DA6-9E4A-CD4A150BF514}"/>
              </a:ext>
            </a:extLst>
          </p:cNvPr>
          <p:cNvSpPr>
            <a:spLocks noGrp="1"/>
          </p:cNvSpPr>
          <p:nvPr>
            <p:ph type="dt" sz="half" idx="10"/>
          </p:nvPr>
        </p:nvSpPr>
        <p:spPr/>
        <p:txBody>
          <a:bodyPr/>
          <a:lstStyle/>
          <a:p>
            <a:fld id="{E9991C68-D81F-42B4-8106-A56D51A21E5C}" type="datetimeFigureOut">
              <a:rPr lang="vi-VN" smtClean="0"/>
              <a:t>30/10/2023</a:t>
            </a:fld>
            <a:endParaRPr lang="vi-VN"/>
          </a:p>
        </p:txBody>
      </p:sp>
      <p:sp>
        <p:nvSpPr>
          <p:cNvPr id="6" name="Footer Placeholder 5">
            <a:extLst>
              <a:ext uri="{FF2B5EF4-FFF2-40B4-BE49-F238E27FC236}">
                <a16:creationId xmlns:a16="http://schemas.microsoft.com/office/drawing/2014/main" id="{31B077A6-09E4-6013-E260-E5A93867700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212CBE0-2D76-A1E4-9674-CF2154FBE0D8}"/>
              </a:ext>
            </a:extLst>
          </p:cNvPr>
          <p:cNvSpPr>
            <a:spLocks noGrp="1"/>
          </p:cNvSpPr>
          <p:nvPr>
            <p:ph type="sldNum" sz="quarter" idx="12"/>
          </p:nvPr>
        </p:nvSpPr>
        <p:spPr/>
        <p:txBody>
          <a:bodyPr/>
          <a:lstStyle/>
          <a:p>
            <a:fld id="{A17CA97B-6424-4DB8-8C28-0948CA8C3949}" type="slidenum">
              <a:rPr lang="vi-VN" smtClean="0"/>
              <a:t>‹#›</a:t>
            </a:fld>
            <a:endParaRPr lang="vi-VN"/>
          </a:p>
        </p:txBody>
      </p:sp>
    </p:spTree>
    <p:extLst>
      <p:ext uri="{BB962C8B-B14F-4D97-AF65-F5344CB8AC3E}">
        <p14:creationId xmlns:p14="http://schemas.microsoft.com/office/powerpoint/2010/main" val="401436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592F9-E9D6-D832-7376-FBBB0F97C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B6D1026-41BA-C7BA-DC85-746311BEC1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159E523-2F45-E0AB-89FA-1FFCC1F9F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91C68-D81F-42B4-8106-A56D51A21E5C}" type="datetimeFigureOut">
              <a:rPr lang="vi-VN" smtClean="0"/>
              <a:t>30/10/2023</a:t>
            </a:fld>
            <a:endParaRPr lang="vi-VN"/>
          </a:p>
        </p:txBody>
      </p:sp>
      <p:sp>
        <p:nvSpPr>
          <p:cNvPr id="5" name="Footer Placeholder 4">
            <a:extLst>
              <a:ext uri="{FF2B5EF4-FFF2-40B4-BE49-F238E27FC236}">
                <a16:creationId xmlns:a16="http://schemas.microsoft.com/office/drawing/2014/main" id="{F02E8B17-7D64-2A0D-4FA0-845CC6124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CF4DD6CD-07A3-86CA-A79B-F271C1737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CA97B-6424-4DB8-8C28-0948CA8C3949}" type="slidenum">
              <a:rPr lang="vi-VN" smtClean="0"/>
              <a:t>‹#›</a:t>
            </a:fld>
            <a:endParaRPr lang="vi-VN"/>
          </a:p>
        </p:txBody>
      </p:sp>
    </p:spTree>
    <p:extLst>
      <p:ext uri="{BB962C8B-B14F-4D97-AF65-F5344CB8AC3E}">
        <p14:creationId xmlns:p14="http://schemas.microsoft.com/office/powerpoint/2010/main" val="2808780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E9CB7AE-7CE5-C717-271E-F40E003CC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1531"/>
            <a:ext cx="12192000" cy="73195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EF42BE-D8C7-D848-738B-AE8673C5546F}"/>
              </a:ext>
            </a:extLst>
          </p:cNvPr>
          <p:cNvSpPr>
            <a:spLocks noGrp="1"/>
          </p:cNvSpPr>
          <p:nvPr>
            <p:ph type="ctrTitle"/>
          </p:nvPr>
        </p:nvSpPr>
        <p:spPr>
          <a:xfrm>
            <a:off x="228601" y="1122363"/>
            <a:ext cx="11296650" cy="2387600"/>
          </a:xfrm>
          <a:ln>
            <a:solidFill>
              <a:schemeClr val="bg1"/>
            </a:solidFill>
          </a:ln>
        </p:spPr>
        <p:txBody>
          <a:bodyPr/>
          <a:lstStyle/>
          <a:p>
            <a:r>
              <a:rPr lang="en-US" sz="4000" b="1" dirty="0">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GIỚI THIỆU CUỐN SÁCH </a:t>
            </a:r>
            <a:br>
              <a:rPr lang="en-US" b="1" dirty="0">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br>
            <a:r>
              <a:rPr lang="en-US" b="1" dirty="0" err="1">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Cẩm</a:t>
            </a:r>
            <a:r>
              <a:rPr lang="en-US" b="1" dirty="0">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 </a:t>
            </a:r>
            <a:r>
              <a:rPr lang="en-US" b="1" dirty="0" err="1">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nang</a:t>
            </a:r>
            <a:r>
              <a:rPr lang="en-US" b="1" dirty="0">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 </a:t>
            </a:r>
            <a:r>
              <a:rPr lang="en-US" b="1" dirty="0" err="1">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phòng</a:t>
            </a:r>
            <a:r>
              <a:rPr lang="en-US" b="1" dirty="0">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 </a:t>
            </a:r>
            <a:r>
              <a:rPr lang="en-US" b="1" dirty="0" err="1">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cháy</a:t>
            </a:r>
            <a:r>
              <a:rPr lang="en-US" b="1" dirty="0">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 </a:t>
            </a:r>
            <a:r>
              <a:rPr lang="en-US" b="1" dirty="0" err="1">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chữa</a:t>
            </a:r>
            <a:r>
              <a:rPr lang="en-US" b="1" dirty="0">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 </a:t>
            </a:r>
            <a:r>
              <a:rPr lang="en-US" b="1" dirty="0" err="1">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rPr>
              <a:t>cháy</a:t>
            </a:r>
            <a:endParaRPr lang="vi-VN" b="1" dirty="0">
              <a:ln w="22225">
                <a:solidFill>
                  <a:srgbClr val="FF0000"/>
                </a:solidFill>
                <a:prstDash val="solid"/>
              </a:ln>
              <a:solidFill>
                <a:schemeClr val="accent4"/>
              </a:solidFill>
              <a:latin typeface="Times New Roman" panose="02020603050405020304" pitchFamily="18" charset="0"/>
              <a:cs typeface="Times New Roman" panose="02020603050405020304" pitchFamily="18" charset="0"/>
            </a:endParaRPr>
          </a:p>
        </p:txBody>
      </p:sp>
      <p:pic>
        <p:nvPicPr>
          <p:cNvPr id="3" name="SilentWind-EricChiryoku_4b49">
            <a:hlinkClick r:id="" action="ppaction://media"/>
            <a:extLst>
              <a:ext uri="{FF2B5EF4-FFF2-40B4-BE49-F238E27FC236}">
                <a16:creationId xmlns:a16="http://schemas.microsoft.com/office/drawing/2014/main" id="{127A5E67-B2A8-2F25-23B6-9FC069B7DD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9925" y="919163"/>
            <a:ext cx="406400" cy="406400"/>
          </a:xfrm>
          <a:prstGeom prst="rect">
            <a:avLst/>
          </a:prstGeom>
        </p:spPr>
      </p:pic>
      <p:sp>
        <p:nvSpPr>
          <p:cNvPr id="5" name="TextBox 4">
            <a:extLst>
              <a:ext uri="{FF2B5EF4-FFF2-40B4-BE49-F238E27FC236}">
                <a16:creationId xmlns:a16="http://schemas.microsoft.com/office/drawing/2014/main" id="{72279DE2-1C78-6447-3C11-20CEFD2018ED}"/>
              </a:ext>
            </a:extLst>
          </p:cNvPr>
          <p:cNvSpPr txBox="1"/>
          <p:nvPr/>
        </p:nvSpPr>
        <p:spPr>
          <a:xfrm>
            <a:off x="2874169" y="-4167"/>
            <a:ext cx="6443662" cy="923330"/>
          </a:xfrm>
          <a:prstGeom prst="rect">
            <a:avLst/>
          </a:prstGeom>
          <a:noFill/>
        </p:spPr>
        <p:txBody>
          <a:bodyPr wrap="square">
            <a:spAutoFit/>
          </a:bodyPr>
          <a:lstStyle/>
          <a:p>
            <a:pPr algn="ctr"/>
            <a:r>
              <a:rPr lang="en-US" b="1" dirty="0">
                <a:ln w="22225">
                  <a:noFill/>
                  <a:prstDash val="solid"/>
                </a:ln>
                <a:latin typeface="Times New Roman" panose="02020603050405020304" pitchFamily="18" charset="0"/>
                <a:cs typeface="Times New Roman" panose="02020603050405020304" pitchFamily="18" charset="0"/>
              </a:rPr>
              <a:t>UỶ BAN NHÂN DÂN HUYỆN GIA LÂM</a:t>
            </a:r>
          </a:p>
          <a:p>
            <a:pPr algn="ctr"/>
            <a:r>
              <a:rPr lang="en-US" b="1" dirty="0">
                <a:ln w="22225">
                  <a:noFill/>
                  <a:prstDash val="solid"/>
                </a:ln>
                <a:latin typeface="Times New Roman" panose="02020603050405020304" pitchFamily="18" charset="0"/>
                <a:cs typeface="Times New Roman" panose="02020603050405020304" pitchFamily="18" charset="0"/>
              </a:rPr>
              <a:t>TRƯỜNG THCS YÊN VIÊN</a:t>
            </a:r>
          </a:p>
          <a:p>
            <a:endParaRPr lang="vi-VN" dirty="0"/>
          </a:p>
        </p:txBody>
      </p:sp>
    </p:spTree>
    <p:extLst>
      <p:ext uri="{BB962C8B-B14F-4D97-AF65-F5344CB8AC3E}">
        <p14:creationId xmlns:p14="http://schemas.microsoft.com/office/powerpoint/2010/main" val="153523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50FEA69-BB61-786A-AA25-1E73F3F4F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04" y="0"/>
            <a:ext cx="94189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930794"/>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B2D3F5-015F-86BF-4523-8DFA1C06CFE8}"/>
              </a:ext>
            </a:extLst>
          </p:cNvPr>
          <p:cNvSpPr txBox="1"/>
          <p:nvPr/>
        </p:nvSpPr>
        <p:spPr>
          <a:xfrm>
            <a:off x="3086099" y="1444447"/>
            <a:ext cx="8696325" cy="3477875"/>
          </a:xfrm>
          <a:prstGeom prst="rect">
            <a:avLst/>
          </a:prstGeom>
          <a:noFill/>
        </p:spPr>
        <p:txBody>
          <a:bodyPr wrap="square">
            <a:spAutoFit/>
          </a:bodyPr>
          <a:lstStyle/>
          <a:p>
            <a:pPr algn="ctr"/>
            <a:r>
              <a:rPr lang="vi-VN" sz="4400" b="1" dirty="0">
                <a:ln>
                  <a:solidFill>
                    <a:srgbClr val="FF0000"/>
                  </a:solidFill>
                </a:ln>
                <a:solidFill>
                  <a:schemeClr val="accent4"/>
                </a:solidFill>
                <a:ea typeface="+mj-ea"/>
                <a:cs typeface="+mj-cs"/>
              </a:rPr>
              <a:t>Cảm ơn các bạn đã dành thời gian để theo dõi, nếu muốn tìm hiểu thêm về cuốn sách thú vị này, hãy ghé đến thư viện trường THCS Yên Viên nhé!</a:t>
            </a:r>
          </a:p>
        </p:txBody>
      </p:sp>
      <p:pic>
        <p:nvPicPr>
          <p:cNvPr id="6146" name="Picture 2" descr="CUENTOS DE AMISTAD ® Historias infantiles sobre la amistad y su valor">
            <a:extLst>
              <a:ext uri="{FF2B5EF4-FFF2-40B4-BE49-F238E27FC236}">
                <a16:creationId xmlns:a16="http://schemas.microsoft.com/office/drawing/2014/main" id="{03A41943-4E75-6C99-7A2C-553560A2224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364" b="99439" l="8475" r="92373">
                        <a14:foregroundMark x1="10593" y1="13084" x2="10593" y2="32710"/>
                        <a14:foregroundMark x1="12712" y1="65607" x2="10593" y2="77196"/>
                        <a14:foregroundMark x1="9322" y1="96075" x2="25424" y2="90841"/>
                        <a14:foregroundMark x1="73729" y1="67103" x2="64407" y2="68598"/>
                        <a14:foregroundMark x1="54661" y1="65607" x2="56780" y2="66916"/>
                        <a14:foregroundMark x1="22881" y1="8785" x2="29661" y2="3925"/>
                        <a14:foregroundMark x1="90678" y1="71028" x2="92373" y2="74019"/>
                        <a14:foregroundMark x1="17797" y1="94019" x2="33475" y2="95888"/>
                        <a14:foregroundMark x1="33475" y1="95888" x2="34322" y2="96262"/>
                        <a14:foregroundMark x1="41525" y1="31402" x2="42373" y2="43551"/>
                        <a14:foregroundMark x1="15254" y1="96636" x2="12288" y2="99439"/>
                      </a14:backgroundRemoval>
                    </a14:imgEffect>
                  </a14:imgLayer>
                </a14:imgProps>
              </a:ext>
              <a:ext uri="{28A0092B-C50C-407E-A947-70E740481C1C}">
                <a14:useLocalDpi xmlns:a14="http://schemas.microsoft.com/office/drawing/2010/main" val="0"/>
              </a:ext>
            </a:extLst>
          </a:blip>
          <a:srcRect/>
          <a:stretch>
            <a:fillRect/>
          </a:stretch>
        </p:blipFill>
        <p:spPr bwMode="auto">
          <a:xfrm>
            <a:off x="-247650" y="-289181"/>
            <a:ext cx="3200399" cy="714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9016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ục này có hình ảnh của: ">
            <a:extLst>
              <a:ext uri="{FF2B5EF4-FFF2-40B4-BE49-F238E27FC236}">
                <a16:creationId xmlns:a16="http://schemas.microsoft.com/office/drawing/2014/main" id="{BC5F8B21-08AA-29DC-4034-A34653E2D664}"/>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783148" y="-1301640"/>
            <a:ext cx="6625703" cy="94612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DB3BE1-217C-F46D-331F-2CA3D70577E2}"/>
              </a:ext>
            </a:extLst>
          </p:cNvPr>
          <p:cNvSpPr>
            <a:spLocks noGrp="1"/>
          </p:cNvSpPr>
          <p:nvPr>
            <p:ph type="title"/>
          </p:nvPr>
        </p:nvSpPr>
        <p:spPr>
          <a:xfrm>
            <a:off x="3117056" y="3429000"/>
            <a:ext cx="5957888" cy="1009650"/>
          </a:xfrm>
        </p:spPr>
        <p:txBody>
          <a:bodyPr>
            <a:prstTxWarp prst="textArchUp">
              <a:avLst/>
            </a:prstTxWarp>
            <a:noAutofit/>
          </a:bodyPr>
          <a:lstStyle/>
          <a:p>
            <a:pPr algn="ctr"/>
            <a:r>
              <a:rPr lang="vi-VN" sz="9600" b="1" dirty="0">
                <a:ln>
                  <a:solidFill>
                    <a:srgbClr val="FF0000"/>
                  </a:solidFill>
                </a:ln>
                <a:solidFill>
                  <a:schemeClr val="accent4"/>
                </a:solidFill>
              </a:rPr>
              <a:t>Thanks for watching</a:t>
            </a:r>
            <a:br>
              <a:rPr lang="vi-VN" sz="9600" b="1" dirty="0">
                <a:ln>
                  <a:solidFill>
                    <a:srgbClr val="FF0000"/>
                  </a:solidFill>
                </a:ln>
                <a:solidFill>
                  <a:schemeClr val="accent4"/>
                </a:solidFill>
              </a:rPr>
            </a:br>
            <a:r>
              <a:rPr lang="vi-VN" sz="7200" dirty="0">
                <a:ln>
                  <a:solidFill>
                    <a:srgbClr val="FF0000"/>
                  </a:solidFill>
                </a:ln>
                <a:solidFill>
                  <a:schemeClr val="accent4"/>
                </a:solidFill>
              </a:rPr>
              <a:t>cảm ơn vì đã theo dõi</a:t>
            </a:r>
          </a:p>
        </p:txBody>
      </p:sp>
    </p:spTree>
    <p:extLst>
      <p:ext uri="{BB962C8B-B14F-4D97-AF65-F5344CB8AC3E}">
        <p14:creationId xmlns:p14="http://schemas.microsoft.com/office/powerpoint/2010/main" val="335130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9583-8D2E-259C-5BB1-A3C7D53B268B}"/>
              </a:ext>
            </a:extLst>
          </p:cNvPr>
          <p:cNvSpPr>
            <a:spLocks noGrp="1"/>
          </p:cNvSpPr>
          <p:nvPr>
            <p:ph type="title"/>
          </p:nvPr>
        </p:nvSpPr>
        <p:spPr/>
        <p:txBody>
          <a:bodyPr/>
          <a:lstStyle/>
          <a:p>
            <a:r>
              <a:rPr lang="en-US" b="1" dirty="0" err="1">
                <a:ln w="22225">
                  <a:solidFill>
                    <a:srgbClr val="FF0000"/>
                  </a:solidFill>
                  <a:prstDash val="solid"/>
                </a:ln>
                <a:solidFill>
                  <a:schemeClr val="accent4"/>
                </a:solidFill>
                <a:latin typeface="Arial" panose="020B0604020202020204" pitchFamily="34" charset="0"/>
                <a:cs typeface="Arial" panose="020B0604020202020204" pitchFamily="34" charset="0"/>
              </a:rPr>
              <a:t>Giới</a:t>
            </a:r>
            <a:r>
              <a:rPr lang="en-US" b="1" dirty="0">
                <a:ln w="22225">
                  <a:solidFill>
                    <a:srgbClr val="FF0000"/>
                  </a:solidFill>
                  <a:prstDash val="solid"/>
                </a:ln>
                <a:solidFill>
                  <a:schemeClr val="accent4"/>
                </a:solidFill>
                <a:latin typeface="Arial" panose="020B0604020202020204" pitchFamily="34" charset="0"/>
                <a:cs typeface="Arial" panose="020B0604020202020204" pitchFamily="34" charset="0"/>
              </a:rPr>
              <a:t> </a:t>
            </a:r>
            <a:r>
              <a:rPr lang="en-US" b="1" dirty="0" err="1">
                <a:ln w="22225">
                  <a:solidFill>
                    <a:srgbClr val="FF0000"/>
                  </a:solidFill>
                  <a:prstDash val="solid"/>
                </a:ln>
                <a:solidFill>
                  <a:schemeClr val="accent4"/>
                </a:solidFill>
                <a:latin typeface="Arial" panose="020B0604020202020204" pitchFamily="34" charset="0"/>
                <a:cs typeface="Arial" panose="020B0604020202020204" pitchFamily="34" charset="0"/>
              </a:rPr>
              <a:t>thiệu</a:t>
            </a:r>
            <a:r>
              <a:rPr lang="en-US" b="1" dirty="0">
                <a:ln w="22225">
                  <a:solidFill>
                    <a:srgbClr val="FF0000"/>
                  </a:solidFill>
                  <a:prstDash val="solid"/>
                </a:ln>
                <a:solidFill>
                  <a:schemeClr val="accent4"/>
                </a:solidFill>
                <a:latin typeface="Arial" panose="020B0604020202020204" pitchFamily="34" charset="0"/>
                <a:cs typeface="Arial" panose="020B0604020202020204" pitchFamily="34" charset="0"/>
              </a:rPr>
              <a:t> </a:t>
            </a:r>
            <a:r>
              <a:rPr lang="en-US" b="1" dirty="0" err="1">
                <a:ln w="22225">
                  <a:solidFill>
                    <a:srgbClr val="FF0000"/>
                  </a:solidFill>
                  <a:prstDash val="solid"/>
                </a:ln>
                <a:solidFill>
                  <a:schemeClr val="accent4"/>
                </a:solidFill>
                <a:latin typeface="Arial" panose="020B0604020202020204" pitchFamily="34" charset="0"/>
                <a:cs typeface="Arial" panose="020B0604020202020204" pitchFamily="34" charset="0"/>
              </a:rPr>
              <a:t>về</a:t>
            </a:r>
            <a:r>
              <a:rPr lang="en-US" b="1" dirty="0">
                <a:ln w="22225">
                  <a:solidFill>
                    <a:srgbClr val="FF0000"/>
                  </a:solidFill>
                  <a:prstDash val="solid"/>
                </a:ln>
                <a:solidFill>
                  <a:schemeClr val="accent4"/>
                </a:solidFill>
                <a:latin typeface="Arial" panose="020B0604020202020204" pitchFamily="34" charset="0"/>
                <a:cs typeface="Arial" panose="020B0604020202020204" pitchFamily="34" charset="0"/>
              </a:rPr>
              <a:t> </a:t>
            </a:r>
            <a:r>
              <a:rPr lang="en-US" b="1" dirty="0" err="1">
                <a:ln w="22225">
                  <a:solidFill>
                    <a:srgbClr val="FF0000"/>
                  </a:solidFill>
                  <a:prstDash val="solid"/>
                </a:ln>
                <a:solidFill>
                  <a:schemeClr val="accent4"/>
                </a:solidFill>
                <a:latin typeface="Arial" panose="020B0604020202020204" pitchFamily="34" charset="0"/>
                <a:cs typeface="Arial" panose="020B0604020202020204" pitchFamily="34" charset="0"/>
              </a:rPr>
              <a:t>cuốn</a:t>
            </a:r>
            <a:r>
              <a:rPr lang="en-US" b="1" dirty="0">
                <a:ln w="22225">
                  <a:solidFill>
                    <a:srgbClr val="FF0000"/>
                  </a:solidFill>
                  <a:prstDash val="solid"/>
                </a:ln>
                <a:solidFill>
                  <a:schemeClr val="accent4"/>
                </a:solidFill>
                <a:latin typeface="Arial" panose="020B0604020202020204" pitchFamily="34" charset="0"/>
                <a:cs typeface="Arial" panose="020B0604020202020204" pitchFamily="34" charset="0"/>
              </a:rPr>
              <a:t> </a:t>
            </a:r>
            <a:r>
              <a:rPr lang="en-US" b="1" dirty="0" err="1">
                <a:ln w="22225">
                  <a:solidFill>
                    <a:srgbClr val="FF0000"/>
                  </a:solidFill>
                  <a:prstDash val="solid"/>
                </a:ln>
                <a:solidFill>
                  <a:schemeClr val="accent4"/>
                </a:solidFill>
                <a:latin typeface="Arial" panose="020B0604020202020204" pitchFamily="34" charset="0"/>
                <a:cs typeface="Arial" panose="020B0604020202020204" pitchFamily="34" charset="0"/>
              </a:rPr>
              <a:t>sách</a:t>
            </a:r>
            <a:endParaRPr lang="vi-VN" b="1" dirty="0">
              <a:ln w="22225">
                <a:solidFill>
                  <a:srgbClr val="FF0000"/>
                </a:solidFill>
                <a:prstDash val="solid"/>
              </a:ln>
              <a:solidFill>
                <a:schemeClr val="accent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5467-2002-A2BA-DBD8-A228A8E9524F}"/>
              </a:ext>
            </a:extLst>
          </p:cNvPr>
          <p:cNvSpPr>
            <a:spLocks noGrp="1"/>
          </p:cNvSpPr>
          <p:nvPr>
            <p:ph idx="1"/>
          </p:nvPr>
        </p:nvSpPr>
        <p:spPr>
          <a:xfrm>
            <a:off x="495300" y="1690687"/>
            <a:ext cx="7896225" cy="4662487"/>
          </a:xfrm>
        </p:spPr>
        <p:txBody>
          <a:bodyPr>
            <a:normAutofit/>
          </a:bodyPr>
          <a:lstStyle/>
          <a:p>
            <a:pPr marL="0" indent="0" algn="just">
              <a:buNone/>
            </a:pPr>
            <a:r>
              <a:rPr lang="vi-VN" b="0" i="0" dirty="0">
                <a:solidFill>
                  <a:srgbClr val="333333"/>
                </a:solidFill>
                <a:effectLst/>
                <a:latin typeface="Sigmar One"/>
              </a:rPr>
              <a:t>Những năm gần đây, tình hình cháy, nổ ngày càng diễn biến hết sức phức tạp, các vụ cháy tập trung rất nhiều ở nhà dân, khu dân cư, khu chung cư cao tầng, khu công nghiệp, khu công cộng, nhà trường,…và để lại hậu quả hết sức nghiêm trọng. Nguyên nhân chủ yếu dẫn đến các vụ cháy nổ là do người dân thiếu kiến thức trong việc phòng cháy, chữa cháy và sử dụng điện, gas, chất đốt,…không an toàn. </a:t>
            </a:r>
            <a:r>
              <a:rPr lang="en-US" b="0" i="0" dirty="0" err="1">
                <a:solidFill>
                  <a:srgbClr val="333333"/>
                </a:solidFill>
                <a:effectLst/>
                <a:latin typeface="Sigmar One"/>
              </a:rPr>
              <a:t>Nên</a:t>
            </a:r>
            <a:r>
              <a:rPr lang="en-US" b="0" i="0" dirty="0">
                <a:solidFill>
                  <a:srgbClr val="333333"/>
                </a:solidFill>
                <a:effectLst/>
                <a:latin typeface="Sigmar One"/>
              </a:rPr>
              <a:t> </a:t>
            </a:r>
            <a:r>
              <a:rPr lang="en-US" b="0" i="0" dirty="0" err="1">
                <a:solidFill>
                  <a:srgbClr val="333333"/>
                </a:solidFill>
                <a:effectLst/>
                <a:latin typeface="Sigmar One"/>
              </a:rPr>
              <a:t>đây</a:t>
            </a:r>
            <a:r>
              <a:rPr lang="en-US" b="0" i="0" dirty="0">
                <a:solidFill>
                  <a:srgbClr val="333333"/>
                </a:solidFill>
                <a:effectLst/>
                <a:latin typeface="Sigmar One"/>
              </a:rPr>
              <a:t> </a:t>
            </a:r>
            <a:r>
              <a:rPr lang="en-US" b="0" i="0" dirty="0" err="1">
                <a:solidFill>
                  <a:srgbClr val="333333"/>
                </a:solidFill>
                <a:effectLst/>
                <a:latin typeface="Sigmar One"/>
              </a:rPr>
              <a:t>sẽ</a:t>
            </a:r>
            <a:r>
              <a:rPr lang="en-US" b="0" i="0" dirty="0">
                <a:solidFill>
                  <a:srgbClr val="333333"/>
                </a:solidFill>
                <a:effectLst/>
                <a:latin typeface="Sigmar One"/>
              </a:rPr>
              <a:t> </a:t>
            </a:r>
            <a:r>
              <a:rPr lang="en-US" b="0" i="0" dirty="0" err="1">
                <a:solidFill>
                  <a:srgbClr val="333333"/>
                </a:solidFill>
                <a:effectLst/>
                <a:latin typeface="Sigmar One"/>
              </a:rPr>
              <a:t>là</a:t>
            </a:r>
            <a:r>
              <a:rPr lang="en-US" b="0" i="0" dirty="0">
                <a:solidFill>
                  <a:srgbClr val="333333"/>
                </a:solidFill>
                <a:effectLst/>
                <a:latin typeface="Sigmar One"/>
              </a:rPr>
              <a:t> </a:t>
            </a:r>
            <a:r>
              <a:rPr lang="en-US" b="0" i="0" dirty="0" err="1">
                <a:solidFill>
                  <a:srgbClr val="333333"/>
                </a:solidFill>
                <a:effectLst/>
                <a:latin typeface="Sigmar One"/>
              </a:rPr>
              <a:t>một</a:t>
            </a:r>
            <a:r>
              <a:rPr lang="en-US" b="0" i="0" dirty="0">
                <a:solidFill>
                  <a:srgbClr val="333333"/>
                </a:solidFill>
                <a:effectLst/>
                <a:latin typeface="Sigmar One"/>
              </a:rPr>
              <a:t> </a:t>
            </a:r>
            <a:r>
              <a:rPr lang="en-US" b="0" i="0" dirty="0" err="1">
                <a:solidFill>
                  <a:srgbClr val="333333"/>
                </a:solidFill>
                <a:effectLst/>
                <a:latin typeface="Sigmar One"/>
              </a:rPr>
              <a:t>cuốn</a:t>
            </a:r>
            <a:r>
              <a:rPr lang="en-US" b="0" i="0" dirty="0">
                <a:solidFill>
                  <a:srgbClr val="333333"/>
                </a:solidFill>
                <a:effectLst/>
                <a:latin typeface="Sigmar One"/>
              </a:rPr>
              <a:t> </a:t>
            </a:r>
            <a:r>
              <a:rPr lang="en-US" b="0" i="0" dirty="0" err="1">
                <a:solidFill>
                  <a:srgbClr val="333333"/>
                </a:solidFill>
                <a:effectLst/>
                <a:latin typeface="Sigmar One"/>
              </a:rPr>
              <a:t>sách</a:t>
            </a:r>
            <a:r>
              <a:rPr lang="en-US" b="0" i="0" dirty="0">
                <a:solidFill>
                  <a:srgbClr val="333333"/>
                </a:solidFill>
                <a:effectLst/>
                <a:latin typeface="Sigmar One"/>
              </a:rPr>
              <a:t> </a:t>
            </a:r>
            <a:r>
              <a:rPr lang="en-US" b="0" i="0" dirty="0" err="1">
                <a:solidFill>
                  <a:srgbClr val="333333"/>
                </a:solidFill>
                <a:effectLst/>
                <a:latin typeface="Sigmar One"/>
              </a:rPr>
              <a:t>bổ</a:t>
            </a:r>
            <a:r>
              <a:rPr lang="en-US" b="0" i="0" dirty="0">
                <a:solidFill>
                  <a:srgbClr val="333333"/>
                </a:solidFill>
                <a:effectLst/>
                <a:latin typeface="Sigmar One"/>
              </a:rPr>
              <a:t> </a:t>
            </a:r>
            <a:r>
              <a:rPr lang="en-US" b="0" i="0" dirty="0" err="1">
                <a:solidFill>
                  <a:srgbClr val="333333"/>
                </a:solidFill>
                <a:effectLst/>
                <a:latin typeface="Sigmar One"/>
              </a:rPr>
              <a:t>ích</a:t>
            </a:r>
            <a:r>
              <a:rPr lang="en-US" dirty="0">
                <a:solidFill>
                  <a:srgbClr val="333333"/>
                </a:solidFill>
                <a:latin typeface="Sigmar One"/>
              </a:rPr>
              <a:t>, </a:t>
            </a:r>
            <a:r>
              <a:rPr lang="en-US" dirty="0" err="1">
                <a:solidFill>
                  <a:srgbClr val="333333"/>
                </a:solidFill>
                <a:latin typeface="Sigmar One"/>
              </a:rPr>
              <a:t>ứng</a:t>
            </a:r>
            <a:r>
              <a:rPr lang="en-US" dirty="0">
                <a:solidFill>
                  <a:srgbClr val="333333"/>
                </a:solidFill>
                <a:latin typeface="Sigmar One"/>
              </a:rPr>
              <a:t> </a:t>
            </a:r>
            <a:r>
              <a:rPr lang="en-US" dirty="0" err="1">
                <a:solidFill>
                  <a:srgbClr val="333333"/>
                </a:solidFill>
                <a:latin typeface="Sigmar One"/>
              </a:rPr>
              <a:t>dụng</a:t>
            </a:r>
            <a:r>
              <a:rPr lang="en-US" dirty="0">
                <a:solidFill>
                  <a:srgbClr val="333333"/>
                </a:solidFill>
                <a:latin typeface="Sigmar One"/>
              </a:rPr>
              <a:t> </a:t>
            </a:r>
            <a:r>
              <a:rPr lang="en-US" dirty="0" err="1">
                <a:solidFill>
                  <a:srgbClr val="333333"/>
                </a:solidFill>
                <a:latin typeface="Sigmar One"/>
              </a:rPr>
              <a:t>trong</a:t>
            </a:r>
            <a:r>
              <a:rPr lang="en-US" dirty="0">
                <a:solidFill>
                  <a:srgbClr val="333333"/>
                </a:solidFill>
                <a:latin typeface="Sigmar One"/>
              </a:rPr>
              <a:t> </a:t>
            </a:r>
            <a:r>
              <a:rPr lang="en-US" dirty="0" err="1">
                <a:solidFill>
                  <a:srgbClr val="333333"/>
                </a:solidFill>
                <a:latin typeface="Sigmar One"/>
              </a:rPr>
              <a:t>đời</a:t>
            </a:r>
            <a:r>
              <a:rPr lang="en-US" dirty="0">
                <a:solidFill>
                  <a:srgbClr val="333333"/>
                </a:solidFill>
                <a:latin typeface="Sigmar One"/>
              </a:rPr>
              <a:t> </a:t>
            </a:r>
            <a:r>
              <a:rPr lang="en-US" dirty="0" err="1">
                <a:solidFill>
                  <a:srgbClr val="333333"/>
                </a:solidFill>
                <a:latin typeface="Sigmar One"/>
              </a:rPr>
              <a:t>sống</a:t>
            </a:r>
            <a:r>
              <a:rPr lang="en-US" dirty="0">
                <a:solidFill>
                  <a:srgbClr val="333333"/>
                </a:solidFill>
                <a:latin typeface="Sigmar One"/>
              </a:rPr>
              <a:t>. </a:t>
            </a:r>
            <a:r>
              <a:rPr lang="en-US" dirty="0" err="1">
                <a:solidFill>
                  <a:srgbClr val="333333"/>
                </a:solidFill>
                <a:latin typeface="Sigmar One"/>
              </a:rPr>
              <a:t>Những</a:t>
            </a:r>
            <a:r>
              <a:rPr lang="en-US" dirty="0">
                <a:solidFill>
                  <a:srgbClr val="333333"/>
                </a:solidFill>
                <a:latin typeface="Sigmar One"/>
              </a:rPr>
              <a:t> </a:t>
            </a:r>
            <a:r>
              <a:rPr lang="en-US" dirty="0" err="1">
                <a:solidFill>
                  <a:srgbClr val="333333"/>
                </a:solidFill>
                <a:latin typeface="Sigmar One"/>
              </a:rPr>
              <a:t>biện</a:t>
            </a:r>
            <a:r>
              <a:rPr lang="en-US" dirty="0">
                <a:solidFill>
                  <a:srgbClr val="333333"/>
                </a:solidFill>
                <a:latin typeface="Sigmar One"/>
              </a:rPr>
              <a:t> </a:t>
            </a:r>
            <a:r>
              <a:rPr lang="en-US" dirty="0" err="1">
                <a:solidFill>
                  <a:srgbClr val="333333"/>
                </a:solidFill>
                <a:latin typeface="Sigmar One"/>
              </a:rPr>
              <a:t>pháp</a:t>
            </a:r>
            <a:r>
              <a:rPr lang="en-US" dirty="0">
                <a:solidFill>
                  <a:srgbClr val="333333"/>
                </a:solidFill>
                <a:latin typeface="Sigmar One"/>
              </a:rPr>
              <a:t> </a:t>
            </a:r>
            <a:r>
              <a:rPr lang="en-US" dirty="0" err="1">
                <a:solidFill>
                  <a:srgbClr val="333333"/>
                </a:solidFill>
                <a:latin typeface="Sigmar One"/>
              </a:rPr>
              <a:t>phòng</a:t>
            </a:r>
            <a:r>
              <a:rPr lang="en-US" dirty="0">
                <a:solidFill>
                  <a:srgbClr val="333333"/>
                </a:solidFill>
                <a:latin typeface="Sigmar One"/>
              </a:rPr>
              <a:t> </a:t>
            </a:r>
            <a:r>
              <a:rPr lang="en-US" dirty="0" err="1">
                <a:solidFill>
                  <a:srgbClr val="333333"/>
                </a:solidFill>
                <a:latin typeface="Sigmar One"/>
              </a:rPr>
              <a:t>tránh</a:t>
            </a:r>
            <a:r>
              <a:rPr lang="en-US" dirty="0">
                <a:solidFill>
                  <a:srgbClr val="333333"/>
                </a:solidFill>
                <a:latin typeface="Sigmar One"/>
              </a:rPr>
              <a:t> </a:t>
            </a:r>
            <a:r>
              <a:rPr lang="en-US" dirty="0" err="1">
                <a:solidFill>
                  <a:srgbClr val="333333"/>
                </a:solidFill>
                <a:latin typeface="Sigmar One"/>
              </a:rPr>
              <a:t>và</a:t>
            </a:r>
            <a:r>
              <a:rPr lang="en-US" dirty="0">
                <a:solidFill>
                  <a:srgbClr val="333333"/>
                </a:solidFill>
                <a:latin typeface="Sigmar One"/>
              </a:rPr>
              <a:t> </a:t>
            </a:r>
            <a:r>
              <a:rPr lang="en-US" dirty="0" err="1">
                <a:solidFill>
                  <a:srgbClr val="333333"/>
                </a:solidFill>
                <a:latin typeface="Sigmar One"/>
              </a:rPr>
              <a:t>cách</a:t>
            </a:r>
            <a:r>
              <a:rPr lang="en-US" dirty="0">
                <a:solidFill>
                  <a:srgbClr val="333333"/>
                </a:solidFill>
                <a:latin typeface="Sigmar One"/>
              </a:rPr>
              <a:t> </a:t>
            </a:r>
            <a:r>
              <a:rPr lang="en-US" dirty="0" err="1">
                <a:solidFill>
                  <a:srgbClr val="333333"/>
                </a:solidFill>
                <a:latin typeface="Sigmar One"/>
              </a:rPr>
              <a:t>giải</a:t>
            </a:r>
            <a:r>
              <a:rPr lang="en-US" dirty="0">
                <a:solidFill>
                  <a:srgbClr val="333333"/>
                </a:solidFill>
                <a:latin typeface="Sigmar One"/>
              </a:rPr>
              <a:t> </a:t>
            </a:r>
            <a:r>
              <a:rPr lang="en-US" dirty="0" err="1">
                <a:solidFill>
                  <a:srgbClr val="333333"/>
                </a:solidFill>
                <a:latin typeface="Sigmar One"/>
              </a:rPr>
              <a:t>quyết</a:t>
            </a:r>
            <a:r>
              <a:rPr lang="en-US" dirty="0">
                <a:solidFill>
                  <a:srgbClr val="333333"/>
                </a:solidFill>
                <a:latin typeface="Sigmar One"/>
              </a:rPr>
              <a:t> </a:t>
            </a:r>
            <a:r>
              <a:rPr lang="en-US" dirty="0" err="1">
                <a:solidFill>
                  <a:srgbClr val="333333"/>
                </a:solidFill>
                <a:latin typeface="Sigmar One"/>
              </a:rPr>
              <a:t>đều</a:t>
            </a:r>
            <a:r>
              <a:rPr lang="en-US" dirty="0">
                <a:solidFill>
                  <a:srgbClr val="333333"/>
                </a:solidFill>
                <a:latin typeface="Sigmar One"/>
              </a:rPr>
              <a:t> </a:t>
            </a:r>
            <a:r>
              <a:rPr lang="en-US" dirty="0" err="1">
                <a:solidFill>
                  <a:srgbClr val="333333"/>
                </a:solidFill>
                <a:latin typeface="Sigmar One"/>
              </a:rPr>
              <a:t>hội</a:t>
            </a:r>
            <a:r>
              <a:rPr lang="en-US" dirty="0">
                <a:solidFill>
                  <a:srgbClr val="333333"/>
                </a:solidFill>
                <a:latin typeface="Sigmar One"/>
              </a:rPr>
              <a:t> </a:t>
            </a:r>
            <a:r>
              <a:rPr lang="en-US" dirty="0" err="1">
                <a:solidFill>
                  <a:srgbClr val="333333"/>
                </a:solidFill>
                <a:latin typeface="Sigmar One"/>
              </a:rPr>
              <a:t>tụ</a:t>
            </a:r>
            <a:r>
              <a:rPr lang="en-US" dirty="0">
                <a:solidFill>
                  <a:srgbClr val="333333"/>
                </a:solidFill>
                <a:latin typeface="Sigmar One"/>
              </a:rPr>
              <a:t> </a:t>
            </a:r>
            <a:r>
              <a:rPr lang="en-US" dirty="0" err="1">
                <a:solidFill>
                  <a:srgbClr val="333333"/>
                </a:solidFill>
                <a:latin typeface="Sigmar One"/>
              </a:rPr>
              <a:t>trong</a:t>
            </a:r>
            <a:r>
              <a:rPr lang="en-US" dirty="0">
                <a:solidFill>
                  <a:srgbClr val="333333"/>
                </a:solidFill>
                <a:latin typeface="Sigmar One"/>
              </a:rPr>
              <a:t> </a:t>
            </a:r>
            <a:r>
              <a:rPr lang="en-US" dirty="0" err="1">
                <a:solidFill>
                  <a:srgbClr val="333333"/>
                </a:solidFill>
                <a:latin typeface="Sigmar One"/>
              </a:rPr>
              <a:t>cuốn</a:t>
            </a:r>
            <a:r>
              <a:rPr lang="en-US" dirty="0">
                <a:solidFill>
                  <a:srgbClr val="333333"/>
                </a:solidFill>
                <a:latin typeface="Sigmar One"/>
              </a:rPr>
              <a:t> </a:t>
            </a:r>
            <a:r>
              <a:rPr lang="en-US" dirty="0" err="1">
                <a:solidFill>
                  <a:srgbClr val="333333"/>
                </a:solidFill>
                <a:latin typeface="Sigmar One"/>
              </a:rPr>
              <a:t>sách</a:t>
            </a:r>
            <a:r>
              <a:rPr lang="en-US" dirty="0">
                <a:solidFill>
                  <a:srgbClr val="333333"/>
                </a:solidFill>
                <a:latin typeface="Sigmar One"/>
              </a:rPr>
              <a:t> </a:t>
            </a:r>
            <a:r>
              <a:rPr lang="en-US" dirty="0" err="1">
                <a:solidFill>
                  <a:srgbClr val="333333"/>
                </a:solidFill>
                <a:latin typeface="Sigmar One"/>
              </a:rPr>
              <a:t>tuyệt</a:t>
            </a:r>
            <a:r>
              <a:rPr lang="en-US" dirty="0">
                <a:solidFill>
                  <a:srgbClr val="333333"/>
                </a:solidFill>
                <a:latin typeface="Sigmar One"/>
              </a:rPr>
              <a:t> </a:t>
            </a:r>
            <a:r>
              <a:rPr lang="en-US" dirty="0" err="1">
                <a:solidFill>
                  <a:srgbClr val="333333"/>
                </a:solidFill>
                <a:latin typeface="Sigmar One"/>
              </a:rPr>
              <a:t>vời</a:t>
            </a:r>
            <a:r>
              <a:rPr lang="en-US" dirty="0">
                <a:solidFill>
                  <a:srgbClr val="333333"/>
                </a:solidFill>
                <a:latin typeface="Sigmar One"/>
              </a:rPr>
              <a:t> </a:t>
            </a:r>
            <a:r>
              <a:rPr lang="en-US" dirty="0" err="1">
                <a:solidFill>
                  <a:srgbClr val="333333"/>
                </a:solidFill>
                <a:latin typeface="Sigmar One"/>
              </a:rPr>
              <a:t>này</a:t>
            </a:r>
            <a:r>
              <a:rPr lang="en-US" dirty="0">
                <a:solidFill>
                  <a:srgbClr val="333333"/>
                </a:solidFill>
                <a:latin typeface="Sigmar One"/>
              </a:rPr>
              <a:t>.</a:t>
            </a:r>
            <a:endParaRPr lang="vi-VN" dirty="0">
              <a:latin typeface="Sigmar One"/>
            </a:endParaRPr>
          </a:p>
        </p:txBody>
      </p:sp>
      <p:pic>
        <p:nvPicPr>
          <p:cNvPr id="2050" name="Picture 2" descr="cam-nang-phong-chay-chua-chay-trong-gia-dinh">
            <a:extLst>
              <a:ext uri="{FF2B5EF4-FFF2-40B4-BE49-F238E27FC236}">
                <a16:creationId xmlns:a16="http://schemas.microsoft.com/office/drawing/2014/main" id="{95DE131D-2E01-4E02-8540-F46802C18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8962">
            <a:off x="8644760" y="1803938"/>
            <a:ext cx="3133515" cy="32864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9508649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B6930A-73C1-EBA0-6745-45799FEF330A}"/>
              </a:ext>
            </a:extLst>
          </p:cNvPr>
          <p:cNvSpPr txBox="1"/>
          <p:nvPr/>
        </p:nvSpPr>
        <p:spPr>
          <a:xfrm>
            <a:off x="1753790" y="2253704"/>
            <a:ext cx="8684419" cy="2123658"/>
          </a:xfrm>
          <a:prstGeom prst="rect">
            <a:avLst/>
          </a:prstGeom>
          <a:noFill/>
        </p:spPr>
        <p:txBody>
          <a:bodyPr wrap="square">
            <a:spAutoFit/>
          </a:bodyPr>
          <a:lstStyle/>
          <a:p>
            <a:pPr algn="ctr"/>
            <a:r>
              <a:rPr lang="vi-VN" sz="4400" b="1" dirty="0">
                <a:ln>
                  <a:solidFill>
                    <a:srgbClr val="FF0000"/>
                  </a:solidFill>
                </a:ln>
                <a:solidFill>
                  <a:schemeClr val="accent4"/>
                </a:solidFill>
                <a:latin typeface="+mj-lt"/>
                <a:ea typeface="+mj-ea"/>
                <a:cs typeface="+mj-cs"/>
              </a:rPr>
              <a:t>Ví dụ về các biện pháp phòng cháy - thoát nạn</a:t>
            </a:r>
          </a:p>
          <a:p>
            <a:endParaRPr lang="vi-VN" sz="4400" b="1" dirty="0">
              <a:ln>
                <a:solidFill>
                  <a:srgbClr val="FF0000"/>
                </a:solidFill>
              </a:ln>
              <a:solidFill>
                <a:schemeClr val="accent4"/>
              </a:solidFill>
              <a:latin typeface="+mj-lt"/>
              <a:ea typeface="+mj-ea"/>
              <a:cs typeface="+mj-cs"/>
            </a:endParaRPr>
          </a:p>
        </p:txBody>
      </p:sp>
    </p:spTree>
    <p:extLst>
      <p:ext uri="{BB962C8B-B14F-4D97-AF65-F5344CB8AC3E}">
        <p14:creationId xmlns:p14="http://schemas.microsoft.com/office/powerpoint/2010/main" val="1118374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46638A-0C02-BDC9-4C01-319AA6452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2" y="0"/>
            <a:ext cx="9782175" cy="691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1398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FEE51D4-96FE-78A2-EAC0-43BF5D568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9447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5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F3FA1A-0C20-EEC8-6124-94006E4D5272}"/>
              </a:ext>
            </a:extLst>
          </p:cNvPr>
          <p:cNvPicPr>
            <a:picLocks noChangeAspect="1"/>
          </p:cNvPicPr>
          <p:nvPr/>
        </p:nvPicPr>
        <p:blipFill>
          <a:blip r:embed="rId2"/>
          <a:stretch>
            <a:fillRect/>
          </a:stretch>
        </p:blipFill>
        <p:spPr>
          <a:xfrm rot="16200000">
            <a:off x="2534677" y="-1172601"/>
            <a:ext cx="6905516" cy="9250718"/>
          </a:xfrm>
          <a:prstGeom prst="rect">
            <a:avLst/>
          </a:prstGeom>
        </p:spPr>
      </p:pic>
    </p:spTree>
    <p:extLst>
      <p:ext uri="{BB962C8B-B14F-4D97-AF65-F5344CB8AC3E}">
        <p14:creationId xmlns:p14="http://schemas.microsoft.com/office/powerpoint/2010/main" val="13691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61B67E1-BDAB-65B4-8076-06C029312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7" y="0"/>
            <a:ext cx="9801225" cy="692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86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871EA5E-EC54-D5FC-0963-32087B174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187" y="15043"/>
            <a:ext cx="9679625" cy="684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59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06B7104-C407-1FB2-1BDF-B6DDA9387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00" y="-5158"/>
            <a:ext cx="9708200" cy="686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69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217</Words>
  <Application>Microsoft Office PowerPoint</Application>
  <PresentationFormat>Widescreen</PresentationFormat>
  <Paragraphs>8</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Sigmar One</vt:lpstr>
      <vt:lpstr>Times New Roman</vt:lpstr>
      <vt:lpstr>Office Theme</vt:lpstr>
      <vt:lpstr>GIỚI THIỆU CUỐN SÁCH  Cẩm nang phòng cháy chữa cháy</vt:lpstr>
      <vt:lpstr>Giới thiệu về cuốn sách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watching cảm ơn vì đã theo dõi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Cẩm nang phòng cháy chữa cháy trong gia đình</dc:title>
  <dc:creator>Ngô Trường Giang</dc:creator>
  <cp:lastModifiedBy>Admin</cp:lastModifiedBy>
  <cp:revision>12</cp:revision>
  <dcterms:created xsi:type="dcterms:W3CDTF">2023-09-21T03:58:59Z</dcterms:created>
  <dcterms:modified xsi:type="dcterms:W3CDTF">2023-10-30T09:19:20Z</dcterms:modified>
</cp:coreProperties>
</file>