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69" r:id="rId3"/>
    <p:sldId id="280" r:id="rId4"/>
    <p:sldId id="283" r:id="rId5"/>
    <p:sldId id="284" r:id="rId6"/>
    <p:sldId id="290" r:id="rId7"/>
    <p:sldId id="291" r:id="rId8"/>
    <p:sldId id="292" r:id="rId9"/>
    <p:sldId id="285" r:id="rId10"/>
    <p:sldId id="286" r:id="rId11"/>
    <p:sldId id="294" r:id="rId12"/>
    <p:sldId id="287" r:id="rId13"/>
    <p:sldId id="260" r:id="rId14"/>
    <p:sldId id="279" r:id="rId15"/>
    <p:sldId id="278" r:id="rId1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25F"/>
    <a:srgbClr val="99CCFF"/>
    <a:srgbClr val="FFE1FF"/>
    <a:srgbClr val="FFBD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060" autoAdjust="0"/>
  </p:normalViewPr>
  <p:slideViewPr>
    <p:cSldViewPr>
      <p:cViewPr varScale="1">
        <p:scale>
          <a:sx n="68" d="100"/>
          <a:sy n="68" d="100"/>
        </p:scale>
        <p:origin x="-768" y="-9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9378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224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224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37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tự</a:t>
            </a:r>
            <a:r>
              <a:rPr lang="en-US" baseline="0" smtClean="0"/>
              <a:t> tổ chức chơi để kiểm tra xem HS có đủ đồ dùng chưa, giúp HS nhớ được các đồ dùng học tập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11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7819" y="304800"/>
            <a:ext cx="11468100" cy="860286"/>
            <a:chOff x="223100" y="304800"/>
            <a:chExt cx="11107692" cy="860286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4402" y="457200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a) Còn lại mấy quả bưởi trên cây?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364" t="30555" r="29053" b="34723"/>
          <a:stretch/>
        </p:blipFill>
        <p:spPr bwMode="auto">
          <a:xfrm>
            <a:off x="7288667" y="1719943"/>
            <a:ext cx="4724400" cy="448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1309988" y="3200400"/>
            <a:ext cx="5978679" cy="1263763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088039" y="346652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764439" y="346652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547519" y="346652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926239" y="3466521"/>
            <a:ext cx="731520" cy="73152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33119" y="3466521"/>
            <a:ext cx="731520" cy="73152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764439" y="346652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547519" y="346652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2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9988" y="457200"/>
            <a:ext cx="104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Còn lại mấy quả trứng chưa nở?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140859" y="2938983"/>
            <a:ext cx="5978679" cy="1263763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842101" y="3205104"/>
            <a:ext cx="885139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595310" y="3205104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378390" y="3205104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757110" y="3205104"/>
            <a:ext cx="731520" cy="73152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463990" y="3205104"/>
            <a:ext cx="731520" cy="73152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595310" y="3205104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378390" y="3205104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753" t="33846" r="6716" b="46462"/>
          <a:stretch/>
        </p:blipFill>
        <p:spPr>
          <a:xfrm>
            <a:off x="7266552" y="1524000"/>
            <a:ext cx="4736615" cy="369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827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7819" y="177310"/>
            <a:ext cx="11049000" cy="822960"/>
            <a:chOff x="518319" y="46306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20" t="58667" r="42327" b="5333"/>
          <a:stretch/>
        </p:blipFill>
        <p:spPr>
          <a:xfrm>
            <a:off x="1175612" y="1320800"/>
            <a:ext cx="5211286" cy="5405120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7452519" y="1480027"/>
            <a:ext cx="3276600" cy="697546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ea typeface="Arabia" pitchFamily="2" charset="0"/>
                <a:cs typeface="Arial" pitchFamily="34" charset="0"/>
              </a:rPr>
              <a:t>7 – 2 =  ?</a:t>
            </a:r>
            <a:endParaRPr lang="en-US" sz="4000" b="1">
              <a:solidFill>
                <a:schemeClr val="bg1"/>
              </a:solidFill>
              <a:latin typeface="Arial" pitchFamily="34" charset="0"/>
              <a:ea typeface="Arabia" pitchFamily="2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9653228" y="1552598"/>
            <a:ext cx="604562" cy="549602"/>
          </a:xfrm>
          <a:prstGeom prst="roundRect">
            <a:avLst/>
          </a:prstGeom>
          <a:solidFill>
            <a:srgbClr val="00D25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452519" y="2514600"/>
            <a:ext cx="3276600" cy="697546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ea typeface="Arabia" pitchFamily="2" charset="0"/>
                <a:cs typeface="Arial" pitchFamily="34" charset="0"/>
              </a:rPr>
              <a:t>7 – 5 =  ?</a:t>
            </a:r>
            <a:endParaRPr lang="en-US" sz="4000" b="1">
              <a:solidFill>
                <a:schemeClr val="bg1"/>
              </a:solidFill>
              <a:latin typeface="Arial" pitchFamily="34" charset="0"/>
              <a:ea typeface="Arabia" pitchFamily="2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653228" y="2587171"/>
            <a:ext cx="604562" cy="549602"/>
          </a:xfrm>
          <a:prstGeom prst="roundRect">
            <a:avLst/>
          </a:prstGeom>
          <a:solidFill>
            <a:srgbClr val="00D25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452519" y="3581400"/>
            <a:ext cx="3276600" cy="697546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itchFamily="34" charset="0"/>
                <a:ea typeface="Arabia" pitchFamily="2" charset="0"/>
                <a:cs typeface="Arial" pitchFamily="34" charset="0"/>
              </a:rPr>
              <a:t>8</a:t>
            </a:r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ea typeface="Arabia" pitchFamily="2" charset="0"/>
                <a:cs typeface="Arial" pitchFamily="34" charset="0"/>
              </a:rPr>
              <a:t> – 5 =  ?</a:t>
            </a:r>
            <a:endParaRPr lang="en-US" sz="4000" b="1">
              <a:solidFill>
                <a:schemeClr val="bg1"/>
              </a:solidFill>
              <a:latin typeface="Arial" pitchFamily="34" charset="0"/>
              <a:ea typeface="Arabia" pitchFamily="2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653228" y="3653971"/>
            <a:ext cx="604562" cy="549602"/>
          </a:xfrm>
          <a:prstGeom prst="roundRect">
            <a:avLst/>
          </a:prstGeom>
          <a:solidFill>
            <a:srgbClr val="00D25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452519" y="4648200"/>
            <a:ext cx="3276600" cy="697546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ea typeface="Arabia" pitchFamily="2" charset="0"/>
                <a:cs typeface="Arial" pitchFamily="34" charset="0"/>
              </a:rPr>
              <a:t>6 – 4 =  ?</a:t>
            </a:r>
            <a:endParaRPr lang="en-US" sz="4000" b="1">
              <a:solidFill>
                <a:schemeClr val="bg1"/>
              </a:solidFill>
              <a:latin typeface="Arial" pitchFamily="34" charset="0"/>
              <a:ea typeface="Arabia" pitchFamily="2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653228" y="4720771"/>
            <a:ext cx="604562" cy="549602"/>
          </a:xfrm>
          <a:prstGeom prst="roundRect">
            <a:avLst/>
          </a:prstGeom>
          <a:solidFill>
            <a:srgbClr val="00D25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452519" y="5791200"/>
            <a:ext cx="3276600" cy="697546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ea typeface="Arabia" pitchFamily="2" charset="0"/>
                <a:cs typeface="Arial" pitchFamily="34" charset="0"/>
              </a:rPr>
              <a:t>9 – 4 =  ?</a:t>
            </a:r>
            <a:endParaRPr lang="en-US" sz="4000" b="1">
              <a:solidFill>
                <a:schemeClr val="bg1"/>
              </a:solidFill>
              <a:latin typeface="Arial" pitchFamily="34" charset="0"/>
              <a:ea typeface="Arabia" pitchFamily="2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653228" y="5863771"/>
            <a:ext cx="604562" cy="549602"/>
          </a:xfrm>
          <a:prstGeom prst="roundRect">
            <a:avLst/>
          </a:prstGeom>
          <a:solidFill>
            <a:srgbClr val="00D25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17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6" grpId="0" animBg="1"/>
      <p:bldP spid="28" grpId="0" animBg="1"/>
      <p:bldP spid="30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482" y="1764199"/>
            <a:ext cx="8289105" cy="31239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Trò chơi</a:t>
            </a:r>
          </a:p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00B05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…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478072">
            <a:off x="1294693" y="4042536"/>
            <a:ext cx="1762332" cy="1404699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119713" y="1667343"/>
            <a:ext cx="1912774" cy="1010181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37551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90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25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75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123" y="2266360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Dặn dò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812457">
            <a:off x="1354813" y="2930773"/>
            <a:ext cx="1432977" cy="1247204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322849" y="1970440"/>
            <a:ext cx="1501852" cy="927036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5853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8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62606" y="1648405"/>
            <a:ext cx="11032800" cy="31239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…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8" name="Google Shape;399;p20"/>
          <p:cNvGrpSpPr/>
          <p:nvPr/>
        </p:nvGrpSpPr>
        <p:grpSpPr>
          <a:xfrm rot="478072">
            <a:off x="-85417" y="4217187"/>
            <a:ext cx="1762332" cy="1404699"/>
            <a:chOff x="1619858" y="3028726"/>
            <a:chExt cx="1762332" cy="1404699"/>
          </a:xfrm>
        </p:grpSpPr>
        <p:sp>
          <p:nvSpPr>
            <p:cNvPr id="39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306;p20"/>
          <p:cNvGrpSpPr/>
          <p:nvPr/>
        </p:nvGrpSpPr>
        <p:grpSpPr>
          <a:xfrm rot="1742937">
            <a:off x="10425847" y="1340980"/>
            <a:ext cx="1912774" cy="1010181"/>
            <a:chOff x="5862862" y="867279"/>
            <a:chExt cx="1912829" cy="1010210"/>
          </a:xfrm>
        </p:grpSpPr>
        <p:sp>
          <p:nvSpPr>
            <p:cNvPr id="62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117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8819" y="1045026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208558"/>
            <a:ext cx="2362200" cy="1503218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24200" y="97968"/>
            <a:ext cx="7985919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</a:t>
            </a:r>
            <a:endParaRPr lang="en-US" sz="3600" b="1" spc="5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0" y="1391593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980" y="2542722"/>
            <a:ext cx="10943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 TRỪ TRONG PHẠM VI 10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8219" y="1742629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Bài 11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68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8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2457" y="1828800"/>
            <a:ext cx="5613905" cy="25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33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0612" y="698784"/>
            <a:ext cx="3852352" cy="34922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6919" y="228600"/>
            <a:ext cx="104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Bớt đi còn lại mấy?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318" y="1232259"/>
            <a:ext cx="76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609303" y="1232259"/>
            <a:ext cx="3380581" cy="1103531"/>
          </a:xfrm>
          <a:prstGeom prst="wedgeRoundRectCallout">
            <a:avLst>
              <a:gd name="adj1" fmla="val 61095"/>
              <a:gd name="adj2" fmla="val 18644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smtClean="0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Bớt 1 quả</a:t>
            </a:r>
          </a:p>
          <a:p>
            <a:pPr algn="ctr"/>
            <a:r>
              <a:rPr lang="en-US" sz="3200" i="1" smtClean="0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còn lại mấy quả?</a:t>
            </a:r>
            <a:endParaRPr lang="en-US" sz="3200" i="1">
              <a:solidFill>
                <a:srgbClr val="0070C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8318" y="4092524"/>
            <a:ext cx="11125201" cy="2667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901132" y="4876800"/>
            <a:ext cx="6096001" cy="11049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1667" b="69167" l="75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868" t="50000" r="4864" b="28611"/>
          <a:stretch/>
        </p:blipFill>
        <p:spPr>
          <a:xfrm>
            <a:off x="983334" y="4912993"/>
            <a:ext cx="1069875" cy="11620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1667" b="69167" l="75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868" t="50000" r="4864" b="28611"/>
          <a:stretch/>
        </p:blipFill>
        <p:spPr>
          <a:xfrm>
            <a:off x="1971756" y="4912993"/>
            <a:ext cx="1069875" cy="11620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1667" b="69167" l="75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868" t="50000" r="4864" b="28611"/>
          <a:stretch/>
        </p:blipFill>
        <p:spPr>
          <a:xfrm>
            <a:off x="2960178" y="4912993"/>
            <a:ext cx="1069875" cy="11620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1667" b="69167" l="75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868" t="50000" r="4864" b="28611"/>
          <a:stretch/>
        </p:blipFill>
        <p:spPr>
          <a:xfrm>
            <a:off x="3948600" y="4912993"/>
            <a:ext cx="1069875" cy="11620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1667" b="69167" l="75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868" t="50000" r="4864" b="28611"/>
          <a:stretch/>
        </p:blipFill>
        <p:spPr>
          <a:xfrm>
            <a:off x="4937022" y="4912993"/>
            <a:ext cx="1069875" cy="11620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1667" b="69167" l="75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868" t="50000" r="4864" b="28611"/>
          <a:stretch/>
        </p:blipFill>
        <p:spPr>
          <a:xfrm>
            <a:off x="5925444" y="4912993"/>
            <a:ext cx="1069875" cy="1162050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>
            <a:off x="6080918" y="5010150"/>
            <a:ext cx="609601" cy="838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027130" y="4467839"/>
            <a:ext cx="443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6 - 1 = 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29183" y="5237280"/>
            <a:ext cx="442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Sáu trừ một bằng năm.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827878" y="4474719"/>
            <a:ext cx="56277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43120" y="5877580"/>
            <a:ext cx="442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Dấu trừ: -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813005" y="2444893"/>
            <a:ext cx="4434096" cy="10077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quả cam, bớt 1 quả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còn 5 quả.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813005" y="2444892"/>
            <a:ext cx="4434096" cy="10077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“bớt” </a:t>
            </a:r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nghĩa là ta </a:t>
            </a:r>
          </a:p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thực hiện </a:t>
            </a:r>
            <a:r>
              <a: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 </a:t>
            </a: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9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8" grpId="0" animBg="1"/>
      <p:bldP spid="27" grpId="0" animBg="1"/>
      <p:bldP spid="38" grpId="0"/>
      <p:bldP spid="39" grpId="0"/>
      <p:bldP spid="40" grpId="0" animBg="1"/>
      <p:bldP spid="41" grpId="0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28" t="64410" r="3801" b="7077"/>
          <a:stretch/>
        </p:blipFill>
        <p:spPr>
          <a:xfrm>
            <a:off x="900345" y="800686"/>
            <a:ext cx="10727549" cy="5383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5590" y="476347"/>
            <a:ext cx="76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223919" y="4425460"/>
            <a:ext cx="4191000" cy="168802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088303" y="4617860"/>
            <a:ext cx="443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5 - 2 = ?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41634" y="5410200"/>
            <a:ext cx="442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cs typeface="Arial" pitchFamily="34" charset="0"/>
              </a:rPr>
              <a:t>Năm trừ hai bằng ba.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94598" y="4631928"/>
            <a:ext cx="56277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55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8639153"/>
              </p:ext>
            </p:extLst>
          </p:nvPr>
        </p:nvGraphicFramePr>
        <p:xfrm>
          <a:off x="9530699" y="1143000"/>
          <a:ext cx="3503124" cy="352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854"/>
                <a:gridCol w="583854"/>
                <a:gridCol w="583854"/>
                <a:gridCol w="583854"/>
                <a:gridCol w="583854"/>
                <a:gridCol w="583854"/>
              </a:tblGrid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8142241"/>
              </p:ext>
            </p:extLst>
          </p:nvPr>
        </p:nvGraphicFramePr>
        <p:xfrm>
          <a:off x="289719" y="1118578"/>
          <a:ext cx="3503124" cy="352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854"/>
                <a:gridCol w="583854"/>
                <a:gridCol w="583854"/>
                <a:gridCol w="583854"/>
                <a:gridCol w="583854"/>
                <a:gridCol w="583854"/>
              </a:tblGrid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8563" y="2691848"/>
            <a:ext cx="2067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b="1">
                <a:solidFill>
                  <a:srgbClr val="0070C0"/>
                </a:solidFill>
                <a:latin typeface="HP001 4 hàng" pitchFamily="34" charset="0"/>
                <a:cs typeface="Arial" pitchFamily="34" charset="0"/>
              </a:rPr>
              <a:t>–</a:t>
            </a:r>
            <a:endParaRPr lang="en-US" sz="144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15917" y="823916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8567535"/>
              </p:ext>
            </p:extLst>
          </p:nvPr>
        </p:nvGraphicFramePr>
        <p:xfrm>
          <a:off x="4866535" y="1131828"/>
          <a:ext cx="3503124" cy="352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854"/>
                <a:gridCol w="583854"/>
                <a:gridCol w="583854"/>
                <a:gridCol w="583854"/>
                <a:gridCol w="583854"/>
                <a:gridCol w="583854"/>
              </a:tblGrid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4596849"/>
              </p:ext>
            </p:extLst>
          </p:nvPr>
        </p:nvGraphicFramePr>
        <p:xfrm>
          <a:off x="7198949" y="1131828"/>
          <a:ext cx="3503124" cy="352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854"/>
                <a:gridCol w="583854"/>
                <a:gridCol w="583854"/>
                <a:gridCol w="583854"/>
                <a:gridCol w="583854"/>
                <a:gridCol w="583854"/>
              </a:tblGrid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24389" y="2921437"/>
            <a:ext cx="73761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HP001 4 hàng" pitchFamily="34" charset="0"/>
              </a:rPr>
              <a:t>3</a:t>
            </a:r>
            <a:r>
              <a:rPr lang="en-US" sz="9600" b="1">
                <a:solidFill>
                  <a:srgbClr val="0070C0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–</a:t>
            </a:r>
            <a:r>
              <a:rPr lang="en-US" sz="9600" b="1">
                <a:solidFill>
                  <a:srgbClr val="0070C0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sz="11500" smtClean="0">
                <a:solidFill>
                  <a:srgbClr val="FF0000"/>
                </a:solidFill>
                <a:latin typeface="HP001 4 hàng" pitchFamily="34" charset="0"/>
              </a:rPr>
              <a:t>2 = 1</a:t>
            </a:r>
            <a:endParaRPr lang="en-US" sz="115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319" y="5145657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942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4511E-6 2.22222E-6 L 0.04803 0.00023 " pathEditMode="relative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1887" y="1752600"/>
            <a:ext cx="7078063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02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219</Words>
  <Application>Microsoft Office PowerPoint</Application>
  <PresentationFormat>Custom</PresentationFormat>
  <Paragraphs>70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Minh1082QN</cp:lastModifiedBy>
  <cp:revision>78</cp:revision>
  <dcterms:created xsi:type="dcterms:W3CDTF">2021-05-23T10:25:42Z</dcterms:created>
  <dcterms:modified xsi:type="dcterms:W3CDTF">2021-08-20T08:57:01Z</dcterms:modified>
</cp:coreProperties>
</file>