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</p:sldMasterIdLst>
  <p:notesMasterIdLst>
    <p:notesMasterId r:id="rId33"/>
  </p:notesMasterIdLst>
  <p:sldIdLst>
    <p:sldId id="322" r:id="rId4"/>
    <p:sldId id="320" r:id="rId5"/>
    <p:sldId id="340" r:id="rId6"/>
    <p:sldId id="364" r:id="rId7"/>
    <p:sldId id="375" r:id="rId8"/>
    <p:sldId id="325" r:id="rId9"/>
    <p:sldId id="371" r:id="rId10"/>
    <p:sldId id="372" r:id="rId11"/>
    <p:sldId id="373" r:id="rId12"/>
    <p:sldId id="374" r:id="rId13"/>
    <p:sldId id="323" r:id="rId14"/>
    <p:sldId id="376" r:id="rId15"/>
    <p:sldId id="327" r:id="rId16"/>
    <p:sldId id="328" r:id="rId17"/>
    <p:sldId id="377" r:id="rId18"/>
    <p:sldId id="330" r:id="rId19"/>
    <p:sldId id="331" r:id="rId20"/>
    <p:sldId id="332" r:id="rId21"/>
    <p:sldId id="336" r:id="rId22"/>
    <p:sldId id="333" r:id="rId23"/>
    <p:sldId id="334" r:id="rId24"/>
    <p:sldId id="335" r:id="rId25"/>
    <p:sldId id="341" r:id="rId26"/>
    <p:sldId id="352" r:id="rId27"/>
    <p:sldId id="342" r:id="rId28"/>
    <p:sldId id="353" r:id="rId29"/>
    <p:sldId id="354" r:id="rId30"/>
    <p:sldId id="355" r:id="rId31"/>
    <p:sldId id="344" r:id="rId32"/>
  </p:sldIdLst>
  <p:sldSz cx="6858000" cy="5143500"/>
  <p:notesSz cx="6858000" cy="9144000"/>
  <p:embeddedFontLst>
    <p:embeddedFont>
      <p:font typeface="HP001 4 hàng" panose="020B060305030202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Kalam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E6F7F9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8" d="100"/>
          <a:sy n="98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40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56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6283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6812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9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127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0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12" Type="http://schemas.microsoft.com/office/2007/relationships/hdphoto" Target="../media/hdphoto1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microsoft.com/office/2007/relationships/hdphoto" Target="../media/hdphoto15.wdp"/><Relationship Id="rId4" Type="http://schemas.openxmlformats.org/officeDocument/2006/relationships/image" Target="../media/image23.jpe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microsoft.com/office/2007/relationships/hdphoto" Target="../media/hdphoto18.wdp"/><Relationship Id="rId4" Type="http://schemas.openxmlformats.org/officeDocument/2006/relationships/image" Target="../media/image34.png"/><Relationship Id="rId9" Type="http://schemas.microsoft.com/office/2007/relationships/hdphoto" Target="../media/hdphoto2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óng thần và những dấu hiệu nhận biết">
            <a:extLst>
              <a:ext uri="{FF2B5EF4-FFF2-40B4-BE49-F238E27FC236}">
                <a16:creationId xmlns="" xmlns:a16="http://schemas.microsoft.com/office/drawing/2014/main" id="{A399970A-75B2-2D49-B913-1C65536F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8638"/>
            <a:ext cx="5152516" cy="3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32D130-BC9E-5E47-8C5F-5369342887C9}"/>
              </a:ext>
            </a:extLst>
          </p:cNvPr>
          <p:cNvSpPr txBox="1"/>
          <p:nvPr/>
        </p:nvSpPr>
        <p:spPr>
          <a:xfrm>
            <a:off x="2533687" y="407069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Sóng thần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6979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3347" y="1634955"/>
            <a:ext cx="4014090" cy="187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Một cuộc đời bão dông.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2298481" y="1728822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4402236" y="3128780"/>
            <a:ext cx="230207" cy="470813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2661860" y="213581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45D41CF-2817-BA4E-BDAA-68B4327EFCCF}"/>
              </a:ext>
            </a:extLst>
          </p:cNvPr>
          <p:cNvCxnSpPr/>
          <p:nvPr/>
        </p:nvCxnSpPr>
        <p:spPr>
          <a:xfrm flipH="1">
            <a:off x="3628322" y="2657967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76A7336-A502-494B-BCFD-A3B2FC63367D}"/>
              </a:ext>
            </a:extLst>
          </p:cNvPr>
          <p:cNvCxnSpPr/>
          <p:nvPr/>
        </p:nvCxnSpPr>
        <p:spPr>
          <a:xfrm flipH="1">
            <a:off x="3297112" y="3128780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64869" y="1601303"/>
            <a:ext cx="635795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Hạt thóc được sinh ra từ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64869" y="206279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được sinh ra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85155" y="2610765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Những câu thơ nào cho thấy hạt thóc trải qua nhiều khó khăn?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64869" y="3427057"/>
            <a:ext cx="6291047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 sống qua bão lũ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Tôi chịu nhiều thiên tai.</a:t>
            </a: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="" xmlns:a16="http://schemas.microsoft.com/office/drawing/2014/main" id="{881AB39D-E97A-614C-AB72-B8B1E42E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548690" y="1389862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Hạt thóc quý giá như thế nào với con người?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548689" y="1840691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là thực phẩm nuôi sống con người.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548689" y="2529274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câu thơ nào? Vì sao?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548689" y="3100936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Em thích nhất câu thơ…… Vì……</a:t>
            </a:r>
          </a:p>
        </p:txBody>
      </p:sp>
      <p:pic>
        <p:nvPicPr>
          <p:cNvPr id="2050" name="Picture 2" descr="Lúa Vàng Hình ảnh | Định dạng hình ảnh PNG 400280211| vn.lovepik.com">
            <a:extLst>
              <a:ext uri="{FF2B5EF4-FFF2-40B4-BE49-F238E27FC236}">
                <a16:creationId xmlns="" xmlns:a16="http://schemas.microsoft.com/office/drawing/2014/main" id="{E9A8E86C-207F-B54F-8087-FD797FC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>
            <a:off x="5560811" y="-602812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>
            <a:extLst>
              <a:ext uri="{FF2B5EF4-FFF2-40B4-BE49-F238E27FC236}">
                <a16:creationId xmlns="" xmlns:a16="http://schemas.microsoft.com/office/drawing/2014/main" id="{52AD9DBB-433B-8648-9A3D-3D9A4595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/>
        </p:blipFill>
        <p:spPr bwMode="auto">
          <a:xfrm>
            <a:off x="-54652" y="3253307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1057693"/>
            <a:ext cx="6038263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Từ ngữ nào trong bài thơ cho thấy hạt thóc tự kể chuyện về mình?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76E49F9-EAE3-794C-8128-1DE14F6EC774}"/>
              </a:ext>
            </a:extLst>
          </p:cNvPr>
          <p:cNvSpPr txBox="1"/>
          <p:nvPr/>
        </p:nvSpPr>
        <p:spPr>
          <a:xfrm>
            <a:off x="463915" y="1919391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Hạt thóc tự xưng “tôi”.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F0F0C83-681E-6945-AF0D-41FE2F63B564}"/>
              </a:ext>
            </a:extLst>
          </p:cNvPr>
          <p:cNvSpPr txBox="1"/>
          <p:nvPr/>
        </p:nvSpPr>
        <p:spPr>
          <a:xfrm>
            <a:off x="463915" y="2560158"/>
            <a:ext cx="6038263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Đóng vai hạt thóc, tự giới thiệu về mình.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G: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2" grpId="0"/>
      <p:bldP spid="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513" t="22586" r="11435" b="22542"/>
          <a:stretch/>
        </p:blipFill>
        <p:spPr bwMode="auto">
          <a:xfrm>
            <a:off x="3949001" y="3084844"/>
            <a:ext cx="1777823" cy="17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963302" y="1305435"/>
            <a:ext cx="5365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7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="" xmlns:a16="http://schemas.microsoft.com/office/drawing/2014/main" id="{AD4B537C-A146-3542-B497-50C60D94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698307" y="40056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A63C8C-4D22-B84B-A64D-A17960B9E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4" y="1316334"/>
            <a:ext cx="5563571" cy="3255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35757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T.mp4" descr="T.mp4">
            <a:hlinkClick r:id="" action="ppaction://media"/>
            <a:extLst>
              <a:ext uri="{FF2B5EF4-FFF2-40B4-BE49-F238E27FC236}">
                <a16:creationId xmlns="" xmlns:a16="http://schemas.microsoft.com/office/drawing/2014/main" id="{F491FE31-B4C2-8346-9988-21B0DA4948B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498" b="13461"/>
          <a:stretch/>
        </p:blipFill>
        <p:spPr>
          <a:xfrm>
            <a:off x="1426864" y="957734"/>
            <a:ext cx="4371034" cy="3893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713208" y="2161033"/>
            <a:ext cx="3519220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Nấy thành cơm dẻo?</a:t>
            </a:r>
          </a:p>
          <a:p>
            <a:pPr algn="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=""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876386" y="3897974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=""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5" y="2047028"/>
            <a:ext cx="1774535" cy="1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5D25285-A5CF-9645-92A5-CE1C98531D4D}"/>
              </a:ext>
            </a:extLst>
          </p:cNvPr>
          <p:cNvGrpSpPr/>
          <p:nvPr/>
        </p:nvGrpSpPr>
        <p:grpSpPr>
          <a:xfrm>
            <a:off x="326745" y="1946849"/>
            <a:ext cx="6819555" cy="1249801"/>
            <a:chOff x="326745" y="1946849"/>
            <a:chExt cx="6819555" cy="124980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62309F1-396E-094C-83A3-6444B7CE9F7B}"/>
                </a:ext>
              </a:extLst>
            </p:cNvPr>
            <p:cNvGrpSpPr/>
            <p:nvPr/>
          </p:nvGrpSpPr>
          <p:grpSpPr>
            <a:xfrm>
              <a:off x="326745" y="1946849"/>
              <a:ext cx="6819555" cy="1249801"/>
              <a:chOff x="326745" y="1946849"/>
              <a:chExt cx="6819555" cy="124980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38FCC9F5-3ADD-49E6-BF99-870CE5D86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" r="27106" b="78302"/>
              <a:stretch/>
            </p:blipFill>
            <p:spPr>
              <a:xfrm>
                <a:off x="437726" y="1946849"/>
                <a:ext cx="6020648" cy="124980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B67B63C-34E2-4080-ADED-08D79607BF2F}"/>
                  </a:ext>
                </a:extLst>
              </p:cNvPr>
              <p:cNvSpPr txBox="1"/>
              <p:nvPr/>
            </p:nvSpPr>
            <p:spPr>
              <a:xfrm>
                <a:off x="326745" y="2241099"/>
                <a:ext cx="68195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Tay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làm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nhai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tay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q</a:t>
                </a:r>
                <a:r>
                  <a:rPr kumimoji="0" lang="en-US" sz="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uai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8C21443-8BF6-B345-9795-6138D15BF381}"/>
                </a:ext>
              </a:extLst>
            </p:cNvPr>
            <p:cNvSpPr txBox="1"/>
            <p:nvPr/>
          </p:nvSpPr>
          <p:spPr>
            <a:xfrm>
              <a:off x="5135553" y="2215111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miệng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trễ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x-none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cao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2.5 li ?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 con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o.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T, h, l, y, g.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D6EB3D8-59FA-B440-A09C-1C07231613A9}"/>
              </a:ext>
            </a:extLst>
          </p:cNvPr>
          <p:cNvGrpSpPr/>
          <p:nvPr/>
        </p:nvGrpSpPr>
        <p:grpSpPr>
          <a:xfrm>
            <a:off x="287834" y="1080123"/>
            <a:ext cx="7095460" cy="1249801"/>
            <a:chOff x="307930" y="1946849"/>
            <a:chExt cx="7095460" cy="1249801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AFFCF56-F1F5-1E42-BBBB-1C8A4E8E9E5A}"/>
                </a:ext>
              </a:extLst>
            </p:cNvPr>
            <p:cNvGrpSpPr/>
            <p:nvPr/>
          </p:nvGrpSpPr>
          <p:grpSpPr>
            <a:xfrm>
              <a:off x="307930" y="1946849"/>
              <a:ext cx="7095460" cy="1249801"/>
              <a:chOff x="307930" y="1946849"/>
              <a:chExt cx="7095460" cy="124980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0EF26559-A640-4647-87AB-04EC4D33C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" r="27106" b="78302"/>
              <a:stretch/>
            </p:blipFill>
            <p:spPr>
              <a:xfrm>
                <a:off x="437726" y="1946849"/>
                <a:ext cx="6020648" cy="1249801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AFB8507-761B-DF48-9CED-4B4E0FE6716C}"/>
                  </a:ext>
                </a:extLst>
              </p:cNvPr>
              <p:cNvSpPr txBox="1"/>
              <p:nvPr/>
            </p:nvSpPr>
            <p:spPr>
              <a:xfrm>
                <a:off x="307930" y="2242378"/>
                <a:ext cx="70954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Tay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làm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nhai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tay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q</a:t>
                </a:r>
                <a:r>
                  <a:rPr kumimoji="0" lang="en-US" sz="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uai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FE111FD-F93B-5B48-AA87-78A766434E6D}"/>
                </a:ext>
              </a:extLst>
            </p:cNvPr>
            <p:cNvSpPr txBox="1"/>
            <p:nvPr/>
          </p:nvSpPr>
          <p:spPr>
            <a:xfrm>
              <a:off x="5165538" y="2208050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miệng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trễ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x-none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=""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06858" y="1513608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vở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="" xmlns:a16="http://schemas.microsoft.com/office/drawing/2014/main" id="{BE11559E-E245-1F4C-B4BF-9C2E4162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Nói và nghe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58538" y="1738185"/>
            <a:ext cx="1188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lberta Heavy" panose="02040603050506020204" pitchFamily="18" charset="0"/>
                <a:cs typeface="Arial"/>
                <a:sym typeface="Arial"/>
              </a:rPr>
              <a:t>Sự tích cây khoai lang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lberta Heavy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="" xmlns:a16="http://schemas.microsoft.com/office/drawing/2014/main" id="{B0B7CED9-8256-6D44-9FB2-116D2039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2267EA-13C7-EA46-BAFE-321283520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473" y="1337722"/>
            <a:ext cx="2641996" cy="1617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0CA0D0-156A-DC49-B479-CE6B2AAFB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469" y="1337722"/>
            <a:ext cx="2641996" cy="162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EB6A3B-D422-8A4A-8729-05C0E2159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104" y="3068442"/>
            <a:ext cx="2686362" cy="161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305F6-0AD2-5742-9354-280854486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3466" y="3068442"/>
            <a:ext cx="2570999" cy="1645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197796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Hai bà cháu nghèo khổ làm gì để sinh sống? 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25498"/>
            <a:ext cx="2915874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Chuyện gì xảy ra với hai bà cháu khi rừng bị cháy? 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Điều may mắn gì đã đến với hai bà cháu?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Hai bà cháu đã làm gì đề giúp mọi người hết đói khổ?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F2134D-B73F-4246-920D-953F99D5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091" y="513757"/>
            <a:ext cx="2641996" cy="1617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7FE36C-989F-434F-965B-3314C473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624" y="503709"/>
            <a:ext cx="2641996" cy="162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ED205FA-033C-0146-A5CA-87F420EDB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091" y="2732098"/>
            <a:ext cx="2686362" cy="1617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BCA5E6-13D0-A146-8E11-52208196F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3990" y="2722050"/>
            <a:ext cx="2570999" cy="16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4" y="3886104"/>
            <a:ext cx="4207949" cy="722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0000"/>
                </a:solidFill>
              </a:rPr>
              <a:t>Hai bà cháu nghèo khổ làm gì để sinh sống?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F30BF8-0214-4C47-ACA1-4CDA7A9C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0102" y="1047659"/>
            <a:ext cx="4477794" cy="2741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710797"/>
            <a:ext cx="3881097" cy="83856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hai bà cháu khi rừng bị cháy?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598311-3D7A-ED46-9D80-66845B6D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598" y="664481"/>
            <a:ext cx="4784802" cy="29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may mắn gì đã đến với hai bà cháu?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F9281C-5A0F-2A4D-A62E-C6AB6495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608" y="793615"/>
            <a:ext cx="4777915" cy="28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0000"/>
                </a:solidFill>
              </a:rPr>
              <a:t>Hai bà cháu đã làm gì đề giúp mọi người hết đói khổ?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5A4546-4EC6-474D-9B98-EEAFBCA5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486" y="775751"/>
            <a:ext cx="4711027" cy="30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những việc làm tốt của người cháu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7D2987-B0C9-2A4B-BE75-BA076446B20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FC1DA52-009B-6949-8133-5D3AC2863330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A77C11B-D935-184C-9130-55F7481215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534587F-BD4A-2D4A-893F-FE98B9E7009F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Sinh ra</a:t>
            </a:r>
            <a:r>
              <a:rPr lang="vi-VN" sz="1600" dirty="0">
                <a:latin typeface="UTM Avo" panose="02040603050506020204" pitchFamily="18" charset="0"/>
              </a:rPr>
              <a:t>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Giấu</a:t>
            </a:r>
            <a:r>
              <a:rPr lang="vi-VN" sz="1600" dirty="0">
                <a:latin typeface="UTM Avo" panose="02040603050506020204" pitchFamily="18" charset="0"/>
              </a:rPr>
              <a:t>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giọt sương </a:t>
            </a:r>
            <a:r>
              <a:rPr lang="vi-VN" sz="1600" dirty="0">
                <a:latin typeface="UTM Avo" panose="02040603050506020204" pitchFamily="18" charset="0"/>
              </a:rPr>
              <a:t>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Dẫu</a:t>
            </a:r>
            <a:r>
              <a:rPr lang="vi-VN" sz="1600" dirty="0">
                <a:latin typeface="UTM Avo" panose="02040603050506020204" pitchFamily="18" charset="0"/>
              </a:rPr>
              <a:t>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trải</a:t>
            </a:r>
            <a:r>
              <a:rPr lang="vi-VN" sz="1600" dirty="0">
                <a:latin typeface="UTM Avo" panose="02040603050506020204" pitchFamily="18" charset="0"/>
              </a:rPr>
              <a:t>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nuôi sống </a:t>
            </a:r>
            <a:r>
              <a:rPr lang="vi-VN" sz="1600" dirty="0">
                <a:latin typeface="UTM Avo" panose="02040603050506020204" pitchFamily="18" charset="0"/>
              </a:rPr>
              <a:t>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6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thiên tai</a:t>
            </a:r>
            <a:endParaRPr lang="vi-VN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60636" y="1148562"/>
            <a:ext cx="4995047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những hiện tượng thiên nhiên gây tác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FDB7CE-ADBA-0641-AC4E-BCA076726925}"/>
              </a:ext>
            </a:extLst>
          </p:cNvPr>
          <p:cNvSpPr/>
          <p:nvPr/>
        </p:nvSpPr>
        <p:spPr>
          <a:xfrm>
            <a:off x="774601" y="1649670"/>
            <a:ext cx="554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động xấu như bão, lũ lụt, hạn hán, động đất,… </a:t>
            </a:r>
            <a:endParaRPr lang="x-none" dirty="0"/>
          </a:p>
        </p:txBody>
      </p:sp>
      <p:pic>
        <p:nvPicPr>
          <p:cNvPr id="12290" name="Picture 2" descr="Scary Typhoon Flooding The House Is Submerged, Trees Rise Up, Figure, Scary  Tornado PNG Transparent Clipart Image and PSD File for Free Download |  Cartoon background, Cartoon butterfly, Clipart images">
            <a:extLst>
              <a:ext uri="{FF2B5EF4-FFF2-40B4-BE49-F238E27FC236}">
                <a16:creationId xmlns="" xmlns:a16="http://schemas.microsoft.com/office/drawing/2014/main" id="{0114B76C-F248-C349-913A-4983EBDF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73" y="2168478"/>
            <a:ext cx="4285622" cy="30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ạn hán lịch sử ở miền Trung - Báo Quảng Ngãi điện tử">
            <a:extLst>
              <a:ext uri="{FF2B5EF4-FFF2-40B4-BE49-F238E27FC236}">
                <a16:creationId xmlns="" xmlns:a16="http://schemas.microsoft.com/office/drawing/2014/main" id="{A22B7D94-0060-5D41-A201-0DA9C00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1" y="768898"/>
            <a:ext cx="4931051" cy="32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DB4398-919D-FA49-B500-18BEE99AC1AB}"/>
              </a:ext>
            </a:extLst>
          </p:cNvPr>
          <p:cNvSpPr txBox="1"/>
          <p:nvPr/>
        </p:nvSpPr>
        <p:spPr>
          <a:xfrm>
            <a:off x="2666563" y="4183683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H</a:t>
            </a:r>
            <a:r>
              <a:rPr lang="x-none" sz="2800" dirty="0">
                <a:latin typeface="UTM Avo" panose="02040603050506020204" pitchFamily="18" charset="0"/>
              </a:rPr>
              <a:t>ạn hán</a:t>
            </a:r>
          </a:p>
        </p:txBody>
      </p:sp>
    </p:spTree>
    <p:extLst>
      <p:ext uri="{BB962C8B-B14F-4D97-AF65-F5344CB8AC3E}">
        <p14:creationId xmlns:p14="http://schemas.microsoft.com/office/powerpoint/2010/main" val="6399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ũ lụt nghiêm trọng ở Indonesia, hơn 60 người thương vong">
            <a:extLst>
              <a:ext uri="{FF2B5EF4-FFF2-40B4-BE49-F238E27FC236}">
                <a16:creationId xmlns="" xmlns:a16="http://schemas.microsoft.com/office/drawing/2014/main" id="{C79B5652-F0EA-354A-9DE2-FEEE2FD9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1" y="821243"/>
            <a:ext cx="5624037" cy="30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D9AE8C-2DD8-1142-AFE4-6EF09EF9BE78}"/>
              </a:ext>
            </a:extLst>
          </p:cNvPr>
          <p:cNvSpPr txBox="1"/>
          <p:nvPr/>
        </p:nvSpPr>
        <p:spPr>
          <a:xfrm>
            <a:off x="2976915" y="4070695"/>
            <a:ext cx="107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Lũ lụt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àm gì khi động đất?">
            <a:extLst>
              <a:ext uri="{FF2B5EF4-FFF2-40B4-BE49-F238E27FC236}">
                <a16:creationId xmlns="" xmlns:a16="http://schemas.microsoft.com/office/drawing/2014/main" id="{15F54ED2-BB36-044F-AE47-12A42E65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6266"/>
            <a:ext cx="5152516" cy="32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60A47E-B18E-4F44-959F-D5EEB537D28E}"/>
              </a:ext>
            </a:extLst>
          </p:cNvPr>
          <p:cNvSpPr txBox="1"/>
          <p:nvPr/>
        </p:nvSpPr>
        <p:spPr>
          <a:xfrm>
            <a:off x="2585784" y="4070695"/>
            <a:ext cx="186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Động đất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880</Words>
  <Application>Microsoft Office PowerPoint</Application>
  <PresentationFormat>Custom</PresentationFormat>
  <Paragraphs>159</Paragraphs>
  <Slides>29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HP001 4 hàng</vt:lpstr>
      <vt:lpstr>UTM Avo</vt:lpstr>
      <vt:lpstr>Calibri</vt:lpstr>
      <vt:lpstr>Wingdings</vt:lpstr>
      <vt:lpstr>Montserrat</vt:lpstr>
      <vt:lpstr>Kalam</vt:lpstr>
      <vt:lpstr>Times New Roman</vt:lpstr>
      <vt:lpstr>Arial</vt:lpstr>
      <vt:lpstr>UTM Cookies</vt:lpstr>
      <vt:lpstr>UTM Alberta Heavy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229</cp:revision>
  <dcterms:modified xsi:type="dcterms:W3CDTF">2023-02-14T03:14:59Z</dcterms:modified>
</cp:coreProperties>
</file>