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89" r:id="rId4"/>
    <p:sldId id="301" r:id="rId5"/>
    <p:sldId id="297" r:id="rId6"/>
    <p:sldId id="306" r:id="rId7"/>
    <p:sldId id="262" r:id="rId8"/>
    <p:sldId id="286" r:id="rId9"/>
    <p:sldId id="309" r:id="rId10"/>
    <p:sldId id="302" r:id="rId11"/>
    <p:sldId id="268" r:id="rId12"/>
    <p:sldId id="272" r:id="rId13"/>
    <p:sldId id="281" r:id="rId14"/>
    <p:sldId id="282" r:id="rId15"/>
    <p:sldId id="284" r:id="rId16"/>
    <p:sldId id="305" r:id="rId17"/>
    <p:sldId id="285" r:id="rId18"/>
    <p:sldId id="308" r:id="rId19"/>
    <p:sldId id="275" r:id="rId20"/>
    <p:sldId id="277" r:id="rId2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E6"/>
    <a:srgbClr val="FBE879"/>
    <a:srgbClr val="FAE460"/>
    <a:srgbClr val="FFFF85"/>
    <a:srgbClr val="BD196F"/>
    <a:srgbClr val="FDF4BF"/>
    <a:srgbClr val="FAE14C"/>
    <a:srgbClr val="FCC94A"/>
    <a:srgbClr val="FF19AD"/>
    <a:srgbClr val="FAC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35" autoAdjust="0"/>
    <p:restoredTop sz="90747" autoAdjust="0"/>
  </p:normalViewPr>
  <p:slideViewPr>
    <p:cSldViewPr>
      <p:cViewPr>
        <p:scale>
          <a:sx n="60" d="100"/>
          <a:sy n="60" d="100"/>
        </p:scale>
        <p:origin x="-792" y="-228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80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chú</a:t>
            </a:r>
            <a:r>
              <a:rPr lang="en-US" baseline="0" smtClean="0"/>
              <a:t> ý giải thích cho HS hiểu tác dụng của dấu ngoặc kép.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93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Câu</a:t>
            </a:r>
            <a:r>
              <a:rPr lang="en-US" baseline="0" smtClean="0"/>
              <a:t> dài nên GV hướng dẫn viết bảng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Câu</a:t>
            </a:r>
            <a:r>
              <a:rPr lang="en-US" baseline="0" smtClean="0"/>
              <a:t> dài nên GV hướng dẫn viết bảng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88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Thầy</a:t>
            </a:r>
            <a:r>
              <a:rPr lang="en-US" baseline="0" smtClean="0"/>
              <a:t> cô có thể sửa, thêm thắt nội dung nếu thấy chưa phù hợp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3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H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H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67689" y="90448"/>
            <a:ext cx="6626461" cy="6626463"/>
          </a:xfrm>
        </p:spPr>
      </p:pic>
    </p:spTree>
    <p:extLst>
      <p:ext uri="{BB962C8B-B14F-4D97-AF65-F5344CB8AC3E}">
        <p14:creationId xmlns:p14="http://schemas.microsoft.com/office/powerpoint/2010/main" val="377171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8" t="26077" r="31175" b="31035"/>
          <a:stretch/>
        </p:blipFill>
        <p:spPr bwMode="auto">
          <a:xfrm>
            <a:off x="1773167" y="1311008"/>
            <a:ext cx="8498752" cy="525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E321B6A-AE05-42F1-BF68-60EA5CECEF77}"/>
              </a:ext>
            </a:extLst>
          </p:cNvPr>
          <p:cNvGrpSpPr/>
          <p:nvPr/>
        </p:nvGrpSpPr>
        <p:grpSpPr>
          <a:xfrm>
            <a:off x="2194719" y="389604"/>
            <a:ext cx="9205993" cy="6524786"/>
            <a:chOff x="2444748" y="555045"/>
            <a:chExt cx="7282048" cy="5727454"/>
          </a:xfrm>
        </p:grpSpPr>
        <p:sp>
          <p:nvSpPr>
            <p:cNvPr id="14" name="Freeform: Shape 1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500081E-F564-4513-A350-13970AFCAEC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1C2E04B-B1F4-4D13-A437-33CC9D134FC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5674F7D-7C5D-4FFB-974D-F31C76A651B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CEC8E02-869B-4F10-AE50-0AB2B3880C3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E39ED037-185D-4496-8224-1006913919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Freeform: Shape 1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F3F25A6E-1B55-4E06-BC06-42521BD2727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1CB8120A-881D-4445-AE1B-D01327D6FAB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1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A11AA7F-BDA3-4021-A1C3-18D8F616184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pic>
        <p:nvPicPr>
          <p:cNvPr id="2" name="kể chuyện lớp 1 quạ và đàn bồ câu sách kết nối tri thức với cuộc số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52828" y="642838"/>
            <a:ext cx="8317575" cy="467871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4036722" cy="941185"/>
            <a:chOff x="63500" y="1429216"/>
            <a:chExt cx="3035050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498941" y="1429216"/>
              <a:ext cx="259960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 chuyện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51805" y="327016"/>
            <a:ext cx="10934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 và đàn bồ câu</a:t>
            </a:r>
            <a:endParaRPr lang="en-US" sz="60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16" r="50000" b="40502"/>
          <a:stretch/>
        </p:blipFill>
        <p:spPr>
          <a:xfrm>
            <a:off x="2956719" y="152399"/>
            <a:ext cx="6477000" cy="6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73" t="24953" r="1927" b="40565"/>
          <a:stretch/>
        </p:blipFill>
        <p:spPr>
          <a:xfrm>
            <a:off x="2956719" y="152399"/>
            <a:ext cx="6477000" cy="6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541" r="50000" b="5977"/>
          <a:stretch/>
        </p:blipFill>
        <p:spPr>
          <a:xfrm>
            <a:off x="2956719" y="152399"/>
            <a:ext cx="6477000" cy="6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9541" b="5977"/>
          <a:stretch/>
        </p:blipFill>
        <p:spPr>
          <a:xfrm>
            <a:off x="3413919" y="152400"/>
            <a:ext cx="6477000" cy="6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8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7083" y="327016"/>
            <a:ext cx="9940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 và đàn bồ câu</a:t>
            </a:r>
            <a:endParaRPr lang="en-US" sz="60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58" b="5977"/>
          <a:stretch/>
        </p:blipFill>
        <p:spPr>
          <a:xfrm>
            <a:off x="3520002" y="1481957"/>
            <a:ext cx="5216431" cy="520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t="-11000" r="-12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719" y="533400"/>
            <a:ext cx="9525000" cy="3886200"/>
          </a:xfrm>
        </p:spPr>
        <p:txBody>
          <a:bodyPr>
            <a:noAutofit/>
          </a:bodyPr>
          <a:lstStyle/>
          <a:p>
            <a:pPr algn="l"/>
            <a:r>
              <a:rPr lang="en-US" u="sng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học: </a:t>
            </a:r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/>
            </a:r>
            <a:b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Không nên tham lam và lười biếng.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89919" y="38100"/>
            <a:ext cx="8792308" cy="455295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844" y="2068731"/>
            <a:ext cx="6116066" cy="233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15732"/>
              </p:ext>
            </p:extLst>
          </p:nvPr>
        </p:nvGraphicFramePr>
        <p:xfrm>
          <a:off x="365919" y="4038600"/>
          <a:ext cx="1152144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  <a:gridCol w="1645920"/>
                <a:gridCol w="1645920"/>
              </a:tblGrid>
              <a:tr h="952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52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-84457" y="-167309"/>
            <a:ext cx="11739552" cy="194935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114780"/>
                </a:lnTo>
                <a:lnTo>
                  <a:pt x="0" y="1219732"/>
                </a:lnTo>
                <a:lnTo>
                  <a:pt x="63500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247650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0130" y="295634"/>
            <a:ext cx="1422278" cy="67691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  <a:endParaRPr lang="en-US" sz="3600" b="1">
              <a:solidFill>
                <a:schemeClr val="bg1"/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2015" y="74295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FFC00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60</a:t>
            </a:r>
            <a:endParaRPr lang="en-US" sz="5300" b="1">
              <a:solidFill>
                <a:srgbClr val="FFC000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00450" y="2209800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3212149" y="69601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  <a:p>
            <a:pPr>
              <a:lnSpc>
                <a:spcPct val="120000"/>
              </a:lnSpc>
            </a:pPr>
            <a:r>
              <a:rPr lang="en-US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KỂ CHUYỆN</a:t>
            </a:r>
            <a:endParaRPr lang="en-US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615077" y="422122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ẹp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2215277" y="422122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xếp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3891677" y="422122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kịp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5534383" y="422122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cúp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7029733" y="4221220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rãnh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8452096" y="4221220"/>
            <a:ext cx="193042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ghềnh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10439710" y="4221220"/>
            <a:ext cx="1318506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531168" y="5144924"/>
            <a:ext cx="1318506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vách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2105935" y="5144924"/>
            <a:ext cx="1595393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chếch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3889734" y="5144924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đích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5408526" y="5144924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958364" y="5144924"/>
            <a:ext cx="1595393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thẳng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508202" y="5113500"/>
            <a:ext cx="1595393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vâng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39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64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89919" y="38100"/>
            <a:ext cx="8792308" cy="4552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0058" y="2690812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540" b="17471"/>
          <a:stretch/>
        </p:blipFill>
        <p:spPr>
          <a:xfrm>
            <a:off x="442119" y="67128"/>
            <a:ext cx="10966410" cy="675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47024" y="201629"/>
            <a:ext cx="3831382" cy="903271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bình minh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 descr="Bãi biển Bình Minh địa điểm du lịch ở Hội An - Vntrip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221" y="1524000"/>
            <a:ext cx="7396985" cy="48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82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5469" y="685800"/>
            <a:ext cx="10972800" cy="5439918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rất thích con gà bà cho. Sáng sáng, Hà dậy sớm chờ gà gáy ò ó o. Vậy mà mãi nó chẳng gáy. Một hôm, Hà tỉnh giấc nghe gà cục ta cục tác. Giờ Hà đã rõ vì sao con gà chẳng gáy.</a:t>
            </a:r>
            <a:endParaRPr lang="en-US" sz="5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488649" y="2790397"/>
            <a:ext cx="129038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768233" y="685800"/>
            <a:ext cx="520456" cy="344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24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722407" y="725544"/>
            <a:ext cx="572268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US" sz="24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9573575" y="985520"/>
            <a:ext cx="106643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837332" y="2836779"/>
            <a:ext cx="141942" cy="6122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553168" y="2539444"/>
            <a:ext cx="430129" cy="3128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endParaRPr lang="en-US" sz="24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099444" y="4447046"/>
            <a:ext cx="171750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821533" y="2493592"/>
            <a:ext cx="473142" cy="344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  <a:endParaRPr lang="en-US" sz="24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175919" y="5257800"/>
            <a:ext cx="141942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185319" y="4147609"/>
            <a:ext cx="473142" cy="3128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5</a:t>
            </a:r>
            <a:endParaRPr lang="en-US" sz="24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1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8621" y="194182"/>
            <a:ext cx="11506200" cy="5292218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 rất thích con gà bà cho. Sáng sáng, Hà dậy sớm chờ gà gáy ò ó o. Vậy mà mãi nó chẳng gáy. Một hôm, Hà tỉnh giấc nghe gà cục ta cục tác. Giờ Hà đã rõ vì sao con gà chẳng gáy.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318919" y="1164026"/>
            <a:ext cx="1981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57313" y="5788202"/>
            <a:ext cx="10931381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cho Hà con gì?</a:t>
            </a:r>
            <a:endParaRPr lang="en-US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7313" y="5788202"/>
            <a:ext cx="10931381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 sáng, Hà dậy sớm làm gì?</a:t>
            </a:r>
            <a:endParaRPr lang="en-US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67481" y="1970695"/>
            <a:ext cx="105950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043319" y="1140381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57313" y="5788202"/>
            <a:ext cx="10931381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con gà của Hà chẳng gáy?</a:t>
            </a:r>
            <a:endParaRPr lang="en-US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05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13719" y="152400"/>
            <a:ext cx="8792308" cy="45529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17" name="Rounded Rectangle 16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1119" y="2403133"/>
            <a:ext cx="12560344" cy="2080402"/>
            <a:chOff x="-15081" y="2184691"/>
            <a:chExt cx="15198016" cy="2517286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658"/>
            <a:stretch/>
          </p:blipFill>
          <p:spPr bwMode="auto">
            <a:xfrm>
              <a:off x="-15081" y="2184691"/>
              <a:ext cx="7599008" cy="2517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658"/>
            <a:stretch/>
          </p:blipFill>
          <p:spPr bwMode="auto">
            <a:xfrm>
              <a:off x="7583927" y="2184691"/>
              <a:ext cx="7599008" cy="2517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-1935847" y="3080960"/>
            <a:ext cx="13499608" cy="116935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6800" smtClean="0">
                <a:solidFill>
                  <a:srgbClr val="FF0000"/>
                </a:solidFill>
                <a:latin typeface="HP001 4 hàng" pitchFamily="34" charset="0"/>
              </a:rPr>
              <a:t>Em </a:t>
            </a:r>
            <a:r>
              <a:rPr lang="el-GR" sz="6800">
                <a:solidFill>
                  <a:srgbClr val="FF0000"/>
                </a:solidFill>
                <a:latin typeface="HP001 4 hàng" pitchFamily="34" charset="0"/>
              </a:rPr>
              <a:t>ω≥ </a:t>
            </a:r>
            <a:r>
              <a:rPr lang="vi-VN" sz="6800">
                <a:solidFill>
                  <a:srgbClr val="FF0000"/>
                </a:solidFill>
                <a:latin typeface="HP001 4 hàng" pitchFamily="34" charset="0"/>
              </a:rPr>
              <a:t>vầng Ǉrăng </a:t>
            </a:r>
            <a:r>
              <a:rPr lang="vi-VN" sz="6800" smtClean="0">
                <a:solidFill>
                  <a:srgbClr val="FF0000"/>
                </a:solidFill>
                <a:latin typeface="HP001 4 hàng" pitchFamily="34" charset="0"/>
              </a:rPr>
              <a:t>sáng</a:t>
            </a:r>
            <a:r>
              <a:rPr lang="en-US" sz="6800" smtClean="0">
                <a:solidFill>
                  <a:srgbClr val="FF0000"/>
                </a:solidFill>
                <a:latin typeface="HP001 4 hàng" pitchFamily="34" charset="0"/>
              </a:rPr>
              <a:t>.</a:t>
            </a:r>
            <a:r>
              <a:rPr lang="vi-VN" sz="680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endParaRPr lang="en-US" sz="68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5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58"/>
          <a:stretch/>
        </p:blipFill>
        <p:spPr bwMode="auto">
          <a:xfrm>
            <a:off x="61118" y="2011252"/>
            <a:ext cx="12100720" cy="400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2084689" y="3996461"/>
            <a:ext cx="13499608" cy="113857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6600" smtClean="0">
                <a:solidFill>
                  <a:srgbClr val="FF0000"/>
                </a:solidFill>
                <a:latin typeface="HP001 4 hàng" pitchFamily="34" charset="0"/>
              </a:rPr>
              <a:t>Em </a:t>
            </a:r>
            <a:r>
              <a:rPr lang="el-GR" sz="6600">
                <a:solidFill>
                  <a:srgbClr val="FF0000"/>
                </a:solidFill>
                <a:latin typeface="HP001 4 hàng" pitchFamily="34" charset="0"/>
              </a:rPr>
              <a:t>ω≥ </a:t>
            </a:r>
            <a:r>
              <a:rPr lang="vi-VN" sz="6600">
                <a:solidFill>
                  <a:srgbClr val="FF0000"/>
                </a:solidFill>
                <a:latin typeface="HP001 4 hàng" pitchFamily="34" charset="0"/>
              </a:rPr>
              <a:t>vầng Ǉrăng </a:t>
            </a:r>
            <a:r>
              <a:rPr lang="vi-VN" sz="6600" smtClean="0">
                <a:solidFill>
                  <a:srgbClr val="FF0000"/>
                </a:solidFill>
                <a:latin typeface="HP001 4 hàng" pitchFamily="34" charset="0"/>
              </a:rPr>
              <a:t>sáng</a:t>
            </a:r>
            <a:r>
              <a:rPr lang="en-US" sz="6600" smtClean="0">
                <a:solidFill>
                  <a:srgbClr val="FF0000"/>
                </a:solidFill>
                <a:latin typeface="HP001 4 hàng" pitchFamily="34" charset="0"/>
              </a:rPr>
              <a:t>.</a:t>
            </a:r>
            <a:r>
              <a:rPr lang="vi-VN" sz="660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endParaRPr lang="en-US" sz="6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8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</TotalTime>
  <Words>155</Words>
  <Application>Microsoft Office PowerPoint</Application>
  <PresentationFormat>Custom</PresentationFormat>
  <Paragraphs>56</Paragraphs>
  <Slides>20</Slides>
  <Notes>8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học:   Không nên tham lam và lười biếng.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261</cp:revision>
  <dcterms:created xsi:type="dcterms:W3CDTF">2021-05-08T14:00:55Z</dcterms:created>
  <dcterms:modified xsi:type="dcterms:W3CDTF">2021-06-11T04:38:49Z</dcterms:modified>
</cp:coreProperties>
</file>