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402" r:id="rId3"/>
    <p:sldId id="414" r:id="rId4"/>
    <p:sldId id="401" r:id="rId5"/>
    <p:sldId id="415" r:id="rId6"/>
    <p:sldId id="260" r:id="rId7"/>
    <p:sldId id="380" r:id="rId8"/>
    <p:sldId id="336" r:id="rId9"/>
    <p:sldId id="262" r:id="rId10"/>
    <p:sldId id="263" r:id="rId11"/>
    <p:sldId id="282" r:id="rId12"/>
    <p:sldId id="283" r:id="rId13"/>
    <p:sldId id="284" r:id="rId14"/>
    <p:sldId id="264" r:id="rId15"/>
    <p:sldId id="372" r:id="rId16"/>
    <p:sldId id="357" r:id="rId17"/>
    <p:sldId id="350" r:id="rId18"/>
    <p:sldId id="267" r:id="rId19"/>
    <p:sldId id="406" r:id="rId20"/>
    <p:sldId id="355" r:id="rId21"/>
    <p:sldId id="405" r:id="rId22"/>
    <p:sldId id="381" r:id="rId23"/>
    <p:sldId id="314" r:id="rId24"/>
    <p:sldId id="272" r:id="rId25"/>
    <p:sldId id="338" r:id="rId26"/>
    <p:sldId id="391" r:id="rId27"/>
    <p:sldId id="392" r:id="rId28"/>
    <p:sldId id="410" r:id="rId29"/>
    <p:sldId id="411" r:id="rId30"/>
    <p:sldId id="416" r:id="rId31"/>
    <p:sldId id="386" r:id="rId32"/>
    <p:sldId id="412" r:id="rId33"/>
    <p:sldId id="274" r:id="rId34"/>
    <p:sldId id="275" r:id="rId35"/>
    <p:sldId id="326" r:id="rId36"/>
    <p:sldId id="277" r:id="rId3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3" autoAdjust="0"/>
    <p:restoredTop sz="88226" autoAdjust="0"/>
  </p:normalViewPr>
  <p:slideViewPr>
    <p:cSldViewPr>
      <p:cViewPr varScale="1">
        <p:scale>
          <a:sx n="91" d="100"/>
          <a:sy n="91" d="100"/>
        </p:scale>
        <p:origin x="1296" y="17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66360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05732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292365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580570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106620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Khi đọc các</a:t>
            </a:r>
            <a:r>
              <a:rPr lang="en-US" baseline="0">
                <a:solidFill>
                  <a:srgbClr val="FF0000"/>
                </a:solidFill>
              </a:rPr>
              <a:t> vần này</a:t>
            </a:r>
            <a:r>
              <a:rPr lang="en-US">
                <a:solidFill>
                  <a:srgbClr val="FF0000"/>
                </a:solidFill>
              </a:rPr>
              <a:t>,</a:t>
            </a:r>
            <a:r>
              <a:rPr lang="en-US" baseline="0">
                <a:solidFill>
                  <a:srgbClr val="FF0000"/>
                </a:solidFill>
              </a:rPr>
              <a:t> môi chúng ta đều tròn lại. </a:t>
            </a:r>
            <a:endParaRPr lang="en-US">
              <a:solidFill>
                <a:srgbClr val="FF0000"/>
              </a:solidFill>
            </a:endParaRPr>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23038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83262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10</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464" y="-199103"/>
            <a:ext cx="5560425" cy="441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478" y="3505200"/>
            <a:ext cx="8817841" cy="3677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khoai sọ</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4633119" y="559190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oai</a:t>
            </a:r>
          </a:p>
        </p:txBody>
      </p:sp>
      <p:pic>
        <p:nvPicPr>
          <p:cNvPr id="3074" name="Picture 2" descr="Khoai sọ: 8 Tác dụng, món ăn ngon và lưu ý khi sử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766" y="626806"/>
            <a:ext cx="5638800"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47119"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vạn tuế</a:t>
            </a:r>
          </a:p>
        </p:txBody>
      </p:sp>
      <p:sp>
        <p:nvSpPr>
          <p:cNvPr id="6" name="Title 1"/>
          <p:cNvSpPr txBox="1">
            <a:spLocks/>
          </p:cNvSpPr>
          <p:nvPr/>
        </p:nvSpPr>
        <p:spPr>
          <a:xfrm>
            <a:off x="5735758"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uê</a:t>
            </a:r>
          </a:p>
        </p:txBody>
      </p:sp>
      <p:pic>
        <p:nvPicPr>
          <p:cNvPr id="1026" name="Picture 2" descr="Cây Vạn tuế loài cây biểu trưng cho sự trường thọ và hạ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519" y="181896"/>
            <a:ext cx="4694904" cy="469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tàu thuỷ</a:t>
            </a:r>
          </a:p>
        </p:txBody>
      </p:sp>
      <p:sp>
        <p:nvSpPr>
          <p:cNvPr id="5" name="Title 1"/>
          <p:cNvSpPr txBox="1">
            <a:spLocks/>
          </p:cNvSpPr>
          <p:nvPr/>
        </p:nvSpPr>
        <p:spPr>
          <a:xfrm>
            <a:off x="5683695"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uy</a:t>
            </a:r>
          </a:p>
        </p:txBody>
      </p:sp>
      <p:pic>
        <p:nvPicPr>
          <p:cNvPr id="1028" name="Picture 4" descr="Tàu du lịch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373" y="477752"/>
            <a:ext cx="5865397" cy="439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48071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vạn tuế</a:t>
            </a:r>
          </a:p>
        </p:txBody>
      </p:sp>
      <p:sp>
        <p:nvSpPr>
          <p:cNvPr id="16" name="Title 1"/>
          <p:cNvSpPr txBox="1">
            <a:spLocks/>
          </p:cNvSpPr>
          <p:nvPr/>
        </p:nvSpPr>
        <p:spPr>
          <a:xfrm>
            <a:off x="694280" y="4719096"/>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 sọ</a:t>
            </a:r>
          </a:p>
        </p:txBody>
      </p:sp>
      <p:sp>
        <p:nvSpPr>
          <p:cNvPr id="8" name="Title 1"/>
          <p:cNvSpPr txBox="1">
            <a:spLocks/>
          </p:cNvSpPr>
          <p:nvPr/>
        </p:nvSpPr>
        <p:spPr>
          <a:xfrm>
            <a:off x="8394189" y="4719096"/>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tàu thuỷ</a:t>
            </a:r>
          </a:p>
        </p:txBody>
      </p:sp>
      <p:sp>
        <p:nvSpPr>
          <p:cNvPr id="18"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923394" y="-9000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70994" y="-747692"/>
            <a:ext cx="124772" cy="124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4" descr="Tàu du lịch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373" y="1905000"/>
            <a:ext cx="3189746" cy="23923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ây Vạn tuế loài cây biểu trưng cho sự trường thọ và hạnh phú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174" y="1917290"/>
            <a:ext cx="2380020" cy="23800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hoai sọ: 8 Tác dụng, món ăn ngon và lưu ý khi sử d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738" y="1934496"/>
            <a:ext cx="3150418" cy="236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032" y="-4409"/>
            <a:ext cx="4470255" cy="354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a:xfrm>
            <a:off x="4480719" y="57443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vạn tuế</a:t>
            </a:r>
          </a:p>
        </p:txBody>
      </p:sp>
      <p:sp>
        <p:nvSpPr>
          <p:cNvPr id="17" name="Title 1"/>
          <p:cNvSpPr txBox="1">
            <a:spLocks/>
          </p:cNvSpPr>
          <p:nvPr/>
        </p:nvSpPr>
        <p:spPr>
          <a:xfrm>
            <a:off x="1227680" y="5744305"/>
            <a:ext cx="279583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 sọ</a:t>
            </a:r>
          </a:p>
        </p:txBody>
      </p:sp>
      <p:sp>
        <p:nvSpPr>
          <p:cNvPr id="18" name="Title 1"/>
          <p:cNvSpPr txBox="1">
            <a:spLocks/>
          </p:cNvSpPr>
          <p:nvPr/>
        </p:nvSpPr>
        <p:spPr>
          <a:xfrm>
            <a:off x="7985919" y="5744305"/>
            <a:ext cx="30969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tàu thuỷ</a:t>
            </a:r>
          </a:p>
        </p:txBody>
      </p:sp>
      <p:sp>
        <p:nvSpPr>
          <p:cNvPr id="22" name="Title 1"/>
          <p:cNvSpPr txBox="1">
            <a:spLocks/>
          </p:cNvSpPr>
          <p:nvPr/>
        </p:nvSpPr>
        <p:spPr>
          <a:xfrm>
            <a:off x="670719" y="3429000"/>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khoai</a:t>
            </a:r>
          </a:p>
        </p:txBody>
      </p:sp>
      <p:sp>
        <p:nvSpPr>
          <p:cNvPr id="23" name="Title 1"/>
          <p:cNvSpPr txBox="1">
            <a:spLocks/>
          </p:cNvSpPr>
          <p:nvPr/>
        </p:nvSpPr>
        <p:spPr>
          <a:xfrm>
            <a:off x="4180478" y="3429000"/>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ngoái</a:t>
            </a:r>
          </a:p>
        </p:txBody>
      </p:sp>
      <p:sp>
        <p:nvSpPr>
          <p:cNvPr id="24" name="Title 1"/>
          <p:cNvSpPr txBox="1">
            <a:spLocks/>
          </p:cNvSpPr>
          <p:nvPr/>
        </p:nvSpPr>
        <p:spPr>
          <a:xfrm>
            <a:off x="7604919" y="3429000"/>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ngoại</a:t>
            </a:r>
          </a:p>
        </p:txBody>
      </p:sp>
      <p:sp>
        <p:nvSpPr>
          <p:cNvPr id="25" name="Title 1"/>
          <p:cNvSpPr txBox="1">
            <a:spLocks/>
          </p:cNvSpPr>
          <p:nvPr/>
        </p:nvSpPr>
        <p:spPr>
          <a:xfrm>
            <a:off x="670719" y="4184302"/>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huệ</a:t>
            </a:r>
          </a:p>
        </p:txBody>
      </p:sp>
      <p:sp>
        <p:nvSpPr>
          <p:cNvPr id="26" name="Title 1"/>
          <p:cNvSpPr txBox="1">
            <a:spLocks/>
          </p:cNvSpPr>
          <p:nvPr/>
        </p:nvSpPr>
        <p:spPr>
          <a:xfrm>
            <a:off x="4188994" y="418430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thuế</a:t>
            </a:r>
          </a:p>
        </p:txBody>
      </p:sp>
      <p:sp>
        <p:nvSpPr>
          <p:cNvPr id="27" name="Title 1"/>
          <p:cNvSpPr txBox="1">
            <a:spLocks/>
          </p:cNvSpPr>
          <p:nvPr/>
        </p:nvSpPr>
        <p:spPr>
          <a:xfrm>
            <a:off x="7757319" y="418430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tuế</a:t>
            </a:r>
          </a:p>
        </p:txBody>
      </p:sp>
      <p:sp>
        <p:nvSpPr>
          <p:cNvPr id="35" name="Title 1"/>
          <p:cNvSpPr txBox="1">
            <a:spLocks/>
          </p:cNvSpPr>
          <p:nvPr/>
        </p:nvSpPr>
        <p:spPr>
          <a:xfrm>
            <a:off x="670719" y="4922418"/>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huy</a:t>
            </a:r>
          </a:p>
        </p:txBody>
      </p:sp>
      <p:sp>
        <p:nvSpPr>
          <p:cNvPr id="36" name="Title 1"/>
          <p:cNvSpPr txBox="1">
            <a:spLocks/>
          </p:cNvSpPr>
          <p:nvPr/>
        </p:nvSpPr>
        <p:spPr>
          <a:xfrm>
            <a:off x="4188994" y="492241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luỹ</a:t>
            </a:r>
          </a:p>
        </p:txBody>
      </p:sp>
      <p:sp>
        <p:nvSpPr>
          <p:cNvPr id="39" name="Title 1"/>
          <p:cNvSpPr txBox="1">
            <a:spLocks/>
          </p:cNvSpPr>
          <p:nvPr/>
        </p:nvSpPr>
        <p:spPr>
          <a:xfrm>
            <a:off x="7757319" y="492241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thuỷ</a:t>
            </a:r>
          </a:p>
        </p:txBody>
      </p:sp>
    </p:spTree>
    <p:extLst>
      <p:ext uri="{BB962C8B-B14F-4D97-AF65-F5344CB8AC3E}">
        <p14:creationId xmlns:p14="http://schemas.microsoft.com/office/powerpoint/2010/main" val="86126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480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Ξ</a:t>
            </a:r>
            <a:r>
              <a:rPr lang="en-US" sz="28600">
                <a:solidFill>
                  <a:srgbClr val="FF0000"/>
                </a:solidFill>
                <a:latin typeface="HP001 4 hàng"/>
              </a:rPr>
              <a:t>i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Ξ</a:t>
            </a:r>
            <a:r>
              <a:rPr lang="en-US" sz="14000">
                <a:solidFill>
                  <a:srgbClr val="FF0000"/>
                </a:solidFill>
                <a:latin typeface="HP001 4 hàng"/>
              </a:rPr>
              <a:t>i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081904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OA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1977" y="25083"/>
            <a:ext cx="12040393" cy="4477385"/>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UÊ.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4519" y="381000"/>
            <a:ext cx="10945812" cy="4116387"/>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U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3710" y="-399026"/>
            <a:ext cx="10952830" cy="5476415"/>
          </a:xfrm>
        </p:spPr>
      </p:pic>
    </p:spTree>
    <p:extLst>
      <p:ext uri="{BB962C8B-B14F-4D97-AF65-F5344CB8AC3E}">
        <p14:creationId xmlns:p14="http://schemas.microsoft.com/office/powerpoint/2010/main" val="32497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183" y="228600"/>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4" name="Rectangle 3"/>
          <p:cNvSpPr/>
          <p:nvPr/>
        </p:nvSpPr>
        <p:spPr>
          <a:xfrm>
            <a:off x="3032919" y="1169785"/>
            <a:ext cx="6096000" cy="830997"/>
          </a:xfrm>
          <a:prstGeom prst="rect">
            <a:avLst/>
          </a:prstGeom>
        </p:spPr>
        <p:txBody>
          <a:bodyPr wrap="square">
            <a:spAutoFit/>
          </a:bodyPr>
          <a:lstStyle/>
          <a:p>
            <a:pPr algn="ctr"/>
            <a:r>
              <a:rPr lang="en-US" sz="4800">
                <a:solidFill>
                  <a:srgbClr val="0070C0"/>
                </a:solidFill>
                <a:latin typeface="Arial-Rounded" pitchFamily="34" charset="0"/>
                <a:ea typeface="Arial-Rounded" pitchFamily="34" charset="0"/>
                <a:cs typeface="Arial-Rounded" pitchFamily="34" charset="0"/>
              </a:rPr>
              <a:t>Nhìn hình viết từ</a:t>
            </a:r>
            <a:endParaRPr lang="en-US" sz="4800"/>
          </a:p>
        </p:txBody>
      </p:sp>
      <p:pic>
        <p:nvPicPr>
          <p:cNvPr id="1026" name="Picture 2" descr="Bài văn mẫu lớp 4: Tả cây bút chì của em - Tin Tức Giáo Dục Học Tập Tiny">
            <a:extLst>
              <a:ext uri="{FF2B5EF4-FFF2-40B4-BE49-F238E27FC236}">
                <a16:creationId xmlns:a16="http://schemas.microsoft.com/office/drawing/2014/main" id="{E7442EE3-E79E-4718-9EBE-F3FF2C9C0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2438400"/>
            <a:ext cx="3220244" cy="253111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9A9747A-CA80-4F94-BC7A-1E64F2A063D1}"/>
              </a:ext>
            </a:extLst>
          </p:cNvPr>
          <p:cNvSpPr/>
          <p:nvPr/>
        </p:nvSpPr>
        <p:spPr>
          <a:xfrm>
            <a:off x="1489075" y="5089720"/>
            <a:ext cx="2971800" cy="1200329"/>
          </a:xfrm>
          <a:prstGeom prst="rect">
            <a:avLst/>
          </a:prstGeom>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Từ có chứa vần </a:t>
            </a:r>
            <a:r>
              <a:rPr lang="en-US" sz="3600">
                <a:solidFill>
                  <a:srgbClr val="FF0000"/>
                </a:solidFill>
                <a:latin typeface="Arial-Rounded" pitchFamily="34" charset="0"/>
                <a:ea typeface="Arial-Rounded" pitchFamily="34" charset="0"/>
                <a:cs typeface="Arial-Rounded" pitchFamily="34" charset="0"/>
              </a:rPr>
              <a:t>oăt</a:t>
            </a:r>
            <a:endParaRPr lang="en-US" sz="3600">
              <a:solidFill>
                <a:srgbClr val="FF0000"/>
              </a:solidFill>
            </a:endParaRPr>
          </a:p>
        </p:txBody>
      </p:sp>
      <p:sp>
        <p:nvSpPr>
          <p:cNvPr id="28" name="Rectangle 27">
            <a:extLst>
              <a:ext uri="{FF2B5EF4-FFF2-40B4-BE49-F238E27FC236}">
                <a16:creationId xmlns:a16="http://schemas.microsoft.com/office/drawing/2014/main" id="{6E3AC227-86E0-4BCF-AB41-C6C8EDB4D477}"/>
              </a:ext>
            </a:extLst>
          </p:cNvPr>
          <p:cNvSpPr/>
          <p:nvPr/>
        </p:nvSpPr>
        <p:spPr>
          <a:xfrm>
            <a:off x="1613297" y="5062245"/>
            <a:ext cx="2971800" cy="1200329"/>
          </a:xfrm>
          <a:prstGeom prst="rect">
            <a:avLst/>
          </a:prstGeom>
          <a:solidFill>
            <a:schemeClr val="bg1"/>
          </a:solidFill>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nhọn hoắt</a:t>
            </a:r>
          </a:p>
          <a:p>
            <a:pPr algn="ctr"/>
            <a:endParaRPr lang="en-US" sz="3600">
              <a:solidFill>
                <a:srgbClr val="FF0000"/>
              </a:solidFill>
            </a:endParaRPr>
          </a:p>
        </p:txBody>
      </p:sp>
      <p:pic>
        <p:nvPicPr>
          <p:cNvPr id="1028" name="Picture 4" descr="Toán 5 - Đọc sách miễn phí">
            <a:extLst>
              <a:ext uri="{FF2B5EF4-FFF2-40B4-BE49-F238E27FC236}">
                <a16:creationId xmlns:a16="http://schemas.microsoft.com/office/drawing/2014/main" id="{EC11949A-E9FD-41D4-99D6-02286C0527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919" y="2558608"/>
            <a:ext cx="1777637" cy="253111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42A4895-2F7A-4B02-9AD4-5C17AC969859}"/>
              </a:ext>
            </a:extLst>
          </p:cNvPr>
          <p:cNvSpPr/>
          <p:nvPr/>
        </p:nvSpPr>
        <p:spPr>
          <a:xfrm>
            <a:off x="6718697" y="5437675"/>
            <a:ext cx="2971800" cy="1200329"/>
          </a:xfrm>
          <a:prstGeom prst="rect">
            <a:avLst/>
          </a:prstGeom>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Từ có chứa vần </a:t>
            </a:r>
            <a:r>
              <a:rPr lang="en-US" sz="3600">
                <a:solidFill>
                  <a:srgbClr val="FF0000"/>
                </a:solidFill>
                <a:latin typeface="Arial-Rounded" pitchFamily="34" charset="0"/>
                <a:ea typeface="Arial-Rounded" pitchFamily="34" charset="0"/>
                <a:cs typeface="Arial-Rounded" pitchFamily="34" charset="0"/>
              </a:rPr>
              <a:t>oan</a:t>
            </a:r>
            <a:endParaRPr lang="en-US" sz="3600">
              <a:solidFill>
                <a:srgbClr val="FF0000"/>
              </a:solidFill>
            </a:endParaRPr>
          </a:p>
        </p:txBody>
      </p:sp>
      <p:sp>
        <p:nvSpPr>
          <p:cNvPr id="30" name="Rectangle 29">
            <a:extLst>
              <a:ext uri="{FF2B5EF4-FFF2-40B4-BE49-F238E27FC236}">
                <a16:creationId xmlns:a16="http://schemas.microsoft.com/office/drawing/2014/main" id="{B1E5E739-7EB3-4D3C-911F-09CA93C3D64D}"/>
              </a:ext>
            </a:extLst>
          </p:cNvPr>
          <p:cNvSpPr/>
          <p:nvPr/>
        </p:nvSpPr>
        <p:spPr>
          <a:xfrm>
            <a:off x="7007837" y="5389129"/>
            <a:ext cx="2971800" cy="1200329"/>
          </a:xfrm>
          <a:prstGeom prst="rect">
            <a:avLst/>
          </a:prstGeom>
          <a:solidFill>
            <a:schemeClr val="bg1"/>
          </a:solidFill>
        </p:spPr>
        <p:txBody>
          <a:bodyPr wrap="square">
            <a:spAutoFit/>
          </a:bodyPr>
          <a:lstStyle/>
          <a:p>
            <a:pPr algn="ctr"/>
            <a:r>
              <a:rPr lang="en-US" sz="3600">
                <a:solidFill>
                  <a:srgbClr val="0070C0"/>
                </a:solidFill>
                <a:latin typeface="Arial-Rounded" pitchFamily="34" charset="0"/>
                <a:ea typeface="Arial-Rounded" pitchFamily="34" charset="0"/>
                <a:cs typeface="Arial-Rounded" pitchFamily="34" charset="0"/>
              </a:rPr>
              <a:t>sách Toán</a:t>
            </a:r>
          </a:p>
          <a:p>
            <a:pPr algn="ctr"/>
            <a:endParaRPr lang="en-US" sz="3600">
              <a:solidFill>
                <a:srgbClr val="FF0000"/>
              </a:solidFill>
            </a:endParaRPr>
          </a:p>
        </p:txBody>
      </p:sp>
    </p:spTree>
    <p:extLst>
      <p:ext uri="{BB962C8B-B14F-4D97-AF65-F5344CB8AC3E}">
        <p14:creationId xmlns:p14="http://schemas.microsoft.com/office/powerpoint/2010/main" val="26438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animBg="1"/>
      <p:bldP spid="29"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417678" y="1628776"/>
            <a:ext cx="9553902" cy="4524118"/>
          </a:xfrm>
          <a:prstGeom prst="rect">
            <a:avLst/>
          </a:prstGeom>
          <a:noFill/>
        </p:spPr>
        <p:txBody>
          <a:bodyPr wrap="square" lIns="121725" tIns="60862" rIns="121725" bIns="60862" rtlCol="0">
            <a:spAutoFit/>
          </a:bodyPr>
          <a:lstStyle/>
          <a:p>
            <a:r>
              <a:rPr lang="el-GR" sz="28600">
                <a:solidFill>
                  <a:srgbClr val="FF0000"/>
                </a:solidFill>
                <a:latin typeface="HP001 4 hàng"/>
              </a:rPr>
              <a:t>π</a:t>
            </a:r>
            <a:r>
              <a:rPr lang="en-US" sz="28600">
                <a:solidFill>
                  <a:srgbClr val="FF0000"/>
                </a:solidFill>
                <a:latin typeface="HP001 4 hàng"/>
              </a:rPr>
              <a:t> </a:t>
            </a:r>
            <a:endParaRPr lang="en-US" sz="28600">
              <a:solidFill>
                <a:srgbClr val="FF0000"/>
              </a:solidFill>
              <a:latin typeface="HP001 4 hàng" pitchFamily="34" charset="0"/>
            </a:endParaRPr>
          </a:p>
        </p:txBody>
      </p:sp>
      <p:sp>
        <p:nvSpPr>
          <p:cNvPr id="5" name="TextBox 4">
            <a:extLst>
              <a:ext uri="{FF2B5EF4-FFF2-40B4-BE49-F238E27FC236}">
                <a16:creationId xmlns:a16="http://schemas.microsoft.com/office/drawing/2014/main" id="{FB8D49A5-F631-4A54-A7B0-3C82F4A4D741}"/>
              </a:ext>
            </a:extLst>
          </p:cNvPr>
          <p:cNvSpPr txBox="1"/>
          <p:nvPr/>
        </p:nvSpPr>
        <p:spPr>
          <a:xfrm>
            <a:off x="6340515"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Ďy</a:t>
            </a:r>
          </a:p>
        </p:txBody>
      </p:sp>
    </p:spTree>
    <p:extLst>
      <p:ext uri="{BB962C8B-B14F-4D97-AF65-F5344CB8AC3E}">
        <p14:creationId xmlns:p14="http://schemas.microsoft.com/office/powerpoint/2010/main" val="353956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771426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7410663"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pitchFamily="34" charset="0"/>
              </a:rPr>
              <a:t>Ďy</a:t>
            </a:r>
          </a:p>
        </p:txBody>
      </p:sp>
      <p:sp>
        <p:nvSpPr>
          <p:cNvPr id="5" name="TextBox 4">
            <a:extLst>
              <a:ext uri="{FF2B5EF4-FFF2-40B4-BE49-F238E27FC236}">
                <a16:creationId xmlns:a16="http://schemas.microsoft.com/office/drawing/2014/main" id="{4B1097F0-660C-415F-88D8-663BE0EAEC9D}"/>
              </a:ext>
            </a:extLst>
          </p:cNvPr>
          <p:cNvSpPr txBox="1"/>
          <p:nvPr/>
        </p:nvSpPr>
        <p:spPr>
          <a:xfrm>
            <a:off x="358130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π</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27961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δΞ</a:t>
            </a:r>
            <a:r>
              <a:rPr lang="vi-VN" sz="8400">
                <a:solidFill>
                  <a:srgbClr val="FF0000"/>
                </a:solidFill>
                <a:latin typeface="HP001 4 hàng"/>
              </a:rPr>
              <a:t>i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δΞ</a:t>
            </a:r>
            <a:r>
              <a:rPr lang="vi-VN" sz="4200">
                <a:solidFill>
                  <a:srgbClr val="FF0000"/>
                </a:solidFill>
                <a:latin typeface="HP001 4 hàng"/>
              </a:rPr>
              <a:t>i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Ǉ</a:t>
            </a:r>
            <a:r>
              <a:rPr lang="el-GR" sz="8400">
                <a:solidFill>
                  <a:srgbClr val="FF0000"/>
                </a:solidFill>
                <a:latin typeface="HP001 4H"/>
                <a:ea typeface="HP001 4H"/>
              </a:rPr>
              <a:t>π</a:t>
            </a:r>
            <a:r>
              <a:rPr lang="en-US" sz="8400">
                <a:solidFill>
                  <a:srgbClr val="FF0000"/>
                </a:solidFill>
                <a:latin typeface="HP001 4 hàng"/>
              </a:rPr>
              <a:t>ı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Ǉ</a:t>
            </a:r>
            <a:r>
              <a:rPr lang="el-GR" sz="4200">
                <a:solidFill>
                  <a:srgbClr val="FF0000"/>
                </a:solidFill>
                <a:latin typeface="HP001 4H"/>
                <a:ea typeface="HP001 4H"/>
              </a:rPr>
              <a:t>π</a:t>
            </a:r>
            <a:r>
              <a:rPr lang="en-US" sz="4200">
                <a:solidFill>
                  <a:srgbClr val="FF0000"/>
                </a:solidFill>
                <a:latin typeface="HP001 4 hàng"/>
              </a:rPr>
              <a:t>ı </a:t>
            </a:r>
            <a:endParaRPr lang="en-US" sz="4200">
              <a:solidFill>
                <a:srgbClr val="FF0000"/>
              </a:solidFill>
              <a:latin typeface="HP001 4 hàng" pitchFamily="34" charset="0"/>
            </a:endParaRPr>
          </a:p>
        </p:txBody>
      </p:sp>
      <p:sp>
        <p:nvSpPr>
          <p:cNvPr id="9" name="TextBox 8"/>
          <p:cNvSpPr txBox="1"/>
          <p:nvPr/>
        </p:nvSpPr>
        <p:spPr>
          <a:xfrm>
            <a:off x="594519" y="413227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κ</a:t>
            </a:r>
            <a:r>
              <a:rPr lang="en-US" sz="8400">
                <a:solidFill>
                  <a:srgbClr val="FF0000"/>
                </a:solidFill>
                <a:latin typeface="HP001 4 hàng"/>
              </a:rPr>
              <a:t>uỷ</a:t>
            </a:r>
            <a:endParaRPr lang="en-US" sz="8400">
              <a:solidFill>
                <a:srgbClr val="FF0000"/>
              </a:solidFill>
              <a:latin typeface="HP001 4 hàng" pitchFamily="34" charset="0"/>
            </a:endParaRPr>
          </a:p>
        </p:txBody>
      </p:sp>
      <p:sp>
        <p:nvSpPr>
          <p:cNvPr id="10" name="TextBox 9"/>
          <p:cNvSpPr txBox="1"/>
          <p:nvPr/>
        </p:nvSpPr>
        <p:spPr>
          <a:xfrm>
            <a:off x="3888000" y="453461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κ</a:t>
            </a:r>
            <a:r>
              <a:rPr lang="en-US" sz="4200">
                <a:solidFill>
                  <a:srgbClr val="FF0000"/>
                </a:solidFill>
                <a:latin typeface="HP001 4 hàng"/>
              </a:rPr>
              <a:t>uỷ</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89" t="23588" r="34823" b="17540"/>
          <a:stretch/>
        </p:blipFill>
        <p:spPr bwMode="auto">
          <a:xfrm>
            <a:off x="5318919" y="670590"/>
            <a:ext cx="600205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BCB9277B-651A-49A2-85E1-4F7B759272F3}"/>
              </a:ext>
            </a:extLst>
          </p:cNvPr>
          <p:cNvGrpSpPr/>
          <p:nvPr/>
        </p:nvGrpSpPr>
        <p:grpSpPr>
          <a:xfrm>
            <a:off x="215396" y="203422"/>
            <a:ext cx="3382243" cy="941185"/>
            <a:chOff x="63500" y="1429216"/>
            <a:chExt cx="2542972" cy="705889"/>
          </a:xfrm>
        </p:grpSpPr>
        <p:sp>
          <p:nvSpPr>
            <p:cNvPr id="4" name="Rounded Rectangle 9">
              <a:extLst>
                <a:ext uri="{FF2B5EF4-FFF2-40B4-BE49-F238E27FC236}">
                  <a16:creationId xmlns:a16="http://schemas.microsoft.com/office/drawing/2014/main" id="{4DF2EE40-6FF3-40B4-87A1-20362DDD326D}"/>
                </a:ext>
              </a:extLst>
            </p:cNvPr>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5" name="Oval 4">
              <a:extLst>
                <a:ext uri="{FF2B5EF4-FFF2-40B4-BE49-F238E27FC236}">
                  <a16:creationId xmlns:a16="http://schemas.microsoft.com/office/drawing/2014/main" id="{5FA6C463-7C40-4206-87D1-B3ED62A2CDA5}"/>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pic>
        <p:nvPicPr>
          <p:cNvPr id="6" name="Picture 5">
            <a:extLst>
              <a:ext uri="{FF2B5EF4-FFF2-40B4-BE49-F238E27FC236}">
                <a16:creationId xmlns:a16="http://schemas.microsoft.com/office/drawing/2014/main" id="{E27B060E-1032-4A83-A9DB-2BE9280A9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97" y="1313488"/>
            <a:ext cx="3124200" cy="4484528"/>
          </a:xfrm>
          <a:prstGeom prst="rect">
            <a:avLst/>
          </a:prstGeom>
        </p:spPr>
      </p:pic>
      <p:sp>
        <p:nvSpPr>
          <p:cNvPr id="7" name="TextBox 6">
            <a:extLst>
              <a:ext uri="{FF2B5EF4-FFF2-40B4-BE49-F238E27FC236}">
                <a16:creationId xmlns:a16="http://schemas.microsoft.com/office/drawing/2014/main" id="{EE0900BF-502C-4BF5-921E-3FB2AE273404}"/>
              </a:ext>
            </a:extLst>
          </p:cNvPr>
          <p:cNvSpPr txBox="1"/>
          <p:nvPr/>
        </p:nvSpPr>
        <p:spPr>
          <a:xfrm>
            <a:off x="1418866" y="5885137"/>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49, 50</a:t>
            </a:r>
          </a:p>
        </p:txBody>
      </p:sp>
    </p:spTree>
    <p:extLst>
      <p:ext uri="{BB962C8B-B14F-4D97-AF65-F5344CB8AC3E}">
        <p14:creationId xmlns:p14="http://schemas.microsoft.com/office/powerpoint/2010/main" val="325138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532" t="10981" b="62150"/>
          <a:stretch/>
        </p:blipFill>
        <p:spPr>
          <a:xfrm>
            <a:off x="2415031" y="927344"/>
            <a:ext cx="7331775" cy="2893235"/>
          </a:xfrm>
          <a:prstGeom prst="rect">
            <a:avLst/>
          </a:prstGeom>
        </p:spPr>
      </p:pic>
      <p:grpSp>
        <p:nvGrpSpPr>
          <p:cNvPr id="7" name="Group 6"/>
          <p:cNvGrpSpPr/>
          <p:nvPr/>
        </p:nvGrpSpPr>
        <p:grpSpPr>
          <a:xfrm>
            <a:off x="40718" y="152400"/>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7" name="Title 1">
            <a:extLst>
              <a:ext uri="{FF2B5EF4-FFF2-40B4-BE49-F238E27FC236}">
                <a16:creationId xmlns:a16="http://schemas.microsoft.com/office/drawing/2014/main" id="{CB958A1E-BF84-4452-B1EC-679A486CEEE2}"/>
              </a:ext>
            </a:extLst>
          </p:cNvPr>
          <p:cNvSpPr txBox="1">
            <a:spLocks/>
          </p:cNvSpPr>
          <p:nvPr/>
        </p:nvSpPr>
        <p:spPr>
          <a:xfrm>
            <a:off x="365919" y="3820579"/>
            <a:ext cx="11466134"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Ngày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nghỉ</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thoải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đùa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hoa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vườn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thì</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thầm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cây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xoài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lúc</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lỉu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quả</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cúi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đám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dây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khoai</a:t>
            </a:r>
            <a:r>
              <a:rPr lang="en-US" sz="3724" dirty="0">
                <a:latin typeface="Arial-Rounded" pitchFamily="34" charset="0"/>
                <a:ea typeface="Arial-Rounded" pitchFamily="34" charset="0"/>
                <a:cs typeface="Arial-Rounded" pitchFamily="34" charset="0"/>
              </a:rPr>
              <a:t> lang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bò</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mặt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đất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cùng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gió</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nô</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giỡn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bông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huệ</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đưa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tay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vuốt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cánh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thuỷ</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tiên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nhau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khoe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sắc</a:t>
            </a:r>
            <a:r>
              <a:rPr lang="en-US" sz="3724" dirty="0">
                <a:latin typeface="Arial-Rounded" pitchFamily="34" charset="0"/>
                <a:ea typeface="Arial-Rounded" pitchFamily="34" charset="0"/>
                <a:cs typeface="Arial-Rounded" pitchFamily="34" charset="0"/>
              </a:rPr>
              <a:t>.</a:t>
            </a:r>
          </a:p>
        </p:txBody>
      </p:sp>
      <p:sp>
        <p:nvSpPr>
          <p:cNvPr id="30" name="Title 1">
            <a:extLst>
              <a:ext uri="{FF2B5EF4-FFF2-40B4-BE49-F238E27FC236}">
                <a16:creationId xmlns:a16="http://schemas.microsoft.com/office/drawing/2014/main" id="{B512D5EF-7A99-4BE3-B82F-BE091B1E93E2}"/>
              </a:ext>
            </a:extLst>
          </p:cNvPr>
          <p:cNvSpPr txBox="1">
            <a:spLocks/>
          </p:cNvSpPr>
          <p:nvPr/>
        </p:nvSpPr>
        <p:spPr>
          <a:xfrm>
            <a:off x="365919" y="3820579"/>
            <a:ext cx="11466134"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Ngày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nghỉ</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thoải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đùa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hoa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vườn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thì</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thầm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với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cây</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xoài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lúc</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lỉu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quả</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Hà</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cúi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đám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dây</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khoai</a:t>
            </a:r>
            <a:r>
              <a:rPr lang="en-US" sz="3724" dirty="0">
                <a:solidFill>
                  <a:srgbClr val="FF0000"/>
                </a:solidFill>
                <a:latin typeface="Arial-Rounded" pitchFamily="34" charset="0"/>
                <a:ea typeface="Arial-Rounded" pitchFamily="34" charset="0"/>
                <a:cs typeface="Arial-Rounded" pitchFamily="34" charset="0"/>
              </a:rPr>
              <a:t> </a:t>
            </a:r>
            <a:r>
              <a:rPr lang="en-US" sz="3724" dirty="0">
                <a:latin typeface="Arial-Rounded" pitchFamily="34" charset="0"/>
                <a:ea typeface="Arial-Rounded" pitchFamily="34" charset="0"/>
                <a:cs typeface="Arial-Rounded" pitchFamily="34" charset="0"/>
              </a:rPr>
              <a:t>lang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bò</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mặt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đất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cùng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gió</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nô</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giỡn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bông</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huệ</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Em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đưa</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tay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vuốt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cánh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thuỷ</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tiên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đang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nhau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khoe</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sắc</a:t>
            </a:r>
            <a:r>
              <a:rPr lang="en-US" sz="3724"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42169" y="609600"/>
            <a:ext cx="5129784"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thoải mái</a:t>
            </a:r>
          </a:p>
        </p:txBody>
      </p:sp>
      <p:sp>
        <p:nvSpPr>
          <p:cNvPr id="6" name="Title 1"/>
          <p:cNvSpPr txBox="1">
            <a:spLocks/>
          </p:cNvSpPr>
          <p:nvPr/>
        </p:nvSpPr>
        <p:spPr>
          <a:xfrm>
            <a:off x="1776277" y="2666999"/>
            <a:ext cx="826156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bông huệ trắng</a:t>
            </a:r>
          </a:p>
        </p:txBody>
      </p:sp>
      <p:sp>
        <p:nvSpPr>
          <p:cNvPr id="4" name="Title 1"/>
          <p:cNvSpPr txBox="1">
            <a:spLocks/>
          </p:cNvSpPr>
          <p:nvPr/>
        </p:nvSpPr>
        <p:spPr>
          <a:xfrm>
            <a:off x="2803542" y="4784375"/>
            <a:ext cx="6207038"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thuỷ tiên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uyện Chợ 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823" y="769371"/>
            <a:ext cx="3228975"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xử lý cây Xoài không ra trái - Nuoitrong1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823" y="186327"/>
            <a:ext cx="6466668" cy="666184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Sắc đào ngày xu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5250099" y="5651088"/>
            <a:ext cx="4239491"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cây xoài</a:t>
            </a:r>
          </a:p>
        </p:txBody>
      </p:sp>
    </p:spTree>
    <p:extLst>
      <p:ext uri="{BB962C8B-B14F-4D97-AF65-F5344CB8AC3E}">
        <p14:creationId xmlns:p14="http://schemas.microsoft.com/office/powerpoint/2010/main" val="12022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rồng rau lang ăn lá với ngọn cả tuần - Sổ tay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9" y="796105"/>
            <a:ext cx="6096000" cy="4067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ười xứ Quảng có món rau lang kho mắm cái đặc biệt | Văn hóa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782585"/>
            <a:ext cx="5486385" cy="40942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895648" y="5450868"/>
            <a:ext cx="6827742"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cây khoai lang</a:t>
            </a:r>
          </a:p>
        </p:txBody>
      </p:sp>
    </p:spTree>
    <p:extLst>
      <p:ext uri="{BB962C8B-B14F-4D97-AF65-F5344CB8AC3E}">
        <p14:creationId xmlns:p14="http://schemas.microsoft.com/office/powerpoint/2010/main" val="9158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00 Hình Ảnh Hoa Huệ Trắng Đẹp Nhìn Là Mê - Hoa Ba Mi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80" y="272845"/>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ủ giống hoa huệ ta, củ huệ ta, cánh kép, màu trắng, thơm nức chính hãng  2,900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519" y="272845"/>
            <a:ext cx="6248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61462" y="515210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hoa huệ</a:t>
            </a:r>
          </a:p>
        </p:txBody>
      </p:sp>
    </p:spTree>
    <p:extLst>
      <p:ext uri="{BB962C8B-B14F-4D97-AF65-F5344CB8AC3E}">
        <p14:creationId xmlns:p14="http://schemas.microsoft.com/office/powerpoint/2010/main" val="278674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a Thủy Tiên Có Bao Nhiêu Màu? Ý nghĩa Hoa Theo Màu Sắc - Gánh Hà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120" y="1295399"/>
            <a:ext cx="5562599" cy="55625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a Thủy Tiên - Biểu Tượng Của Sự Thịnh Vượng Và Giàu Có"/>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0"/>
          <a:stretch/>
        </p:blipFill>
        <p:spPr bwMode="auto">
          <a:xfrm>
            <a:off x="427233" y="1295400"/>
            <a:ext cx="546195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261519" y="-45364"/>
            <a:ext cx="56769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bg1"/>
                </a:solidFill>
                <a:latin typeface="Arial-Rounded" pitchFamily="34" charset="0"/>
                <a:ea typeface="Arial-Rounded" pitchFamily="34" charset="0"/>
                <a:cs typeface="Arial-Rounded" pitchFamily="34" charset="0"/>
              </a:rPr>
              <a:t>hoa thuỷ tiên</a:t>
            </a:r>
          </a:p>
        </p:txBody>
      </p:sp>
    </p:spTree>
    <p:extLst>
      <p:ext uri="{BB962C8B-B14F-4D97-AF65-F5344CB8AC3E}">
        <p14:creationId xmlns:p14="http://schemas.microsoft.com/office/powerpoint/2010/main" val="24276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07A92-0831-429C-9DF1-29D9D2F6A3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9000"/>
                    </a14:imgEffect>
                  </a14:imgLayer>
                </a14:imgProps>
              </a:ext>
            </a:extLst>
          </a:blip>
          <a:srcRect t="1714" b="-1"/>
          <a:stretch/>
        </p:blipFill>
        <p:spPr>
          <a:xfrm>
            <a:off x="0" y="1168101"/>
            <a:ext cx="12161838" cy="4227824"/>
          </a:xfrm>
          <a:prstGeom prst="rect">
            <a:avLst/>
          </a:prstGeom>
        </p:spPr>
      </p:pic>
      <p:sp>
        <p:nvSpPr>
          <p:cNvPr id="5" name="TextBox 4">
            <a:extLst>
              <a:ext uri="{FF2B5EF4-FFF2-40B4-BE49-F238E27FC236}">
                <a16:creationId xmlns:a16="http://schemas.microsoft.com/office/drawing/2014/main" id="{95EEDF35-5BB5-492B-9B83-3661EF1EF56E}"/>
              </a:ext>
            </a:extLst>
          </p:cNvPr>
          <p:cNvSpPr txBox="1"/>
          <p:nvPr/>
        </p:nvSpPr>
        <p:spPr>
          <a:xfrm>
            <a:off x="670584" y="5737469"/>
            <a:ext cx="11491254" cy="665439"/>
          </a:xfrm>
          <a:prstGeom prst="rect">
            <a:avLst/>
          </a:prstGeom>
          <a:noFill/>
        </p:spPr>
        <p:txBody>
          <a:bodyPr wrap="square" rtlCol="0">
            <a:spAutoFit/>
          </a:bodyPr>
          <a:lstStyle/>
          <a:p>
            <a:r>
              <a:rPr lang="en-US" sz="3724" dirty="0" err="1">
                <a:latin typeface="Arial-Rounded" panose="020B0500000000000000" pitchFamily="34" charset="0"/>
                <a:ea typeface="Arial-Rounded" panose="020B0500000000000000" pitchFamily="34" charset="0"/>
                <a:cs typeface="Arial-Rounded" panose="020B0500000000000000" pitchFamily="34" charset="0"/>
              </a:rPr>
              <a:t>Quê</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của</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Hà</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err="1">
                <a:latin typeface="Arial-Rounded" panose="020B0500000000000000" pitchFamily="34" charset="0"/>
                <a:ea typeface="Arial-Rounded" panose="020B0500000000000000" pitchFamily="34" charset="0"/>
                <a:cs typeface="Arial-Rounded" panose="020B0500000000000000" pitchFamily="34" charset="0"/>
              </a:rPr>
              <a:t>có</a:t>
            </a:r>
            <a:r>
              <a:rPr lang="en-US" sz="3724">
                <a:latin typeface="Arial-Rounded" panose="020B0500000000000000" pitchFamily="34" charset="0"/>
                <a:ea typeface="Arial-Rounded" panose="020B0500000000000000" pitchFamily="34" charset="0"/>
                <a:cs typeface="Arial-Rounded" panose="020B0500000000000000" pitchFamily="34" charset="0"/>
              </a:rPr>
              <a:t> luỹ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tre</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xanh</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có</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trái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cây</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xum</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xuê</a:t>
            </a:r>
            <a:r>
              <a:rPr lang="en-US" sz="3724"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7C33D6ED-04C3-4428-A290-9E9196A922FD}"/>
              </a:ext>
            </a:extLst>
          </p:cNvPr>
          <p:cNvSpPr txBox="1"/>
          <p:nvPr/>
        </p:nvSpPr>
        <p:spPr>
          <a:xfrm>
            <a:off x="670584" y="5737468"/>
            <a:ext cx="11491254" cy="665439"/>
          </a:xfrm>
          <a:prstGeom prst="rect">
            <a:avLst/>
          </a:prstGeom>
          <a:noFill/>
        </p:spPr>
        <p:txBody>
          <a:bodyPr wrap="square" rtlCol="0">
            <a:spAutoFit/>
          </a:bodyPr>
          <a:lstStyle/>
          <a:p>
            <a:r>
              <a:rPr lang="en-US" sz="3724" dirty="0" err="1">
                <a:latin typeface="Arial-Rounded" panose="020B0500000000000000" pitchFamily="34" charset="0"/>
                <a:ea typeface="Arial-Rounded" panose="020B0500000000000000" pitchFamily="34" charset="0"/>
                <a:cs typeface="Arial-Rounded" panose="020B0500000000000000" pitchFamily="34" charset="0"/>
              </a:rPr>
              <a:t>Quê</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ng</a:t>
            </a:r>
            <a:r>
              <a:rPr lang="en-US" sz="3724"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oai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của</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Hà</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có</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l</a:t>
            </a:r>
            <a:r>
              <a:rPr lang="en-US" sz="3724"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uy</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tre</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xanh</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có</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trái</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cây</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xum</a:t>
            </a:r>
            <a:r>
              <a:rPr lang="en-US" sz="3724" dirty="0">
                <a:latin typeface="Arial-Rounded" panose="020B0500000000000000" pitchFamily="34" charset="0"/>
                <a:ea typeface="Arial-Rounded" panose="020B0500000000000000" pitchFamily="34" charset="0"/>
                <a:cs typeface="Arial-Rounded" panose="020B0500000000000000" pitchFamily="34" charset="0"/>
              </a:rPr>
              <a:t> </a:t>
            </a:r>
            <a:r>
              <a:rPr lang="en-US" sz="3724" dirty="0" err="1">
                <a:latin typeface="Arial-Rounded" panose="020B0500000000000000" pitchFamily="34" charset="0"/>
                <a:ea typeface="Arial-Rounded" panose="020B0500000000000000" pitchFamily="34" charset="0"/>
                <a:cs typeface="Arial-Rounded" panose="020B0500000000000000" pitchFamily="34" charset="0"/>
              </a:rPr>
              <a:t>x</a:t>
            </a:r>
            <a:r>
              <a:rPr lang="en-US" sz="3724"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uê</a:t>
            </a:r>
            <a:r>
              <a:rPr lang="en-US" sz="3724"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D654CECD-26DD-4384-8B71-5FC103C2E303}"/>
              </a:ext>
            </a:extLst>
          </p:cNvPr>
          <p:cNvGrpSpPr/>
          <p:nvPr/>
        </p:nvGrpSpPr>
        <p:grpSpPr>
          <a:xfrm>
            <a:off x="-34131" y="355964"/>
            <a:ext cx="3448696" cy="941185"/>
            <a:chOff x="63500" y="1429216"/>
            <a:chExt cx="2592937" cy="705889"/>
          </a:xfrm>
        </p:grpSpPr>
        <p:sp>
          <p:nvSpPr>
            <p:cNvPr id="8" name="Rounded Rectangle 3">
              <a:extLst>
                <a:ext uri="{FF2B5EF4-FFF2-40B4-BE49-F238E27FC236}">
                  <a16:creationId xmlns:a16="http://schemas.microsoft.com/office/drawing/2014/main" id="{6FA47534-3935-428A-BEF3-35C5E49E6670}"/>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9" name="Oval 8">
              <a:extLst>
                <a:ext uri="{FF2B5EF4-FFF2-40B4-BE49-F238E27FC236}">
                  <a16:creationId xmlns:a16="http://schemas.microsoft.com/office/drawing/2014/main" id="{239D0BD7-D231-4D63-9CF9-4385784759DE}"/>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8835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6308-FFE4-4C9C-8F3D-A65CA912150A}"/>
              </a:ext>
            </a:extLst>
          </p:cNvPr>
          <p:cNvSpPr txBox="1">
            <a:spLocks/>
          </p:cNvSpPr>
          <p:nvPr/>
        </p:nvSpPr>
        <p:spPr>
          <a:xfrm>
            <a:off x="516172" y="1986490"/>
            <a:ext cx="11129495"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4788" dirty="0">
                <a:solidFill>
                  <a:schemeClr val="bg1"/>
                </a:solidFill>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Ngày</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nghỉ</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Hà</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thoải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mái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vui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đùa</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với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hoa</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trái</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vườn</a:t>
            </a:r>
            <a:r>
              <a:rPr lang="en-US" sz="4788" dirty="0">
                <a:latin typeface="Arial-Rounded" pitchFamily="34" charset="0"/>
                <a:ea typeface="Arial-Rounded" pitchFamily="34" charset="0"/>
                <a:cs typeface="Arial-Rounded" pitchFamily="34" charset="0"/>
              </a:rPr>
              <a:t> </a:t>
            </a:r>
            <a:r>
              <a:rPr lang="en-US" sz="4788" dirty="0" err="1">
                <a:latin typeface="Arial-Rounded" pitchFamily="34" charset="0"/>
                <a:ea typeface="Arial-Rounded" pitchFamily="34" charset="0"/>
                <a:cs typeface="Arial-Rounded" pitchFamily="34" charset="0"/>
              </a:rPr>
              <a:t>nhà</a:t>
            </a:r>
            <a:r>
              <a:rPr lang="en-US" sz="4788" dirty="0">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Hà</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thì</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thầm</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với</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cây</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xoài</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lúc</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lỉu</a:t>
            </a:r>
            <a:r>
              <a:rPr lang="en-US" sz="4788" dirty="0">
                <a:solidFill>
                  <a:srgbClr val="7030A0"/>
                </a:solidFill>
                <a:latin typeface="Arial-Rounded" pitchFamily="34" charset="0"/>
                <a:ea typeface="Arial-Rounded" pitchFamily="34" charset="0"/>
                <a:cs typeface="Arial-Rounded" pitchFamily="34" charset="0"/>
              </a:rPr>
              <a:t> </a:t>
            </a:r>
            <a:r>
              <a:rPr lang="en-US" sz="4788" dirty="0" err="1">
                <a:solidFill>
                  <a:srgbClr val="7030A0"/>
                </a:solidFill>
                <a:latin typeface="Arial-Rounded" pitchFamily="34" charset="0"/>
                <a:ea typeface="Arial-Rounded" pitchFamily="34" charset="0"/>
                <a:cs typeface="Arial-Rounded" pitchFamily="34" charset="0"/>
              </a:rPr>
              <a:t>quả</a:t>
            </a:r>
            <a:r>
              <a:rPr lang="en-US" sz="4788" dirty="0">
                <a:solidFill>
                  <a:srgbClr val="7030A0"/>
                </a:solidFill>
                <a:latin typeface="Arial-Rounded" pitchFamily="34" charset="0"/>
                <a:ea typeface="Arial-Rounded" pitchFamily="34" charset="0"/>
                <a:cs typeface="Arial-Rounded" pitchFamily="34" charset="0"/>
              </a:rPr>
              <a:t>.</a:t>
            </a:r>
            <a:r>
              <a:rPr lang="en-US" sz="4788" dirty="0">
                <a:solidFill>
                  <a:schemeClr val="bg1"/>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Hà</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cúi</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trêu</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đám</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dây</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khoai</a:t>
            </a:r>
            <a:r>
              <a:rPr lang="en-US" sz="4788" dirty="0">
                <a:solidFill>
                  <a:srgbClr val="00B050"/>
                </a:solidFill>
                <a:latin typeface="Arial-Rounded" pitchFamily="34" charset="0"/>
                <a:ea typeface="Arial-Rounded" pitchFamily="34" charset="0"/>
                <a:cs typeface="Arial-Rounded" pitchFamily="34" charset="0"/>
              </a:rPr>
              <a:t> lang </a:t>
            </a:r>
            <a:r>
              <a:rPr lang="en-US" sz="4788" dirty="0" err="1">
                <a:solidFill>
                  <a:srgbClr val="00B050"/>
                </a:solidFill>
                <a:latin typeface="Arial-Rounded" pitchFamily="34" charset="0"/>
                <a:ea typeface="Arial-Rounded" pitchFamily="34" charset="0"/>
                <a:cs typeface="Arial-Rounded" pitchFamily="34" charset="0"/>
              </a:rPr>
              <a:t>đang</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bò</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trên</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mặt</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rgbClr val="00B050"/>
                </a:solidFill>
                <a:latin typeface="Arial-Rounded" pitchFamily="34" charset="0"/>
                <a:ea typeface="Arial-Rounded" pitchFamily="34" charset="0"/>
                <a:cs typeface="Arial-Rounded" pitchFamily="34" charset="0"/>
              </a:rPr>
              <a:t>đất</a:t>
            </a:r>
            <a:r>
              <a:rPr lang="en-US" sz="4788" dirty="0">
                <a:solidFill>
                  <a:srgbClr val="00B050"/>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Em</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cùng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gió</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nô</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giỡn</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bên</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những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bông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huệ</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chemeClr val="accent1">
                    <a:lumMod val="50000"/>
                  </a:schemeClr>
                </a:solidFill>
                <a:latin typeface="Arial-Rounded" pitchFamily="34" charset="0"/>
                <a:ea typeface="Arial-Rounded" pitchFamily="34" charset="0"/>
                <a:cs typeface="Arial-Rounded" pitchFamily="34" charset="0"/>
              </a:rPr>
              <a:t>trắng</a:t>
            </a:r>
            <a:r>
              <a:rPr lang="en-US" sz="4788" dirty="0">
                <a:solidFill>
                  <a:schemeClr val="accent1">
                    <a:lumMod val="50000"/>
                  </a:schemeClr>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Em</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đưa</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tay</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vuốt</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ve</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những</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cánh</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thuỷ</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tiên</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đang</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thi</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nhau</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khoe</a:t>
            </a:r>
            <a:r>
              <a:rPr lang="en-US" sz="4788" dirty="0">
                <a:solidFill>
                  <a:srgbClr val="C00000"/>
                </a:solidFill>
                <a:latin typeface="Arial-Rounded" pitchFamily="34" charset="0"/>
                <a:ea typeface="Arial-Rounded" pitchFamily="34" charset="0"/>
                <a:cs typeface="Arial-Rounded" pitchFamily="34" charset="0"/>
              </a:rPr>
              <a:t> </a:t>
            </a:r>
            <a:r>
              <a:rPr lang="en-US" sz="4788" dirty="0" err="1">
                <a:solidFill>
                  <a:srgbClr val="C00000"/>
                </a:solidFill>
                <a:latin typeface="Arial-Rounded" pitchFamily="34" charset="0"/>
                <a:ea typeface="Arial-Rounded" pitchFamily="34" charset="0"/>
                <a:cs typeface="Arial-Rounded" pitchFamily="34" charset="0"/>
              </a:rPr>
              <a:t>sắc</a:t>
            </a:r>
            <a:r>
              <a:rPr lang="en-US" sz="4788" dirty="0">
                <a:solidFill>
                  <a:srgbClr val="C0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314776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Ngày nghỉ, Hà thoải mái vui đùa với hoa trái vườn nhà. Hà thì thầm với cây xoài lúc lỉu quả. Hà cúi trêu đám dây khoai lang đang bò trên mặt đất. Em cùng gió nô giỡn bên những bông hoa huệ trắng. Em đưa tay vuốt ve những cánh thuỷ tiên đang thi nhau khoe sắc.</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Ngày nghỉ, Hà làm gì?</a:t>
            </a:r>
          </a:p>
        </p:txBody>
      </p:sp>
      <p:cxnSp>
        <p:nvCxnSpPr>
          <p:cNvPr id="15" name="Straight Connector 14"/>
          <p:cNvCxnSpPr/>
          <p:nvPr/>
        </p:nvCxnSpPr>
        <p:spPr>
          <a:xfrm>
            <a:off x="1204119" y="990600"/>
            <a:ext cx="105294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2367" y="1617408"/>
            <a:ext cx="327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6867"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Vườn nhà Hà có những cây gì?</a:t>
            </a:r>
          </a:p>
        </p:txBody>
      </p:sp>
      <p:cxnSp>
        <p:nvCxnSpPr>
          <p:cNvPr id="18" name="Straight Connector 17"/>
          <p:cNvCxnSpPr/>
          <p:nvPr/>
        </p:nvCxnSpPr>
        <p:spPr>
          <a:xfrm>
            <a:off x="8087090" y="1602663"/>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92407" y="2271252"/>
            <a:ext cx="27026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29297" y="3625644"/>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47545" y="4267200"/>
            <a:ext cx="2030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55180" y="550360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Với từng loài cây trong vườn, Hà đã vui đùa như thế nào?</a:t>
            </a:r>
          </a:p>
        </p:txBody>
      </p: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
                                        <p:tgtEl>
                                          <p:spTgt spid="15"/>
                                        </p:tgtEl>
                                      </p:cBhvr>
                                    </p:animEffect>
                                    <p:set>
                                      <p:cBhvr>
                                        <p:cTn id="20" dur="1" fill="hold">
                                          <p:stCondLst>
                                            <p:cond delay="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
                                        <p:tgtEl>
                                          <p:spTgt spid="16"/>
                                        </p:tgtEl>
                                      </p:cBhvr>
                                    </p:animEffect>
                                    <p:set>
                                      <p:cBhvr>
                                        <p:cTn id="23" dur="1" fill="hold">
                                          <p:stCondLst>
                                            <p:cond delay="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18"/>
                                        </p:tgtEl>
                                      </p:cBhvr>
                                    </p:animEffect>
                                    <p:set>
                                      <p:cBhvr>
                                        <p:cTn id="53" dur="1" fill="hold">
                                          <p:stCondLst>
                                            <p:cond delay="9"/>
                                          </p:stCondLst>
                                        </p:cTn>
                                        <p:tgtEl>
                                          <p:spTgt spid="1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
                                        <p:tgtEl>
                                          <p:spTgt spid="20"/>
                                        </p:tgtEl>
                                      </p:cBhvr>
                                    </p:animEffect>
                                    <p:set>
                                      <p:cBhvr>
                                        <p:cTn id="56" dur="1" fill="hold">
                                          <p:stCondLst>
                                            <p:cond delay="9"/>
                                          </p:stCondLst>
                                        </p:cTn>
                                        <p:tgtEl>
                                          <p:spTgt spid="2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
                                        <p:tgtEl>
                                          <p:spTgt spid="21"/>
                                        </p:tgtEl>
                                      </p:cBhvr>
                                    </p:animEffect>
                                    <p:set>
                                      <p:cBhvr>
                                        <p:cTn id="59" dur="1" fill="hold">
                                          <p:stCondLst>
                                            <p:cond delay="9"/>
                                          </p:stCondLst>
                                        </p:cTn>
                                        <p:tgtEl>
                                          <p:spTgt spid="21"/>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
                                        <p:tgtEl>
                                          <p:spTgt spid="26"/>
                                        </p:tgtEl>
                                      </p:cBhvr>
                                    </p:animEffect>
                                    <p:set>
                                      <p:cBhvr>
                                        <p:cTn id="62" dur="1" fill="hold">
                                          <p:stCondLst>
                                            <p:cond delay="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9902" y="38100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thì thầm với cây xoài lúc lỉu quả. </a:t>
            </a:r>
          </a:p>
        </p:txBody>
      </p:sp>
      <p:sp>
        <p:nvSpPr>
          <p:cNvPr id="5" name="Title 1"/>
          <p:cNvSpPr txBox="1">
            <a:spLocks/>
          </p:cNvSpPr>
          <p:nvPr/>
        </p:nvSpPr>
        <p:spPr>
          <a:xfrm>
            <a:off x="807790" y="1701140"/>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Hà cúi trêu đám dây khoai lang đang bò trên mặt đất. </a:t>
            </a:r>
          </a:p>
        </p:txBody>
      </p:sp>
      <p:sp>
        <p:nvSpPr>
          <p:cNvPr id="6" name="Title 1"/>
          <p:cNvSpPr txBox="1">
            <a:spLocks/>
          </p:cNvSpPr>
          <p:nvPr/>
        </p:nvSpPr>
        <p:spPr>
          <a:xfrm>
            <a:off x="795167" y="3313312"/>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cùng gió nô giỡn bên những bông hoa huệ trắng.</a:t>
            </a:r>
          </a:p>
        </p:txBody>
      </p:sp>
      <p:sp>
        <p:nvSpPr>
          <p:cNvPr id="7" name="Title 1"/>
          <p:cNvSpPr txBox="1">
            <a:spLocks/>
          </p:cNvSpPr>
          <p:nvPr/>
        </p:nvSpPr>
        <p:spPr>
          <a:xfrm>
            <a:off x="829902" y="4967748"/>
            <a:ext cx="10585017" cy="1346860"/>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Em đưa tay vuốt ve những cánh thuỷ tiên đang thi nhau khoe sắc.</a:t>
            </a:r>
          </a:p>
        </p:txBody>
      </p:sp>
      <p:cxnSp>
        <p:nvCxnSpPr>
          <p:cNvPr id="8" name="Straight Connector 7"/>
          <p:cNvCxnSpPr/>
          <p:nvPr/>
        </p:nvCxnSpPr>
        <p:spPr>
          <a:xfrm>
            <a:off x="1832122" y="1371600"/>
            <a:ext cx="1989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34080" y="2315578"/>
            <a:ext cx="1808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66812" y="3942498"/>
            <a:ext cx="44631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78324" y="5569418"/>
            <a:ext cx="3828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Khu vườn ước mơ</a:t>
            </a:r>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505" t="62447" r="28" b="-297"/>
          <a:stretch/>
        </p:blipFill>
        <p:spPr>
          <a:xfrm>
            <a:off x="1610476" y="1828800"/>
            <a:ext cx="8636085" cy="48006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30AC5-D3D8-4E30-8FAE-8A4B6B372A3C}"/>
              </a:ext>
            </a:extLst>
          </p:cNvPr>
          <p:cNvSpPr txBox="1"/>
          <p:nvPr/>
        </p:nvSpPr>
        <p:spPr>
          <a:xfrm>
            <a:off x="-548481" y="1823114"/>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88410" y="1828800"/>
            <a:ext cx="10585017"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Tìm quanh em những vật có tên gọi chứa vần vừa học.</a:t>
            </a:r>
            <a:endParaRPr lang="en-US" sz="66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2203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18111" y="855447"/>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77</a:t>
            </a:r>
          </a:p>
        </p:txBody>
      </p:sp>
      <p:sp>
        <p:nvSpPr>
          <p:cNvPr id="5" name="Title 1"/>
          <p:cNvSpPr txBox="1">
            <a:spLocks/>
          </p:cNvSpPr>
          <p:nvPr/>
        </p:nvSpPr>
        <p:spPr>
          <a:xfrm>
            <a:off x="860290" y="151374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oai   uê   uy</a:t>
            </a:r>
          </a:p>
        </p:txBody>
      </p:sp>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66</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pic>
        <p:nvPicPr>
          <p:cNvPr id="3" name="Picture 2">
            <a:extLst>
              <a:ext uri="{FF2B5EF4-FFF2-40B4-BE49-F238E27FC236}">
                <a16:creationId xmlns:a16="http://schemas.microsoft.com/office/drawing/2014/main" id="{526F2FE6-4565-4B9E-A831-4B7168F91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9" y="3599741"/>
            <a:ext cx="3009900" cy="3057676"/>
          </a:xfrm>
          <a:prstGeom prst="rect">
            <a:avLst/>
          </a:prstGeom>
        </p:spPr>
      </p:pic>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33F417-5547-4BEA-AF6A-FFFE2616BC64}"/>
              </a:ext>
            </a:extLst>
          </p:cNvPr>
          <p:cNvSpPr/>
          <p:nvPr/>
        </p:nvSpPr>
        <p:spPr>
          <a:xfrm>
            <a:off x="1804670" y="2881516"/>
            <a:ext cx="3337201" cy="10575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oai</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3" name="Rectangle: Rounded Corners 1">
            <a:extLst>
              <a:ext uri="{FF2B5EF4-FFF2-40B4-BE49-F238E27FC236}">
                <a16:creationId xmlns:a16="http://schemas.microsoft.com/office/drawing/2014/main" id="{56411D0A-002A-4C36-963F-EEFFD362DE78}"/>
              </a:ext>
            </a:extLst>
          </p:cNvPr>
          <p:cNvSpPr/>
          <p:nvPr/>
        </p:nvSpPr>
        <p:spPr>
          <a:xfrm>
            <a:off x="2931695" y="1790674"/>
            <a:ext cx="1077846" cy="9880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a</a:t>
            </a:r>
            <a:endParaRPr lang="en-GB" sz="2479" dirty="0">
              <a:solidFill>
                <a:schemeClr val="bg2">
                  <a:lumMod val="10000"/>
                </a:schemeClr>
              </a:solidFill>
            </a:endParaRPr>
          </a:p>
        </p:txBody>
      </p:sp>
      <p:sp>
        <p:nvSpPr>
          <p:cNvPr id="4" name="Rectangle: Rounded Corners 1">
            <a:extLst>
              <a:ext uri="{FF2B5EF4-FFF2-40B4-BE49-F238E27FC236}">
                <a16:creationId xmlns:a16="http://schemas.microsoft.com/office/drawing/2014/main" id="{E62B51C4-0ED3-4BBE-A860-A68C3F2BCA96}"/>
              </a:ext>
            </a:extLst>
          </p:cNvPr>
          <p:cNvSpPr/>
          <p:nvPr/>
        </p:nvSpPr>
        <p:spPr>
          <a:xfrm>
            <a:off x="5243110" y="5439475"/>
            <a:ext cx="2337533" cy="105752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uy</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5" name="Rectangle: Rounded Corners 1">
            <a:extLst>
              <a:ext uri="{FF2B5EF4-FFF2-40B4-BE49-F238E27FC236}">
                <a16:creationId xmlns:a16="http://schemas.microsoft.com/office/drawing/2014/main" id="{8F66D20B-3107-436D-BF48-F01ECF652858}"/>
              </a:ext>
            </a:extLst>
          </p:cNvPr>
          <p:cNvSpPr/>
          <p:nvPr/>
        </p:nvSpPr>
        <p:spPr>
          <a:xfrm>
            <a:off x="5255028" y="4331785"/>
            <a:ext cx="1083586" cy="105753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2479" dirty="0">
              <a:solidFill>
                <a:schemeClr val="bg2">
                  <a:lumMod val="10000"/>
                </a:schemeClr>
              </a:solidFill>
            </a:endParaRPr>
          </a:p>
        </p:txBody>
      </p:sp>
      <p:sp>
        <p:nvSpPr>
          <p:cNvPr id="6" name="Rectangle: Rounded Corners 1">
            <a:extLst>
              <a:ext uri="{FF2B5EF4-FFF2-40B4-BE49-F238E27FC236}">
                <a16:creationId xmlns:a16="http://schemas.microsoft.com/office/drawing/2014/main" id="{6924CBC1-DF27-4442-B419-2126DD2F1CE3}"/>
              </a:ext>
            </a:extLst>
          </p:cNvPr>
          <p:cNvSpPr/>
          <p:nvPr/>
        </p:nvSpPr>
        <p:spPr>
          <a:xfrm>
            <a:off x="6420706" y="4316265"/>
            <a:ext cx="1083586" cy="1057531"/>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y</a:t>
            </a:r>
            <a:endParaRPr lang="en-GB" sz="2479" dirty="0">
              <a:solidFill>
                <a:schemeClr val="bg2">
                  <a:lumMod val="10000"/>
                </a:schemeClr>
              </a:solidFill>
            </a:endParaRPr>
          </a:p>
        </p:txBody>
      </p:sp>
      <p:sp>
        <p:nvSpPr>
          <p:cNvPr id="7" name="Rectangle: Rounded Corners 1">
            <a:extLst>
              <a:ext uri="{FF2B5EF4-FFF2-40B4-BE49-F238E27FC236}">
                <a16:creationId xmlns:a16="http://schemas.microsoft.com/office/drawing/2014/main" id="{30DCA95F-1082-4513-8EAF-D23DF1986C04}"/>
              </a:ext>
            </a:extLst>
          </p:cNvPr>
          <p:cNvSpPr/>
          <p:nvPr/>
        </p:nvSpPr>
        <p:spPr>
          <a:xfrm>
            <a:off x="8097689" y="2832633"/>
            <a:ext cx="2285747" cy="105752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uê</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8" name="Rectangle: Rounded Corners 1">
            <a:extLst>
              <a:ext uri="{FF2B5EF4-FFF2-40B4-BE49-F238E27FC236}">
                <a16:creationId xmlns:a16="http://schemas.microsoft.com/office/drawing/2014/main" id="{F983DD54-A17A-453E-BACD-392290BEE5E7}"/>
              </a:ext>
            </a:extLst>
          </p:cNvPr>
          <p:cNvSpPr/>
          <p:nvPr/>
        </p:nvSpPr>
        <p:spPr>
          <a:xfrm>
            <a:off x="8112212" y="1726037"/>
            <a:ext cx="1077846" cy="102269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2479" dirty="0">
              <a:solidFill>
                <a:schemeClr val="bg2">
                  <a:lumMod val="10000"/>
                </a:schemeClr>
              </a:solidFill>
            </a:endParaRPr>
          </a:p>
        </p:txBody>
      </p:sp>
      <p:sp>
        <p:nvSpPr>
          <p:cNvPr id="9" name="Rectangle: Rounded Corners 1">
            <a:extLst>
              <a:ext uri="{FF2B5EF4-FFF2-40B4-BE49-F238E27FC236}">
                <a16:creationId xmlns:a16="http://schemas.microsoft.com/office/drawing/2014/main" id="{4465DB42-E0CF-4D7B-A14C-57FB8368CD9C}"/>
              </a:ext>
            </a:extLst>
          </p:cNvPr>
          <p:cNvSpPr/>
          <p:nvPr/>
        </p:nvSpPr>
        <p:spPr>
          <a:xfrm>
            <a:off x="9272150" y="1714794"/>
            <a:ext cx="1075791" cy="102269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ê</a:t>
            </a:r>
            <a:endParaRPr lang="en-GB" sz="2479" dirty="0">
              <a:solidFill>
                <a:schemeClr val="bg2">
                  <a:lumMod val="10000"/>
                </a:schemeClr>
              </a:solidFill>
            </a:endParaRPr>
          </a:p>
        </p:txBody>
      </p:sp>
      <p:sp>
        <p:nvSpPr>
          <p:cNvPr id="10" name="Rectangle: Rounded Corners 1">
            <a:extLst>
              <a:ext uri="{FF2B5EF4-FFF2-40B4-BE49-F238E27FC236}">
                <a16:creationId xmlns:a16="http://schemas.microsoft.com/office/drawing/2014/main" id="{3F3F2D06-00BA-45A1-8186-7E466187DAFB}"/>
              </a:ext>
            </a:extLst>
          </p:cNvPr>
          <p:cNvSpPr/>
          <p:nvPr/>
        </p:nvSpPr>
        <p:spPr>
          <a:xfrm>
            <a:off x="4091633" y="1783541"/>
            <a:ext cx="1077846" cy="9880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i</a:t>
            </a:r>
            <a:endParaRPr lang="en-GB" sz="2479" dirty="0">
              <a:solidFill>
                <a:schemeClr val="bg2">
                  <a:lumMod val="10000"/>
                </a:schemeClr>
              </a:solidFill>
            </a:endParaRPr>
          </a:p>
        </p:txBody>
      </p:sp>
      <p:sp>
        <p:nvSpPr>
          <p:cNvPr id="11" name="Rectangle: Rounded Corners 1">
            <a:extLst>
              <a:ext uri="{FF2B5EF4-FFF2-40B4-BE49-F238E27FC236}">
                <a16:creationId xmlns:a16="http://schemas.microsoft.com/office/drawing/2014/main" id="{47AA9CC3-B6DE-4BCE-B835-65AC44266E23}"/>
              </a:ext>
            </a:extLst>
          </p:cNvPr>
          <p:cNvSpPr/>
          <p:nvPr/>
        </p:nvSpPr>
        <p:spPr>
          <a:xfrm>
            <a:off x="1745772" y="1783541"/>
            <a:ext cx="1077846" cy="98806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o</a:t>
            </a:r>
            <a:endParaRPr lang="en-GB" sz="2479" dirty="0">
              <a:solidFill>
                <a:schemeClr val="bg2">
                  <a:lumMod val="10000"/>
                </a:schemeClr>
              </a:solidFill>
            </a:endParaRPr>
          </a:p>
        </p:txBody>
      </p:sp>
      <p:grpSp>
        <p:nvGrpSpPr>
          <p:cNvPr id="12" name="Group 11">
            <a:extLst>
              <a:ext uri="{FF2B5EF4-FFF2-40B4-BE49-F238E27FC236}">
                <a16:creationId xmlns:a16="http://schemas.microsoft.com/office/drawing/2014/main" id="{2584B840-336C-40FD-9E69-F2544871D617}"/>
              </a:ext>
            </a:extLst>
          </p:cNvPr>
          <p:cNvGrpSpPr/>
          <p:nvPr/>
        </p:nvGrpSpPr>
        <p:grpSpPr>
          <a:xfrm>
            <a:off x="215396" y="203422"/>
            <a:ext cx="2621250" cy="941185"/>
            <a:chOff x="63500" y="1429216"/>
            <a:chExt cx="1970813" cy="705889"/>
          </a:xfrm>
        </p:grpSpPr>
        <p:sp>
          <p:nvSpPr>
            <p:cNvPr id="13" name="Rounded Rectangle 34">
              <a:extLst>
                <a:ext uri="{FF2B5EF4-FFF2-40B4-BE49-F238E27FC236}">
                  <a16:creationId xmlns:a16="http://schemas.microsoft.com/office/drawing/2014/main" id="{268465AA-167B-4F49-AF55-9F04C609F375}"/>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4" name="Oval 13">
              <a:extLst>
                <a:ext uri="{FF2B5EF4-FFF2-40B4-BE49-F238E27FC236}">
                  <a16:creationId xmlns:a16="http://schemas.microsoft.com/office/drawing/2014/main" id="{A92B3B44-0087-44E1-9739-628E6D37B7D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21321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oai</a:t>
            </a: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r>
              <a:rPr lang="en-US" sz="8800">
                <a:solidFill>
                  <a:srgbClr val="FF0000"/>
                </a:solidFill>
                <a:latin typeface="Arial-Rounded" pitchFamily="34" charset="0"/>
                <a:ea typeface="Arial-Rounded" pitchFamily="34" charset="0"/>
                <a:cs typeface="Arial-Rounded" pitchFamily="34" charset="0"/>
              </a:rPr>
              <a:t>oai</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2748383" y="1219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oai</a:t>
            </a:r>
          </a:p>
        </p:txBody>
      </p:sp>
      <p:sp>
        <p:nvSpPr>
          <p:cNvPr id="26" name="Title 1"/>
          <p:cNvSpPr txBox="1">
            <a:spLocks/>
          </p:cNvSpPr>
          <p:nvPr/>
        </p:nvSpPr>
        <p:spPr>
          <a:xfrm>
            <a:off x="4879904" y="12192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uê</a:t>
            </a:r>
          </a:p>
        </p:txBody>
      </p:sp>
      <p:sp>
        <p:nvSpPr>
          <p:cNvPr id="11" name="Title 1"/>
          <p:cNvSpPr txBox="1">
            <a:spLocks/>
          </p:cNvSpPr>
          <p:nvPr/>
        </p:nvSpPr>
        <p:spPr>
          <a:xfrm>
            <a:off x="7538851" y="1219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uy</a:t>
            </a:r>
          </a:p>
        </p:txBody>
      </p:sp>
      <p:sp>
        <p:nvSpPr>
          <p:cNvPr id="13" name="Title 1"/>
          <p:cNvSpPr txBox="1">
            <a:spLocks/>
          </p:cNvSpPr>
          <p:nvPr/>
        </p:nvSpPr>
        <p:spPr>
          <a:xfrm>
            <a:off x="5898528" y="4341005"/>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6275" y="609600"/>
            <a:ext cx="9044528" cy="1200329"/>
          </a:xfrm>
          <a:prstGeom prst="rect">
            <a:avLst/>
          </a:prstGeom>
          <a:solidFill>
            <a:srgbClr val="0083E6"/>
          </a:solidFill>
        </p:spPr>
        <p:txBody>
          <a:bodyPr wrap="square" rtlCol="0">
            <a:spAutoFit/>
          </a:bodyPr>
          <a:lstStyle/>
          <a:p>
            <a:pPr algn="ctr"/>
            <a:r>
              <a:rPr lang="en-US" sz="7200">
                <a:solidFill>
                  <a:schemeClr val="bg1"/>
                </a:solidFill>
                <a:latin typeface="Arial-Rounded" pitchFamily="34" charset="0"/>
                <a:ea typeface="Arial-Rounded" pitchFamily="34" charset="0"/>
                <a:cs typeface="Arial-Rounded" pitchFamily="34" charset="0"/>
              </a:rPr>
              <a:t>So sánh cách đọc:</a:t>
            </a:r>
          </a:p>
        </p:txBody>
      </p:sp>
      <p:sp>
        <p:nvSpPr>
          <p:cNvPr id="15" name="Title 1"/>
          <p:cNvSpPr txBox="1">
            <a:spLocks/>
          </p:cNvSpPr>
          <p:nvPr/>
        </p:nvSpPr>
        <p:spPr>
          <a:xfrm>
            <a:off x="2748383" y="3124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oai</a:t>
            </a:r>
          </a:p>
        </p:txBody>
      </p:sp>
      <p:sp>
        <p:nvSpPr>
          <p:cNvPr id="16" name="Title 1"/>
          <p:cNvSpPr txBox="1">
            <a:spLocks/>
          </p:cNvSpPr>
          <p:nvPr/>
        </p:nvSpPr>
        <p:spPr>
          <a:xfrm>
            <a:off x="4879904" y="31242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uê</a:t>
            </a:r>
          </a:p>
        </p:txBody>
      </p:sp>
      <p:sp>
        <p:nvSpPr>
          <p:cNvPr id="17" name="Title 1"/>
          <p:cNvSpPr txBox="1">
            <a:spLocks/>
          </p:cNvSpPr>
          <p:nvPr/>
        </p:nvSpPr>
        <p:spPr>
          <a:xfrm>
            <a:off x="7538851" y="31242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uy</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46919" y="1547884"/>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khoai</a:t>
            </a:r>
          </a:p>
        </p:txBody>
      </p:sp>
      <p:sp>
        <p:nvSpPr>
          <p:cNvPr id="5" name="Title 1"/>
          <p:cNvSpPr txBox="1">
            <a:spLocks/>
          </p:cNvSpPr>
          <p:nvPr/>
        </p:nvSpPr>
        <p:spPr>
          <a:xfrm>
            <a:off x="4256678" y="1547884"/>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ngoái</a:t>
            </a:r>
          </a:p>
        </p:txBody>
      </p:sp>
      <p:sp>
        <p:nvSpPr>
          <p:cNvPr id="7" name="Title 1"/>
          <p:cNvSpPr txBox="1">
            <a:spLocks/>
          </p:cNvSpPr>
          <p:nvPr/>
        </p:nvSpPr>
        <p:spPr>
          <a:xfrm>
            <a:off x="7842651" y="1547884"/>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ngoại</a:t>
            </a:r>
          </a:p>
        </p:txBody>
      </p:sp>
      <p:sp>
        <p:nvSpPr>
          <p:cNvPr id="8" name="Title 1"/>
          <p:cNvSpPr txBox="1">
            <a:spLocks/>
          </p:cNvSpPr>
          <p:nvPr/>
        </p:nvSpPr>
        <p:spPr>
          <a:xfrm>
            <a:off x="1957201"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11" name="Title 1"/>
          <p:cNvSpPr txBox="1">
            <a:spLocks/>
          </p:cNvSpPr>
          <p:nvPr/>
        </p:nvSpPr>
        <p:spPr>
          <a:xfrm>
            <a:off x="5345304"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13" name="Title 1"/>
          <p:cNvSpPr txBox="1">
            <a:spLocks/>
          </p:cNvSpPr>
          <p:nvPr/>
        </p:nvSpPr>
        <p:spPr>
          <a:xfrm>
            <a:off x="8938992" y="13716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oai</a:t>
            </a:r>
          </a:p>
        </p:txBody>
      </p:sp>
      <p:sp>
        <p:nvSpPr>
          <p:cNvPr id="22" name="Title 1"/>
          <p:cNvSpPr txBox="1">
            <a:spLocks/>
          </p:cNvSpPr>
          <p:nvPr/>
        </p:nvSpPr>
        <p:spPr>
          <a:xfrm>
            <a:off x="746919" y="3186632"/>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huệ</a:t>
            </a:r>
          </a:p>
        </p:txBody>
      </p:sp>
      <p:sp>
        <p:nvSpPr>
          <p:cNvPr id="23" name="Title 1"/>
          <p:cNvSpPr txBox="1">
            <a:spLocks/>
          </p:cNvSpPr>
          <p:nvPr/>
        </p:nvSpPr>
        <p:spPr>
          <a:xfrm>
            <a:off x="4265194" y="318663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thuế</a:t>
            </a:r>
          </a:p>
        </p:txBody>
      </p:sp>
      <p:sp>
        <p:nvSpPr>
          <p:cNvPr id="24" name="Title 1"/>
          <p:cNvSpPr txBox="1">
            <a:spLocks/>
          </p:cNvSpPr>
          <p:nvPr/>
        </p:nvSpPr>
        <p:spPr>
          <a:xfrm>
            <a:off x="7995051" y="3186632"/>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tuế</a:t>
            </a:r>
          </a:p>
        </p:txBody>
      </p:sp>
      <p:sp>
        <p:nvSpPr>
          <p:cNvPr id="25" name="Title 1"/>
          <p:cNvSpPr txBox="1">
            <a:spLocks/>
          </p:cNvSpPr>
          <p:nvPr/>
        </p:nvSpPr>
        <p:spPr>
          <a:xfrm>
            <a:off x="1727222"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26" name="Title 1"/>
          <p:cNvSpPr txBox="1">
            <a:spLocks/>
          </p:cNvSpPr>
          <p:nvPr/>
        </p:nvSpPr>
        <p:spPr>
          <a:xfrm>
            <a:off x="5192904"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27" name="Title 1"/>
          <p:cNvSpPr txBox="1">
            <a:spLocks/>
          </p:cNvSpPr>
          <p:nvPr/>
        </p:nvSpPr>
        <p:spPr>
          <a:xfrm>
            <a:off x="8651400" y="301034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uê</a:t>
            </a:r>
          </a:p>
        </p:txBody>
      </p:sp>
      <p:sp>
        <p:nvSpPr>
          <p:cNvPr id="31" name="Title 1"/>
          <p:cNvSpPr txBox="1">
            <a:spLocks/>
          </p:cNvSpPr>
          <p:nvPr/>
        </p:nvSpPr>
        <p:spPr>
          <a:xfrm>
            <a:off x="746919" y="4843758"/>
            <a:ext cx="376185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huy</a:t>
            </a:r>
          </a:p>
        </p:txBody>
      </p:sp>
      <p:sp>
        <p:nvSpPr>
          <p:cNvPr id="32" name="Title 1"/>
          <p:cNvSpPr txBox="1">
            <a:spLocks/>
          </p:cNvSpPr>
          <p:nvPr/>
        </p:nvSpPr>
        <p:spPr>
          <a:xfrm>
            <a:off x="4265194" y="484375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luỹ</a:t>
            </a:r>
          </a:p>
        </p:txBody>
      </p:sp>
      <p:sp>
        <p:nvSpPr>
          <p:cNvPr id="33" name="Title 1"/>
          <p:cNvSpPr txBox="1">
            <a:spLocks/>
          </p:cNvSpPr>
          <p:nvPr/>
        </p:nvSpPr>
        <p:spPr>
          <a:xfrm>
            <a:off x="7995051" y="4843758"/>
            <a:ext cx="34198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0070C0"/>
                </a:solidFill>
                <a:latin typeface="Arial-Rounded" pitchFamily="34" charset="0"/>
                <a:ea typeface="Arial-Rounded" pitchFamily="34" charset="0"/>
                <a:cs typeface="Arial-Rounded" pitchFamily="34" charset="0"/>
              </a:rPr>
              <a:t>thuỷ</a:t>
            </a:r>
          </a:p>
        </p:txBody>
      </p:sp>
      <p:sp>
        <p:nvSpPr>
          <p:cNvPr id="34" name="Title 1"/>
          <p:cNvSpPr txBox="1">
            <a:spLocks/>
          </p:cNvSpPr>
          <p:nvPr/>
        </p:nvSpPr>
        <p:spPr>
          <a:xfrm>
            <a:off x="1733503"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
        <p:nvSpPr>
          <p:cNvPr id="35" name="Title 1"/>
          <p:cNvSpPr txBox="1">
            <a:spLocks/>
          </p:cNvSpPr>
          <p:nvPr/>
        </p:nvSpPr>
        <p:spPr>
          <a:xfrm>
            <a:off x="4902142"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
        <p:nvSpPr>
          <p:cNvPr id="36" name="Title 1"/>
          <p:cNvSpPr txBox="1">
            <a:spLocks/>
          </p:cNvSpPr>
          <p:nvPr/>
        </p:nvSpPr>
        <p:spPr>
          <a:xfrm>
            <a:off x="8928890" y="4667474"/>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uy</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22" grpId="0"/>
      <p:bldP spid="23" grpId="0"/>
      <p:bldP spid="24" grpId="0"/>
      <p:bldP spid="25" grpId="0"/>
      <p:bldP spid="26" grpId="0"/>
      <p:bldP spid="27" grpId="0"/>
      <p:bldP spid="31" grpId="0"/>
      <p:bldP spid="32" grpId="0"/>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5597</TotalTime>
  <Words>613</Words>
  <Application>Microsoft Macintosh PowerPoint</Application>
  <PresentationFormat>Custom</PresentationFormat>
  <Paragraphs>151</Paragraphs>
  <Slides>36</Slides>
  <Notes>23</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.VnArial</vt:lpstr>
      <vt:lpstr>Arial</vt:lpstr>
      <vt:lpstr>Arial Rounded MT Bold</vt:lpstr>
      <vt:lpstr>Arial-Rounded</vt:lpstr>
      <vt:lpstr>Arrus-Black</vt:lpstr>
      <vt:lpstr>AvantGarde</vt:lpstr>
      <vt:lpstr>Bandit</vt:lpstr>
      <vt:lpstr>Calibri</vt:lpstr>
      <vt:lpstr>DomCasual</vt:lpstr>
      <vt:lpstr>HP001 4 hàng</vt:lpstr>
      <vt:lpstr>HP001 4H</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Office User</cp:lastModifiedBy>
  <cp:revision>718</cp:revision>
  <dcterms:created xsi:type="dcterms:W3CDTF">2021-05-08T14:00:55Z</dcterms:created>
  <dcterms:modified xsi:type="dcterms:W3CDTF">2021-12-31T17:23:35Z</dcterms:modified>
</cp:coreProperties>
</file>