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3"/>
  </p:notesMasterIdLst>
  <p:sldIdLst>
    <p:sldId id="277" r:id="rId2"/>
    <p:sldId id="270" r:id="rId3"/>
    <p:sldId id="320" r:id="rId4"/>
    <p:sldId id="304" r:id="rId5"/>
    <p:sldId id="305" r:id="rId6"/>
    <p:sldId id="306" r:id="rId7"/>
    <p:sldId id="355" r:id="rId8"/>
    <p:sldId id="323" r:id="rId9"/>
    <p:sldId id="336" r:id="rId10"/>
    <p:sldId id="257" r:id="rId11"/>
    <p:sldId id="258" r:id="rId12"/>
    <p:sldId id="266" r:id="rId13"/>
    <p:sldId id="261" r:id="rId14"/>
    <p:sldId id="339" r:id="rId15"/>
    <p:sldId id="340" r:id="rId16"/>
    <p:sldId id="348" r:id="rId17"/>
    <p:sldId id="349" r:id="rId18"/>
    <p:sldId id="350" r:id="rId19"/>
    <p:sldId id="351" r:id="rId20"/>
    <p:sldId id="352" r:id="rId21"/>
    <p:sldId id="282" r:id="rId2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6600CC"/>
    <a:srgbClr val="FFCC00"/>
    <a:srgbClr val="000000"/>
    <a:srgbClr val="080808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76" y="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22ABCF5-9DB6-4496-86CF-B4398E0EC7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20065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1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7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302544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81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9EE94-F967-41E9-9997-FCFA7D7977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5225"/>
      </p:ext>
    </p:extLst>
  </p:cSld>
  <p:clrMapOvr>
    <a:masterClrMapping/>
  </p:clrMapOvr>
  <p:transition spd="slow" advTm="8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CA9F84-0225-438F-A37B-61FA60D1B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743192"/>
      </p:ext>
    </p:extLst>
  </p:cSld>
  <p:clrMapOvr>
    <a:masterClrMapping/>
  </p:clrMapOvr>
  <p:transition spd="slow" advTm="8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A7E05-BC50-4388-8FD3-8AF50D6F8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582275"/>
      </p:ext>
    </p:extLst>
  </p:cSld>
  <p:clrMapOvr>
    <a:masterClrMapping/>
  </p:clrMapOvr>
  <p:transition spd="slow" advTm="8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4A6BE-908F-4429-AAAA-57FC3E254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87082"/>
      </p:ext>
    </p:extLst>
  </p:cSld>
  <p:clrMapOvr>
    <a:masterClrMapping/>
  </p:clrMapOvr>
  <p:transition spd="slow" advTm="8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84193-7159-4F43-9C53-9949006DEE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512107"/>
      </p:ext>
    </p:extLst>
  </p:cSld>
  <p:clrMapOvr>
    <a:masterClrMapping/>
  </p:clrMapOvr>
  <p:transition spd="slow" advTm="8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D2D55-AC3B-4D1D-A318-6746B1C32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583512"/>
      </p:ext>
    </p:extLst>
  </p:cSld>
  <p:clrMapOvr>
    <a:masterClrMapping/>
  </p:clrMapOvr>
  <p:transition spd="slow" advTm="8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7A6D4-C740-4BA5-91CF-A9789EA5E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353567"/>
      </p:ext>
    </p:extLst>
  </p:cSld>
  <p:clrMapOvr>
    <a:masterClrMapping/>
  </p:clrMapOvr>
  <p:transition spd="slow" advTm="8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323B1-0669-4DB2-8761-F8A5AB975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525753"/>
      </p:ext>
    </p:extLst>
  </p:cSld>
  <p:clrMapOvr>
    <a:masterClrMapping/>
  </p:clrMapOvr>
  <p:transition spd="slow" advTm="8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DD096-CC25-4E94-9309-C2F56A5A47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053648"/>
      </p:ext>
    </p:extLst>
  </p:cSld>
  <p:clrMapOvr>
    <a:masterClrMapping/>
  </p:clrMapOvr>
  <p:transition spd="slow" advTm="8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CF88D-12A9-4182-BA6B-5BA9BFA61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480853"/>
      </p:ext>
    </p:extLst>
  </p:cSld>
  <p:clrMapOvr>
    <a:masterClrMapping/>
  </p:clrMapOvr>
  <p:transition spd="slow" advTm="8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66316-ED90-45BE-B704-AC66C970D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792766"/>
      </p:ext>
    </p:extLst>
  </p:cSld>
  <p:clrMapOvr>
    <a:masterClrMapping/>
  </p:clrMapOvr>
  <p:transition spd="slow" advTm="8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5200650"/>
            <a:chOff x="0" y="0"/>
            <a:chExt cx="5760" cy="43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0" y="2208"/>
              <a:ext cx="2515" cy="1971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hidden">
            <a:xfrm>
              <a:off x="2932" y="1728"/>
              <a:ext cx="2828" cy="2367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2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3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71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712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CB3010B-2E6E-4ABB-ABFC-F46BEE13F4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 advTm="8000"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lang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862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3400" y="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447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58738" y="1560513"/>
            <a:ext cx="10668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391400" y="3143250"/>
            <a:ext cx="10668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62000" y="3200400"/>
            <a:ext cx="10668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860">
            <a:off x="8080375" y="1658938"/>
            <a:ext cx="10668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Pictur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57350"/>
            <a:ext cx="1993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193800" y="1333499"/>
            <a:ext cx="7048500" cy="2962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>
                <a:solidFill>
                  <a:srgbClr val="00B050"/>
                </a:solidFill>
                <a:latin typeface="Times New Roman"/>
                <a:cs typeface="Times New Roman"/>
              </a:rPr>
              <a:t>LĨNH VỰC: PHÁT TRIỂN NGÔN NGỮ</a:t>
            </a:r>
            <a:endParaRPr lang="vi-VN" b="1" kern="1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vi-VN" kern="10" dirty="0">
              <a:solidFill>
                <a:srgbClr val="6600CC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Đề tài:Thơ" Em làm thợ xây"</a:t>
            </a:r>
          </a:p>
          <a:p>
            <a:pPr algn="ctr">
              <a:defRPr/>
            </a:pPr>
            <a:endParaRPr lang="vi-VN" kern="10" dirty="0">
              <a:solidFill>
                <a:srgbClr val="6600CC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kern="10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lang="en-US" kern="10" dirty="0">
                <a:solidFill>
                  <a:srgbClr val="6600CC"/>
                </a:solidFill>
                <a:latin typeface="Times New Roman"/>
                <a:cs typeface="Times New Roman"/>
              </a:rPr>
              <a:t>    </a:t>
            </a:r>
            <a:r>
              <a:rPr lang="vi-VN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Giáo viên: Nguyễn Thị </a:t>
            </a:r>
            <a:r>
              <a:rPr lang="en-US" b="1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Thúy</a:t>
            </a:r>
            <a:r>
              <a:rPr lang="en-US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Kiều</a:t>
            </a:r>
            <a:endParaRPr lang="vi-VN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kern="10" dirty="0">
                <a:solidFill>
                  <a:srgbClr val="CC00CC"/>
                </a:solidFill>
                <a:latin typeface="Times New Roman"/>
                <a:cs typeface="Times New Roman"/>
              </a:rPr>
              <a:t>         </a:t>
            </a:r>
            <a:endParaRPr lang="en-US" kern="10" dirty="0">
              <a:solidFill>
                <a:srgbClr val="CC00CC"/>
              </a:solidFill>
              <a:latin typeface="Times New Roman"/>
              <a:cs typeface="Times New Roman"/>
            </a:endParaRPr>
          </a:p>
        </p:txBody>
      </p:sp>
      <p:pic>
        <p:nvPicPr>
          <p:cNvPr id="3084" name="Picture 14" descr="flowerba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4345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1600200" y="195263"/>
            <a:ext cx="5791200" cy="800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HUYỆN GIA LÂM</a:t>
            </a:r>
            <a:endParaRPr lang="vi-VN" b="1" kern="1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/>
            <a:r>
              <a:rPr lang="vi-VN" b="1" kern="10" dirty="0">
                <a:solidFill>
                  <a:srgbClr val="0000FF"/>
                </a:solidFill>
                <a:cs typeface="Times New Roman" panose="02020603050405020304" pitchFamily="18" charset="0"/>
              </a:rPr>
              <a:t>TRƯỜNG MẦM NON </a:t>
            </a:r>
            <a:r>
              <a:rPr lang="vi-VN" b="1" kern="1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HOA</a:t>
            </a:r>
            <a:r>
              <a:rPr lang="en-US" b="1" kern="1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SỮA</a:t>
            </a:r>
            <a:endParaRPr lang="en-US" b="1" kern="1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tranh nen 1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516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ban nho xay n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43050"/>
            <a:ext cx="1704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utoShape 7"/>
          <p:cNvSpPr>
            <a:spLocks noChangeArrowheads="1"/>
          </p:cNvSpPr>
          <p:nvPr/>
        </p:nvSpPr>
        <p:spPr bwMode="auto">
          <a:xfrm>
            <a:off x="457200" y="171450"/>
            <a:ext cx="3200400" cy="1543050"/>
          </a:xfrm>
          <a:prstGeom prst="cloudCallout">
            <a:avLst>
              <a:gd name="adj1" fmla="val 63491"/>
              <a:gd name="adj2" fmla="val 596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3" name="AutoShape 8"/>
          <p:cNvSpPr>
            <a:spLocks noChangeArrowheads="1"/>
          </p:cNvSpPr>
          <p:nvPr/>
        </p:nvSpPr>
        <p:spPr bwMode="auto">
          <a:xfrm>
            <a:off x="0" y="2171700"/>
            <a:ext cx="3200400" cy="1657350"/>
          </a:xfrm>
          <a:prstGeom prst="cloudCallout">
            <a:avLst>
              <a:gd name="adj1" fmla="val 68699"/>
              <a:gd name="adj2" fmla="val -375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>
            <a:off x="5334000" y="228600"/>
            <a:ext cx="3657600" cy="1828800"/>
          </a:xfrm>
          <a:prstGeom prst="cloudCallout">
            <a:avLst>
              <a:gd name="adj1" fmla="val -51083"/>
              <a:gd name="adj2" fmla="val 712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5" name="AutoShape 10"/>
          <p:cNvSpPr>
            <a:spLocks noChangeArrowheads="1"/>
          </p:cNvSpPr>
          <p:nvPr/>
        </p:nvSpPr>
        <p:spPr bwMode="auto">
          <a:xfrm>
            <a:off x="6096000" y="2628900"/>
            <a:ext cx="3048000" cy="1314450"/>
          </a:xfrm>
          <a:prstGeom prst="cloudCallout">
            <a:avLst>
              <a:gd name="adj1" fmla="val -53333"/>
              <a:gd name="adj2" fmla="val -534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2296" name="Picture 11" descr="ba sua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4213"/>
            <a:ext cx="13589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me b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 descr="chi ga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71750"/>
            <a:ext cx="1912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4" descr="bo e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562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Rectangle 1"/>
          <p:cNvSpPr>
            <a:spLocks noChangeArrowheads="1"/>
          </p:cNvSpPr>
          <p:nvPr/>
        </p:nvSpPr>
        <p:spPr bwMode="auto">
          <a:xfrm>
            <a:off x="2717800" y="3275013"/>
            <a:ext cx="4902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b="1">
                <a:solidFill>
                  <a:srgbClr val="FFCC00"/>
                </a:solidFill>
              </a:rPr>
              <a:t>Cho bà, cho mẹ</a:t>
            </a:r>
            <a:br>
              <a:rPr lang="en-US" altLang="en-US" sz="4500" b="1">
                <a:solidFill>
                  <a:srgbClr val="FFCC00"/>
                </a:solidFill>
              </a:rPr>
            </a:br>
            <a:r>
              <a:rPr lang="en-US" altLang="en-US" sz="4500" b="1">
                <a:solidFill>
                  <a:srgbClr val="FFCC00"/>
                </a:solidFill>
              </a:rPr>
              <a:t>Cho chị, cho cha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Xay 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be xay nha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9289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dung cu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2495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4171950" y="352266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</a:rPr>
              <a:t>Nhà xây đẹp ghê</a:t>
            </a:r>
            <a:br>
              <a:rPr lang="en-US" altLang="en-US" sz="4500" b="1">
                <a:solidFill>
                  <a:srgbClr val="FF0000"/>
                </a:solidFill>
              </a:rPr>
            </a:br>
            <a:r>
              <a:rPr lang="en-US" altLang="en-US" sz="4500" b="1">
                <a:solidFill>
                  <a:srgbClr val="FF0000"/>
                </a:solidFill>
              </a:rPr>
              <a:t>Tay cầm dao gạch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09600" y="209550"/>
            <a:ext cx="441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solidFill>
                  <a:srgbClr val="CC00CC"/>
                </a:solidFill>
                <a:cs typeface="Times New Roman" panose="02020603050405020304" pitchFamily="18" charset="0"/>
              </a:rPr>
              <a:t>Tay nhanh thoăn thoắt</a:t>
            </a:r>
          </a:p>
          <a:p>
            <a:pPr algn="ctr"/>
            <a:r>
              <a:rPr lang="vi-VN" b="1" kern="10">
                <a:solidFill>
                  <a:srgbClr val="CC00CC"/>
                </a:solidFill>
                <a:cs typeface="Times New Roman" panose="02020603050405020304" pitchFamily="18" charset="0"/>
              </a:rPr>
              <a:t>Như bác thợ nề</a:t>
            </a:r>
            <a:endParaRPr lang="en-US" b="1" kern="10">
              <a:solidFill>
                <a:srgbClr val="CC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Xay 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dung cu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00250"/>
            <a:ext cx="2495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xay nha vui gh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57912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331787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thợ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Xây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nhà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vui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ghê</a:t>
            </a:r>
            <a:endParaRPr lang="en-US" alt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-685800" y="-228600"/>
            <a:ext cx="10515600" cy="697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990600" y="342900"/>
            <a:ext cx="7467600" cy="586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500">
                <a:solidFill>
                  <a:srgbClr val="FF0066"/>
                </a:solidFill>
                <a:cs typeface="Arial" panose="020B0604020202020204" pitchFamily="34" charset="0"/>
              </a:rPr>
              <a:t>Đàm thoại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cs typeface="Arial" panose="020B0604020202020204" pitchFamily="34" charset="0"/>
              </a:rPr>
              <a:t>Cô vừa đọc bài thơ gì?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cs typeface="Arial" panose="020B0604020202020204" pitchFamily="34" charset="0"/>
              </a:rPr>
              <a:t>Do ai sáng tác?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cs typeface="Arial" panose="020B0604020202020204" pitchFamily="34" charset="0"/>
              </a:rPr>
              <a:t>Em bé trong bài thơ làm thợ gì?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cs typeface="Arial" panose="020B0604020202020204" pitchFamily="34" charset="0"/>
              </a:rPr>
              <a:t>Em bé xây nhà cho ai?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cs typeface="Arial" panose="020B0604020202020204" pitchFamily="34" charset="0"/>
              </a:rPr>
              <a:t>Xây được nhà rồi em bé thấy thế nào?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50"/>
            <a:ext cx="9144000" cy="57721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0" y="971550"/>
            <a:ext cx="6096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</a:rPr>
              <a:t>Hoạt động 3: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</a:rPr>
              <a:t>Dạy trẻ đọc thơ</a:t>
            </a:r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6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ranh nen 1"/>
          <p:cNvPicPr>
            <a:picLocks noChangeAspect="1" noChangeArrowheads="1"/>
          </p:cNvPicPr>
          <p:nvPr/>
        </p:nvPicPr>
        <p:blipFill>
          <a:blip r:embed="rId2">
            <a:lum bright="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ban nho xay n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85850"/>
            <a:ext cx="15589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dung cu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12938"/>
            <a:ext cx="1962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-7938"/>
            <a:ext cx="5029200" cy="1677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5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chú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thợ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en-US" altLang="en-US" sz="4000" b="1" dirty="0">
                <a:solidFill>
                  <a:srgbClr val="FF0000"/>
                </a:solidFill>
                <a:latin typeface="Times New Roman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Xây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ngôi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nhà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en-US" altLang="en-US" sz="4000" b="1" dirty="0">
                <a:solidFill>
                  <a:srgbClr val="FF0000"/>
                </a:solidFill>
                <a:latin typeface="Times New Roman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ranh nen 1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ban nho xay n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43050"/>
            <a:ext cx="1704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AutoShape 7"/>
          <p:cNvSpPr>
            <a:spLocks noChangeArrowheads="1"/>
          </p:cNvSpPr>
          <p:nvPr/>
        </p:nvSpPr>
        <p:spPr bwMode="auto">
          <a:xfrm>
            <a:off x="457200" y="171450"/>
            <a:ext cx="3200400" cy="1543050"/>
          </a:xfrm>
          <a:prstGeom prst="cloudCallout">
            <a:avLst>
              <a:gd name="adj1" fmla="val 63491"/>
              <a:gd name="adj2" fmla="val 596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2533" name="AutoShape 8"/>
          <p:cNvSpPr>
            <a:spLocks noChangeArrowheads="1"/>
          </p:cNvSpPr>
          <p:nvPr/>
        </p:nvSpPr>
        <p:spPr bwMode="auto">
          <a:xfrm>
            <a:off x="0" y="2171700"/>
            <a:ext cx="3200400" cy="1657350"/>
          </a:xfrm>
          <a:prstGeom prst="cloudCallout">
            <a:avLst>
              <a:gd name="adj1" fmla="val 68699"/>
              <a:gd name="adj2" fmla="val -375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AutoShape 9"/>
          <p:cNvSpPr>
            <a:spLocks noChangeArrowheads="1"/>
          </p:cNvSpPr>
          <p:nvPr/>
        </p:nvSpPr>
        <p:spPr bwMode="auto">
          <a:xfrm>
            <a:off x="5334000" y="228600"/>
            <a:ext cx="3657600" cy="1828800"/>
          </a:xfrm>
          <a:prstGeom prst="cloudCallout">
            <a:avLst>
              <a:gd name="adj1" fmla="val -51083"/>
              <a:gd name="adj2" fmla="val 7128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2535" name="AutoShape 10"/>
          <p:cNvSpPr>
            <a:spLocks noChangeArrowheads="1"/>
          </p:cNvSpPr>
          <p:nvPr/>
        </p:nvSpPr>
        <p:spPr bwMode="auto">
          <a:xfrm>
            <a:off x="6096000" y="2628900"/>
            <a:ext cx="3048000" cy="1314450"/>
          </a:xfrm>
          <a:prstGeom prst="cloudCallout">
            <a:avLst>
              <a:gd name="adj1" fmla="val -53333"/>
              <a:gd name="adj2" fmla="val -5344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22536" name="Picture 11" descr="ba sua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84213"/>
            <a:ext cx="13589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me b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chi ga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71750"/>
            <a:ext cx="1912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4" descr="bo e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562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Rectangle 1"/>
          <p:cNvSpPr>
            <a:spLocks noChangeArrowheads="1"/>
          </p:cNvSpPr>
          <p:nvPr/>
        </p:nvSpPr>
        <p:spPr bwMode="auto">
          <a:xfrm>
            <a:off x="2678113" y="3505200"/>
            <a:ext cx="4902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b="1">
                <a:solidFill>
                  <a:srgbClr val="FFCC00"/>
                </a:solidFill>
              </a:rPr>
              <a:t>Cho bà, cho mẹ</a:t>
            </a:r>
            <a:br>
              <a:rPr lang="en-US" altLang="en-US" sz="4500" b="1">
                <a:solidFill>
                  <a:srgbClr val="FFCC00"/>
                </a:solidFill>
              </a:rPr>
            </a:br>
            <a:r>
              <a:rPr lang="en-US" altLang="en-US" sz="4500" b="1">
                <a:solidFill>
                  <a:srgbClr val="FFCC00"/>
                </a:solidFill>
              </a:rPr>
              <a:t>Cho chị, cho cha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Xay 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be xay nha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9289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dung cu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24955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4191000" y="3671888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 b="1">
                <a:solidFill>
                  <a:srgbClr val="FF0000"/>
                </a:solidFill>
              </a:rPr>
              <a:t>Nhà xây đẹp ghê</a:t>
            </a:r>
            <a:br>
              <a:rPr lang="en-US" altLang="en-US" sz="4500" b="1">
                <a:solidFill>
                  <a:srgbClr val="FF0000"/>
                </a:solidFill>
              </a:rPr>
            </a:br>
            <a:r>
              <a:rPr lang="en-US" altLang="en-US" sz="4500" b="1">
                <a:solidFill>
                  <a:srgbClr val="FF0000"/>
                </a:solidFill>
              </a:rPr>
              <a:t>Tay cầm dao gạch </a:t>
            </a:r>
            <a:br>
              <a:rPr lang="en-US" altLang="en-US" sz="4500" b="1">
                <a:solidFill>
                  <a:srgbClr val="FF0000"/>
                </a:solidFill>
              </a:rPr>
            </a:br>
            <a:r>
              <a:rPr lang="en-US" altLang="en-US" sz="4500" b="1">
                <a:solidFill>
                  <a:srgbClr val="FF0000"/>
                </a:solidFill>
              </a:rPr>
              <a:t/>
            </a:r>
            <a:br>
              <a:rPr lang="en-US" altLang="en-US" sz="4500" b="1">
                <a:solidFill>
                  <a:srgbClr val="FF0000"/>
                </a:solidFill>
              </a:rPr>
            </a:br>
            <a:endParaRPr lang="en-US" altLang="en-US" sz="4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-19050" y="14288"/>
            <a:ext cx="4419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solidFill>
                  <a:srgbClr val="CC00CC"/>
                </a:solidFill>
                <a:cs typeface="Times New Roman" panose="02020603050405020304" pitchFamily="18" charset="0"/>
              </a:rPr>
              <a:t>Tay nhanh thoăn thoắt</a:t>
            </a:r>
          </a:p>
          <a:p>
            <a:pPr algn="ctr"/>
            <a:r>
              <a:rPr lang="vi-VN" b="1" kern="10">
                <a:solidFill>
                  <a:srgbClr val="CC00CC"/>
                </a:solidFill>
                <a:cs typeface="Times New Roman" panose="02020603050405020304" pitchFamily="18" charset="0"/>
              </a:rPr>
              <a:t>Như bác thợ nề</a:t>
            </a:r>
            <a:endParaRPr lang="en-US" b="1" kern="10">
              <a:solidFill>
                <a:srgbClr val="CC00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J1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50"/>
            <a:ext cx="9144000" cy="57721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49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447800" y="979488"/>
            <a:ext cx="64770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      1/ Ổn định tổ chức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Cô cho cháu xem hình ảnh về các chú công nhân xây nhà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4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Xay 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381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dung cu"/>
          <p:cNvPicPr>
            <a:picLocks noChangeAspect="1" noChangeArrowheads="1"/>
          </p:cNvPicPr>
          <p:nvPr/>
        </p:nvPicPr>
        <p:blipFill>
          <a:blip r:embed="rId3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14513"/>
            <a:ext cx="24955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xay nha vui gh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8100"/>
            <a:ext cx="57912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3319463"/>
            <a:ext cx="4572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chú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thợ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Xây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nhà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vui</a:t>
            </a:r>
            <a:r>
              <a:rPr lang="en-US" alt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ghê</a:t>
            </a:r>
            <a:endParaRPr lang="en-US" altLang="en-US" sz="45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15500" cy="54657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 descr="step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4003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pic>
          <p:nvPicPr>
            <p:cNvPr id="28678" name="Picture 5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6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7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4" y="-504"/>
              <a:ext cx="480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681" name="Picture 8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24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9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6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3" name="Picture 10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8" y="-48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Picture 11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96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Picture 12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1488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13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4" y="2688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4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764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5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56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16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112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Picture 17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2" y="3324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18" descr="20070910141832536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6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819150" y="1314450"/>
            <a:ext cx="807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rgbClr val="0000FF"/>
                </a:solidFill>
              </a:rPr>
              <a:t>Giờ học đến đây là hết rồi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500">
                <a:solidFill>
                  <a:srgbClr val="0000FF"/>
                </a:solidFill>
              </a:rPr>
              <a:t>chúc các con chăm ngoan học giỏi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5124" name="Picture 4" descr="Pictur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350" y="-666750"/>
            <a:ext cx="12496800" cy="645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190500" y="285750"/>
            <a:ext cx="9296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1: Ổn định tổ chức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Cô cho cháu xem hình ảnh về các chú công nhân xây nhà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20774551_images1517626_bon-tho-xay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2Q=="/>
          <p:cNvSpPr>
            <a:spLocks noChangeAspect="1" noChangeArrowheads="1"/>
          </p:cNvSpPr>
          <p:nvPr/>
        </p:nvSpPr>
        <p:spPr bwMode="auto">
          <a:xfrm>
            <a:off x="0" y="0"/>
            <a:ext cx="1285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1" name="AutoShape 3" descr="2Q=="/>
          <p:cNvSpPr>
            <a:spLocks noChangeAspect="1" noChangeArrowheads="1"/>
          </p:cNvSpPr>
          <p:nvPr/>
        </p:nvSpPr>
        <p:spPr bwMode="auto">
          <a:xfrm>
            <a:off x="0" y="0"/>
            <a:ext cx="1285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72" name="AutoShape 4" descr="2Q=="/>
          <p:cNvSpPr>
            <a:spLocks noChangeAspect="1" noChangeArrowheads="1"/>
          </p:cNvSpPr>
          <p:nvPr/>
        </p:nvSpPr>
        <p:spPr bwMode="auto">
          <a:xfrm>
            <a:off x="0" y="0"/>
            <a:ext cx="1285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7173" name="Picture 5" descr="giao_duc_net_vn%20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Nd9GcTjbue6SDR0p3lidqX7T2fyPv7RQvdSaOqKI6yru8bI9b0MoDzoUa8nWoKH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685800"/>
            <a:ext cx="11353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9220" name="Picture 4" descr="hinhnen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34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2133600" y="133350"/>
            <a:ext cx="7772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-Các cô chú công nhân đang làm gì?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-Ngôi nhà được xây như thế nào?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o_xay_m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43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43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43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43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7434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47434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4600" y="47434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468630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47434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43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4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4743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5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43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6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43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7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43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8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743450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9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7434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0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47434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1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47434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2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47434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3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47434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4" descr="!hp8ls2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4743450"/>
            <a:ext cx="1000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5" name="Picture 25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8001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57650"/>
            <a:ext cx="8001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27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00550"/>
            <a:ext cx="8001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8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5900" y="4171950"/>
            <a:ext cx="6477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9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4343400"/>
            <a:ext cx="6477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0" name="Picture 30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3771900"/>
            <a:ext cx="6477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1" name="Line 31"/>
          <p:cNvSpPr>
            <a:spLocks noChangeShapeType="1"/>
          </p:cNvSpPr>
          <p:nvPr/>
        </p:nvSpPr>
        <p:spPr bwMode="auto">
          <a:xfrm>
            <a:off x="8001000" y="857250"/>
            <a:ext cx="0" cy="514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 flipH="1">
            <a:off x="7632700" y="1085850"/>
            <a:ext cx="762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 flipH="1">
            <a:off x="7724775" y="962025"/>
            <a:ext cx="533400" cy="285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 flipH="1" flipV="1">
            <a:off x="7772400" y="881063"/>
            <a:ext cx="457200" cy="4000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Oval 35"/>
          <p:cNvSpPr>
            <a:spLocks noChangeArrowheads="1"/>
          </p:cNvSpPr>
          <p:nvPr/>
        </p:nvSpPr>
        <p:spPr bwMode="auto">
          <a:xfrm>
            <a:off x="7785100" y="938213"/>
            <a:ext cx="457200" cy="3429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296863" y="3771900"/>
            <a:ext cx="6415087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500" b="1">
                <a:solidFill>
                  <a:srgbClr val="6600CC"/>
                </a:solidFill>
              </a:rPr>
              <a:t>BÀI THƠ :EM LÀM THỢ XÂY</a:t>
            </a:r>
          </a:p>
        </p:txBody>
      </p:sp>
      <p:sp>
        <p:nvSpPr>
          <p:cNvPr id="10276" name="TextBox 1"/>
          <p:cNvSpPr txBox="1">
            <a:spLocks noChangeArrowheads="1"/>
          </p:cNvSpPr>
          <p:nvPr/>
        </p:nvSpPr>
        <p:spPr bwMode="auto">
          <a:xfrm>
            <a:off x="4362450" y="4221163"/>
            <a:ext cx="42624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 b="1">
                <a:solidFill>
                  <a:srgbClr val="0000FF"/>
                </a:solidFill>
              </a:rPr>
              <a:t>Sáng tác: Hoàng Dân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173 -0.01922 0.0033 -0.03565 0.00833 -0.05347 C 0.01111 -0.06343 0.01024 -0.06783 0.0184 -0.07107 C 0.03125 -0.08912 0.04843 -0.07014 0.06163 -0.06459 C 0.10017 -0.07084 0.09496 -0.06459 0.09166 -0.12014 C 0.09132 -0.12547 0.09045 -0.13056 0.08993 -0.13565 C 0.09201 -0.16158 0.08854 -0.15625 0.10173 -0.16227 C 0.11996 -0.16158 0.13836 -0.16135 0.15659 -0.15996 C 0.1717 -0.1588 0.18125 -0.13959 0.19496 -0.13334 C 0.19722 -0.13102 0.1993 -0.12847 0.20156 -0.12662 C 0.2033 -0.12547 0.20521 -0.12593 0.20659 -0.12454 C 0.22031 -0.10996 0.19566 -0.12547 0.2184 -0.11343 C 0.22968 -0.09815 0.2243 -0.10347 0.23333 -0.0956 C 0.23767 -0.08681 0.24271 -0.0831 0.24826 -0.0757 C 0.25746 -0.06343 0.24878 -0.06852 0.25833 -0.06459 C 0.27239 -0.04491 0.30364 -0.02871 0.32326 -0.02454 C 0.34323 -0.01412 0.36545 -0.00926 0.38663 -0.0044 C 0.43784 -0.00556 0.46736 -0.00232 0.51007 -0.01551 C 0.51614 -0.01991 0.52152 -0.02222 0.5283 -0.02454 C 0.54201 -0.0375 0.53559 -0.03287 0.5467 -0.04005 C 0.54843 -0.04236 0.54982 -0.04491 0.55173 -0.04676 C 0.55364 -0.04861 0.55642 -0.04908 0.55833 -0.05116 C 0.55972 -0.05278 0.56024 -0.05602 0.56163 -0.05787 C 0.56354 -0.06042 0.56614 -0.06227 0.5684 -0.06459 C 0.56996 -0.0713 0.57465 -0.08172 0.5783 -0.08681 C 0.58177 -0.09954 0.57847 -0.08727 0.58333 -0.10672 C 0.58385 -0.10903 0.58507 -0.11343 0.58507 -0.11343 C 0.58593 -0.12014 0.58767 -0.12662 0.58836 -0.13334 C 0.59027 -0.15209 0.59062 -0.16459 0.59496 -0.18218 C 0.596 -0.18611 0.59948 -0.1882 0.60173 -0.19121 C 0.60816 -0.19977 0.61475 -0.20926 0.62326 -0.21343 C 0.62882 -0.21898 0.63333 -0.22385 0.63993 -0.22662 C 0.65104 -0.23704 0.66354 -0.24722 0.67326 -0.25996 C 0.68021 -0.26898 0.68576 -0.27847 0.6934 -0.28681 C 0.69496 -0.29607 0.6967 -0.30232 0.70173 -0.30903 C 0.70746 -0.33241 0.70069 -0.35185 0.6967 -0.37338 C 0.6934 -0.39097 0.69271 -0.41273 0.68663 -0.42894 C 0.68541 -0.43218 0.68316 -0.43472 0.68159 -0.43773 C 0.66632 -0.46852 0.65538 -0.48218 0.6283 -0.49329 C 0.61458 -0.50579 0.59705 -0.50625 0.58159 -0.51343 C 0.54913 -0.51158 0.52048 -0.50648 0.48836 -0.50232 C 0.47934 -0.49815 0.48264 -0.49329 0.48003 -0.48218 C 0.47621 -0.46667 0.47291 -0.45162 0.46996 -0.43565 C 0.46927 -0.4331 0.46753 -0.43125 0.46649 -0.42894 C 0.46406 -0.42199 0.46423 -0.41366 0.46163 -0.40672 C 0.45382 -0.38635 0.46319 -0.41968 0.45503 -0.38681 C 0.45451 -0.38472 0.45277 -0.3838 0.45173 -0.38218 C 0.44618 -0.37292 0.43993 -0.36343 0.43507 -0.35347 C 0.43368 -0.3507 0.43316 -0.34699 0.43159 -0.34445 C 0.43038 -0.34236 0.42812 -0.3419 0.42673 -0.34005 C 0.41909 -0.32986 0.41319 -0.31991 0.4033 -0.31343 C 0.38975 -0.28588 0.36666 -0.27315 0.3467 -0.25556 C 0.34409 -0.25324 0.34236 -0.24954 0.33993 -0.24676 C 0.33663 -0.24283 0.33368 -0.23889 0.33003 -0.23565 C 0.32586 -0.23195 0.32066 -0.23079 0.31666 -0.22662 C 0.31666 -0.22662 0.29809 -0.20185 0.2934 -0.1956 C 0.28021 -0.17801 0.26007 -0.17338 0.2434 -0.16459 C 0.22951 -0.16528 0.21562 -0.16551 0.20156 -0.16667 C 0.18646 -0.16806 0.17205 -0.17778 0.15659 -0.1801 C 0.14739 -0.18357 0.14184 -0.18496 0.13333 -0.19121 C 0.12586 -0.19676 0.12014 -0.20648 0.11336 -0.21343 C 0.11041 -0.22871 0.10086 -0.24722 0.0934 -0.25996 C 0.09149 -0.26343 0.08854 -0.26551 0.08663 -0.26898 C 0.07864 -0.2831 0.08906 -0.27385 0.07673 -0.28218 C 0.06441 -0.30417 0.04514 -0.30834 0.02673 -0.31551 C 0.01389 -0.3206 0.00434 -0.32547 -0.00834 -0.32894 C -0.01702 -0.33611 -0.02379 -0.34236 -0.03334 -0.34676 C -0.03594 -0.35209 -0.03837 -0.35556 -0.03837 -0.36227 C -0.03837 -0.38218 -0.03802 -0.40232 -0.03664 -0.42222 C -0.03559 -0.43704 -0.02205 -0.44838 -0.01667 -0.45996 C -0.01146 -0.4713 -0.00834 -0.47801 0.00173 -0.48218 C 0.01441 -0.5 0.03871 -0.50093 0.05503 -0.50232 C 0.06215 -0.50695 0.0684 -0.51297 0.0684 -0.52454 " pathEditMode="relative" ptsTypes="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C -0.00782 -0.01042 -0.01268 -0.02315 -0.01841 -0.03565 C -0.01997 -0.03912 -0.02327 -0.04097 -0.025 -0.04444 C -0.03021 -0.0544 -0.03264 -0.06713 -0.03681 -0.07778 C -0.04132 -0.10394 -0.04115 -0.11458 -0.03177 -0.14005 C -0.03091 -0.14236 -0.02934 -0.14421 -0.02848 -0.14676 C -0.02709 -0.15093 -0.025 -0.15995 -0.025 -0.15995 C -0.02257 -0.18866 -0.02205 -0.18634 -0.025 -0.22662 C -0.02552 -0.23264 -0.02587 -0.23935 -0.02848 -0.24444 C -0.03525 -0.25718 -0.04098 -0.2669 -0.05174 -0.27338 C -0.05625 -0.27616 -0.06511 -0.28218 -0.06511 -0.28218 C -0.07171 -0.28079 -0.07865 -0.28056 -0.08507 -0.27778 C -0.0908 -0.27523 -0.09618 -0.24792 -0.09844 -0.24005 C -0.10903 -0.20324 -0.11268 -0.16273 -0.13177 -0.13125 C -0.13577 -0.11759 -0.13872 -0.10833 -0.14671 -0.09792 C -0.15348 -0.07153 -0.17414 -0.05463 -0.18837 -0.03565 C -0.19323 -0.02917 -0.1974 -0.02083 -0.20348 -0.01551 C -0.20973 -0.00995 -0.21962 -0.0088 -0.22674 -0.00671 C -0.24445 -0.0081 -0.26233 -0.0088 -0.28004 -0.01111 C -0.29132 -0.0125 -0.30226 -0.01944 -0.31337 -0.02222 C -0.32622 -0.03935 -0.32188 -0.04097 -0.32344 -0.07338 C -0.32292 -0.09468 -0.33091 -0.15926 -0.30348 -0.17107 C -0.29931 -0.17917 -0.29549 -0.18125 -0.28837 -0.18449 C -0.28559 -0.19722 -0.28924 -0.18634 -0.27865 -0.19792 C -0.2757 -0.20116 -0.2632 -0.21458 -0.26025 -0.22014 C -0.25 -0.2375 -0.24844 -0.25185 -0.24011 -0.26898 C -0.23837 -0.27801 -0.23646 -0.28657 -0.23507 -0.2956 C -0.23594 -0.34352 -0.23004 -0.45278 -0.28004 -0.47569 C -0.28941 -0.48773 -0.30261 -0.49375 -0.31511 -0.49792 C -0.3323 -0.49722 -0.34948 -0.49745 -0.36667 -0.4956 C -0.38299 -0.49375 -0.40816 -0.46875 -0.42344 -0.45995 C -0.43264 -0.45486 -0.44046 -0.45 -0.45 -0.44676 C -0.45365 -0.4456 -0.45643 -0.44074 -0.46007 -0.44005 C -0.47171 -0.43819 -0.48351 -0.43843 -0.49514 -0.43773 C -0.53993 -0.43935 -0.54601 -0.43796 -0.57674 -0.44444 C -0.58073 -0.4463 -0.58438 -0.44931 -0.58837 -0.45116 C -0.59775 -0.45532 -0.60868 -0.45764 -0.61841 -0.45995 C -0.63091 -0.4713 -0.62466 -0.4669 -0.63681 -0.47338 C -0.65556 -0.49931 -0.6441 -0.55602 -0.61841 -0.56667 C -0.60278 -0.58032 -0.58837 -0.58634 -0.57014 -0.58889 C -0.50035 -0.58773 -0.46493 -0.59167 -0.40834 -0.58009 C -0.39844 -0.57801 -0.38785 -0.57639 -0.37848 -0.57107 C -0.35365 -0.55671 -0.33299 -0.53032 -0.31181 -0.50903 C -0.28351 -0.48032 -0.2533 -0.45486 -0.22361 -0.42894 C -0.20608 -0.41389 -0.20348 -0.40694 -0.18681 -0.39792 C -0.17552 -0.3919 -0.1632 -0.38796 -0.15174 -0.38218 C -0.13525 -0.37361 -0.12118 -0.36157 -0.10348 -0.35787 C -0.07917 -0.34398 -0.05278 -0.33588 -0.02674 -0.33125 C -0.01285 -0.33194 0.00121 -0.33102 0.01493 -0.33333 C 0.02656 -0.33542 0.02118 -0.33912 0.025 -0.34676 C 0.02847 -0.3537 0.03663 -0.36667 0.03663 -0.36667 C 0.03958 -0.38426 0.04444 -0.4 0.04652 -0.41782 C 0.04566 -0.44676 0.04809 -0.47431 0.03489 -0.49792 C 0.02673 -0.53171 -0.00365 -0.55278 -0.02674 -0.56458 C -0.03525 -0.56898 -0.04271 -0.575 -0.05174 -0.57778 C -0.06302 -0.58519 -0.05973 -0.58495 -0.07848 -0.58009 C -0.08195 -0.57917 -0.08889 -0.56968 -0.09167 -0.56667 C -0.09289 -0.56528 -0.09514 -0.56227 -0.09514 -0.56227 " pathEditMode="relative" ptsTypes="fffffffffffffffffffffffffffffffffffffffffffffffffffffffffA">
                                      <p:cBhvr>
                                        <p:cTn id="13" dur="50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ranh nen 1"/>
          <p:cNvPicPr>
            <a:picLocks noChangeAspect="1" noChangeArrowheads="1"/>
          </p:cNvPicPr>
          <p:nvPr/>
        </p:nvPicPr>
        <p:blipFill>
          <a:blip r:embed="rId2">
            <a:lum bright="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ban nho xay nh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85850"/>
            <a:ext cx="155892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dung cu"/>
          <p:cNvPicPr>
            <a:picLocks noChangeAspect="1" noChangeArrowheads="1"/>
          </p:cNvPicPr>
          <p:nvPr/>
        </p:nvPicPr>
        <p:blipFill>
          <a:blip r:embed="rId4">
            <a:lum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12938"/>
            <a:ext cx="1962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-7938"/>
            <a:ext cx="5029200" cy="1677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5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Em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chú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thợ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en-US" altLang="en-US" sz="4000" b="1" dirty="0">
                <a:solidFill>
                  <a:srgbClr val="FF0000"/>
                </a:solidFill>
                <a:latin typeface="Times New Roman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Xây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những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ngôi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/>
              </a:rPr>
              <a:t>nhà</a:t>
            </a:r>
            <a:r>
              <a:rPr lang="en-US" altLang="en-US" sz="4000" b="1" dirty="0">
                <a:solidFill>
                  <a:srgbClr val="FF0000"/>
                </a:solidFill>
                <a:latin typeface="Times New Roman"/>
              </a:rPr>
              <a:t/>
            </a:r>
            <a:br>
              <a:rPr lang="en-US" altLang="en-US" sz="4000" b="1" dirty="0">
                <a:solidFill>
                  <a:srgbClr val="FF0000"/>
                </a:solidFill>
                <a:latin typeface="Times New Roman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9">
      <a:dk1>
        <a:srgbClr val="003366"/>
      </a:dk1>
      <a:lt1>
        <a:srgbClr val="FFFFFF"/>
      </a:lt1>
      <a:dk2>
        <a:srgbClr val="003366"/>
      </a:dk2>
      <a:lt2>
        <a:srgbClr val="CBD5DF"/>
      </a:lt2>
      <a:accent1>
        <a:srgbClr val="A9BEE9"/>
      </a:accent1>
      <a:accent2>
        <a:srgbClr val="D6E4F2"/>
      </a:accent2>
      <a:accent3>
        <a:srgbClr val="FFFFFF"/>
      </a:accent3>
      <a:accent4>
        <a:srgbClr val="002A56"/>
      </a:accent4>
      <a:accent5>
        <a:srgbClr val="D1DBF2"/>
      </a:accent5>
      <a:accent6>
        <a:srgbClr val="C2CFDB"/>
      </a:accent6>
      <a:hlink>
        <a:srgbClr val="0000CC"/>
      </a:hlink>
      <a:folHlink>
        <a:srgbClr val="8668E8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761</TotalTime>
  <Words>217</Words>
  <Application>Microsoft Office PowerPoint</Application>
  <PresentationFormat>On-screen Show (16:9)</PresentationFormat>
  <Paragraphs>38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Maple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119</cp:revision>
  <cp:lastPrinted>1601-01-01T00:00:00Z</cp:lastPrinted>
  <dcterms:created xsi:type="dcterms:W3CDTF">2009-11-09T14:26:36Z</dcterms:created>
  <dcterms:modified xsi:type="dcterms:W3CDTF">2024-12-02T07:28:18Z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