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7" r:id="rId2"/>
    <p:sldId id="289" r:id="rId3"/>
    <p:sldId id="290" r:id="rId4"/>
    <p:sldId id="291" r:id="rId5"/>
    <p:sldId id="261" r:id="rId6"/>
    <p:sldId id="268" r:id="rId7"/>
    <p:sldId id="288" r:id="rId8"/>
    <p:sldId id="271" r:id="rId9"/>
    <p:sldId id="283" r:id="rId10"/>
    <p:sldId id="277" r:id="rId11"/>
    <p:sldId id="284" r:id="rId12"/>
    <p:sldId id="282" r:id="rId13"/>
    <p:sldId id="285" r:id="rId14"/>
    <p:sldId id="279" r:id="rId15"/>
    <p:sldId id="292" r:id="rId16"/>
  </p:sldIdLst>
  <p:sldSz cx="9144000" cy="6858000" type="screen4x3"/>
  <p:notesSz cx="6858000" cy="9144000"/>
  <p:embeddedFontLst>
    <p:embeddedFont>
      <p:font typeface=".VnAvant" panose="020B7200000000000000" pitchFamily="34" charset="0"/>
      <p:regular r:id="rId17"/>
      <p:bold r:id="rId18"/>
      <p:italic r:id="rId19"/>
    </p:embeddedFont>
    <p:embeddedFont>
      <p:font typeface=".VnTime" panose="020B0604020202020204" pitchFamily="34" charset="0"/>
      <p:regular r:id="rId20"/>
      <p:bold r:id="rId21"/>
      <p:italic r:id="rId22"/>
      <p:boldItalic r:id="rId23"/>
    </p:embeddedFont>
    <p:embeddedFont>
      <p:font typeface=".VnUniverseH" panose="020B72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EB81"/>
    <a:srgbClr val="DBF070"/>
    <a:srgbClr val="CC00FF"/>
    <a:srgbClr val="00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1BED02-D131-40F0-A7C4-3EB48944A5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7139250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B9114C-7BB4-4E09-9769-B2552F4D16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8244257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D8397-F09F-4CC9-B25F-4BF4AF9B7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680297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637A1A-2E06-4927-B173-81F32B678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4069261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9A77F-ECB6-40E6-B213-38F67A8156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07370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03E789-740C-437E-92A2-57E2F38394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0677340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6E99C-2EBD-4DBD-9107-FC20012EB3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38216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58BE94-0595-4ACE-BE4D-23909AA90A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096921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DE3F6E-169F-4BF2-9589-9A5EF3A650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369382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EB1200-3E58-4548-98D1-38EF067BE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2313556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7CBFD0-815E-43C2-9E9B-A949DC95A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221565"/>
      </p:ext>
    </p:extLst>
  </p:cSld>
  <p:clrMapOvr>
    <a:masterClrMapping/>
  </p:clrMapOvr>
  <p:transition spd="slow" advTm="2000">
    <p:blinds/>
    <p:sndAc>
      <p:stSnd>
        <p:snd r:embed="rId1" name="arrow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D07447A3-0C0E-40A0-8477-8032D34D43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>
    <p:blinds/>
    <p:sndAc>
      <p:stSnd>
        <p:snd r:embed="rId13" name="arrow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6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5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image" Target="../media/image1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7.jpeg"/><Relationship Id="rId5" Type="http://schemas.openxmlformats.org/officeDocument/2006/relationships/image" Target="../media/image5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audio" Target="../media/audio1.wav"/><Relationship Id="rId7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pPr eaLnBrk="1" hangingPunct="1"/>
            <a:endParaRPr lang="en-US" altLang="en-US" sz="4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eaLnBrk="1" hangingPunct="1"/>
            <a:endParaRPr lang="en-US" altLang="en-US" sz="3200" smtClean="0"/>
          </a:p>
        </p:txBody>
      </p:sp>
      <p:pic>
        <p:nvPicPr>
          <p:cNvPr id="2052" name="Picture 4" descr="Flowers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1676400" y="304800"/>
            <a:ext cx="5715000" cy="1066800"/>
            <a:chOff x="480" y="192"/>
            <a:chExt cx="4575" cy="1440"/>
          </a:xfrm>
        </p:grpSpPr>
        <p:sp>
          <p:nvSpPr>
            <p:cNvPr id="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480" y="192"/>
              <a:ext cx="4575" cy="8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FF33"/>
                      </a:gs>
                      <a:gs pos="50000">
                        <a:srgbClr val="FF0000"/>
                      </a:gs>
                      <a:gs pos="100000">
                        <a:srgbClr val="66FF33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 GD&amp;ĐT Gia Lâm</a:t>
              </a:r>
            </a:p>
          </p:txBody>
        </p:sp>
        <p:sp>
          <p:nvSpPr>
            <p:cNvPr id="3" name="WordArt 7"/>
            <p:cNvSpPr>
              <a:spLocks noChangeArrowheads="1" noChangeShapeType="1" noTextEdit="1"/>
            </p:cNvSpPr>
            <p:nvPr/>
          </p:nvSpPr>
          <p:spPr bwMode="auto">
            <a:xfrm>
              <a:off x="912" y="1008"/>
              <a:ext cx="3744" cy="62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it-IT" sz="3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FF33"/>
                      </a:gs>
                      <a:gs pos="50000">
                        <a:srgbClr val="FF0000"/>
                      </a:gs>
                      <a:gs pos="100000">
                        <a:srgbClr val="66FF33"/>
                      </a:gs>
                    </a:gsLst>
                    <a:lin ang="0" scaled="1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mầm non Lệ Chi </a:t>
              </a:r>
              <a:endPara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FF33"/>
                    </a:gs>
                    <a:gs pos="50000">
                      <a:srgbClr val="FF0000"/>
                    </a:gs>
                    <a:gs pos="100000">
                      <a:srgbClr val="66FF33"/>
                    </a:gs>
                  </a:gsLst>
                  <a:lin ang="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8134350" cy="771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</p:txBody>
      </p:sp>
      <p:sp>
        <p:nvSpPr>
          <p:cNvPr id="2057" name="WordArt 9"/>
          <p:cNvSpPr>
            <a:spLocks noChangeArrowheads="1" noChangeShapeType="1" noTextEdit="1"/>
          </p:cNvSpPr>
          <p:nvPr/>
        </p:nvSpPr>
        <p:spPr bwMode="auto">
          <a:xfrm>
            <a:off x="2362200" y="2514600"/>
            <a:ext cx="49530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động: Làm quen với toán</a:t>
            </a:r>
          </a:p>
        </p:txBody>
      </p:sp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1143000" y="3352800"/>
            <a:ext cx="7620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tài: Dạy trẻ sắp xếp theo quy luật của 3 đối tượng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743200" y="4343400"/>
            <a:ext cx="7772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Lứa</a:t>
            </a:r>
            <a:r>
              <a:rPr lang="en-US" sz="36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tuổi</a:t>
            </a:r>
            <a:r>
              <a:rPr lang="en-US" sz="36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Trẻ</a:t>
            </a:r>
            <a:r>
              <a:rPr lang="en-US" sz="3600" b="1" i="1" dirty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5 – 6 </a:t>
            </a:r>
            <a:r>
              <a:rPr lang="en-US" sz="3600" b="1" i="1" dirty="0" err="1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tuổi</a:t>
            </a:r>
            <a:endParaRPr lang="en-US" sz="3600" b="1" i="1" dirty="0">
              <a:solidFill>
                <a:srgbClr val="CC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dạy</a:t>
            </a:r>
            <a:r>
              <a:rPr lang="en-US" sz="32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sz="30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Phạm</a:t>
            </a:r>
            <a:r>
              <a:rPr lang="en-US" sz="3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Thị</a:t>
            </a:r>
            <a:r>
              <a:rPr lang="en-US" sz="3000" b="1" i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Thuận</a:t>
            </a:r>
            <a:endParaRPr lang="en-US" sz="3000" b="1" i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i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125" r="10938" b="21875"/>
          <a:stretch>
            <a:fillRect/>
          </a:stretch>
        </p:blipFill>
        <p:spPr bwMode="auto">
          <a:xfrm>
            <a:off x="2438400" y="2286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cai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125" r="10938" b="21875"/>
          <a:stretch>
            <a:fillRect/>
          </a:stretch>
        </p:blipFill>
        <p:spPr bwMode="auto">
          <a:xfrm>
            <a:off x="1295400" y="2286000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 chu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¶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3505200" y="21336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ca chua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148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cai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125" r="10938" b="21875"/>
          <a:stretch>
            <a:fillRect/>
          </a:stretch>
        </p:blipFill>
        <p:spPr bwMode="auto">
          <a:xfrm>
            <a:off x="6858000" y="22098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ai chi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125" r="10938" b="21875"/>
          <a:stretch>
            <a:fillRect/>
          </a:stretch>
        </p:blipFill>
        <p:spPr bwMode="auto">
          <a:xfrm>
            <a:off x="5791200" y="22860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 descr="c¶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8077200" y="21336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blume069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 descr="blume0696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05725" y="5029200"/>
            <a:ext cx="14192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ai c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125" r="10938" b="21875"/>
          <a:stretch>
            <a:fillRect/>
          </a:stretch>
        </p:blipFill>
        <p:spPr bwMode="auto">
          <a:xfrm>
            <a:off x="2362200" y="2133600"/>
            <a:ext cx="1066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ai c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3125" r="10938" b="21875"/>
          <a:stretch>
            <a:fillRect/>
          </a:stretch>
        </p:blipFill>
        <p:spPr bwMode="auto">
          <a:xfrm>
            <a:off x="1219200" y="2133600"/>
            <a:ext cx="1143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a chu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¶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3505200" y="19812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a chua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81200"/>
            <a:ext cx="148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¶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8077200" y="1828800"/>
            <a:ext cx="762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33400" y="4724400"/>
            <a:ext cx="8001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.VnAvant" pitchFamily="34" charset="0"/>
              </a:rPr>
              <a:t>Quy s¾p xÕp: 1 – 2 -1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4267200" y="2057400"/>
            <a:ext cx="2209800" cy="1828800"/>
            <a:chOff x="3600" y="384"/>
            <a:chExt cx="1392" cy="1152"/>
          </a:xfrm>
        </p:grpSpPr>
        <p:pic>
          <p:nvPicPr>
            <p:cNvPr id="12301" name="Picture 10" descr="cai chi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3125" r="10938" b="21875"/>
            <a:stretch>
              <a:fillRect/>
            </a:stretch>
          </p:blipFill>
          <p:spPr bwMode="auto">
            <a:xfrm>
              <a:off x="4320" y="384"/>
              <a:ext cx="6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11" descr="cai chi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8" t="3125" r="10938" b="21875"/>
            <a:stretch>
              <a:fillRect/>
            </a:stretch>
          </p:blipFill>
          <p:spPr bwMode="auto">
            <a:xfrm>
              <a:off x="3600" y="384"/>
              <a:ext cx="672" cy="1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8" name="AutoShape 12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6324600"/>
            <a:ext cx="457200" cy="5334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2299" name="Picture 13" descr="blume069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3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4" descr="blume0696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05725" y="5105400"/>
            <a:ext cx="1438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4971E-6 L 0.1625 -1.8497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u ha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104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su ha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ca 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5610">
            <a:off x="7401719" y="2580481"/>
            <a:ext cx="12192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ca ti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205">
            <a:off x="2135982" y="2436018"/>
            <a:ext cx="1371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574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1336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su ha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su ha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lomst0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lomst0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blomst0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blomst0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blomst0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blomst09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flowrb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u ha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1049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su ha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ca t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5610">
            <a:off x="7782719" y="1742281"/>
            <a:ext cx="1219200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ca ti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78205">
            <a:off x="2212182" y="1674018"/>
            <a:ext cx="13716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ra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71600"/>
            <a:ext cx="1143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rau ca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447800"/>
            <a:ext cx="990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su ha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5240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su ha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1104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838200" y="3733800"/>
            <a:ext cx="723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/>
              <a:t>Quy t¾c s¾p xÕp: 2 - 1 - 1</a:t>
            </a:r>
          </a:p>
        </p:txBody>
      </p:sp>
      <p:pic>
        <p:nvPicPr>
          <p:cNvPr id="14347" name="Picture 11" descr="flowrbe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blomst09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blomst09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blomst09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blomst09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blomst09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blomst09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438900"/>
            <a:ext cx="14668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21387E-6 L 0.10417 1.2138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2 4.68208E-6 L -0.12378 4.68208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Nd9GcRCv58KsvdlpwGL6lGrkQkLHSn7wjDcC2OPns0HqbIx7nphxk3iu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7162800" cy="2244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Hợp tác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14400" y="25908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Cách chơi: Cô chia trẻ thành 3 đội, nhiệm vụ của 3 đội là dán hình các loại hoa, rau, củ quả để trang trí cho tờ giấy thành 1 khung hình theo quy tắc cô cho trước</a:t>
            </a:r>
          </a:p>
        </p:txBody>
      </p:sp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6388" name="Picture 4" descr="0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066800" y="2133600"/>
            <a:ext cx="7162800" cy="396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63165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học đến đây là kết thúc</a:t>
            </a:r>
          </a:p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thân ái</a:t>
            </a:r>
          </a:p>
        </p:txBody>
      </p:sp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6" name="Picture 4" descr="ANd9GcShwF5uDdlYadIh70-YVCjp36gH6Ga8Ms-Xt4Ehzilde1ugvF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01040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romanUcPeriod"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Mục đích yêu cầu: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FF"/>
                </a:solidFill>
                <a:latin typeface="Times New Roman" panose="02020603050405020304" pitchFamily="18" charset="0"/>
              </a:rPr>
              <a:t>1. Kiến thức</a:t>
            </a:r>
            <a:r>
              <a:rPr lang="en-US" altLang="en-US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hiểu cách sắp xếp 3 loại đối tượng lặp đi lặp lại nhiều lần theo 1 trình tự nhất định được gọi là sắp xếp theo quy tắc của 3 loại đối tượng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biết cách sắp xếp 3 loại đối tượng lặp đi lặp lại nhiều lần theo 1 trình tự nhất định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nhận ra mẫu sắp xếp theo quy tắc của 3 loại đối tượng, biết sao chép lại các mẫu sắp xếp và sắp xếp theo ý thích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hiểu cách chơi trò chơi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Biết một số loại rau củ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4100" name="Picture 4" descr="ANd9GcShwF5uDdlYadIh70-YVCjp36gH6Ga8Ms-Xt4Ehzilde1ugvF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7010400" cy="611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66FF"/>
                </a:solidFill>
                <a:latin typeface="Times New Roman" panose="02020603050405020304" pitchFamily="18" charset="0"/>
              </a:rPr>
              <a:t>2. Kỹ năng</a:t>
            </a:r>
            <a:r>
              <a:rPr lang="en-US" altLang="en-US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xếp được 3 loại đối tượng theo trình tự nhất định của quy tắc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phát hiện và nếu rõ ràng cách sắp xếp của quy tắc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xếp được 3 loại đối tượng theo các mẫu sắp xếp đã cho trước. Sắp xếp các đối tượng theo quy tắc giáo viên yêu cầu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tự tạo ra cách sắp xếp theo quy tắc của 3 loại đối tượng theo ý thích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3. Thái độ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hứng thú tham gia vào các hoạt động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Trẻ đoàn kết cùng các bạn trong nhóm chơi</a:t>
            </a:r>
          </a:p>
        </p:txBody>
      </p:sp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5124" name="Picture 4" descr="anhpowerpo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666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II. Chuẩn bị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Đồ dùng của cô: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-   Máy tính, máy chiếu, Giáo án điện tử. Củ cà rốt và cà chua đồ chơi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Các bài hát: Bầu và bí, Bắp cải xanh,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2. Đồ dùng của trẻ: </a:t>
            </a:r>
            <a:r>
              <a:rPr lang="en-US" altLang="en-US">
                <a:latin typeface="Times New Roman" panose="02020603050405020304" pitchFamily="18" charset="0"/>
              </a:rPr>
              <a:t>Mỗi trẻ 1 rổ lô tô đựng cà rốt, cà chua, rau cải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anose="02020603050405020304" pitchFamily="18" charset="0"/>
              </a:rPr>
              <a:t>- 3 tờ tranh vẽ khổ A3, hồ dán, khăn lau tay, các hình hoa, rau, củ quả bằng giấy đã cắt sẵn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III. Cách tiến hành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Ổn định tổ chức: </a:t>
            </a:r>
            <a:r>
              <a:rPr lang="en-US" altLang="en-US">
                <a:latin typeface="Times New Roman" panose="02020603050405020304" pitchFamily="18" charset="0"/>
              </a:rPr>
              <a:t>Cho trẻ chơi trò chơi: Nhổ củ cải, giới thiệu bài học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66FF"/>
                </a:solidFill>
                <a:latin typeface="Times New Roman" panose="02020603050405020304" pitchFamily="18" charset="0"/>
              </a:rPr>
              <a:t>2. Nội dung </a:t>
            </a:r>
            <a:r>
              <a:rPr lang="en-US" altLang="en-US" b="1">
                <a:latin typeface="Times New Roman" panose="02020603050405020304" pitchFamily="18" charset="0"/>
              </a:rPr>
              <a:t>*HĐ 1: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i="1">
                <a:latin typeface="Times New Roman" panose="02020603050405020304" pitchFamily="18" charset="0"/>
              </a:rPr>
              <a:t>Ôn cách sắp xếp theo quy tắc của 2 loại đối tượng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</a:rPr>
              <a:t>Cho trẻ đi ra góc siêu thị mỗi bạn chọn mua 1 củ cà rốt hoặc quả cà chua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Times New Roman" panose="02020603050405020304" pitchFamily="18" charset="0"/>
              </a:rPr>
              <a:t>*HĐ 2</a:t>
            </a:r>
            <a:r>
              <a:rPr lang="en-US" altLang="en-US" i="1">
                <a:latin typeface="Times New Roman" panose="02020603050405020304" pitchFamily="18" charset="0"/>
              </a:rPr>
              <a:t>: Dạy trẻ sắp xếp theo quy tắc của 3 loại đối tượng</a:t>
            </a:r>
          </a:p>
        </p:txBody>
      </p:sp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9600" y="4800600"/>
            <a:ext cx="8001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.VnAvant" pitchFamily="34" charset="0"/>
              </a:rPr>
              <a:t>Quy t¾c s¾p xÕp: 1 – 1 -1</a:t>
            </a:r>
          </a:p>
        </p:txBody>
      </p:sp>
      <p:pic>
        <p:nvPicPr>
          <p:cNvPr id="6147" name="Picture 3" descr="line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line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1563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1563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c¶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4572000" y="1066800"/>
            <a:ext cx="688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c¶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685800" y="1066800"/>
            <a:ext cx="688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cach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1135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achu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71600"/>
            <a:ext cx="1135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¶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3429000" y="762000"/>
            <a:ext cx="6889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5636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cach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90600"/>
            <a:ext cx="11350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cachu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1219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rau ca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990600"/>
            <a:ext cx="16002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c¶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1"/>
          <a:stretch>
            <a:fillRect/>
          </a:stretch>
        </p:blipFill>
        <p:spPr bwMode="auto">
          <a:xfrm>
            <a:off x="8229600" y="609600"/>
            <a:ext cx="7096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609600" y="4267200"/>
            <a:ext cx="8001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.VnAvant" pitchFamily="34" charset="0"/>
              </a:rPr>
              <a:t>Quy t¾c s¾p xÕp: 1 – 2 - 1</a:t>
            </a:r>
          </a:p>
        </p:txBody>
      </p:sp>
      <p:grpSp>
        <p:nvGrpSpPr>
          <p:cNvPr id="7177" name="Group 9"/>
          <p:cNvGrpSpPr>
            <a:grpSpLocks/>
          </p:cNvGrpSpPr>
          <p:nvPr/>
        </p:nvGrpSpPr>
        <p:grpSpPr bwMode="auto">
          <a:xfrm>
            <a:off x="5486400" y="990600"/>
            <a:ext cx="2590800" cy="2057400"/>
            <a:chOff x="3456" y="384"/>
            <a:chExt cx="1728" cy="1392"/>
          </a:xfrm>
        </p:grpSpPr>
        <p:pic>
          <p:nvPicPr>
            <p:cNvPr id="7180" name="Picture 10" descr="cachu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4"/>
              <a:ext cx="9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11" descr="cachua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84"/>
              <a:ext cx="91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8" name="Picture 12" descr="line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line3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3625"/>
            <a:ext cx="91440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3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6" name="Picture 4" descr="131015khung-hinh-ong-mat-troi-de-th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2743200" y="609600"/>
            <a:ext cx="41148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0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UniverseH"/>
              </a:rPr>
              <a:t>Trß ch¥i: ¤ sè bÝ Èn</a:t>
            </a:r>
          </a:p>
        </p:txBody>
      </p:sp>
      <p:sp>
        <p:nvSpPr>
          <p:cNvPr id="8198" name="AutoShap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38400" y="1981200"/>
            <a:ext cx="1752600" cy="175260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96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9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410200" y="2438400"/>
            <a:ext cx="1676400" cy="17526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10600">
                <a:solidFill>
                  <a:srgbClr val="0066FF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00" name="AutoShape 8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048000" y="3962400"/>
            <a:ext cx="1524000" cy="1676400"/>
          </a:xfrm>
          <a:prstGeom prst="cube">
            <a:avLst>
              <a:gd name="adj" fmla="val 25000"/>
            </a:avLst>
          </a:prstGeom>
          <a:solidFill>
            <a:srgbClr val="39EB8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11700">
                <a:solidFill>
                  <a:srgbClr val="CC00FF"/>
                </a:solidFill>
                <a:latin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 hao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1104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 descr="su ha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1104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bi ng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bi n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181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ai b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81200"/>
            <a:ext cx="1219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ai b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726656"/>
              </a:clrFrom>
              <a:clrTo>
                <a:srgbClr val="7266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5740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eas_s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Peas_s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752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Peas_s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2514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11" descr="Peas_s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812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 descr="flowrba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 descr="Peas_swi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7526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2000">
    <p:blinds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u hao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1104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su hao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11049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bi n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33600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bi n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81200"/>
            <a:ext cx="1181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ai ba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1219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cai bap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726656"/>
              </a:clrFrom>
              <a:clrTo>
                <a:srgbClr val="72665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10668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9600" y="4572000"/>
            <a:ext cx="80010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latin typeface=".VnAvant" pitchFamily="34" charset="0"/>
              </a:rPr>
              <a:t>Quy t¾c s¾p xÕp: 1 – 1 -1</a:t>
            </a:r>
          </a:p>
        </p:txBody>
      </p:sp>
      <p:sp>
        <p:nvSpPr>
          <p:cNvPr id="10249" name="AutoShap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0" y="5943600"/>
            <a:ext cx="685800" cy="685800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0250" name="Picture 10" descr="flowrbar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vi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2000">
    <p:blinds/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68208E-6 L 0.19167 0.008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4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832 L -0.15625 -0.00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29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7&quot;/&gt;&lt;/object&gt;&lt;object type=&quot;3&quot; unique_id=&quot;10005&quot;&gt;&lt;property id=&quot;20148&quot; value=&quot;5&quot;/&gt;&lt;property id=&quot;20300&quot; value=&quot;Slide 2&quot;/&gt;&lt;property id=&quot;20307&quot; value=&quot;289&quot;/&gt;&lt;/object&gt;&lt;object type=&quot;3&quot; unique_id=&quot;10006&quot;&gt;&lt;property id=&quot;20148&quot; value=&quot;5&quot;/&gt;&lt;property id=&quot;20300&quot; value=&quot;Slide 3&quot;/&gt;&lt;property id=&quot;20307&quot; value=&quot;290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61&quot;/&gt;&lt;/object&gt;&lt;object type=&quot;3&quot; unique_id=&quot;10009&quot;&gt;&lt;property id=&quot;20148&quot; value=&quot;5&quot;/&gt;&lt;property id=&quot;20300&quot; value=&quot;Slide 6&quot;/&gt;&lt;property id=&quot;20307&quot; value=&quot;268&quot;/&gt;&lt;/object&gt;&lt;object type=&quot;3&quot; unique_id=&quot;10010&quot;&gt;&lt;property id=&quot;20148&quot; value=&quot;5&quot;/&gt;&lt;property id=&quot;20300&quot; value=&quot;Slide 7&quot;/&gt;&lt;property id=&quot;20307&quot; value=&quot;288&quot;/&gt;&lt;/object&gt;&lt;object type=&quot;3&quot; unique_id=&quot;10011&quot;&gt;&lt;property id=&quot;20148&quot; value=&quot;5&quot;/&gt;&lt;property id=&quot;20300&quot; value=&quot;Slide 8&quot;/&gt;&lt;property id=&quot;20307&quot; value=&quot;271&quot;/&gt;&lt;/object&gt;&lt;object type=&quot;3&quot; unique_id=&quot;10012&quot;&gt;&lt;property id=&quot;20148&quot; value=&quot;5&quot;/&gt;&lt;property id=&quot;20300&quot; value=&quot;Slide 9&quot;/&gt;&lt;property id=&quot;20307&quot; value=&quot;283&quot;/&gt;&lt;/object&gt;&lt;object type=&quot;3&quot; unique_id=&quot;10013&quot;&gt;&lt;property id=&quot;20148&quot; value=&quot;5&quot;/&gt;&lt;property id=&quot;20300&quot; value=&quot;Slide 10&quot;/&gt;&lt;property id=&quot;20307&quot; value=&quot;277&quot;/&gt;&lt;/object&gt;&lt;object type=&quot;3&quot; unique_id=&quot;10014&quot;&gt;&lt;property id=&quot;20148&quot; value=&quot;5&quot;/&gt;&lt;property id=&quot;20300&quot; value=&quot;Slide 11&quot;/&gt;&lt;property id=&quot;20307&quot; value=&quot;284&quot;/&gt;&lt;/object&gt;&lt;object type=&quot;3&quot; unique_id=&quot;10015&quot;&gt;&lt;property id=&quot;20148&quot; value=&quot;5&quot;/&gt;&lt;property id=&quot;20300&quot; value=&quot;Slide 12&quot;/&gt;&lt;property id=&quot;20307&quot; value=&quot;282&quot;/&gt;&lt;/object&gt;&lt;object type=&quot;3&quot; unique_id=&quot;10016&quot;&gt;&lt;property id=&quot;20148&quot; value=&quot;5&quot;/&gt;&lt;property id=&quot;20300&quot; value=&quot;Slide 13&quot;/&gt;&lt;property id=&quot;20307&quot; value=&quot;285&quot;/&gt;&lt;/object&gt;&lt;object type=&quot;3&quot; unique_id=&quot;10017&quot;&gt;&lt;property id=&quot;20148&quot; value=&quot;5&quot;/&gt;&lt;property id=&quot;20300&quot; value=&quot;Slide 14&quot;/&gt;&lt;property id=&quot;20307&quot; value=&quot;279&quot;/&gt;&lt;/object&gt;&lt;object type=&quot;3&quot; unique_id=&quot;10018&quot;&gt;&lt;property id=&quot;20148&quot; value=&quot;5&quot;/&gt;&lt;property id=&quot;20300&quot; value=&quot;Slide 15&quot;/&gt;&lt;property id=&quot;20307&quot; value=&quot;292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1|3.5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|2.3|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543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.VnAvant</vt:lpstr>
      <vt:lpstr>.VnTime</vt:lpstr>
      <vt:lpstr>Arial</vt:lpstr>
      <vt:lpstr>.VnUniverseH</vt:lpstr>
      <vt:lpstr>Times New Roman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1979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HATUANPHUONG</dc:creator>
  <cp:lastModifiedBy>word2</cp:lastModifiedBy>
  <cp:revision>42</cp:revision>
  <dcterms:created xsi:type="dcterms:W3CDTF">2015-01-24T14:19:49Z</dcterms:created>
  <dcterms:modified xsi:type="dcterms:W3CDTF">2024-02-26T08:29:33Z</dcterms:modified>
</cp:coreProperties>
</file>