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705" r:id="rId4"/>
  </p:sldMasterIdLst>
  <p:notesMasterIdLst>
    <p:notesMasterId r:id="rId47"/>
  </p:notesMasterIdLst>
  <p:sldIdLst>
    <p:sldId id="365" r:id="rId5"/>
    <p:sldId id="576" r:id="rId6"/>
    <p:sldId id="624" r:id="rId7"/>
    <p:sldId id="577" r:id="rId8"/>
    <p:sldId id="578" r:id="rId9"/>
    <p:sldId id="579" r:id="rId10"/>
    <p:sldId id="536" r:id="rId11"/>
    <p:sldId id="580" r:id="rId12"/>
    <p:sldId id="586" r:id="rId13"/>
    <p:sldId id="581" r:id="rId14"/>
    <p:sldId id="583" r:id="rId15"/>
    <p:sldId id="625" r:id="rId16"/>
    <p:sldId id="582" r:id="rId17"/>
    <p:sldId id="584" r:id="rId18"/>
    <p:sldId id="585" r:id="rId19"/>
    <p:sldId id="587" r:id="rId20"/>
    <p:sldId id="607" r:id="rId21"/>
    <p:sldId id="614" r:id="rId22"/>
    <p:sldId id="615" r:id="rId23"/>
    <p:sldId id="595" r:id="rId24"/>
    <p:sldId id="618" r:id="rId25"/>
    <p:sldId id="616" r:id="rId26"/>
    <p:sldId id="601" r:id="rId27"/>
    <p:sldId id="619" r:id="rId28"/>
    <p:sldId id="620" r:id="rId29"/>
    <p:sldId id="621" r:id="rId30"/>
    <p:sldId id="606" r:id="rId31"/>
    <p:sldId id="629" r:id="rId32"/>
    <p:sldId id="599" r:id="rId33"/>
    <p:sldId id="596" r:id="rId34"/>
    <p:sldId id="597" r:id="rId35"/>
    <p:sldId id="630" r:id="rId36"/>
    <p:sldId id="627" r:id="rId37"/>
    <p:sldId id="608" r:id="rId38"/>
    <p:sldId id="628" r:id="rId39"/>
    <p:sldId id="631" r:id="rId40"/>
    <p:sldId id="613" r:id="rId41"/>
    <p:sldId id="612" r:id="rId42"/>
    <p:sldId id="622" r:id="rId43"/>
    <p:sldId id="623" r:id="rId44"/>
    <p:sldId id="345" r:id="rId45"/>
    <p:sldId id="385" r:id="rId46"/>
  </p:sldIdLst>
  <p:sldSz cx="9144000" cy="6858000" type="screen4x3"/>
  <p:notesSz cx="6858000" cy="9144000"/>
  <p:embeddedFontLst>
    <p:embeddedFont>
      <p:font typeface="Aptos Black" panose="020B0004020202020204" pitchFamily="34" charset="0"/>
      <p:bold r:id="rId48"/>
      <p:boldItalic r:id="rId49"/>
    </p:embeddedFont>
    <p:embeddedFont>
      <p:font typeface="Calisto MT" panose="02040603050505030304" pitchFamily="18" charset="0"/>
      <p:regular r:id="rId50"/>
      <p:bold r:id="rId51"/>
      <p:italic r:id="rId52"/>
      <p:boldItalic r:id="rId53"/>
    </p:embeddedFont>
    <p:embeddedFont>
      <p:font typeface="Cambria" panose="02040503050406030204" pitchFamily="18" charset="0"/>
      <p:regular r:id="rId54"/>
      <p:bold r:id="rId55"/>
      <p:italic r:id="rId56"/>
      <p:boldItalic r:id="rId57"/>
    </p:embeddedFont>
    <p:embeddedFont>
      <p:font typeface="Trebuchet MS" panose="020B0603020202020204" pitchFamily="34" charset="0"/>
      <p:regular r:id="rId58"/>
      <p:bold r:id="rId59"/>
      <p:italic r:id="rId60"/>
      <p:boldItalic r:id="rId61"/>
    </p:embeddedFont>
    <p:embeddedFont>
      <p:font typeface="UTM Swiss 721 Black Condensed" panose="020B0604020202020204" charset="0"/>
      <p:regular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FF66"/>
    <a:srgbClr val="700000"/>
    <a:srgbClr val="FFFFFF"/>
    <a:srgbClr val="133E57"/>
    <a:srgbClr val="184259"/>
    <a:srgbClr val="9C4E4E"/>
    <a:srgbClr val="5E200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6843" autoAdjust="0"/>
  </p:normalViewPr>
  <p:slideViewPr>
    <p:cSldViewPr snapToGrid="0">
      <p:cViewPr>
        <p:scale>
          <a:sx n="57" d="100"/>
          <a:sy n="57" d="100"/>
        </p:scale>
        <p:origin x="548" y="876"/>
      </p:cViewPr>
      <p:guideLst>
        <p:guide orient="horz" pos="2160"/>
        <p:guide pos="2880"/>
      </p:guideLst>
    </p:cSldViewPr>
  </p:slideViewPr>
  <p:outlineViewPr>
    <p:cViewPr>
      <p:scale>
        <a:sx n="33" d="100"/>
        <a:sy n="33" d="100"/>
      </p:scale>
      <p:origin x="0" y="-10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ink/ink1.xml><?xml version="1.0" encoding="utf-8"?>
<inkml:ink xmlns:inkml="http://www.w3.org/2003/InkML">
  <inkml:definitions>
    <inkml:context xml:id="ctx0">
      <inkml:inkSource xml:id="inkSrc0">
        <inkml:traceFormat>
          <inkml:channel name="X" type="integer" max="2784" units="cm"/>
          <inkml:channel name="Y" type="integer" max="1824" units="cm"/>
          <inkml:channel name="T" type="integer" max="2.14748E9" units="dev"/>
        </inkml:traceFormat>
        <inkml:channelProperties>
          <inkml:channelProperty channel="X" name="resolution" value="125.4054" units="1/cm"/>
          <inkml:channelProperty channel="Y" name="resolution" value="123.24324" units="1/cm"/>
          <inkml:channelProperty channel="T" name="resolution" value="1" units="1/dev"/>
        </inkml:channelProperties>
      </inkml:inkSource>
      <inkml:timestamp xml:id="ts0" timeString="2024-12-03T04:20:24.963"/>
    </inkml:context>
    <inkml:brush xml:id="br0">
      <inkml:brushProperty name="width" value="0.05292" units="cm"/>
      <inkml:brushProperty name="height" value="0.05292" units="cm"/>
      <inkml:brushProperty name="color" value="#FF0000"/>
    </inkml:brush>
  </inkml:definitions>
  <inkml:trace contextRef="#ctx0" brushRef="#br0">11190 10778 0,'0'0'0,"0"0"15,0 0-15,0 0 0,0 0 0,0 0 16,0 0-16,0 0 15,0 0 1,0 0-16,0 0 16,0 0-16,0 0 15,0 0 1,0 0-16,0 0 16,0 0-16,0 0 15,0 0 1,0 0-16,0 0 15,0 0 1,0 0-16,0 0 16,0 0-16,0 0 15,0 0-15,0 0 16,0 0 0,0 0-16,0 0 15,0 0 1,0 0-16,0 0 15,0 0-15,0 0 16,0 0-16,0 0 16,0 0-1,0 0-15,0 0 16,0 0-16,0 0 16,0 0-1,0 0-15,0 0 16,0 0-16,0 0 15,0 0 1,0 0-16,0 0 16,0 0-1,-10 0-15,0 0 16,-1 0-16,-9 0 16,-1 0-1,1 0-15,-1 11 16,1-1-16,-1-10 15,1 11 1,9-11-16,-9 10 16,10-10-16,-1 0 15,1 0 1,0 0-16,-1 0 16,1 0-16,0 11 15,0-11 1,-1 10-16,1-10 15,0 10-15,0-10 16,-1 0 0,1 11-16,0-11 15,0 0-15,-1 0 16,1 0 0,0 0-16,0 0 15,10 0-15,0 0 16,0 0-1,0 0-15,0 0 16,0 0-16,0 0 16,-11 0-1,11 0-15,0 0 16,-10 0-16,10 0 16,0 0-1,0 0-15,0 0 16,0 10-16,-10 1 15,-1-1 1,1-10-16,10 0 16</inkml:trace>
  <inkml:trace contextRef="#ctx0" brushRef="#br0" timeOffset="1">19021 9107 0,'0'0'0,"0"0"15,0 0 1,0 0-16,0 0 15,0 0-15,0 0 16,0 0-16,0 0 16,0 0-1,0 0-15,0 0 16,0 0-16,0 0 16,0 0-1,0 0-15,0 0 16,10 0-1,-10 0-15,11 0 16,-1 0-16,0 0 16,0 0-1,1 0-15,-1 0 16,0 0-16,0 0 16,1 0-1,-1 0-15,0 0 16,1 0-16,-1 0 15,0 0 1,0 0-16,1 0 16,-1 0-16,0 0 15,0 0 1,1 0-16,-1 0 16,-10 0-16,10 0 15,-10 0 1,10 0-16,-10 0 15,11 0-15,-1 0 16,-10 0 0,10 0-16,-10 0 15,11 0-15,-1 0 16,0 0 0,0 0-16,-10 0 15,11 0-15,-1 0 16,0 0-1,0 0-15,1 0 16,-1 0-16,0 0 16,0 11-1,1-1-15,-1 1 16,0-1-16,21 0 16,0 1-1,-11-1-15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FBC33-A22E-4BCC-A97D-46F2B4704F7D}" type="datetimeFigureOut">
              <a:rPr lang="en-US" smtClean="0"/>
              <a:pPr/>
              <a:t>12/11/2024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3D23E-7155-40A0-B098-C2298FE2CBB7}" type="slidenum">
              <a:rPr lang="en-US" smtClean="0"/>
              <a:pPr/>
              <a:t>‹#›</a:t>
            </a:fld>
            <a:endParaRPr lang="en-US"/>
          </a:p>
        </p:txBody>
      </p:sp>
    </p:spTree>
    <p:extLst>
      <p:ext uri="{BB962C8B-B14F-4D97-AF65-F5344CB8AC3E}">
        <p14:creationId xmlns:p14="http://schemas.microsoft.com/office/powerpoint/2010/main" val="180987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D23E-7155-40A0-B098-C2298FE2CBB7}" type="slidenum">
              <a:rPr lang="en-US" smtClean="0"/>
              <a:pPr/>
              <a:t>1</a:t>
            </a:fld>
            <a:endParaRPr lang="en-US"/>
          </a:p>
        </p:txBody>
      </p:sp>
    </p:spTree>
    <p:extLst>
      <p:ext uri="{BB962C8B-B14F-4D97-AF65-F5344CB8AC3E}">
        <p14:creationId xmlns:p14="http://schemas.microsoft.com/office/powerpoint/2010/main" val="47771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D23E-7155-40A0-B098-C2298FE2CBB7}" type="slidenum">
              <a:rPr lang="en-US" smtClean="0"/>
              <a:pPr/>
              <a:t>42</a:t>
            </a:fld>
            <a:endParaRPr lang="en-US"/>
          </a:p>
        </p:txBody>
      </p:sp>
    </p:spTree>
    <p:extLst>
      <p:ext uri="{BB962C8B-B14F-4D97-AF65-F5344CB8AC3E}">
        <p14:creationId xmlns:p14="http://schemas.microsoft.com/office/powerpoint/2010/main" val="419500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7366" y="2463960"/>
            <a:ext cx="6069268" cy="1373070"/>
          </a:xfrm>
        </p:spPr>
        <p:txBody>
          <a:bodyPr anchor="b">
            <a:noAutofit/>
          </a:bodyPr>
          <a:lstStyle>
            <a:lvl1pPr algn="r">
              <a:defRPr sz="4800"/>
            </a:lvl1pPr>
          </a:lstStyle>
          <a:p>
            <a:r>
              <a:rPr lang="en-US" dirty="0"/>
              <a:t>Click to edit Master title style</a:t>
            </a:r>
          </a:p>
        </p:txBody>
      </p:sp>
      <p:sp>
        <p:nvSpPr>
          <p:cNvPr id="3" name="Subtitle 2"/>
          <p:cNvSpPr>
            <a:spLocks noGrp="1"/>
          </p:cNvSpPr>
          <p:nvPr>
            <p:ph type="subTitle" idx="1"/>
          </p:nvPr>
        </p:nvSpPr>
        <p:spPr>
          <a:xfrm>
            <a:off x="1498533" y="4327765"/>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84B7D2A-0DF8-424B-9572-B79AEBB2D9DC}" type="datetimeFigureOut">
              <a:rPr lang="en-US" noProof="0" smtClean="0"/>
              <a:pPr/>
              <a:t>12/11/2024</a:t>
            </a:fld>
            <a:endParaRPr lang="en-US" noProof="0"/>
          </a:p>
        </p:txBody>
      </p:sp>
      <p:sp>
        <p:nvSpPr>
          <p:cNvPr id="5" name="Footer Placeholder 4"/>
          <p:cNvSpPr>
            <a:spLocks noGrp="1"/>
          </p:cNvSpPr>
          <p:nvPr>
            <p:ph type="ftr" sz="quarter" idx="11"/>
          </p:nvPr>
        </p:nvSpPr>
        <p:spPr>
          <a:xfrm>
            <a:off x="533401" y="5936189"/>
            <a:ext cx="4021666" cy="365125"/>
          </a:xfrm>
        </p:spPr>
        <p:txBody>
          <a:bodyPr/>
          <a:lstStyle/>
          <a:p>
            <a:r>
              <a:rPr lang="en-US" noProof="0"/>
              <a:t>Add a Footer</a:t>
            </a:r>
          </a:p>
        </p:txBody>
      </p:sp>
    </p:spTree>
    <p:extLst>
      <p:ext uri="{BB962C8B-B14F-4D97-AF65-F5344CB8AC3E}">
        <p14:creationId xmlns:p14="http://schemas.microsoft.com/office/powerpoint/2010/main" val="301977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11310"/>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90073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1161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6881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09926"/>
            <a:ext cx="1149836" cy="1090789"/>
          </a:xfrm>
        </p:spPr>
        <p:txBody>
          <a:bodyPr/>
          <a:lstStyle/>
          <a:p>
            <a:fld id="{5D99DD2A-B520-4620-9B43-64B657BA2D42}" type="slidenum">
              <a:rPr lang="en-US" noProof="0" smtClean="0"/>
              <a:pPr/>
              <a:t>‹#›</a:t>
            </a:fld>
            <a:endParaRPr lang="en-US" noProof="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9773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0992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267360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900878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2570205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14180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984B7D2A-0DF8-424B-9572-B79AEBB2D9DC}" type="datetimeFigureOut">
              <a:rPr lang="en-US" noProof="0" smtClean="0"/>
              <a:pPr/>
              <a:t>12/11/2024</a:t>
            </a:fld>
            <a:endParaRPr lang="en-US" noProof="0"/>
          </a:p>
        </p:txBody>
      </p:sp>
      <p:sp>
        <p:nvSpPr>
          <p:cNvPr id="5" name="Footer Placeholder 4"/>
          <p:cNvSpPr>
            <a:spLocks noGrp="1"/>
          </p:cNvSpPr>
          <p:nvPr>
            <p:ph type="ftr" sz="quarter" idx="11"/>
          </p:nvPr>
        </p:nvSpPr>
        <p:spPr>
          <a:xfrm>
            <a:off x="510241" y="5936189"/>
            <a:ext cx="4518959" cy="365125"/>
          </a:xfrm>
        </p:spPr>
        <p:txBody>
          <a:bodyPr/>
          <a:lstStyle/>
          <a:p>
            <a:r>
              <a:rPr lang="en-US" noProof="0"/>
              <a:t>Add a Footer</a:t>
            </a: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555521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1"/>
            <a:ext cx="8130686"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514349" y="1881824"/>
            <a:ext cx="8130686"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8" name="Footer Placeholder 7"/>
          <p:cNvSpPr>
            <a:spLocks noGrp="1"/>
          </p:cNvSpPr>
          <p:nvPr>
            <p:ph type="ftr" sz="quarter" idx="11"/>
          </p:nvPr>
        </p:nvSpPr>
        <p:spPr/>
        <p:txBody>
          <a:bodyPr/>
          <a:lstStyle/>
          <a:p>
            <a:r>
              <a:rPr lang="en-US" noProof="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912144"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pPr/>
              <a:t>‹#›</a:t>
            </a:fld>
            <a:endParaRPr lang="en-US" noProof="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514349" y="2914650"/>
            <a:ext cx="8130686"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5599024"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7161318"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4036731"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2474437"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202138"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619" cy="6856214"/>
          </a:xfrm>
          <a:prstGeom prst="rect">
            <a:avLst/>
          </a:prstGeom>
        </p:spPr>
      </p:pic>
      <p:sp>
        <p:nvSpPr>
          <p:cNvPr id="2" name="Title 1"/>
          <p:cNvSpPr>
            <a:spLocks noGrp="1"/>
          </p:cNvSpPr>
          <p:nvPr>
            <p:ph type="title"/>
          </p:nvPr>
        </p:nvSpPr>
        <p:spPr>
          <a:xfrm>
            <a:off x="1092994" y="995967"/>
            <a:ext cx="4679156"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6010650" y="995968"/>
            <a:ext cx="2619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p>
        </p:txBody>
      </p:sp>
      <p:sp>
        <p:nvSpPr>
          <p:cNvPr id="4" name="Text Placeholder 3"/>
          <p:cNvSpPr>
            <a:spLocks noGrp="1"/>
          </p:cNvSpPr>
          <p:nvPr>
            <p:ph type="body" sz="half" idx="2"/>
          </p:nvPr>
        </p:nvSpPr>
        <p:spPr>
          <a:xfrm>
            <a:off x="814387" y="2255967"/>
            <a:ext cx="4957763"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9693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1" y="31535"/>
            <a:ext cx="9144001" cy="1202322"/>
            <a:chOff x="-1" y="2895600"/>
            <a:chExt cx="9144001" cy="1202322"/>
          </a:xfrm>
        </p:grpSpPr>
        <p:pic>
          <p:nvPicPr>
            <p:cNvPr id="28" name="Picture 27"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30" name="Rectangle 2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8747" y="31534"/>
            <a:ext cx="6896534" cy="1080938"/>
          </a:xfrm>
        </p:spPr>
        <p:txBody>
          <a:bodyPr>
            <a:normAutofit/>
          </a:bodyPr>
          <a:lstStyle>
            <a:lvl1pPr>
              <a:defRPr sz="2800">
                <a:solidFill>
                  <a:schemeClr val="bg1"/>
                </a:solidFill>
                <a:latin typeface="UTM Swiss 721 Black Condensed" panose="020B0604020202020204" charset="0"/>
              </a:defRPr>
            </a:lvl1pPr>
          </a:lstStyle>
          <a:p>
            <a:r>
              <a:rPr lang="en-US" dirty="0"/>
              <a:t>Click to edit Master title style</a:t>
            </a:r>
          </a:p>
        </p:txBody>
      </p:sp>
      <p:sp>
        <p:nvSpPr>
          <p:cNvPr id="3" name="Content Placeholder 2"/>
          <p:cNvSpPr>
            <a:spLocks noGrp="1"/>
          </p:cNvSpPr>
          <p:nvPr>
            <p:ph idx="1"/>
          </p:nvPr>
        </p:nvSpPr>
        <p:spPr>
          <a:xfrm>
            <a:off x="533400" y="1270893"/>
            <a:ext cx="8360229" cy="5030420"/>
          </a:xfrm>
        </p:spPr>
        <p:txBody>
          <a:bodyPr/>
          <a:lstStyle>
            <a:lvl1pPr>
              <a:defRPr>
                <a:latin typeface="UTM Swiss Condensed" panose="02000500000000000000" charset="0"/>
              </a:defRPr>
            </a:lvl1pPr>
            <a:lvl2pPr>
              <a:defRPr>
                <a:latin typeface="UTM Swiss Condensed" panose="02000500000000000000" charset="0"/>
              </a:defRPr>
            </a:lvl2pPr>
            <a:lvl3pPr>
              <a:defRPr>
                <a:latin typeface="UTM Swiss Condensed" panose="02000500000000000000" charset="0"/>
              </a:defRPr>
            </a:lvl3pPr>
            <a:lvl4pPr>
              <a:defRPr>
                <a:latin typeface="UTM Swiss Condensed" panose="02000500000000000000" charset="0"/>
              </a:defRPr>
            </a:lvl4pPr>
            <a:lvl5pPr>
              <a:defRPr>
                <a:latin typeface="UTM Swiss Condensed" panose="0200050000000000000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cxnSp>
        <p:nvCxnSpPr>
          <p:cNvPr id="12" name="Straight Connector 11">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645368"/>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13" name="Rectangle 12"/>
          <p:cNvSpPr/>
          <p:nvPr userDrawn="1"/>
        </p:nvSpPr>
        <p:spPr>
          <a:xfrm>
            <a:off x="8287657" y="31535"/>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2805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619" cy="6856214"/>
          </a:xfrm>
          <a:prstGeom prst="rect">
            <a:avLst/>
          </a:prstGeom>
        </p:spPr>
      </p:pic>
      <p:sp>
        <p:nvSpPr>
          <p:cNvPr id="2" name="Title 1"/>
          <p:cNvSpPr>
            <a:spLocks noGrp="1"/>
          </p:cNvSpPr>
          <p:nvPr>
            <p:ph type="title"/>
          </p:nvPr>
        </p:nvSpPr>
        <p:spPr>
          <a:xfrm>
            <a:off x="4993481" y="995968"/>
            <a:ext cx="3636169"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545681" y="914401"/>
            <a:ext cx="4312069"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p>
        </p:txBody>
      </p:sp>
      <p:sp>
        <p:nvSpPr>
          <p:cNvPr id="4" name="Text Placeholder 3"/>
          <p:cNvSpPr>
            <a:spLocks noGrp="1"/>
          </p:cNvSpPr>
          <p:nvPr>
            <p:ph type="body" sz="half" idx="2"/>
          </p:nvPr>
        </p:nvSpPr>
        <p:spPr>
          <a:xfrm>
            <a:off x="4993481" y="2255969"/>
            <a:ext cx="3636169"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832959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6EAB1-7187-4F74-BDC3-388E9B75AD6A}"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0FA72-C6CE-43E4-8EEA-810503D000A8}" type="slidenum">
              <a:rPr lang="en-US" smtClean="0"/>
              <a:t>‹#›</a:t>
            </a:fld>
            <a:endParaRPr lang="en-US"/>
          </a:p>
        </p:txBody>
      </p:sp>
    </p:spTree>
    <p:extLst>
      <p:ext uri="{BB962C8B-B14F-4D97-AF65-F5344CB8AC3E}">
        <p14:creationId xmlns:p14="http://schemas.microsoft.com/office/powerpoint/2010/main" val="3151037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0"/>
        <p:cNvGrpSpPr/>
        <p:nvPr/>
      </p:nvGrpSpPr>
      <p:grpSpPr>
        <a:xfrm>
          <a:off x="0" y="0"/>
          <a:ext cx="0" cy="0"/>
          <a:chOff x="0" y="0"/>
          <a:chExt cx="0" cy="0"/>
        </a:xfrm>
      </p:grpSpPr>
      <p:grpSp>
        <p:nvGrpSpPr>
          <p:cNvPr id="81" name="Google Shape;81;p5"/>
          <p:cNvGrpSpPr/>
          <p:nvPr/>
        </p:nvGrpSpPr>
        <p:grpSpPr>
          <a:xfrm>
            <a:off x="-174525" y="-29865"/>
            <a:ext cx="9487164" cy="6924065"/>
            <a:chOff x="-174525" y="-22399"/>
            <a:chExt cx="9487164" cy="5193049"/>
          </a:xfrm>
        </p:grpSpPr>
        <p:sp>
          <p:nvSpPr>
            <p:cNvPr id="82" name="Google Shape;82;p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83" name="Google Shape;83;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84" name="Google Shape;84;p5"/>
            <p:cNvGrpSpPr/>
            <p:nvPr/>
          </p:nvGrpSpPr>
          <p:grpSpPr>
            <a:xfrm>
              <a:off x="263005" y="845117"/>
              <a:ext cx="3790149" cy="3960313"/>
              <a:chOff x="263005" y="845117"/>
              <a:chExt cx="3790149" cy="3960313"/>
            </a:xfrm>
          </p:grpSpPr>
          <p:sp>
            <p:nvSpPr>
              <p:cNvPr id="85" name="Google Shape;85;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 name="Google Shape;100;p5"/>
            <p:cNvGrpSpPr/>
            <p:nvPr/>
          </p:nvGrpSpPr>
          <p:grpSpPr>
            <a:xfrm>
              <a:off x="5055305" y="845117"/>
              <a:ext cx="3790149" cy="3960313"/>
              <a:chOff x="263005" y="845117"/>
              <a:chExt cx="3790149" cy="3960313"/>
            </a:xfrm>
          </p:grpSpPr>
          <p:sp>
            <p:nvSpPr>
              <p:cNvPr id="101" name="Google Shape;101;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cxnSp>
          <p:nvCxnSpPr>
            <p:cNvPr id="116" name="Google Shape;116;p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17" name="Google Shape;117;p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8" name="Google Shape;118;p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9" name="Google Shape;119;p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0" name="Google Shape;120;p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1" name="Google Shape;121;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22" name="Google Shape;122;p5"/>
          <p:cNvSpPr txBox="1">
            <a:spLocks noGrp="1"/>
          </p:cNvSpPr>
          <p:nvPr>
            <p:ph type="title"/>
          </p:nvPr>
        </p:nvSpPr>
        <p:spPr>
          <a:xfrm>
            <a:off x="720000" y="720000"/>
            <a:ext cx="33687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23" name="Google Shape;123;p5"/>
          <p:cNvSpPr txBox="1">
            <a:spLocks noGrp="1"/>
          </p:cNvSpPr>
          <p:nvPr>
            <p:ph type="subTitle" idx="1"/>
          </p:nvPr>
        </p:nvSpPr>
        <p:spPr>
          <a:xfrm>
            <a:off x="906900" y="4389503"/>
            <a:ext cx="25062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4" name="Google Shape;124;p5"/>
          <p:cNvSpPr txBox="1">
            <a:spLocks noGrp="1"/>
          </p:cNvSpPr>
          <p:nvPr>
            <p:ph type="subTitle" idx="2"/>
          </p:nvPr>
        </p:nvSpPr>
        <p:spPr>
          <a:xfrm>
            <a:off x="5676900" y="4389503"/>
            <a:ext cx="25062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5" name="Google Shape;125;p5"/>
          <p:cNvSpPr txBox="1">
            <a:spLocks noGrp="1"/>
          </p:cNvSpPr>
          <p:nvPr>
            <p:ph type="subTitle" idx="3"/>
          </p:nvPr>
        </p:nvSpPr>
        <p:spPr>
          <a:xfrm>
            <a:off x="906900" y="2112761"/>
            <a:ext cx="25062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6" name="Google Shape;126;p5"/>
          <p:cNvSpPr txBox="1">
            <a:spLocks noGrp="1"/>
          </p:cNvSpPr>
          <p:nvPr>
            <p:ph type="subTitle" idx="4"/>
          </p:nvPr>
        </p:nvSpPr>
        <p:spPr>
          <a:xfrm>
            <a:off x="5676900" y="2112761"/>
            <a:ext cx="25062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7" name="Google Shape;127;p5"/>
          <p:cNvSpPr txBox="1">
            <a:spLocks noGrp="1"/>
          </p:cNvSpPr>
          <p:nvPr>
            <p:ph type="subTitle" idx="5"/>
          </p:nvPr>
        </p:nvSpPr>
        <p:spPr>
          <a:xfrm>
            <a:off x="906900" y="2768828"/>
            <a:ext cx="25062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8" name="Google Shape;128;p5"/>
          <p:cNvSpPr txBox="1">
            <a:spLocks noGrp="1"/>
          </p:cNvSpPr>
          <p:nvPr>
            <p:ph type="subTitle" idx="6"/>
          </p:nvPr>
        </p:nvSpPr>
        <p:spPr>
          <a:xfrm>
            <a:off x="5676900" y="2768828"/>
            <a:ext cx="25062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9" name="Google Shape;129;p5"/>
          <p:cNvSpPr txBox="1">
            <a:spLocks noGrp="1"/>
          </p:cNvSpPr>
          <p:nvPr>
            <p:ph type="subTitle" idx="7"/>
          </p:nvPr>
        </p:nvSpPr>
        <p:spPr>
          <a:xfrm>
            <a:off x="906900" y="5006936"/>
            <a:ext cx="25062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0" name="Google Shape;130;p5"/>
          <p:cNvSpPr txBox="1">
            <a:spLocks noGrp="1"/>
          </p:cNvSpPr>
          <p:nvPr>
            <p:ph type="subTitle" idx="8"/>
          </p:nvPr>
        </p:nvSpPr>
        <p:spPr>
          <a:xfrm>
            <a:off x="5676900" y="5006936"/>
            <a:ext cx="25062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1310222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510"/>
        <p:cNvGrpSpPr/>
        <p:nvPr/>
      </p:nvGrpSpPr>
      <p:grpSpPr>
        <a:xfrm>
          <a:off x="0" y="0"/>
          <a:ext cx="0" cy="0"/>
          <a:chOff x="0" y="0"/>
          <a:chExt cx="0" cy="0"/>
        </a:xfrm>
      </p:grpSpPr>
      <p:grpSp>
        <p:nvGrpSpPr>
          <p:cNvPr id="511" name="Google Shape;511;p18"/>
          <p:cNvGrpSpPr/>
          <p:nvPr/>
        </p:nvGrpSpPr>
        <p:grpSpPr>
          <a:xfrm>
            <a:off x="-1700" y="439"/>
            <a:ext cx="9147400" cy="6857124"/>
            <a:chOff x="238125" y="854700"/>
            <a:chExt cx="7142500" cy="4015650"/>
          </a:xfrm>
        </p:grpSpPr>
        <p:sp>
          <p:nvSpPr>
            <p:cNvPr id="512" name="Google Shape;512;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3" name="Google Shape;513;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4" name="Google Shape;514;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5" name="Google Shape;515;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6" name="Google Shape;516;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7" name="Google Shape;517;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8" name="Google Shape;518;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9" name="Google Shape;519;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0" name="Google Shape;520;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1" name="Google Shape;521;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3" name="Google Shape;523;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4" name="Google Shape;524;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1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6" name="Google Shape;526;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7" name="Google Shape;527;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8" name="Google Shape;528;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9" name="Google Shape;529;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0" name="Google Shape;530;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31" name="Google Shape;531;p18"/>
          <p:cNvSpPr txBox="1">
            <a:spLocks noGrp="1"/>
          </p:cNvSpPr>
          <p:nvPr>
            <p:ph type="subTitle" idx="1"/>
          </p:nvPr>
        </p:nvSpPr>
        <p:spPr>
          <a:xfrm>
            <a:off x="890100" y="2346992"/>
            <a:ext cx="7533900" cy="37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532" name="Google Shape;532;p18"/>
          <p:cNvSpPr txBox="1">
            <a:spLocks noGrp="1"/>
          </p:cNvSpPr>
          <p:nvPr>
            <p:ph type="title"/>
          </p:nvPr>
        </p:nvSpPr>
        <p:spPr>
          <a:xfrm>
            <a:off x="4572000" y="720000"/>
            <a:ext cx="3852000" cy="13828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9150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984B7D2A-0DF8-424B-9572-B79AEBB2D9DC}" type="datetimeFigureOut">
              <a:rPr lang="en-US" noProof="0" smtClean="0"/>
              <a:pPr/>
              <a:t>12/11/2024</a:t>
            </a:fld>
            <a:endParaRPr lang="en-US" noProof="0"/>
          </a:p>
        </p:txBody>
      </p:sp>
      <p:sp>
        <p:nvSpPr>
          <p:cNvPr id="5" name="Footer Placeholder 4"/>
          <p:cNvSpPr>
            <a:spLocks noGrp="1"/>
          </p:cNvSpPr>
          <p:nvPr>
            <p:ph type="ftr" sz="quarter" idx="11"/>
          </p:nvPr>
        </p:nvSpPr>
        <p:spPr>
          <a:xfrm>
            <a:off x="533400" y="5936189"/>
            <a:ext cx="4834673" cy="365125"/>
          </a:xfrm>
        </p:spPr>
        <p:txBody>
          <a:bodyPr/>
          <a:lstStyle/>
          <a:p>
            <a:r>
              <a:rPr lang="en-US" noProof="0"/>
              <a:t>Add a Footer</a:t>
            </a:r>
          </a:p>
        </p:txBody>
      </p:sp>
      <p:sp>
        <p:nvSpPr>
          <p:cNvPr id="6" name="Slide Number Placeholder 5"/>
          <p:cNvSpPr>
            <a:spLocks noGrp="1"/>
          </p:cNvSpPr>
          <p:nvPr>
            <p:ph type="sldNum" sz="quarter" idx="12"/>
          </p:nvPr>
        </p:nvSpPr>
        <p:spPr>
          <a:xfrm>
            <a:off x="7856438" y="286989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5078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
        <p:nvSpPr>
          <p:cNvPr id="13" name="Rectangle: Rounded Corners 8">
            <a:extLst>
              <a:ext uri="{FF2B5EF4-FFF2-40B4-BE49-F238E27FC236}">
                <a16:creationId xmlns:a16="http://schemas.microsoft.com/office/drawing/2014/main" id="{E44449DE-635B-4B23-9B8B-C95A5B8764DB}"/>
              </a:ext>
            </a:extLst>
          </p:cNvPr>
          <p:cNvSpPr/>
          <p:nvPr userDrawn="1"/>
        </p:nvSpPr>
        <p:spPr>
          <a:xfrm>
            <a:off x="497517" y="1790228"/>
            <a:ext cx="8147519"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cxnSp>
        <p:nvCxnSpPr>
          <p:cNvPr id="14" name="Straight Connector 13">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42862" y="996912"/>
            <a:ext cx="2750"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grpSp>
        <p:nvGrpSpPr>
          <p:cNvPr id="15" name="Group 14"/>
          <p:cNvGrpSpPr/>
          <p:nvPr userDrawn="1"/>
        </p:nvGrpSpPr>
        <p:grpSpPr>
          <a:xfrm>
            <a:off x="-1" y="609600"/>
            <a:ext cx="9144001" cy="1202322"/>
            <a:chOff x="-1" y="2895600"/>
            <a:chExt cx="9144001" cy="1202322"/>
          </a:xfrm>
        </p:grpSpPr>
        <p:pic>
          <p:nvPicPr>
            <p:cNvPr id="16" name="Picture 15"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22" name="Picture 21"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23" name="Rectangle 22"/>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cxnSp>
        <p:nvCxnSpPr>
          <p:cNvPr id="24" name="Straight Connector 23">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5" name="Rectangle 24"/>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18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8" name="Footer Placeholder 7"/>
          <p:cNvSpPr>
            <a:spLocks noGrp="1"/>
          </p:cNvSpPr>
          <p:nvPr>
            <p:ph type="ftr" sz="quarter" idx="11"/>
          </p:nvPr>
        </p:nvSpPr>
        <p:spPr/>
        <p:txBody>
          <a:bodyPr/>
          <a:lstStyle/>
          <a:p>
            <a:r>
              <a:rPr lang="en-US" noProof="0"/>
              <a:t>Add a Footer</a:t>
            </a:r>
          </a:p>
        </p:txBody>
      </p:sp>
      <p:pic>
        <p:nvPicPr>
          <p:cNvPr id="15" name="Picture 14"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grpSp>
        <p:nvGrpSpPr>
          <p:cNvPr id="17" name="Group 16"/>
          <p:cNvGrpSpPr/>
          <p:nvPr userDrawn="1"/>
        </p:nvGrpSpPr>
        <p:grpSpPr>
          <a:xfrm>
            <a:off x="-1" y="609600"/>
            <a:ext cx="9144001" cy="1202322"/>
            <a:chOff x="-1" y="2895600"/>
            <a:chExt cx="9144001" cy="1202322"/>
          </a:xfrm>
        </p:grpSpPr>
        <p:pic>
          <p:nvPicPr>
            <p:cNvPr id="18" name="Picture 17" descr="HD-ShadowLong.png"/>
            <p:cNvPicPr>
              <a:picLocks noChangeAspect="1"/>
            </p:cNvPicPr>
            <p:nvPr userDrawn="1"/>
          </p:nvPicPr>
          <p:blipFill rotWithShape="1">
            <a:blip r:embed="rId3">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9" name="Picture 18" descr="HD-ShadowShort.png"/>
            <p:cNvPicPr>
              <a:picLocks noChangeAspect="1"/>
            </p:cNvPicPr>
            <p:nvPr/>
          </p:nvPicPr>
          <p:blipFill rotWithShape="1">
            <a:blip r:embed="rId4">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20" name="Rectangle 1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1" name="Title 1"/>
          <p:cNvSpPr>
            <a:spLocks noGrp="1"/>
          </p:cNvSpPr>
          <p:nvPr>
            <p:ph type="title"/>
          </p:nvPr>
        </p:nvSpPr>
        <p:spPr>
          <a:xfrm>
            <a:off x="531639" y="753228"/>
            <a:ext cx="6896534" cy="1080938"/>
          </a:xfrm>
        </p:spPr>
        <p:txBody>
          <a:bodyPr>
            <a:normAutofit/>
          </a:bodyPr>
          <a:lstStyle>
            <a:lvl1pPr>
              <a:defRPr sz="2400">
                <a:solidFill>
                  <a:schemeClr val="bg1"/>
                </a:solidFill>
                <a:latin typeface="UTM Swiss 721 Black Condensed" panose="020B060402020202020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3" name="Rectangle 22"/>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692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grpSp>
        <p:nvGrpSpPr>
          <p:cNvPr id="11" name="Group 10"/>
          <p:cNvGrpSpPr/>
          <p:nvPr userDrawn="1"/>
        </p:nvGrpSpPr>
        <p:grpSpPr>
          <a:xfrm>
            <a:off x="-1" y="609600"/>
            <a:ext cx="9144001" cy="1202322"/>
            <a:chOff x="-1" y="2895600"/>
            <a:chExt cx="9144001" cy="1202322"/>
          </a:xfrm>
        </p:grpSpPr>
        <p:pic>
          <p:nvPicPr>
            <p:cNvPr id="12" name="Picture 11"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3" name="Picture 1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4" name="Rectangle 13"/>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 name="Title 1"/>
          <p:cNvSpPr>
            <a:spLocks noGrp="1"/>
          </p:cNvSpPr>
          <p:nvPr>
            <p:ph type="title"/>
          </p:nvPr>
        </p:nvSpPr>
        <p:spPr>
          <a:xfrm>
            <a:off x="533400" y="599088"/>
            <a:ext cx="6896534" cy="1080938"/>
          </a:xfrm>
        </p:spPr>
        <p:txBody>
          <a:bodyPr>
            <a:normAutofit/>
          </a:bodyPr>
          <a:lstStyle>
            <a:lvl1pPr>
              <a:defRPr sz="2400">
                <a:solidFill>
                  <a:schemeClr val="bg1"/>
                </a:solidFill>
                <a:latin typeface="UTM Swiss 721 Black Condensed" panose="020B0604020202020204" charset="0"/>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2" name="Rectangle 21"/>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928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3" name="Footer Placeholder 2"/>
          <p:cNvSpPr>
            <a:spLocks noGrp="1"/>
          </p:cNvSpPr>
          <p:nvPr>
            <p:ph type="ftr" sz="quarter" idx="11"/>
          </p:nvPr>
        </p:nvSpPr>
        <p:spPr/>
        <p:txBody>
          <a:bodyPr/>
          <a:lstStyle/>
          <a:p>
            <a:r>
              <a:rPr lang="en-US" noProof="0"/>
              <a:t>Add a Footer</a:t>
            </a:r>
          </a:p>
        </p:txBody>
      </p:sp>
      <p:grpSp>
        <p:nvGrpSpPr>
          <p:cNvPr id="7" name="Group 6"/>
          <p:cNvGrpSpPr/>
          <p:nvPr userDrawn="1"/>
        </p:nvGrpSpPr>
        <p:grpSpPr>
          <a:xfrm>
            <a:off x="-1" y="609600"/>
            <a:ext cx="9144001" cy="1202322"/>
            <a:chOff x="-1" y="2895600"/>
            <a:chExt cx="9144001" cy="1202322"/>
          </a:xfrm>
        </p:grpSpPr>
        <p:pic>
          <p:nvPicPr>
            <p:cNvPr id="8" name="Picture 7"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9" name="Picture 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0" name="Rectangle 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1" name="Title 1"/>
          <p:cNvSpPr>
            <a:spLocks noGrp="1"/>
          </p:cNvSpPr>
          <p:nvPr>
            <p:ph type="title"/>
          </p:nvPr>
        </p:nvSpPr>
        <p:spPr>
          <a:xfrm>
            <a:off x="531639" y="753228"/>
            <a:ext cx="6896534" cy="1080938"/>
          </a:xfrm>
        </p:spPr>
        <p:txBody>
          <a:bodyPr/>
          <a:lstStyle/>
          <a:p>
            <a:r>
              <a:rPr lang="en-US" dirty="0"/>
              <a:t>Click to edit Master title style</a:t>
            </a:r>
          </a:p>
        </p:txBody>
      </p:sp>
      <p:cxnSp>
        <p:nvCxnSpPr>
          <p:cNvPr id="13" name="Straight Connector 12">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15" name="Rectangle 14"/>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210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grpSp>
        <p:nvGrpSpPr>
          <p:cNvPr id="13" name="Group 12"/>
          <p:cNvGrpSpPr/>
          <p:nvPr userDrawn="1"/>
        </p:nvGrpSpPr>
        <p:grpSpPr>
          <a:xfrm>
            <a:off x="-1" y="10514"/>
            <a:ext cx="9144001" cy="1202322"/>
            <a:chOff x="-1" y="2895600"/>
            <a:chExt cx="9144001" cy="1202322"/>
          </a:xfrm>
        </p:grpSpPr>
        <p:pic>
          <p:nvPicPr>
            <p:cNvPr id="14" name="Picture 13"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5" name="Picture 1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6" name="Rectangle 15"/>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 name="Title 1"/>
          <p:cNvSpPr>
            <a:spLocks noGrp="1"/>
          </p:cNvSpPr>
          <p:nvPr>
            <p:ph type="title"/>
          </p:nvPr>
        </p:nvSpPr>
        <p:spPr>
          <a:xfrm>
            <a:off x="607351" y="39919"/>
            <a:ext cx="6896534" cy="1080938"/>
          </a:xfrm>
        </p:spPr>
        <p:txBody>
          <a:bodyPr/>
          <a:lstStyle/>
          <a:p>
            <a:r>
              <a:rPr lang="en-US" dirty="0"/>
              <a:t>Click to edit Master title style</a:t>
            </a:r>
          </a:p>
        </p:txBody>
      </p:sp>
      <p:cxnSp>
        <p:nvCxnSpPr>
          <p:cNvPr id="23" name="Straight Connector 22">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624347"/>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4" name="Rectangle 23"/>
          <p:cNvSpPr/>
          <p:nvPr userDrawn="1"/>
        </p:nvSpPr>
        <p:spPr>
          <a:xfrm>
            <a:off x="8287657" y="10514"/>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516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12/11/2024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grpSp>
        <p:nvGrpSpPr>
          <p:cNvPr id="13" name="Group 12"/>
          <p:cNvGrpSpPr/>
          <p:nvPr userDrawn="1"/>
        </p:nvGrpSpPr>
        <p:grpSpPr>
          <a:xfrm>
            <a:off x="-1" y="609600"/>
            <a:ext cx="9144001" cy="1202322"/>
            <a:chOff x="-1" y="2895600"/>
            <a:chExt cx="9144001" cy="1202322"/>
          </a:xfrm>
        </p:grpSpPr>
        <p:pic>
          <p:nvPicPr>
            <p:cNvPr id="14" name="Picture 13"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5" name="Picture 1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6" name="Rectangle 15"/>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 name="Title 1"/>
          <p:cNvSpPr>
            <a:spLocks noGrp="1"/>
          </p:cNvSpPr>
          <p:nvPr>
            <p:ph type="title"/>
          </p:nvPr>
        </p:nvSpPr>
        <p:spPr>
          <a:xfrm>
            <a:off x="531639" y="753228"/>
            <a:ext cx="6896534" cy="1080938"/>
          </a:xfrm>
        </p:spPr>
        <p:txBody>
          <a:bodyPr/>
          <a:lstStyle/>
          <a:p>
            <a:r>
              <a:rPr lang="en-US" dirty="0"/>
              <a:t>Click to edit Master title style</a:t>
            </a:r>
          </a:p>
        </p:txBody>
      </p:sp>
      <p:cxnSp>
        <p:nvCxnSpPr>
          <p:cNvPr id="23" name="Straight Connector 22">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4" name="Rectangle 23"/>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670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userDrawn="1"/>
        </p:nvPicPr>
        <p:blipFill>
          <a:blip r:embed="rId25">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4B7D2A-0DF8-424B-9572-B79AEBB2D9DC}" type="datetimeFigureOut">
              <a:rPr lang="en-US" noProof="0" smtClean="0"/>
              <a:pPr/>
              <a:t>12/11/2024</a:t>
            </a:fld>
            <a:endParaRPr lang="en-US" noProof="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a:t>Add a Footer</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041909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679" r:id="rId18"/>
    <p:sldLayoutId id="2147483669" r:id="rId19"/>
    <p:sldLayoutId id="2147483680" r:id="rId20"/>
    <p:sldLayoutId id="2147483729" r:id="rId21"/>
    <p:sldLayoutId id="2147483731" r:id="rId22"/>
    <p:sldLayoutId id="2147483732" r:id="rId2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ocs.google.com/spreadsheets/d/12nsp4YzWTRtl6dwWAVMSrRQ1w-uqBqbeSq5yY6aj20I/cop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474021" y="2323722"/>
            <a:ext cx="8195958" cy="1584958"/>
          </a:xfrm>
        </p:spPr>
        <p:txBody>
          <a:bodyPr>
            <a:noAutofit/>
          </a:bodyPr>
          <a:lstStyle/>
          <a:p>
            <a:pPr algn="ctr">
              <a:lnSpc>
                <a:spcPct val="110000"/>
              </a:lnSpc>
            </a:pPr>
            <a:r>
              <a:rPr lang="vi-VN" sz="3000" dirty="0">
                <a:solidFill>
                  <a:schemeClr val="accent6">
                    <a:lumMod val="50000"/>
                  </a:schemeClr>
                </a:solidFill>
                <a:latin typeface="UTM Swiss 721 Black Condensed" panose="02000500000000000000" pitchFamily="2" charset="0"/>
              </a:rPr>
              <a:t>TĂNG CƯỜNG NĂNG LỰC THỰC HIỆN KIỂM TRA, ĐÁNH GIÁ THEO CTGDPT</a:t>
            </a:r>
            <a:r>
              <a:rPr lang="en-US" sz="3000" dirty="0">
                <a:solidFill>
                  <a:schemeClr val="accent6">
                    <a:lumMod val="50000"/>
                  </a:schemeClr>
                </a:solidFill>
                <a:latin typeface="UTM Swiss 721 Black Condensed" panose="02000500000000000000" pitchFamily="2" charset="0"/>
              </a:rPr>
              <a:t> </a:t>
            </a:r>
            <a:r>
              <a:rPr lang="vi-VN" sz="3000" dirty="0">
                <a:solidFill>
                  <a:schemeClr val="accent6">
                    <a:lumMod val="50000"/>
                  </a:schemeClr>
                </a:solidFill>
                <a:latin typeface="UTM Swiss 721 Black Condensed" panose="02000500000000000000" pitchFamily="2" charset="0"/>
              </a:rPr>
              <a:t>2018</a:t>
            </a:r>
            <a:br>
              <a:rPr lang="vi-VN" sz="3000" dirty="0">
                <a:solidFill>
                  <a:schemeClr val="accent6">
                    <a:lumMod val="50000"/>
                  </a:schemeClr>
                </a:solidFill>
                <a:latin typeface="UTM Swiss 721 Black Condensed" panose="02000500000000000000" pitchFamily="2" charset="0"/>
              </a:rPr>
            </a:br>
            <a:r>
              <a:rPr lang="vi-VN" sz="3000" dirty="0">
                <a:solidFill>
                  <a:schemeClr val="accent6">
                    <a:lumMod val="50000"/>
                  </a:schemeClr>
                </a:solidFill>
                <a:latin typeface="UTM Swiss 721 Black Condensed" panose="02000500000000000000" pitchFamily="2" charset="0"/>
              </a:rPr>
              <a:t>TRONG HOẠT ĐỘNG TRẢI NGHIỆM, HƯỚNG NGHIỆP </a:t>
            </a:r>
            <a:r>
              <a:rPr lang="en-US" sz="3000" dirty="0">
                <a:solidFill>
                  <a:schemeClr val="accent6">
                    <a:lumMod val="50000"/>
                  </a:schemeClr>
                </a:solidFill>
                <a:latin typeface="UTM Swiss 721 Black Condensed" panose="02000500000000000000" pitchFamily="2" charset="0"/>
              </a:rPr>
              <a:t>CẤP TRUNG </a:t>
            </a:r>
            <a:r>
              <a:rPr lang="en-US" sz="3000">
                <a:solidFill>
                  <a:schemeClr val="accent6">
                    <a:lumMod val="50000"/>
                  </a:schemeClr>
                </a:solidFill>
                <a:latin typeface="UTM Swiss 721 Black Condensed" panose="02000500000000000000" pitchFamily="2" charset="0"/>
              </a:rPr>
              <a:t>HỌC CƠ SỞ</a:t>
            </a:r>
            <a:endParaRPr lang="vi-VN" sz="3000" dirty="0">
              <a:solidFill>
                <a:schemeClr val="accent6">
                  <a:lumMod val="50000"/>
                </a:schemeClr>
              </a:solidFill>
              <a:latin typeface="UTM Swiss 721 Black Condensed" panose="020005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346" y="297220"/>
            <a:ext cx="3315613" cy="697040"/>
          </a:xfrm>
          <a:prstGeom prst="rect">
            <a:avLst/>
          </a:prstGeom>
        </p:spPr>
      </p:pic>
      <p:cxnSp>
        <p:nvCxnSpPr>
          <p:cNvPr id="6" name="Straight Connector 5"/>
          <p:cNvCxnSpPr/>
          <p:nvPr/>
        </p:nvCxnSpPr>
        <p:spPr>
          <a:xfrm>
            <a:off x="0" y="6465881"/>
            <a:ext cx="31432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3143250" y="6465881"/>
            <a:ext cx="60007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A6E7EE1-2AC5-7741-8349-455A76A52237}"/>
              </a:ext>
            </a:extLst>
          </p:cNvPr>
          <p:cNvSpPr txBox="1">
            <a:spLocks/>
          </p:cNvSpPr>
          <p:nvPr/>
        </p:nvSpPr>
        <p:spPr>
          <a:xfrm>
            <a:off x="474021" y="5111641"/>
            <a:ext cx="8195958" cy="120054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lnSpc>
                <a:spcPct val="110000"/>
              </a:lnSpc>
            </a:pPr>
            <a:r>
              <a:rPr lang="en-US" sz="1500" dirty="0">
                <a:solidFill>
                  <a:schemeClr val="accent6">
                    <a:lumMod val="50000"/>
                  </a:schemeClr>
                </a:solidFill>
                <a:latin typeface="UTM Swiss 721 Black Condensed" panose="02000500000000000000" pitchFamily="2" charset="0"/>
              </a:rPr>
              <a:t>HÀ NỘI</a:t>
            </a:r>
            <a:r>
              <a:rPr lang="en-US" sz="1500">
                <a:solidFill>
                  <a:schemeClr val="accent6">
                    <a:lumMod val="50000"/>
                  </a:schemeClr>
                </a:solidFill>
                <a:latin typeface="UTM Swiss 721 Black Condensed" panose="02000500000000000000" pitchFamily="2" charset="0"/>
              </a:rPr>
              <a:t>, 11</a:t>
            </a:r>
            <a:r>
              <a:rPr lang="vi-VN" sz="1500">
                <a:solidFill>
                  <a:schemeClr val="accent6">
                    <a:lumMod val="50000"/>
                  </a:schemeClr>
                </a:solidFill>
                <a:latin typeface="UTM Swiss 721 Black Condensed" panose="02000500000000000000" pitchFamily="2" charset="0"/>
              </a:rPr>
              <a:t>/</a:t>
            </a:r>
            <a:r>
              <a:rPr lang="en-US" sz="1500" dirty="0">
                <a:solidFill>
                  <a:schemeClr val="accent6">
                    <a:lumMod val="50000"/>
                  </a:schemeClr>
                </a:solidFill>
                <a:latin typeface="UTM Swiss 721 Black Condensed" panose="02000500000000000000" pitchFamily="2" charset="0"/>
              </a:rPr>
              <a:t>12</a:t>
            </a:r>
            <a:r>
              <a:rPr lang="vi-VN" sz="1500" dirty="0">
                <a:solidFill>
                  <a:schemeClr val="accent6">
                    <a:lumMod val="50000"/>
                  </a:schemeClr>
                </a:solidFill>
                <a:latin typeface="UTM Swiss 721 Black Condensed" panose="02000500000000000000" pitchFamily="2" charset="0"/>
              </a:rPr>
              <a:t>/202</a:t>
            </a:r>
            <a:r>
              <a:rPr lang="en-US" sz="1500" dirty="0">
                <a:solidFill>
                  <a:schemeClr val="accent6">
                    <a:lumMod val="50000"/>
                  </a:schemeClr>
                </a:solidFill>
                <a:latin typeface="UTM Swiss 721 Black Condensed" panose="02000500000000000000" pitchFamily="2" charset="0"/>
              </a:rPr>
              <a:t>4</a:t>
            </a:r>
            <a:endParaRPr lang="vi-VN" sz="1500" dirty="0">
              <a:solidFill>
                <a:schemeClr val="accent6">
                  <a:lumMod val="50000"/>
                </a:schemeClr>
              </a:solidFill>
              <a:latin typeface="UTM Swiss 721 Black Condensed" panose="02000500000000000000" pitchFamily="2" charset="0"/>
            </a:endParaRPr>
          </a:p>
        </p:txBody>
      </p:sp>
      <p:pic>
        <p:nvPicPr>
          <p:cNvPr id="9" name="Picture Placeholder 3"/>
          <p:cNvPicPr>
            <a:picLocks noChangeAspect="1"/>
          </p:cNvPicPr>
          <p:nvPr/>
        </p:nvPicPr>
        <p:blipFill>
          <a:blip r:embed="rId4" cstate="print">
            <a:extLst>
              <a:ext uri="{28A0092B-C50C-407E-A947-70E740481C1C}">
                <a14:useLocalDpi xmlns:a14="http://schemas.microsoft.com/office/drawing/2010/main" val="0"/>
              </a:ext>
            </a:extLst>
          </a:blip>
          <a:srcRect l="12540" r="12540"/>
          <a:stretch>
            <a:fillRect/>
          </a:stretch>
        </p:blipFill>
        <p:spPr>
          <a:xfrm>
            <a:off x="6997210" y="3698563"/>
            <a:ext cx="1475539" cy="1967604"/>
          </a:xfrm>
          <a:prstGeom prst="ellipse">
            <a:avLst/>
          </a:prstGeom>
        </p:spPr>
      </p:pic>
      <p:sp>
        <p:nvSpPr>
          <p:cNvPr id="10" name="Rectangle 19"/>
          <p:cNvSpPr>
            <a:spLocks noChangeArrowheads="1"/>
          </p:cNvSpPr>
          <p:nvPr/>
        </p:nvSpPr>
        <p:spPr bwMode="auto">
          <a:xfrm>
            <a:off x="6143625" y="5727217"/>
            <a:ext cx="30283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ko-KR" sz="1500" dirty="0">
                <a:solidFill>
                  <a:schemeClr val="tx2"/>
                </a:solidFill>
                <a:latin typeface="Aptos Black" panose="020B0004020202020204" pitchFamily="34" charset="0"/>
                <a:ea typeface="Arial Unicode MS"/>
                <a:cs typeface="Arial" panose="020B0604020202020204" pitchFamily="34" charset="0"/>
              </a:rPr>
              <a:t>TS. </a:t>
            </a:r>
            <a:r>
              <a:rPr lang="en-US" altLang="ko-KR" sz="1500" dirty="0" err="1">
                <a:solidFill>
                  <a:schemeClr val="tx2"/>
                </a:solidFill>
                <a:latin typeface="Aptos Black" panose="020B0004020202020204" pitchFamily="34" charset="0"/>
                <a:ea typeface="Arial Unicode MS"/>
                <a:cs typeface="Arial" panose="020B0604020202020204" pitchFamily="34" charset="0"/>
              </a:rPr>
              <a:t>Nguyễn</a:t>
            </a:r>
            <a:r>
              <a:rPr lang="en-US" altLang="ko-KR" sz="1500" dirty="0">
                <a:solidFill>
                  <a:schemeClr val="tx2"/>
                </a:solidFill>
                <a:latin typeface="Aptos Black" panose="020B0004020202020204" pitchFamily="34" charset="0"/>
                <a:ea typeface="Arial Unicode MS"/>
                <a:cs typeface="Arial" panose="020B0604020202020204" pitchFamily="34" charset="0"/>
              </a:rPr>
              <a:t> Thu Hà</a:t>
            </a:r>
          </a:p>
          <a:p>
            <a:pPr algn="ctr" eaLnBrk="1" hangingPunct="1"/>
            <a:r>
              <a:rPr lang="en-US" altLang="ko-KR" sz="1500" dirty="0">
                <a:solidFill>
                  <a:schemeClr val="tx2"/>
                </a:solidFill>
                <a:latin typeface="Aptos Black" panose="020B0004020202020204" pitchFamily="34" charset="0"/>
                <a:ea typeface="Arial Unicode MS"/>
                <a:cs typeface="Arial" panose="020B0604020202020204" pitchFamily="34" charset="0"/>
              </a:rPr>
              <a:t>CVC. VỤ GIÁO DỤC TRUNG HỌC</a:t>
            </a:r>
          </a:p>
          <a:p>
            <a:pPr algn="ctr" eaLnBrk="1" hangingPunct="1"/>
            <a:r>
              <a:rPr lang="en-US" altLang="ko-KR" sz="1200" dirty="0">
                <a:solidFill>
                  <a:srgbClr val="404040"/>
                </a:solidFill>
                <a:latin typeface="AvantGarde"/>
                <a:ea typeface="Arial Unicode MS"/>
                <a:cs typeface="Arial" panose="020B0604020202020204" pitchFamily="34" charset="0"/>
              </a:rPr>
              <a:t> </a:t>
            </a:r>
          </a:p>
        </p:txBody>
      </p:sp>
    </p:spTree>
    <p:extLst>
      <p:ext uri="{BB962C8B-B14F-4D97-AF65-F5344CB8AC3E}">
        <p14:creationId xmlns:p14="http://schemas.microsoft.com/office/powerpoint/2010/main" val="310231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F88AA-3CF9-C86F-9918-5C171D5004D8}"/>
              </a:ext>
            </a:extLst>
          </p:cNvPr>
          <p:cNvSpPr>
            <a:spLocks noGrp="1"/>
          </p:cNvSpPr>
          <p:nvPr>
            <p:ph type="title"/>
          </p:nvPr>
        </p:nvSpPr>
        <p:spPr/>
        <p:txBody>
          <a:bodyPr/>
          <a:lstStyle/>
          <a:p>
            <a:r>
              <a:rPr lang="en-US" dirty="0" err="1"/>
              <a:t>Chương</a:t>
            </a:r>
            <a:r>
              <a:rPr lang="en-US" dirty="0"/>
              <a:t> </a:t>
            </a:r>
            <a:r>
              <a:rPr lang="en-US" dirty="0" err="1"/>
              <a:t>trình</a:t>
            </a:r>
            <a:r>
              <a:rPr lang="en-US" dirty="0"/>
              <a:t> HĐTNHN: </a:t>
            </a:r>
            <a:r>
              <a:rPr lang="en-US" dirty="0" err="1"/>
              <a:t>mức</a:t>
            </a:r>
            <a:r>
              <a:rPr lang="en-US" dirty="0"/>
              <a:t> </a:t>
            </a:r>
            <a:r>
              <a:rPr lang="en-US" dirty="0" err="1"/>
              <a:t>độ</a:t>
            </a:r>
            <a:r>
              <a:rPr lang="en-US" dirty="0"/>
              <a:t> </a:t>
            </a:r>
            <a:r>
              <a:rPr lang="en-US" dirty="0" err="1"/>
              <a:t>năng</a:t>
            </a:r>
            <a:r>
              <a:rPr lang="en-US" dirty="0"/>
              <a:t> </a:t>
            </a:r>
            <a:r>
              <a:rPr lang="en-US" dirty="0" err="1"/>
              <a:t>lực</a:t>
            </a:r>
            <a:endParaRPr lang="en-US" dirty="0"/>
          </a:p>
        </p:txBody>
      </p:sp>
      <p:graphicFrame>
        <p:nvGraphicFramePr>
          <p:cNvPr id="7" name="Content Placeholder 6">
            <a:extLst>
              <a:ext uri="{FF2B5EF4-FFF2-40B4-BE49-F238E27FC236}">
                <a16:creationId xmlns:a16="http://schemas.microsoft.com/office/drawing/2014/main" id="{EE84A43E-7316-3DB2-2697-13A3F770729D}"/>
              </a:ext>
            </a:extLst>
          </p:cNvPr>
          <p:cNvGraphicFramePr>
            <a:graphicFrameLocks noGrp="1"/>
          </p:cNvGraphicFramePr>
          <p:nvPr>
            <p:ph idx="1"/>
            <p:extLst>
              <p:ext uri="{D42A27DB-BD31-4B8C-83A1-F6EECF244321}">
                <p14:modId xmlns:p14="http://schemas.microsoft.com/office/powerpoint/2010/main" val="3559408640"/>
              </p:ext>
            </p:extLst>
          </p:nvPr>
        </p:nvGraphicFramePr>
        <p:xfrm>
          <a:off x="533400" y="1271588"/>
          <a:ext cx="8359774" cy="4988560"/>
        </p:xfrm>
        <a:graphic>
          <a:graphicData uri="http://schemas.openxmlformats.org/drawingml/2006/table">
            <a:tbl>
              <a:tblPr firstRow="1" bandRow="1">
                <a:tableStyleId>{F5AB1C69-6EDB-4FF4-983F-18BD219EF322}</a:tableStyleId>
              </a:tblPr>
              <a:tblGrid>
                <a:gridCol w="996297">
                  <a:extLst>
                    <a:ext uri="{9D8B030D-6E8A-4147-A177-3AD203B41FA5}">
                      <a16:colId xmlns:a16="http://schemas.microsoft.com/office/drawing/2014/main" val="2449834084"/>
                    </a:ext>
                  </a:extLst>
                </a:gridCol>
                <a:gridCol w="7363477">
                  <a:extLst>
                    <a:ext uri="{9D8B030D-6E8A-4147-A177-3AD203B41FA5}">
                      <a16:colId xmlns:a16="http://schemas.microsoft.com/office/drawing/2014/main" val="3967683934"/>
                    </a:ext>
                  </a:extLst>
                </a:gridCol>
              </a:tblGrid>
              <a:tr h="370840">
                <a:tc>
                  <a:txBody>
                    <a:bodyPr/>
                    <a:lstStyle/>
                    <a:p>
                      <a:pPr algn="ctr"/>
                      <a:r>
                        <a:rPr lang="en-US" sz="1500" dirty="0" err="1">
                          <a:latin typeface="time new roman"/>
                        </a:rPr>
                        <a:t>Mức</a:t>
                      </a:r>
                      <a:r>
                        <a:rPr lang="en-US" sz="1500" dirty="0">
                          <a:latin typeface="time new roman"/>
                        </a:rPr>
                        <a:t> </a:t>
                      </a:r>
                      <a:r>
                        <a:rPr lang="en-US" sz="1500" dirty="0" err="1">
                          <a:latin typeface="time new roman"/>
                        </a:rPr>
                        <a:t>độ</a:t>
                      </a:r>
                      <a:endParaRPr lang="en-US" sz="1500" dirty="0">
                        <a:latin typeface="time new roman"/>
                      </a:endParaRPr>
                    </a:p>
                  </a:txBody>
                  <a:tcPr/>
                </a:tc>
                <a:tc>
                  <a:txBody>
                    <a:bodyPr/>
                    <a:lstStyle/>
                    <a:p>
                      <a:pPr algn="ctr"/>
                      <a:r>
                        <a:rPr lang="en-US" sz="1500" dirty="0" err="1">
                          <a:latin typeface="time new roman"/>
                        </a:rPr>
                        <a:t>Động</a:t>
                      </a:r>
                      <a:r>
                        <a:rPr lang="en-US" sz="1500" dirty="0">
                          <a:latin typeface="time new roman"/>
                        </a:rPr>
                        <a:t> </a:t>
                      </a:r>
                      <a:r>
                        <a:rPr lang="en-US" sz="1500" dirty="0" err="1">
                          <a:latin typeface="time new roman"/>
                        </a:rPr>
                        <a:t>từ</a:t>
                      </a:r>
                      <a:r>
                        <a:rPr lang="en-US" sz="1500" dirty="0">
                          <a:latin typeface="time new roman"/>
                        </a:rPr>
                        <a:t> </a:t>
                      </a:r>
                      <a:r>
                        <a:rPr lang="en-US" sz="1500" dirty="0" err="1">
                          <a:latin typeface="time new roman"/>
                        </a:rPr>
                        <a:t>mô</a:t>
                      </a:r>
                      <a:r>
                        <a:rPr lang="en-US" sz="1500" dirty="0">
                          <a:latin typeface="time new roman"/>
                        </a:rPr>
                        <a:t> </a:t>
                      </a:r>
                      <a:r>
                        <a:rPr lang="en-US" sz="1500" dirty="0" err="1">
                          <a:latin typeface="time new roman"/>
                        </a:rPr>
                        <a:t>tả</a:t>
                      </a:r>
                      <a:r>
                        <a:rPr lang="en-US" sz="1500" dirty="0">
                          <a:latin typeface="time new roman"/>
                        </a:rPr>
                        <a:t> </a:t>
                      </a:r>
                      <a:r>
                        <a:rPr lang="en-US" sz="1500" dirty="0" err="1">
                          <a:latin typeface="time new roman"/>
                        </a:rPr>
                        <a:t>mức</a:t>
                      </a:r>
                      <a:r>
                        <a:rPr lang="en-US" sz="1500" dirty="0">
                          <a:latin typeface="time new roman"/>
                        </a:rPr>
                        <a:t> </a:t>
                      </a:r>
                      <a:r>
                        <a:rPr lang="en-US" sz="1500" dirty="0" err="1">
                          <a:latin typeface="time new roman"/>
                        </a:rPr>
                        <a:t>độ</a:t>
                      </a:r>
                      <a:r>
                        <a:rPr lang="en-US" sz="1500" dirty="0">
                          <a:latin typeface="time new roman"/>
                        </a:rPr>
                        <a:t> </a:t>
                      </a:r>
                    </a:p>
                  </a:txBody>
                  <a:tcPr/>
                </a:tc>
                <a:extLst>
                  <a:ext uri="{0D108BD9-81ED-4DB2-BD59-A6C34878D82A}">
                    <a16:rowId xmlns:a16="http://schemas.microsoft.com/office/drawing/2014/main" val="853252042"/>
                  </a:ext>
                </a:extLst>
              </a:tr>
              <a:tr h="370840">
                <a:tc>
                  <a:txBody>
                    <a:bodyPr/>
                    <a:lstStyle/>
                    <a:p>
                      <a:pPr algn="just"/>
                      <a:r>
                        <a:rPr lang="en-US" sz="1500" b="1" dirty="0" err="1">
                          <a:latin typeface="time new roman"/>
                        </a:rPr>
                        <a:t>Biết</a:t>
                      </a:r>
                      <a:endParaRPr lang="en-US" sz="1500" b="1" dirty="0">
                        <a:latin typeface="time new roman"/>
                      </a:endParaRPr>
                    </a:p>
                  </a:txBody>
                  <a:tcPr/>
                </a:tc>
                <a:tc>
                  <a:txBody>
                    <a:bodyPr/>
                    <a:lstStyle/>
                    <a:p>
                      <a:pPr algn="just"/>
                      <a:r>
                        <a:rPr lang="en-US" sz="1500" dirty="0">
                          <a:latin typeface="time new roman"/>
                        </a:rPr>
                        <a:t>K</a:t>
                      </a:r>
                      <a:r>
                        <a:rPr lang="vi-VN" sz="1500" dirty="0">
                          <a:latin typeface="time new roman"/>
                        </a:rPr>
                        <a:t>ể được (những việc làm tốt,...); nêu/nói được (những hành động an toàn, mục tiêu lao động an toàn,...); nhận biết được (những việc nên làm,...); nhận diện được (nguy hiểm, sở thích của bản thân,...); tôn trọng (người khác, sự khác biệt,...); có ý thức (giữ vệ sinh chung,...); tìm hiểu được (thu nhập của người thân, công việc của bố mẹ,...); biết cách làm (tìm kiếm sự hỗ trợ,...). </a:t>
                      </a:r>
                      <a:endParaRPr lang="en-US" sz="1500" dirty="0">
                        <a:latin typeface="time new roman"/>
                      </a:endParaRPr>
                    </a:p>
                  </a:txBody>
                  <a:tcPr/>
                </a:tc>
                <a:extLst>
                  <a:ext uri="{0D108BD9-81ED-4DB2-BD59-A6C34878D82A}">
                    <a16:rowId xmlns:a16="http://schemas.microsoft.com/office/drawing/2014/main" val="1886080263"/>
                  </a:ext>
                </a:extLst>
              </a:tr>
              <a:tr h="370840">
                <a:tc>
                  <a:txBody>
                    <a:bodyPr/>
                    <a:lstStyle/>
                    <a:p>
                      <a:pPr algn="just"/>
                      <a:r>
                        <a:rPr lang="en-US" sz="1500" b="1" dirty="0" err="1">
                          <a:latin typeface="time new roman"/>
                        </a:rPr>
                        <a:t>Hiểu</a:t>
                      </a:r>
                      <a:r>
                        <a:rPr lang="en-US" sz="1500" b="1" dirty="0">
                          <a:latin typeface="time new roman"/>
                        </a:rPr>
                        <a:t> </a:t>
                      </a:r>
                    </a:p>
                  </a:txBody>
                  <a:tcPr/>
                </a:tc>
                <a:tc>
                  <a:txBody>
                    <a:bodyPr/>
                    <a:lstStyle/>
                    <a:p>
                      <a:pPr algn="just"/>
                      <a:r>
                        <a:rPr lang="en-US" sz="1500" dirty="0">
                          <a:latin typeface="time new roman"/>
                        </a:rPr>
                        <a:t>T</a:t>
                      </a:r>
                      <a:r>
                        <a:rPr lang="vi-VN" sz="1500" dirty="0">
                          <a:latin typeface="time new roman"/>
                        </a:rPr>
                        <a:t>rình bày được (ước mơ nghề nghiệp,...); mô tả được (hình ảnh bản thân, đức tính, vẻ đẹp thiên nhiên,...); giới thiệu được (vẻ đẹp quê em, nhân vật và sự kiện,...); chỉ ra được (ý nghĩa của hoạt động, tác động của biến đổi khí hậu,...); phân tích được (điểm mạnh, điểm yếu, thông tin nghề nghiệp,...); đánh giá được (giá trị xã hội, hiệu quả hoạt động,...); nhận xét được (sự tiến bộ của bản thân, giá trị của cá nhân,...). </a:t>
                      </a:r>
                      <a:endParaRPr lang="en-US" sz="1500" dirty="0">
                        <a:latin typeface="time new roman"/>
                      </a:endParaRPr>
                    </a:p>
                  </a:txBody>
                  <a:tcPr/>
                </a:tc>
                <a:extLst>
                  <a:ext uri="{0D108BD9-81ED-4DB2-BD59-A6C34878D82A}">
                    <a16:rowId xmlns:a16="http://schemas.microsoft.com/office/drawing/2014/main" val="14362211"/>
                  </a:ext>
                </a:extLst>
              </a:tr>
              <a:tr h="370840">
                <a:tc>
                  <a:txBody>
                    <a:bodyPr/>
                    <a:lstStyle/>
                    <a:p>
                      <a:pPr algn="just"/>
                      <a:r>
                        <a:rPr lang="en-US" sz="1500" b="1" dirty="0" err="1">
                          <a:latin typeface="time new roman"/>
                        </a:rPr>
                        <a:t>Vận</a:t>
                      </a:r>
                      <a:r>
                        <a:rPr lang="en-US" sz="1500" b="1" dirty="0">
                          <a:latin typeface="time new roman"/>
                        </a:rPr>
                        <a:t> </a:t>
                      </a:r>
                      <a:r>
                        <a:rPr lang="en-US" sz="1500" b="1" dirty="0" err="1">
                          <a:latin typeface="time new roman"/>
                        </a:rPr>
                        <a:t>dụng</a:t>
                      </a:r>
                      <a:r>
                        <a:rPr lang="en-US" sz="1500" b="1" dirty="0">
                          <a:latin typeface="time new roman"/>
                        </a:rPr>
                        <a:t> </a:t>
                      </a:r>
                    </a:p>
                  </a:txBody>
                  <a:tcPr/>
                </a:tc>
                <a:tc>
                  <a:txBody>
                    <a:bodyPr/>
                    <a:lstStyle/>
                    <a:p>
                      <a:pPr algn="just"/>
                      <a:r>
                        <a:rPr lang="vi-VN" sz="1500" dirty="0">
                          <a:latin typeface="time new roman"/>
                        </a:rPr>
                        <a:t>xác định được (nghề, nhóm nghề,...); khảo sát được (nhu cầu, hứng thú,...); vận động được (người thân tham gia bảo vệ môi trường,...); đề xuất được (phương án giải quyết vấn đề, việc hợp tác,...); đưa ra được (ý kiến giải quyết vấn đề,...); thực hiện được (việc chăm sóc bản thân,...); làm quen được (với bạn mới, hàng xóm,...); thuyết trình được; lên kế hoạch (truyền thông trong cộng đồng,...); rèn luyện được (một số đức tính, thói quen,...); làm được (công việc tự phục vụ,...); thể hiện được (cảm xúc, sự đồng cảm, hành vi văn hoá,...); biết làm (sử dụng công cụ lao động an toàn, chăm sóc sức khoẻ,...); thiết lập được (quan hệ,...); xây dựng được (quan hệ, tình bạn, chiến dịch truyền thông,...); tổ chức được (sự kiện, buổi lao động,...); ứng phó được (với căng thẳng, thiên tai,...). </a:t>
                      </a:r>
                      <a:endParaRPr lang="en-US" sz="1500" dirty="0">
                        <a:latin typeface="time new roman"/>
                      </a:endParaRPr>
                    </a:p>
                  </a:txBody>
                  <a:tcPr/>
                </a:tc>
                <a:extLst>
                  <a:ext uri="{0D108BD9-81ED-4DB2-BD59-A6C34878D82A}">
                    <a16:rowId xmlns:a16="http://schemas.microsoft.com/office/drawing/2014/main" val="3025305850"/>
                  </a:ext>
                </a:extLst>
              </a:tr>
            </a:tbl>
          </a:graphicData>
        </a:graphic>
      </p:graphicFrame>
    </p:spTree>
    <p:extLst>
      <p:ext uri="{BB962C8B-B14F-4D97-AF65-F5344CB8AC3E}">
        <p14:creationId xmlns:p14="http://schemas.microsoft.com/office/powerpoint/2010/main" val="37635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ACE2-6098-41BA-D8FA-EDA20FC423E8}"/>
              </a:ext>
            </a:extLst>
          </p:cNvPr>
          <p:cNvSpPr>
            <a:spLocks noGrp="1"/>
          </p:cNvSpPr>
          <p:nvPr>
            <p:ph type="title"/>
          </p:nvPr>
        </p:nvSpPr>
        <p:spPr/>
        <p:txBody>
          <a:bodyPr/>
          <a:lstStyle/>
          <a:p>
            <a:r>
              <a:rPr lang="en-US" dirty="0" err="1"/>
              <a:t>Ví</a:t>
            </a:r>
            <a:r>
              <a:rPr lang="en-US" dirty="0"/>
              <a:t> </a:t>
            </a:r>
            <a:r>
              <a:rPr lang="en-US" dirty="0" err="1"/>
              <a:t>dụ</a:t>
            </a:r>
            <a:endParaRPr lang="en-US" dirty="0"/>
          </a:p>
        </p:txBody>
      </p:sp>
      <p:sp>
        <p:nvSpPr>
          <p:cNvPr id="3" name="Content Placeholder 2">
            <a:extLst>
              <a:ext uri="{FF2B5EF4-FFF2-40B4-BE49-F238E27FC236}">
                <a16:creationId xmlns:a16="http://schemas.microsoft.com/office/drawing/2014/main" id="{A2A7687D-1529-21BD-CC3D-6C8EC7E42A92}"/>
              </a:ext>
            </a:extLst>
          </p:cNvPr>
          <p:cNvSpPr>
            <a:spLocks noGrp="1"/>
          </p:cNvSpPr>
          <p:nvPr>
            <p:ph idx="1"/>
          </p:nvPr>
        </p:nvSpPr>
        <p:spPr/>
        <p:txBody>
          <a:bodyPr/>
          <a:lstStyle/>
          <a:p>
            <a:r>
              <a:rPr lang="en-US" dirty="0" err="1"/>
              <a:t>Lớp</a:t>
            </a:r>
            <a:r>
              <a:rPr lang="en-US" dirty="0"/>
              <a:t> 12</a:t>
            </a:r>
          </a:p>
          <a:p>
            <a:endParaRPr lang="en-US" dirty="0"/>
          </a:p>
        </p:txBody>
      </p:sp>
      <p:pic>
        <p:nvPicPr>
          <p:cNvPr id="5" name="Picture 4">
            <a:extLst>
              <a:ext uri="{FF2B5EF4-FFF2-40B4-BE49-F238E27FC236}">
                <a16:creationId xmlns:a16="http://schemas.microsoft.com/office/drawing/2014/main" id="{AD05F8E2-F0FF-4643-EE9C-F4619B217266}"/>
              </a:ext>
            </a:extLst>
          </p:cNvPr>
          <p:cNvPicPr>
            <a:picLocks noChangeAspect="1"/>
          </p:cNvPicPr>
          <p:nvPr/>
        </p:nvPicPr>
        <p:blipFill>
          <a:blip r:embed="rId2"/>
          <a:stretch>
            <a:fillRect/>
          </a:stretch>
        </p:blipFill>
        <p:spPr>
          <a:xfrm>
            <a:off x="528747" y="1773364"/>
            <a:ext cx="8090891" cy="1383752"/>
          </a:xfrm>
          <a:prstGeom prst="rect">
            <a:avLst/>
          </a:prstGeom>
        </p:spPr>
      </p:pic>
      <p:pic>
        <p:nvPicPr>
          <p:cNvPr id="7" name="Picture 6">
            <a:extLst>
              <a:ext uri="{FF2B5EF4-FFF2-40B4-BE49-F238E27FC236}">
                <a16:creationId xmlns:a16="http://schemas.microsoft.com/office/drawing/2014/main" id="{71DED5DD-8A23-BD4C-524D-5A8EF19D9855}"/>
              </a:ext>
            </a:extLst>
          </p:cNvPr>
          <p:cNvPicPr>
            <a:picLocks noChangeAspect="1"/>
          </p:cNvPicPr>
          <p:nvPr/>
        </p:nvPicPr>
        <p:blipFill>
          <a:blip r:embed="rId3"/>
          <a:stretch>
            <a:fillRect/>
          </a:stretch>
        </p:blipFill>
        <p:spPr>
          <a:xfrm>
            <a:off x="501256" y="3315537"/>
            <a:ext cx="8017464" cy="1328697"/>
          </a:xfrm>
          <a:prstGeom prst="rect">
            <a:avLst/>
          </a:prstGeom>
        </p:spPr>
      </p:pic>
      <p:pic>
        <p:nvPicPr>
          <p:cNvPr id="9" name="Picture 8">
            <a:extLst>
              <a:ext uri="{FF2B5EF4-FFF2-40B4-BE49-F238E27FC236}">
                <a16:creationId xmlns:a16="http://schemas.microsoft.com/office/drawing/2014/main" id="{F78895BD-85F1-7199-731C-64DB2FCA195D}"/>
              </a:ext>
            </a:extLst>
          </p:cNvPr>
          <p:cNvPicPr>
            <a:picLocks noChangeAspect="1"/>
          </p:cNvPicPr>
          <p:nvPr/>
        </p:nvPicPr>
        <p:blipFill>
          <a:blip r:embed="rId4"/>
          <a:stretch>
            <a:fillRect/>
          </a:stretch>
        </p:blipFill>
        <p:spPr>
          <a:xfrm>
            <a:off x="464543" y="4857711"/>
            <a:ext cx="8090891" cy="1226896"/>
          </a:xfrm>
          <a:prstGeom prst="rect">
            <a:avLst/>
          </a:prstGeom>
        </p:spPr>
      </p:pic>
    </p:spTree>
    <p:extLst>
      <p:ext uri="{BB962C8B-B14F-4D97-AF65-F5344CB8AC3E}">
        <p14:creationId xmlns:p14="http://schemas.microsoft.com/office/powerpoint/2010/main" val="390039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8DA9E3-012B-6BAF-5D67-BA2DB06DC8F2}"/>
              </a:ext>
            </a:extLst>
          </p:cNvPr>
          <p:cNvSpPr>
            <a:spLocks noGrp="1"/>
          </p:cNvSpPr>
          <p:nvPr>
            <p:ph type="title"/>
          </p:nvPr>
        </p:nvSpPr>
        <p:spPr/>
        <p:txBody>
          <a:bodyPr/>
          <a:lstStyle/>
          <a:p>
            <a:pPr algn="ctr"/>
            <a:r>
              <a:rPr lang="en-US" b="1">
                <a:latin typeface="Cambria" panose="02040503050406030204" pitchFamily="18" charset="0"/>
                <a:ea typeface="Cambria" panose="02040503050406030204" pitchFamily="18" charset="0"/>
              </a:rPr>
              <a:t>QUY TRÌNH XÂY DỰNG </a:t>
            </a:r>
            <a:br>
              <a:rPr lang="en-US" b="1">
                <a:latin typeface="Cambria" panose="02040503050406030204" pitchFamily="18" charset="0"/>
                <a:ea typeface="Cambria" panose="02040503050406030204" pitchFamily="18" charset="0"/>
              </a:rPr>
            </a:br>
            <a:r>
              <a:rPr lang="en-US" b="1">
                <a:latin typeface="Cambria" panose="02040503050406030204" pitchFamily="18" charset="0"/>
                <a:ea typeface="Cambria" panose="02040503050406030204" pitchFamily="18" charset="0"/>
              </a:rPr>
              <a:t>CÔNG CỤ ĐÁNH GIÁ HĐTNHN</a:t>
            </a:r>
          </a:p>
        </p:txBody>
      </p:sp>
    </p:spTree>
    <p:extLst>
      <p:ext uri="{BB962C8B-B14F-4D97-AF65-F5344CB8AC3E}">
        <p14:creationId xmlns:p14="http://schemas.microsoft.com/office/powerpoint/2010/main" val="88626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AB37-B955-CFEE-7B22-2761CC237210}"/>
              </a:ext>
            </a:extLst>
          </p:cNvPr>
          <p:cNvSpPr>
            <a:spLocks noGrp="1"/>
          </p:cNvSpPr>
          <p:nvPr>
            <p:ph type="title"/>
          </p:nvPr>
        </p:nvSpPr>
        <p:spPr>
          <a:xfrm>
            <a:off x="528746" y="31534"/>
            <a:ext cx="7265017" cy="1080938"/>
          </a:xfrm>
        </p:spPr>
        <p:txBody>
          <a:bodyPr/>
          <a:lstStyle/>
          <a:p>
            <a:pPr algn="just"/>
            <a:r>
              <a:rPr lang="en-US"/>
              <a:t>Quy </a:t>
            </a:r>
            <a:r>
              <a:rPr lang="en-US" dirty="0" err="1"/>
              <a:t>trình</a:t>
            </a:r>
            <a:r>
              <a:rPr lang="en-US" dirty="0"/>
              <a:t> </a:t>
            </a:r>
            <a:r>
              <a:rPr lang="en-US" dirty="0" err="1"/>
              <a:t>xây</a:t>
            </a:r>
            <a:r>
              <a:rPr lang="en-US" dirty="0"/>
              <a:t> </a:t>
            </a:r>
            <a:r>
              <a:rPr lang="en-US" dirty="0" err="1"/>
              <a:t>dựng</a:t>
            </a:r>
            <a:r>
              <a:rPr lang="en-US" dirty="0"/>
              <a:t> </a:t>
            </a:r>
            <a:r>
              <a:rPr lang="en-US" dirty="0" err="1"/>
              <a:t>công</a:t>
            </a:r>
            <a:r>
              <a:rPr lang="en-US" dirty="0"/>
              <a:t> </a:t>
            </a:r>
            <a:r>
              <a:rPr lang="en-US" dirty="0" err="1"/>
              <a:t>cụ</a:t>
            </a:r>
            <a:r>
              <a:rPr lang="en-US" dirty="0"/>
              <a:t> </a:t>
            </a:r>
            <a:r>
              <a:rPr lang="en-US" dirty="0" err="1"/>
              <a:t>đánh</a:t>
            </a:r>
            <a:r>
              <a:rPr lang="en-US" dirty="0"/>
              <a:t> </a:t>
            </a:r>
            <a:r>
              <a:rPr lang="en-US" dirty="0" err="1"/>
              <a:t>giá</a:t>
            </a:r>
            <a:r>
              <a:rPr lang="en-US" dirty="0"/>
              <a:t> </a:t>
            </a:r>
          </a:p>
        </p:txBody>
      </p:sp>
      <p:sp>
        <p:nvSpPr>
          <p:cNvPr id="3" name="Content Placeholder 2">
            <a:extLst>
              <a:ext uri="{FF2B5EF4-FFF2-40B4-BE49-F238E27FC236}">
                <a16:creationId xmlns:a16="http://schemas.microsoft.com/office/drawing/2014/main" id="{9108C981-4E31-8C88-81E7-7BD0E2E056A5}"/>
              </a:ext>
            </a:extLst>
          </p:cNvPr>
          <p:cNvSpPr>
            <a:spLocks noGrp="1"/>
          </p:cNvSpPr>
          <p:nvPr>
            <p:ph idx="1"/>
          </p:nvPr>
        </p:nvSpPr>
        <p:spPr>
          <a:xfrm>
            <a:off x="391885" y="1893284"/>
            <a:ext cx="8360229" cy="3335539"/>
          </a:xfr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pPr marL="626529" indent="-457200">
              <a:buFont typeface="+mj-lt"/>
              <a:buAutoNum type="arabicPeriod"/>
            </a:pPr>
            <a:r>
              <a:rPr lang="vi-VN" dirty="0">
                <a:latin typeface="Cambria" panose="02040503050406030204" pitchFamily="18" charset="0"/>
              </a:rPr>
              <a:t>Xác định mục tiêu và yêu cầu cần đạt trong đánh giá</a:t>
            </a:r>
            <a:endParaRPr lang="en-US" dirty="0">
              <a:latin typeface="Cambria" panose="02040503050406030204" pitchFamily="18" charset="0"/>
            </a:endParaRPr>
          </a:p>
          <a:p>
            <a:pPr marL="626529" indent="-457200">
              <a:buFont typeface="+mj-lt"/>
              <a:buAutoNum type="arabicPeriod"/>
            </a:pPr>
            <a:endParaRPr lang="vi-VN" dirty="0">
              <a:latin typeface="Cambria" panose="02040503050406030204" pitchFamily="18" charset="0"/>
            </a:endParaRPr>
          </a:p>
          <a:p>
            <a:pPr marL="626529" indent="-457200">
              <a:buFont typeface="+mj-lt"/>
              <a:buAutoNum type="arabicPeriod"/>
            </a:pPr>
            <a:r>
              <a:rPr lang="vi-VN" dirty="0">
                <a:latin typeface="Cambria" panose="02040503050406030204" pitchFamily="18" charset="0"/>
              </a:rPr>
              <a:t>Xác định nội dung đánh giá</a:t>
            </a:r>
            <a:endParaRPr lang="en-US" dirty="0">
              <a:latin typeface="Cambria" panose="02040503050406030204" pitchFamily="18" charset="0"/>
            </a:endParaRPr>
          </a:p>
          <a:p>
            <a:pPr marL="626529" indent="-457200">
              <a:buFont typeface="+mj-lt"/>
              <a:buAutoNum type="arabicPeriod"/>
            </a:pPr>
            <a:endParaRPr lang="vi-VN" dirty="0">
              <a:latin typeface="Cambria" panose="02040503050406030204" pitchFamily="18" charset="0"/>
            </a:endParaRPr>
          </a:p>
          <a:p>
            <a:pPr marL="626529" indent="-457200">
              <a:buFont typeface="+mj-lt"/>
              <a:buAutoNum type="arabicPeriod"/>
            </a:pPr>
            <a:r>
              <a:rPr lang="vi-VN" dirty="0">
                <a:latin typeface="Cambria" panose="02040503050406030204" pitchFamily="18" charset="0"/>
              </a:rPr>
              <a:t>Lựa chọn phương pháp và công cụ đánh giá</a:t>
            </a:r>
            <a:endParaRPr lang="en-US" dirty="0">
              <a:latin typeface="Cambria" panose="02040503050406030204" pitchFamily="18" charset="0"/>
            </a:endParaRPr>
          </a:p>
          <a:p>
            <a:pPr marL="626529" indent="-457200">
              <a:buFont typeface="+mj-lt"/>
              <a:buAutoNum type="arabicPeriod"/>
            </a:pPr>
            <a:endParaRPr lang="vi-VN" dirty="0">
              <a:latin typeface="Cambria" panose="02040503050406030204" pitchFamily="18" charset="0"/>
            </a:endParaRPr>
          </a:p>
          <a:p>
            <a:pPr marL="626529" indent="-457200">
              <a:buFont typeface="+mj-lt"/>
              <a:buAutoNum type="arabicPeriod"/>
            </a:pPr>
            <a:r>
              <a:rPr lang="vi-VN" dirty="0">
                <a:latin typeface="Cambria" panose="02040503050406030204" pitchFamily="18" charset="0"/>
              </a:rPr>
              <a:t>Thiết kế và xây dựng công cụ đánh giá, tiêu chí đánh giá</a:t>
            </a:r>
          </a:p>
          <a:p>
            <a:endParaRPr lang="en-US" dirty="0"/>
          </a:p>
        </p:txBody>
      </p:sp>
    </p:spTree>
    <p:extLst>
      <p:ext uri="{BB962C8B-B14F-4D97-AF65-F5344CB8AC3E}">
        <p14:creationId xmlns:p14="http://schemas.microsoft.com/office/powerpoint/2010/main" val="183926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EE13-D219-D3E3-D9D8-F1E5DD68448B}"/>
              </a:ext>
            </a:extLst>
          </p:cNvPr>
          <p:cNvSpPr>
            <a:spLocks noGrp="1"/>
          </p:cNvSpPr>
          <p:nvPr>
            <p:ph type="title"/>
          </p:nvPr>
        </p:nvSpPr>
        <p:spPr/>
        <p:txBody>
          <a:bodyPr/>
          <a:lstStyle/>
          <a:p>
            <a:r>
              <a:rPr lang="en-US" dirty="0" err="1"/>
              <a:t>Bước</a:t>
            </a:r>
            <a:r>
              <a:rPr lang="en-US" dirty="0"/>
              <a:t> 1. </a:t>
            </a:r>
            <a:r>
              <a:rPr lang="en-VN" dirty="0"/>
              <a:t>Xác định mục tiêu và YCCĐ </a:t>
            </a:r>
            <a:endParaRPr lang="en-US" dirty="0"/>
          </a:p>
        </p:txBody>
      </p:sp>
      <p:pic>
        <p:nvPicPr>
          <p:cNvPr id="3" name="Picture 2">
            <a:extLst>
              <a:ext uri="{FF2B5EF4-FFF2-40B4-BE49-F238E27FC236}">
                <a16:creationId xmlns:a16="http://schemas.microsoft.com/office/drawing/2014/main" id="{C1AB6041-C11A-4122-CB9B-6A327169B864}"/>
              </a:ext>
            </a:extLst>
          </p:cNvPr>
          <p:cNvPicPr>
            <a:picLocks noChangeAspect="1"/>
          </p:cNvPicPr>
          <p:nvPr/>
        </p:nvPicPr>
        <p:blipFill>
          <a:blip r:embed="rId2"/>
          <a:stretch>
            <a:fillRect/>
          </a:stretch>
        </p:blipFill>
        <p:spPr>
          <a:xfrm>
            <a:off x="174721" y="1368883"/>
            <a:ext cx="8553643" cy="4753287"/>
          </a:xfrm>
          <a:prstGeom prst="rect">
            <a:avLst/>
          </a:prstGeom>
        </p:spPr>
      </p:pic>
    </p:spTree>
    <p:extLst>
      <p:ext uri="{BB962C8B-B14F-4D97-AF65-F5344CB8AC3E}">
        <p14:creationId xmlns:p14="http://schemas.microsoft.com/office/powerpoint/2010/main" val="835616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06C3-ED31-128B-ACFC-0DBF8B38396F}"/>
              </a:ext>
            </a:extLst>
          </p:cNvPr>
          <p:cNvSpPr>
            <a:spLocks noGrp="1"/>
          </p:cNvSpPr>
          <p:nvPr>
            <p:ph type="title"/>
          </p:nvPr>
        </p:nvSpPr>
        <p:spPr/>
        <p:txBody>
          <a:bodyPr/>
          <a:lstStyle/>
          <a:p>
            <a:r>
              <a:rPr lang="vi-VN" dirty="0"/>
              <a:t>Bước 2: Xác định </a:t>
            </a:r>
            <a:r>
              <a:rPr lang="en-US" dirty="0" err="1"/>
              <a:t>nội</a:t>
            </a:r>
            <a:r>
              <a:rPr lang="en-US" dirty="0"/>
              <a:t> dung</a:t>
            </a:r>
            <a:r>
              <a:rPr lang="vi-VN" dirty="0"/>
              <a:t> đánh giá</a:t>
            </a:r>
            <a:endParaRPr lang="en-US" dirty="0"/>
          </a:p>
        </p:txBody>
      </p:sp>
      <p:pic>
        <p:nvPicPr>
          <p:cNvPr id="7" name="Content Placeholder 6">
            <a:extLst>
              <a:ext uri="{FF2B5EF4-FFF2-40B4-BE49-F238E27FC236}">
                <a16:creationId xmlns:a16="http://schemas.microsoft.com/office/drawing/2014/main" id="{7D899B08-EC15-E4F7-C62F-B00B976262CC}"/>
              </a:ext>
            </a:extLst>
          </p:cNvPr>
          <p:cNvPicPr>
            <a:picLocks noGrp="1" noChangeAspect="1"/>
          </p:cNvPicPr>
          <p:nvPr>
            <p:ph idx="1"/>
          </p:nvPr>
        </p:nvPicPr>
        <p:blipFill>
          <a:blip r:embed="rId2"/>
          <a:stretch>
            <a:fillRect/>
          </a:stretch>
        </p:blipFill>
        <p:spPr>
          <a:xfrm>
            <a:off x="1072685" y="1271588"/>
            <a:ext cx="6896534" cy="5326286"/>
          </a:xfrm>
          <a:prstGeom prst="rect">
            <a:avLst/>
          </a:prstGeom>
        </p:spPr>
      </p:pic>
    </p:spTree>
    <p:extLst>
      <p:ext uri="{BB962C8B-B14F-4D97-AF65-F5344CB8AC3E}">
        <p14:creationId xmlns:p14="http://schemas.microsoft.com/office/powerpoint/2010/main" val="239228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4034-2093-5872-6B0C-5B7CE7E19612}"/>
              </a:ext>
            </a:extLst>
          </p:cNvPr>
          <p:cNvSpPr>
            <a:spLocks noGrp="1"/>
          </p:cNvSpPr>
          <p:nvPr>
            <p:ph type="title"/>
          </p:nvPr>
        </p:nvSpPr>
        <p:spPr/>
        <p:txBody>
          <a:bodyPr/>
          <a:lstStyle/>
          <a:p>
            <a:r>
              <a:rPr lang="en-US" dirty="0" err="1">
                <a:latin typeface="UTM Swiss 721 Black Condensed"/>
              </a:rPr>
              <a:t>Bước</a:t>
            </a:r>
            <a:r>
              <a:rPr lang="en-US" dirty="0">
                <a:latin typeface="UTM Swiss 721 Black Condensed"/>
              </a:rPr>
              <a:t> 3. </a:t>
            </a:r>
            <a:r>
              <a:rPr lang="en-US" dirty="0" err="1">
                <a:latin typeface="UTM Swiss 721 Black Condensed"/>
              </a:rPr>
              <a:t>Lựa</a:t>
            </a:r>
            <a:r>
              <a:rPr lang="en-US" dirty="0">
                <a:latin typeface="UTM Swiss 721 Black Condensed"/>
              </a:rPr>
              <a:t> </a:t>
            </a:r>
            <a:r>
              <a:rPr lang="en-US" dirty="0" err="1">
                <a:latin typeface="UTM Swiss 721 Black Condensed"/>
              </a:rPr>
              <a:t>chọn</a:t>
            </a:r>
            <a:r>
              <a:rPr lang="en-US" dirty="0">
                <a:latin typeface="UTM Swiss 721 Black Condensed"/>
              </a:rPr>
              <a:t> </a:t>
            </a:r>
            <a:r>
              <a:rPr lang="en-US" dirty="0" err="1">
                <a:latin typeface="UTM Swiss 721 Black Condensed"/>
              </a:rPr>
              <a:t>phương</a:t>
            </a:r>
            <a:r>
              <a:rPr lang="en-US" dirty="0">
                <a:latin typeface="UTM Swiss 721 Black Condensed"/>
              </a:rPr>
              <a:t> </a:t>
            </a:r>
            <a:r>
              <a:rPr lang="en-US" dirty="0" err="1">
                <a:latin typeface="UTM Swiss 721 Black Condensed"/>
              </a:rPr>
              <a:t>pháp</a:t>
            </a:r>
            <a:r>
              <a:rPr lang="en-US" dirty="0">
                <a:latin typeface="UTM Swiss 721 Black Condensed"/>
              </a:rPr>
              <a:t> </a:t>
            </a:r>
            <a:r>
              <a:rPr lang="en-US" dirty="0" err="1">
                <a:latin typeface="UTM Swiss 721 Black Condensed"/>
              </a:rPr>
              <a:t>và</a:t>
            </a:r>
            <a:r>
              <a:rPr lang="en-US" dirty="0">
                <a:latin typeface="UTM Swiss 721 Black Condensed"/>
              </a:rPr>
              <a:t> </a:t>
            </a:r>
            <a:r>
              <a:rPr lang="en-US" dirty="0" err="1">
                <a:latin typeface="UTM Swiss 721 Black Condensed"/>
              </a:rPr>
              <a:t>công</a:t>
            </a:r>
            <a:r>
              <a:rPr lang="en-US" dirty="0">
                <a:latin typeface="UTM Swiss 721 Black Condensed"/>
              </a:rPr>
              <a:t> </a:t>
            </a:r>
            <a:r>
              <a:rPr lang="en-US" dirty="0" err="1">
                <a:latin typeface="UTM Swiss 721 Black Condensed"/>
              </a:rPr>
              <a:t>cụ</a:t>
            </a:r>
            <a:r>
              <a:rPr lang="en-US" dirty="0">
                <a:latin typeface="UTM Swiss 721 Black Condensed"/>
              </a:rPr>
              <a:t> </a:t>
            </a:r>
            <a:endParaRPr lang="en-US" dirty="0"/>
          </a:p>
        </p:txBody>
      </p:sp>
      <p:pic>
        <p:nvPicPr>
          <p:cNvPr id="4" name="Content Placeholder 3" descr="A close up of a paper&#10;&#10;Description automatically generated">
            <a:extLst>
              <a:ext uri="{FF2B5EF4-FFF2-40B4-BE49-F238E27FC236}">
                <a16:creationId xmlns:a16="http://schemas.microsoft.com/office/drawing/2014/main" id="{DB0506FC-0D8D-82B1-2EAA-7B8DDA61A5EB}"/>
              </a:ext>
            </a:extLst>
          </p:cNvPr>
          <p:cNvPicPr>
            <a:picLocks noGrp="1" noChangeAspect="1"/>
          </p:cNvPicPr>
          <p:nvPr>
            <p:ph idx="1"/>
          </p:nvPr>
        </p:nvPicPr>
        <p:blipFill>
          <a:blip r:embed="rId2"/>
          <a:stretch>
            <a:fillRect/>
          </a:stretch>
        </p:blipFill>
        <p:spPr>
          <a:xfrm>
            <a:off x="525139" y="1712860"/>
            <a:ext cx="8227462" cy="3969203"/>
          </a:xfrm>
        </p:spPr>
      </p:pic>
    </p:spTree>
    <p:extLst>
      <p:ext uri="{BB962C8B-B14F-4D97-AF65-F5344CB8AC3E}">
        <p14:creationId xmlns:p14="http://schemas.microsoft.com/office/powerpoint/2010/main" val="182835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F014-F475-566F-9E78-A5B736DF2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541FF-C196-18D0-F2CE-12D4EB22B778}"/>
              </a:ext>
            </a:extLst>
          </p:cNvPr>
          <p:cNvSpPr>
            <a:spLocks noGrp="1"/>
          </p:cNvSpPr>
          <p:nvPr>
            <p:ph type="title"/>
          </p:nvPr>
        </p:nvSpPr>
        <p:spPr/>
        <p:txBody>
          <a:bodyPr/>
          <a:lstStyle/>
          <a:p>
            <a:r>
              <a:rPr lang="en-US"/>
              <a:t>Một số công cụ đánh giá HĐTNHN</a:t>
            </a:r>
          </a:p>
        </p:txBody>
      </p:sp>
      <p:sp>
        <p:nvSpPr>
          <p:cNvPr id="3" name="Content Placeholder 2">
            <a:extLst>
              <a:ext uri="{FF2B5EF4-FFF2-40B4-BE49-F238E27FC236}">
                <a16:creationId xmlns:a16="http://schemas.microsoft.com/office/drawing/2014/main" id="{AD02A8BA-1B87-EF14-1E8D-8C4B8C7DE951}"/>
              </a:ext>
            </a:extLst>
          </p:cNvPr>
          <p:cNvSpPr>
            <a:spLocks noGrp="1"/>
          </p:cNvSpPr>
          <p:nvPr>
            <p:ph idx="1"/>
          </p:nvPr>
        </p:nvSpPr>
        <p:spPr/>
        <p:txBody>
          <a:bodyPr/>
          <a:lstStyle/>
          <a:p>
            <a:endParaRPr lang="en-US"/>
          </a:p>
        </p:txBody>
      </p:sp>
      <p:pic>
        <p:nvPicPr>
          <p:cNvPr id="6" name="Content Placeholder 4">
            <a:extLst>
              <a:ext uri="{FF2B5EF4-FFF2-40B4-BE49-F238E27FC236}">
                <a16:creationId xmlns:a16="http://schemas.microsoft.com/office/drawing/2014/main" id="{6A62BED4-0E99-DA74-68F0-20418D95B23B}"/>
              </a:ext>
            </a:extLst>
          </p:cNvPr>
          <p:cNvPicPr>
            <a:picLocks noChangeAspect="1"/>
          </p:cNvPicPr>
          <p:nvPr/>
        </p:nvPicPr>
        <p:blipFill>
          <a:blip r:embed="rId2"/>
          <a:stretch>
            <a:fillRect/>
          </a:stretch>
        </p:blipFill>
        <p:spPr>
          <a:xfrm>
            <a:off x="599354" y="1872732"/>
            <a:ext cx="8188300" cy="3867241"/>
          </a:xfrm>
          <a:prstGeom prst="rect">
            <a:avLst/>
          </a:prstGeom>
        </p:spPr>
      </p:pic>
    </p:spTree>
    <p:extLst>
      <p:ext uri="{BB962C8B-B14F-4D97-AF65-F5344CB8AC3E}">
        <p14:creationId xmlns:p14="http://schemas.microsoft.com/office/powerpoint/2010/main" val="283980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03BD6-0163-9A53-2537-12F1CF5CE04E}"/>
              </a:ext>
            </a:extLst>
          </p:cNvPr>
          <p:cNvSpPr>
            <a:spLocks noGrp="1"/>
          </p:cNvSpPr>
          <p:nvPr>
            <p:ph type="title"/>
          </p:nvPr>
        </p:nvSpPr>
        <p:spPr>
          <a:xfrm>
            <a:off x="294109" y="0"/>
            <a:ext cx="7210396" cy="1080938"/>
          </a:xfrm>
        </p:spPr>
        <p:txBody>
          <a:bodyPr>
            <a:normAutofit/>
          </a:bodyPr>
          <a:lstStyle/>
          <a:p>
            <a:r>
              <a:rPr lang="en-US">
                <a:latin typeface="UTM Swiss 721 Black Condensed"/>
              </a:rPr>
              <a:t>Bước 3. Lựa chọn phương pháp và công cụ </a:t>
            </a:r>
            <a:endParaRPr lang="en-US"/>
          </a:p>
        </p:txBody>
      </p:sp>
      <p:sp>
        <p:nvSpPr>
          <p:cNvPr id="3" name="Content Placeholder 2">
            <a:extLst>
              <a:ext uri="{FF2B5EF4-FFF2-40B4-BE49-F238E27FC236}">
                <a16:creationId xmlns:a16="http://schemas.microsoft.com/office/drawing/2014/main" id="{706CF3BE-F0F9-9C2A-910F-A0FE19A67C83}"/>
              </a:ext>
            </a:extLst>
          </p:cNvPr>
          <p:cNvSpPr>
            <a:spLocks noGrp="1"/>
          </p:cNvSpPr>
          <p:nvPr>
            <p:ph idx="1"/>
          </p:nvPr>
        </p:nvSpPr>
        <p:spPr>
          <a:xfrm>
            <a:off x="652183" y="1547145"/>
            <a:ext cx="8093539" cy="4544371"/>
          </a:xfrm>
          <a:scene3d>
            <a:camera prst="orthographicFront">
              <a:rot lat="0" lon="0" rev="0"/>
            </a:camera>
            <a:lightRig rig="soft" dir="t">
              <a:rot lat="0" lon="0" rev="0"/>
            </a:lightRig>
          </a:scene3d>
        </p:spPr>
        <p:style>
          <a:lnRef idx="1">
            <a:schemeClr val="accent1"/>
          </a:lnRef>
          <a:fillRef idx="2">
            <a:schemeClr val="accent1"/>
          </a:fillRef>
          <a:effectRef idx="1">
            <a:schemeClr val="accent1"/>
          </a:effectRef>
          <a:fontRef idx="minor">
            <a:schemeClr val="dk1"/>
          </a:fontRef>
        </p:style>
        <p:txBody>
          <a:bodyPr>
            <a:normAutofit/>
          </a:bodyPr>
          <a:lstStyle/>
          <a:p>
            <a:pPr marL="0" indent="0">
              <a:spcBef>
                <a:spcPts val="600"/>
              </a:spcBef>
              <a:spcAft>
                <a:spcPts val="600"/>
              </a:spcAft>
              <a:buNone/>
              <a:tabLst>
                <a:tab pos="180340" algn="l"/>
              </a:tabLst>
            </a:pPr>
            <a:r>
              <a:rPr lang="en-US">
                <a:effectLst/>
                <a:latin typeface="Times New Roman" panose="02020603050405020304" pitchFamily="18" charset="0"/>
                <a:ea typeface="Calibri" panose="020F0502020204030204" pitchFamily="34" charset="0"/>
                <a:cs typeface="Times New Roman" panose="02020603050405020304" pitchFamily="18" charset="0"/>
              </a:rPr>
              <a:t>Việc lựa chọn các phương pháp, công cụ đánh giá cần lựa chọn dựa trên các tiêu chí như sau:</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600"/>
              </a:spcBef>
              <a:spcAft>
                <a:spcPts val="600"/>
              </a:spcAft>
              <a:buNone/>
              <a:tabLst>
                <a:tab pos="180340" algn="l"/>
              </a:tabLst>
            </a:pPr>
            <a:r>
              <a:rPr lang="en-US">
                <a:effectLst/>
                <a:latin typeface="Times New Roman" panose="02020603050405020304" pitchFamily="18" charset="0"/>
                <a:ea typeface="Calibri" panose="020F0502020204030204" pitchFamily="34" charset="0"/>
                <a:cs typeface="Times New Roman" panose="02020603050405020304" pitchFamily="18" charset="0"/>
              </a:rPr>
              <a:t>- </a:t>
            </a:r>
            <a:r>
              <a:rPr lang="en-US" i="1">
                <a:effectLst/>
                <a:latin typeface="Times New Roman" panose="02020603050405020304" pitchFamily="18" charset="0"/>
                <a:ea typeface="Calibri" panose="020F0502020204030204" pitchFamily="34" charset="0"/>
                <a:cs typeface="Times New Roman" panose="02020603050405020304" pitchFamily="18" charset="0"/>
              </a:rPr>
              <a:t>Phương pháp, công cụ đó có giúp đánh giá được mục tiêu, </a:t>
            </a:r>
            <a:r>
              <a:rPr lang="en-US" b="1" i="1">
                <a:effectLst/>
                <a:latin typeface="Times New Roman" panose="02020603050405020304" pitchFamily="18" charset="0"/>
                <a:ea typeface="Calibri" panose="020F0502020204030204" pitchFamily="34" charset="0"/>
                <a:cs typeface="Times New Roman" panose="02020603050405020304" pitchFamily="18" charset="0"/>
              </a:rPr>
              <a:t>yêu cầu cần đạt </a:t>
            </a:r>
            <a:r>
              <a:rPr lang="en-US" i="1">
                <a:effectLst/>
                <a:latin typeface="Times New Roman" panose="02020603050405020304" pitchFamily="18" charset="0"/>
                <a:ea typeface="Calibri" panose="020F0502020204030204" pitchFamily="34" charset="0"/>
                <a:cs typeface="Times New Roman" panose="02020603050405020304" pitchFamily="18" charset="0"/>
              </a:rPr>
              <a:t>được xác định không?</a:t>
            </a:r>
          </a:p>
          <a:p>
            <a:pPr marL="0" indent="0">
              <a:spcBef>
                <a:spcPts val="600"/>
              </a:spcBef>
              <a:spcAft>
                <a:spcPts val="600"/>
              </a:spcAft>
              <a:buNone/>
              <a:tabLst>
                <a:tab pos="180340" algn="l"/>
              </a:tabLst>
            </a:pPr>
            <a:r>
              <a:rPr lang="en-US" i="1">
                <a:effectLst/>
                <a:latin typeface="Times New Roman" panose="02020603050405020304" pitchFamily="18" charset="0"/>
                <a:ea typeface="Calibri" panose="020F0502020204030204" pitchFamily="34" charset="0"/>
                <a:cs typeface="Times New Roman" panose="02020603050405020304" pitchFamily="18" charset="0"/>
              </a:rPr>
              <a:t>- Phương pháp, công cụ đó có đánh giá được </a:t>
            </a:r>
            <a:r>
              <a:rPr lang="en-US" b="1" i="1">
                <a:effectLst/>
                <a:latin typeface="Times New Roman" panose="02020603050405020304" pitchFamily="18" charset="0"/>
                <a:ea typeface="Calibri" panose="020F0502020204030204" pitchFamily="34" charset="0"/>
                <a:cs typeface="Times New Roman" panose="02020603050405020304" pitchFamily="18" charset="0"/>
              </a:rPr>
              <a:t>năng lực </a:t>
            </a:r>
            <a:r>
              <a:rPr lang="en-US" i="1">
                <a:effectLst/>
                <a:latin typeface="Times New Roman" panose="02020603050405020304" pitchFamily="18" charset="0"/>
                <a:ea typeface="Calibri" panose="020F0502020204030204" pitchFamily="34" charset="0"/>
                <a:cs typeface="Times New Roman" panose="02020603050405020304" pitchFamily="18" charset="0"/>
              </a:rPr>
              <a:t>của HS không? Có phù hợp với đặc trưng của HĐTN, HN không?</a:t>
            </a:r>
          </a:p>
          <a:p>
            <a:pPr marL="0" indent="0">
              <a:spcBef>
                <a:spcPts val="600"/>
              </a:spcBef>
              <a:spcAft>
                <a:spcPts val="600"/>
              </a:spcAft>
              <a:buNone/>
              <a:tabLst>
                <a:tab pos="180340" algn="l"/>
              </a:tabLst>
            </a:pPr>
            <a:r>
              <a:rPr lang="en-US" i="1">
                <a:effectLst/>
                <a:latin typeface="Times New Roman" panose="02020603050405020304" pitchFamily="18" charset="0"/>
                <a:ea typeface="Calibri" panose="020F0502020204030204" pitchFamily="34" charset="0"/>
                <a:cs typeface="Times New Roman" panose="02020603050405020304" pitchFamily="18" charset="0"/>
              </a:rPr>
              <a:t>- Phương pháp, công cụ đó có phù hợp với </a:t>
            </a:r>
            <a:r>
              <a:rPr lang="en-US" b="1" i="1">
                <a:effectLst/>
                <a:latin typeface="Times New Roman" panose="02020603050405020304" pitchFamily="18" charset="0"/>
                <a:ea typeface="Calibri" panose="020F0502020204030204" pitchFamily="34" charset="0"/>
                <a:cs typeface="Times New Roman" panose="02020603050405020304" pitchFamily="18" charset="0"/>
              </a:rPr>
              <a:t>hình thức đánh giá </a:t>
            </a:r>
            <a:r>
              <a:rPr lang="en-US" i="1">
                <a:effectLst/>
                <a:latin typeface="Times New Roman" panose="02020603050405020304" pitchFamily="18" charset="0"/>
                <a:ea typeface="Calibri" panose="020F0502020204030204" pitchFamily="34" charset="0"/>
                <a:cs typeface="Times New Roman" panose="02020603050405020304" pitchFamily="18" charset="0"/>
              </a:rPr>
              <a:t>xác định không?</a:t>
            </a:r>
          </a:p>
          <a:p>
            <a:pPr marL="0" indent="0">
              <a:spcBef>
                <a:spcPts val="600"/>
              </a:spcBef>
              <a:spcAft>
                <a:spcPts val="600"/>
              </a:spcAft>
              <a:buNone/>
              <a:tabLst>
                <a:tab pos="180340" algn="l"/>
              </a:tabLst>
            </a:pPr>
            <a:r>
              <a:rPr lang="en-US" i="1">
                <a:effectLst/>
                <a:latin typeface="Times New Roman" panose="02020603050405020304" pitchFamily="18" charset="0"/>
                <a:ea typeface="Calibri" panose="020F0502020204030204" pitchFamily="34" charset="0"/>
                <a:cs typeface="Times New Roman" panose="02020603050405020304" pitchFamily="18" charset="0"/>
              </a:rPr>
              <a:t>- Phương pháp đó có phù hợp với </a:t>
            </a:r>
            <a:r>
              <a:rPr lang="en-US" b="1" i="1">
                <a:effectLst/>
                <a:latin typeface="Times New Roman" panose="02020603050405020304" pitchFamily="18" charset="0"/>
                <a:ea typeface="Calibri" panose="020F0502020204030204" pitchFamily="34" charset="0"/>
                <a:cs typeface="Times New Roman" panose="02020603050405020304" pitchFamily="18" charset="0"/>
              </a:rPr>
              <a:t>đặc điểm học sinh </a:t>
            </a:r>
            <a:r>
              <a:rPr lang="en-US" i="1">
                <a:effectLst/>
                <a:latin typeface="Times New Roman" panose="02020603050405020304" pitchFamily="18" charset="0"/>
                <a:ea typeface="Calibri" panose="020F0502020204030204" pitchFamily="34" charset="0"/>
                <a:cs typeface="Times New Roman" panose="02020603050405020304" pitchFamily="18" charset="0"/>
              </a:rPr>
              <a:t>không?</a:t>
            </a:r>
          </a:p>
        </p:txBody>
      </p:sp>
    </p:spTree>
    <p:extLst>
      <p:ext uri="{BB962C8B-B14F-4D97-AF65-F5344CB8AC3E}">
        <p14:creationId xmlns:p14="http://schemas.microsoft.com/office/powerpoint/2010/main" val="96900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7DDC-3E06-FCF5-AA46-AD95D0F50BE0}"/>
              </a:ext>
            </a:extLst>
          </p:cNvPr>
          <p:cNvSpPr>
            <a:spLocks noGrp="1"/>
          </p:cNvSpPr>
          <p:nvPr>
            <p:ph type="title"/>
          </p:nvPr>
        </p:nvSpPr>
        <p:spPr/>
        <p:txBody>
          <a:bodyPr/>
          <a:lstStyle/>
          <a:p>
            <a:r>
              <a:rPr lang="en-US"/>
              <a:t>Ví dụ</a:t>
            </a:r>
          </a:p>
        </p:txBody>
      </p:sp>
      <p:graphicFrame>
        <p:nvGraphicFramePr>
          <p:cNvPr id="4" name="Content Placeholder 3">
            <a:extLst>
              <a:ext uri="{FF2B5EF4-FFF2-40B4-BE49-F238E27FC236}">
                <a16:creationId xmlns:a16="http://schemas.microsoft.com/office/drawing/2014/main" id="{D643C3E5-3534-4FC8-41E0-CFED228AEE30}"/>
              </a:ext>
            </a:extLst>
          </p:cNvPr>
          <p:cNvGraphicFramePr>
            <a:graphicFrameLocks noGrp="1"/>
          </p:cNvGraphicFramePr>
          <p:nvPr>
            <p:ph idx="1"/>
            <p:extLst>
              <p:ext uri="{D42A27DB-BD31-4B8C-83A1-F6EECF244321}">
                <p14:modId xmlns:p14="http://schemas.microsoft.com/office/powerpoint/2010/main" val="287871253"/>
              </p:ext>
            </p:extLst>
          </p:nvPr>
        </p:nvGraphicFramePr>
        <p:xfrm>
          <a:off x="528747" y="1425387"/>
          <a:ext cx="8373206" cy="5224183"/>
        </p:xfrm>
        <a:graphic>
          <a:graphicData uri="http://schemas.openxmlformats.org/drawingml/2006/table">
            <a:tbl>
              <a:tblPr firstRow="1" firstCol="1" bandRow="1">
                <a:tableStyleId>{6E25E649-3F16-4E02-A733-19D2CDBF48F0}</a:tableStyleId>
              </a:tblPr>
              <a:tblGrid>
                <a:gridCol w="2389006">
                  <a:extLst>
                    <a:ext uri="{9D8B030D-6E8A-4147-A177-3AD203B41FA5}">
                      <a16:colId xmlns:a16="http://schemas.microsoft.com/office/drawing/2014/main" val="933398467"/>
                    </a:ext>
                  </a:extLst>
                </a:gridCol>
                <a:gridCol w="2277736">
                  <a:extLst>
                    <a:ext uri="{9D8B030D-6E8A-4147-A177-3AD203B41FA5}">
                      <a16:colId xmlns:a16="http://schemas.microsoft.com/office/drawing/2014/main" val="2638138878"/>
                    </a:ext>
                  </a:extLst>
                </a:gridCol>
                <a:gridCol w="2253426">
                  <a:extLst>
                    <a:ext uri="{9D8B030D-6E8A-4147-A177-3AD203B41FA5}">
                      <a16:colId xmlns:a16="http://schemas.microsoft.com/office/drawing/2014/main" val="4048239946"/>
                    </a:ext>
                  </a:extLst>
                </a:gridCol>
                <a:gridCol w="1453038">
                  <a:extLst>
                    <a:ext uri="{9D8B030D-6E8A-4147-A177-3AD203B41FA5}">
                      <a16:colId xmlns:a16="http://schemas.microsoft.com/office/drawing/2014/main" val="1719253814"/>
                    </a:ext>
                  </a:extLst>
                </a:gridCol>
              </a:tblGrid>
              <a:tr h="672419">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Yêu cầu cần đạt</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Nội dung đánh giá</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Phương pháp đánh giá</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Công cụ đánh giá</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0851561"/>
                  </a:ext>
                </a:extLst>
              </a:tr>
              <a:tr h="4551764">
                <a:tc>
                  <a:txBody>
                    <a:bodyPr/>
                    <a:lstStyle/>
                    <a:p>
                      <a:pPr marL="353695" marR="5080" indent="-285750" algn="just">
                        <a:spcBef>
                          <a:spcPts val="600"/>
                        </a:spcBef>
                        <a:spcAft>
                          <a:spcPts val="600"/>
                        </a:spcAft>
                        <a:buFontTx/>
                        <a:buChar char="-"/>
                        <a:tabLst>
                          <a:tab pos="210185" algn="l"/>
                        </a:tabLst>
                      </a:pPr>
                      <a:r>
                        <a:rPr lang="vi-VN" sz="1300">
                          <a:effectLst/>
                          <a:latin typeface="Cambria" panose="02040503050406030204" pitchFamily="18" charset="0"/>
                          <a:ea typeface="Cambria" panose="02040503050406030204" pitchFamily="18" charset="0"/>
                        </a:rPr>
                        <a:t>Trình bày được xu hướng phát triển nghề nghiệp trong xã hội hiện đại. </a:t>
                      </a:r>
                      <a:endParaRPr lang="en-US" sz="1300">
                        <a:effectLst/>
                        <a:latin typeface="Cambria" panose="02040503050406030204" pitchFamily="18" charset="0"/>
                        <a:ea typeface="Cambria" panose="02040503050406030204" pitchFamily="18" charset="0"/>
                      </a:endParaRPr>
                    </a:p>
                    <a:p>
                      <a:pPr marL="353695" marR="5080" indent="-285750" algn="just">
                        <a:spcBef>
                          <a:spcPts val="600"/>
                        </a:spcBef>
                        <a:spcAft>
                          <a:spcPts val="600"/>
                        </a:spcAft>
                        <a:buFontTx/>
                        <a:buChar char="-"/>
                        <a:tabLst>
                          <a:tab pos="210185" algn="l"/>
                        </a:tabLst>
                      </a:pPr>
                      <a:r>
                        <a:rPr lang="vi-VN" sz="1300">
                          <a:effectLst/>
                          <a:latin typeface="Cambria" panose="02040503050406030204" pitchFamily="18" charset="0"/>
                          <a:ea typeface="Cambria" panose="02040503050406030204" pitchFamily="18" charset="0"/>
                        </a:rPr>
                        <a:t>Chỉ ra được những phẩm chất và năng lực cần có của người lao động trong xã hội hiện đại </a:t>
                      </a:r>
                      <a:endParaRPr lang="en-US" sz="1300">
                        <a:effectLst/>
                        <a:latin typeface="Cambria" panose="02040503050406030204" pitchFamily="18" charset="0"/>
                        <a:ea typeface="Cambria" panose="02040503050406030204" pitchFamily="18" charset="0"/>
                      </a:endParaRPr>
                    </a:p>
                    <a:p>
                      <a:pPr marL="353695" marR="5080" indent="-285750" algn="just">
                        <a:spcBef>
                          <a:spcPts val="600"/>
                        </a:spcBef>
                        <a:spcAft>
                          <a:spcPts val="600"/>
                        </a:spcAft>
                        <a:buFontTx/>
                        <a:buChar char="-"/>
                        <a:tabLst>
                          <a:tab pos="210185" algn="l"/>
                        </a:tabLst>
                      </a:pPr>
                      <a:r>
                        <a:rPr lang="vi-VN" sz="1300" i="0">
                          <a:latin typeface="Cambria" panose="02040503050406030204" pitchFamily="18" charset="0"/>
                          <a:ea typeface="Cambria" panose="02040503050406030204" pitchFamily="18" charset="0"/>
                        </a:rPr>
                        <a:t>Tìm hiểu tính chuyên nghiệp trong công việc, đảm bảo yêu cầu về an toàn và sức khoẻ nghề nghiệp</a:t>
                      </a:r>
                      <a:endParaRPr lang="vi-VN" sz="1300" i="0">
                        <a:effectLst/>
                        <a:latin typeface="Cambria" panose="02040503050406030204" pitchFamily="18" charset="0"/>
                        <a:ea typeface="Cambria" panose="02040503050406030204" pitchFamily="18" charset="0"/>
                      </a:endParaRPr>
                    </a:p>
                    <a:p>
                      <a:pPr marL="67945" marR="5080" algn="just">
                        <a:spcBef>
                          <a:spcPts val="600"/>
                        </a:spcBef>
                        <a:spcAft>
                          <a:spcPts val="600"/>
                        </a:spcAft>
                        <a:tabLst>
                          <a:tab pos="210185"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Đánh giá các nội dung:</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X</a:t>
                      </a:r>
                      <a:r>
                        <a:rPr lang="vi-VN" sz="1300">
                          <a:effectLst/>
                          <a:latin typeface="Cambria" panose="02040503050406030204" pitchFamily="18" charset="0"/>
                          <a:ea typeface="Cambria" panose="02040503050406030204" pitchFamily="18" charset="0"/>
                        </a:rPr>
                        <a:t>u hướng phát triển nghề nghiệp trong xã hội hiện đại.</a:t>
                      </a:r>
                      <a:r>
                        <a:rPr lang="en-US" sz="1300">
                          <a:effectLst/>
                          <a:latin typeface="Cambria" panose="02040503050406030204" pitchFamily="18" charset="0"/>
                          <a:ea typeface="Cambria" panose="02040503050406030204" pitchFamily="18" charset="0"/>
                        </a:rPr>
                        <a:t>.</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N</a:t>
                      </a:r>
                      <a:r>
                        <a:rPr lang="vi-VN" sz="1300">
                          <a:effectLst/>
                          <a:latin typeface="Cambria" panose="02040503050406030204" pitchFamily="18" charset="0"/>
                          <a:ea typeface="Cambria" panose="02040503050406030204" pitchFamily="18" charset="0"/>
                        </a:rPr>
                        <a:t>hững phẩm chất và năng lực cần có của người lao động trong xã hội hiện đại </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Tính chuyên nghiệp trong công việc, đảm bảo yêu cầu về an toàn và sức khoẻ nghề nghiệp</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Đánh giá, phân tích “sản phẩm” của học sinh </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Sản phẩm: </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a:t>
                      </a:r>
                      <a:r>
                        <a:rPr lang="vi-VN" sz="1300">
                          <a:effectLst/>
                          <a:latin typeface="Cambria" panose="02040503050406030204" pitchFamily="18" charset="0"/>
                          <a:ea typeface="Cambria" panose="02040503050406030204" pitchFamily="18" charset="0"/>
                        </a:rPr>
                        <a:t>Bài thuyết trình</a:t>
                      </a:r>
                      <a:r>
                        <a:rPr lang="en-US" sz="1300">
                          <a:effectLst/>
                          <a:latin typeface="Cambria" panose="02040503050406030204" pitchFamily="18" charset="0"/>
                          <a:ea typeface="Cambria" panose="02040503050406030204" pitchFamily="18" charset="0"/>
                        </a:rPr>
                        <a:t> về</a:t>
                      </a:r>
                      <a:r>
                        <a:rPr lang="vi-VN" sz="1300">
                          <a:effectLst/>
                          <a:latin typeface="Cambria" panose="02040503050406030204" pitchFamily="18" charset="0"/>
                          <a:ea typeface="Cambria" panose="02040503050406030204" pitchFamily="18" charset="0"/>
                        </a:rPr>
                        <a:t> các xu hướng nghề nghiệp</a:t>
                      </a:r>
                      <a:r>
                        <a:rPr lang="en-US" sz="1300">
                          <a:effectLst/>
                          <a:latin typeface="Cambria" panose="02040503050406030204" pitchFamily="18" charset="0"/>
                          <a:ea typeface="Cambria" panose="02040503050406030204" pitchFamily="18" charset="0"/>
                        </a:rPr>
                        <a:t>;  </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a:t>
                      </a:r>
                      <a:r>
                        <a:rPr lang="vi-VN" sz="1300">
                          <a:effectLst/>
                          <a:latin typeface="Cambria" panose="02040503050406030204" pitchFamily="18" charset="0"/>
                          <a:ea typeface="Cambria" panose="02040503050406030204" pitchFamily="18" charset="0"/>
                        </a:rPr>
                        <a:t>Clip phỏng vấn</a:t>
                      </a:r>
                      <a:r>
                        <a:rPr lang="en-US" sz="1300">
                          <a:effectLst/>
                          <a:latin typeface="Cambria" panose="02040503050406030204" pitchFamily="18" charset="0"/>
                          <a:ea typeface="Cambria" panose="02040503050406030204" pitchFamily="18" charset="0"/>
                        </a:rPr>
                        <a:t> </a:t>
                      </a:r>
                      <a:r>
                        <a:rPr lang="vi-VN" sz="1300">
                          <a:effectLst/>
                          <a:latin typeface="Cambria" panose="02040503050406030204" pitchFamily="18" charset="0"/>
                          <a:ea typeface="Cambria" panose="02040503050406030204" pitchFamily="18" charset="0"/>
                        </a:rPr>
                        <a:t>chuyên gia, người lao động về các xu hướng nghề nghiệp. </a:t>
                      </a:r>
                      <a:endParaRPr lang="en-US" sz="1300">
                        <a:effectLst/>
                        <a:latin typeface="Cambria" panose="02040503050406030204" pitchFamily="18" charset="0"/>
                        <a:ea typeface="Cambria" panose="02040503050406030204" pitchFamily="18" charset="0"/>
                      </a:endParaRP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S</a:t>
                      </a:r>
                      <a:r>
                        <a:rPr lang="vi-VN" sz="1300">
                          <a:effectLst/>
                          <a:latin typeface="Cambria" panose="02040503050406030204" pitchFamily="18" charset="0"/>
                          <a:ea typeface="Cambria" panose="02040503050406030204" pitchFamily="18" charset="0"/>
                        </a:rPr>
                        <a:t>ổ tay về phẩm chất và năng lực cần thiết cho người lao động</a:t>
                      </a:r>
                      <a:r>
                        <a:rPr lang="en-US" sz="1300">
                          <a:effectLst/>
                          <a:latin typeface="Cambria" panose="02040503050406030204" pitchFamily="18" charset="0"/>
                          <a:ea typeface="Cambria" panose="02040503050406030204" pitchFamily="18" charset="0"/>
                        </a:rPr>
                        <a:t>; </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a:t>
                      </a:r>
                      <a:r>
                        <a:rPr lang="vi-VN" sz="1300">
                          <a:effectLst/>
                          <a:latin typeface="Cambria" panose="02040503050406030204" pitchFamily="18" charset="0"/>
                          <a:ea typeface="Cambria" panose="02040503050406030204" pitchFamily="18" charset="0"/>
                        </a:rPr>
                        <a:t>Bài viết </a:t>
                      </a:r>
                      <a:r>
                        <a:rPr lang="en-US" sz="1300">
                          <a:effectLst/>
                          <a:latin typeface="Cambria" panose="02040503050406030204" pitchFamily="18" charset="0"/>
                          <a:ea typeface="Cambria" panose="02040503050406030204" pitchFamily="18" charset="0"/>
                        </a:rPr>
                        <a:t>t</a:t>
                      </a:r>
                      <a:r>
                        <a:rPr lang="vi-VN" sz="1300">
                          <a:effectLst/>
                          <a:latin typeface="Cambria" panose="02040503050406030204" pitchFamily="18" charset="0"/>
                          <a:ea typeface="Cambria" panose="02040503050406030204" pitchFamily="18" charset="0"/>
                        </a:rPr>
                        <a:t>ìm hiểu về quy trình làm việc chuyên nghiệp, tiêu chuẩn an toàn và sức khỏe lao động trong các lĩnh vực</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marR="5080" algn="ctr">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Phiếu đánh giá theo tiêu chí</a:t>
                      </a:r>
                      <a:endParaRPr lang="en-US" sz="1100">
                        <a:effectLst/>
                        <a:latin typeface="Cambria" panose="02040503050406030204" pitchFamily="18" charset="0"/>
                        <a:ea typeface="Cambria" panose="02040503050406030204" pitchFamily="18" charset="0"/>
                      </a:endParaRP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7254561"/>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9C77BA4-9DE8-4A75-CBC3-FE3927FD68D0}"/>
                  </a:ext>
                </a:extLst>
              </p14:cNvPr>
              <p14:cNvContentPartPr/>
              <p14:nvPr/>
            </p14:nvContentPartPr>
            <p14:xfrm>
              <a:off x="3862080" y="3278520"/>
              <a:ext cx="3170520" cy="643320"/>
            </p14:xfrm>
          </p:contentPart>
        </mc:Choice>
        <mc:Fallback xmlns="">
          <p:pic>
            <p:nvPicPr>
              <p:cNvPr id="3" name="Ink 2">
                <a:extLst>
                  <a:ext uri="{FF2B5EF4-FFF2-40B4-BE49-F238E27FC236}">
                    <a16:creationId xmlns:a16="http://schemas.microsoft.com/office/drawing/2014/main" id="{39C77BA4-9DE8-4A75-CBC3-FE3927FD68D0}"/>
                  </a:ext>
                </a:extLst>
              </p:cNvPr>
              <p:cNvPicPr/>
              <p:nvPr/>
            </p:nvPicPr>
            <p:blipFill>
              <a:blip r:embed="rId3"/>
              <a:stretch>
                <a:fillRect/>
              </a:stretch>
            </p:blipFill>
            <p:spPr>
              <a:xfrm>
                <a:off x="3852720" y="3269160"/>
                <a:ext cx="3189240" cy="662040"/>
              </a:xfrm>
              <a:prstGeom prst="rect">
                <a:avLst/>
              </a:prstGeom>
            </p:spPr>
          </p:pic>
        </mc:Fallback>
      </mc:AlternateContent>
    </p:spTree>
    <p:extLst>
      <p:ext uri="{BB962C8B-B14F-4D97-AF65-F5344CB8AC3E}">
        <p14:creationId xmlns:p14="http://schemas.microsoft.com/office/powerpoint/2010/main" val="281300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B1440-A88F-FC85-1E99-584696F92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0A9CA-F392-E54D-1E42-875789454344}"/>
              </a:ext>
            </a:extLst>
          </p:cNvPr>
          <p:cNvSpPr>
            <a:spLocks noGrp="1"/>
          </p:cNvSpPr>
          <p:nvPr>
            <p:ph type="title"/>
          </p:nvPr>
        </p:nvSpPr>
        <p:spPr/>
        <p:txBody>
          <a:bodyPr/>
          <a:lstStyle/>
          <a:p>
            <a:r>
              <a:rPr lang="en-US" dirty="0" err="1"/>
              <a:t>Nội</a:t>
            </a:r>
            <a:r>
              <a:rPr lang="en-US" dirty="0"/>
              <a:t> dung </a:t>
            </a:r>
            <a:r>
              <a:rPr lang="en-US" dirty="0" err="1"/>
              <a:t>chính</a:t>
            </a:r>
            <a:r>
              <a:rPr lang="en-US" dirty="0"/>
              <a:t> </a:t>
            </a:r>
          </a:p>
        </p:txBody>
      </p:sp>
      <p:sp>
        <p:nvSpPr>
          <p:cNvPr id="5" name="Content Placeholder 4">
            <a:extLst>
              <a:ext uri="{FF2B5EF4-FFF2-40B4-BE49-F238E27FC236}">
                <a16:creationId xmlns:a16="http://schemas.microsoft.com/office/drawing/2014/main" id="{FA282368-CEC8-7C94-4AF7-64D4B0925EE5}"/>
              </a:ext>
            </a:extLst>
          </p:cNvPr>
          <p:cNvSpPr>
            <a:spLocks noGrp="1"/>
          </p:cNvSpPr>
          <p:nvPr>
            <p:ph idx="1"/>
          </p:nvPr>
        </p:nvSpPr>
        <p:spPr>
          <a:xfrm>
            <a:off x="533400" y="1714500"/>
            <a:ext cx="8360229" cy="4629149"/>
          </a:xfrm>
        </p:spPr>
        <p:txBody>
          <a:bodyPr>
            <a:normAutofit/>
          </a:bodyPr>
          <a:lstStyle/>
          <a:p>
            <a:pPr marL="0" indent="0" algn="just">
              <a:buNone/>
            </a:pPr>
            <a:r>
              <a:rPr lang="en-US" sz="3500" dirty="0"/>
              <a:t>1/ </a:t>
            </a:r>
            <a:r>
              <a:rPr lang="en-US" sz="3500" dirty="0" err="1"/>
              <a:t>Chỉ</a:t>
            </a:r>
            <a:r>
              <a:rPr lang="en-US" sz="3500" dirty="0"/>
              <a:t> </a:t>
            </a:r>
            <a:r>
              <a:rPr lang="en-US" sz="3500" dirty="0" err="1"/>
              <a:t>đạo</a:t>
            </a:r>
            <a:r>
              <a:rPr lang="en-US" sz="3500" dirty="0"/>
              <a:t> </a:t>
            </a:r>
            <a:r>
              <a:rPr lang="en-US" sz="3500" dirty="0" err="1"/>
              <a:t>về</a:t>
            </a:r>
            <a:r>
              <a:rPr lang="en-US" sz="3500" dirty="0"/>
              <a:t> </a:t>
            </a:r>
            <a:r>
              <a:rPr lang="en-US" sz="3500" dirty="0" err="1"/>
              <a:t>kiểm</a:t>
            </a:r>
            <a:r>
              <a:rPr lang="en-US" sz="3500" dirty="0"/>
              <a:t> </a:t>
            </a:r>
            <a:r>
              <a:rPr lang="en-US" sz="3500" dirty="0" err="1"/>
              <a:t>tra</a:t>
            </a:r>
            <a:r>
              <a:rPr lang="en-US" sz="3500" dirty="0"/>
              <a:t> </a:t>
            </a:r>
            <a:r>
              <a:rPr lang="en-US" sz="3500" dirty="0" err="1"/>
              <a:t>đánh</a:t>
            </a:r>
            <a:r>
              <a:rPr lang="en-US" sz="3500" dirty="0"/>
              <a:t> </a:t>
            </a:r>
            <a:r>
              <a:rPr lang="en-US" sz="3500" dirty="0" err="1"/>
              <a:t>giá</a:t>
            </a:r>
            <a:r>
              <a:rPr lang="en-US" sz="3500" dirty="0"/>
              <a:t> </a:t>
            </a:r>
            <a:r>
              <a:rPr lang="en-US" sz="3500" dirty="0" err="1"/>
              <a:t>đối</a:t>
            </a:r>
            <a:r>
              <a:rPr lang="en-US" sz="3500" dirty="0"/>
              <a:t> </a:t>
            </a:r>
            <a:r>
              <a:rPr lang="en-US" sz="3500" dirty="0" err="1"/>
              <a:t>với</a:t>
            </a:r>
            <a:r>
              <a:rPr lang="en-US" sz="3500" dirty="0"/>
              <a:t> </a:t>
            </a:r>
            <a:r>
              <a:rPr lang="en-US" sz="3500" dirty="0" err="1"/>
              <a:t>Hoạt</a:t>
            </a:r>
            <a:r>
              <a:rPr lang="en-US" sz="3500" dirty="0"/>
              <a:t> </a:t>
            </a:r>
            <a:r>
              <a:rPr lang="en-US" sz="3500" dirty="0" err="1"/>
              <a:t>động</a:t>
            </a:r>
            <a:r>
              <a:rPr lang="en-US" sz="3500" dirty="0"/>
              <a:t> </a:t>
            </a:r>
            <a:r>
              <a:rPr lang="en-US" sz="3500" dirty="0" err="1"/>
              <a:t>trải</a:t>
            </a:r>
            <a:r>
              <a:rPr lang="en-US" sz="3500" dirty="0"/>
              <a:t> </a:t>
            </a:r>
            <a:r>
              <a:rPr lang="en-US" sz="3500" dirty="0" err="1"/>
              <a:t>nghiệm</a:t>
            </a:r>
            <a:r>
              <a:rPr lang="en-US" sz="3500" dirty="0"/>
              <a:t> </a:t>
            </a:r>
            <a:r>
              <a:rPr lang="en-US" sz="3500" dirty="0" err="1"/>
              <a:t>hướng</a:t>
            </a:r>
            <a:r>
              <a:rPr lang="en-US" sz="3500" dirty="0"/>
              <a:t> </a:t>
            </a:r>
            <a:r>
              <a:rPr lang="en-US" sz="3500" dirty="0" err="1"/>
              <a:t>nghiệp</a:t>
            </a:r>
            <a:endParaRPr lang="en-US" sz="3500" dirty="0"/>
          </a:p>
          <a:p>
            <a:pPr marL="0" indent="0" algn="just">
              <a:buNone/>
            </a:pPr>
            <a:r>
              <a:rPr lang="en-US" sz="3500" dirty="0"/>
              <a:t>2</a:t>
            </a:r>
            <a:r>
              <a:rPr lang="en-US" sz="3500"/>
              <a:t>/ Quy trình </a:t>
            </a:r>
            <a:r>
              <a:rPr lang="en-US" sz="3500" dirty="0" err="1"/>
              <a:t>và</a:t>
            </a:r>
            <a:r>
              <a:rPr lang="en-US" sz="3500" dirty="0"/>
              <a:t> </a:t>
            </a:r>
            <a:r>
              <a:rPr lang="en-US" sz="3500" dirty="0" err="1"/>
              <a:t>xây</a:t>
            </a:r>
            <a:r>
              <a:rPr lang="en-US" sz="3500" dirty="0"/>
              <a:t> </a:t>
            </a:r>
            <a:r>
              <a:rPr lang="en-US" sz="3500" dirty="0" err="1"/>
              <a:t>dựng</a:t>
            </a:r>
            <a:r>
              <a:rPr lang="en-US" sz="3500" dirty="0"/>
              <a:t> </a:t>
            </a:r>
            <a:r>
              <a:rPr lang="en-US" sz="3500" dirty="0" err="1"/>
              <a:t>công</a:t>
            </a:r>
            <a:r>
              <a:rPr lang="en-US" sz="3500" dirty="0"/>
              <a:t> </a:t>
            </a:r>
            <a:r>
              <a:rPr lang="en-US" sz="3500" dirty="0" err="1"/>
              <a:t>cụ</a:t>
            </a:r>
            <a:r>
              <a:rPr lang="en-US" sz="3500" dirty="0"/>
              <a:t> </a:t>
            </a:r>
            <a:r>
              <a:rPr lang="en-US" sz="3500" dirty="0" err="1"/>
              <a:t>đánh</a:t>
            </a:r>
            <a:r>
              <a:rPr lang="en-US" sz="3500" dirty="0"/>
              <a:t> </a:t>
            </a:r>
            <a:r>
              <a:rPr lang="en-US" sz="3500" dirty="0" err="1"/>
              <a:t>giá</a:t>
            </a:r>
            <a:endParaRPr lang="en-US" sz="3500" dirty="0"/>
          </a:p>
          <a:p>
            <a:pPr marL="0" indent="0" algn="just">
              <a:buNone/>
            </a:pPr>
            <a:r>
              <a:rPr lang="en-US" sz="3500" dirty="0"/>
              <a:t>3</a:t>
            </a:r>
            <a:r>
              <a:rPr lang="en-US" sz="3500"/>
              <a:t>/ Yêu cầu đánh giá định kì </a:t>
            </a:r>
            <a:endParaRPr lang="en-US" sz="3500" dirty="0"/>
          </a:p>
          <a:p>
            <a:pPr marL="0" indent="0" algn="just">
              <a:buNone/>
            </a:pPr>
            <a:r>
              <a:rPr lang="en-US" sz="3500"/>
              <a:t>4/ </a:t>
            </a:r>
            <a:r>
              <a:rPr lang="en-US" sz="3500" dirty="0" err="1"/>
              <a:t>Hướng</a:t>
            </a:r>
            <a:r>
              <a:rPr lang="en-US" sz="3500" dirty="0"/>
              <a:t> </a:t>
            </a:r>
            <a:r>
              <a:rPr lang="en-US" sz="3500" dirty="0" err="1"/>
              <a:t>dẫn</a:t>
            </a:r>
            <a:r>
              <a:rPr lang="en-US" sz="3500" dirty="0"/>
              <a:t> </a:t>
            </a:r>
            <a:r>
              <a:rPr lang="en-US" sz="3500" dirty="0" err="1"/>
              <a:t>tổ</a:t>
            </a:r>
            <a:r>
              <a:rPr lang="en-US" sz="3500" dirty="0"/>
              <a:t> </a:t>
            </a:r>
            <a:r>
              <a:rPr lang="en-US" sz="3500" dirty="0" err="1"/>
              <a:t>chức</a:t>
            </a:r>
            <a:r>
              <a:rPr lang="en-US" sz="3500" dirty="0"/>
              <a:t> </a:t>
            </a:r>
            <a:r>
              <a:rPr lang="en-US" sz="3500" dirty="0" err="1"/>
              <a:t>đánh</a:t>
            </a:r>
            <a:r>
              <a:rPr lang="en-US" sz="3500" dirty="0"/>
              <a:t> </a:t>
            </a:r>
            <a:r>
              <a:rPr lang="en-US" sz="3500" dirty="0" err="1"/>
              <a:t>giá</a:t>
            </a:r>
            <a:r>
              <a:rPr lang="en-US" sz="3500" dirty="0"/>
              <a:t> </a:t>
            </a:r>
          </a:p>
        </p:txBody>
      </p:sp>
    </p:spTree>
    <p:extLst>
      <p:ext uri="{BB962C8B-B14F-4D97-AF65-F5344CB8AC3E}">
        <p14:creationId xmlns:p14="http://schemas.microsoft.com/office/powerpoint/2010/main" val="2296368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0A27-DEF2-4998-8DCF-F202552F6477}"/>
              </a:ext>
            </a:extLst>
          </p:cNvPr>
          <p:cNvSpPr>
            <a:spLocks noGrp="1"/>
          </p:cNvSpPr>
          <p:nvPr>
            <p:ph type="title"/>
          </p:nvPr>
        </p:nvSpPr>
        <p:spPr>
          <a:xfrm>
            <a:off x="528746" y="31534"/>
            <a:ext cx="7478977" cy="1080938"/>
          </a:xfrm>
        </p:spPr>
        <p:txBody>
          <a:bodyPr/>
          <a:lstStyle/>
          <a:p>
            <a:r>
              <a:rPr lang="en-US"/>
              <a:t>Bước 4. </a:t>
            </a:r>
            <a:r>
              <a:rPr lang="en"/>
              <a:t>Thiết kế và xây d</a:t>
            </a:r>
            <a:r>
              <a:rPr lang="en-US"/>
              <a:t>ự</a:t>
            </a:r>
            <a:r>
              <a:rPr lang="en"/>
              <a:t>ng công cụ đánh giá </a:t>
            </a:r>
            <a:endParaRPr lang="en-US"/>
          </a:p>
        </p:txBody>
      </p:sp>
      <p:sp>
        <p:nvSpPr>
          <p:cNvPr id="4" name="Google Shape;1189;p38">
            <a:extLst>
              <a:ext uri="{FF2B5EF4-FFF2-40B4-BE49-F238E27FC236}">
                <a16:creationId xmlns:a16="http://schemas.microsoft.com/office/drawing/2014/main" id="{CD880003-0B46-65F3-767F-BDB4F48E093A}"/>
              </a:ext>
            </a:extLst>
          </p:cNvPr>
          <p:cNvSpPr txBox="1">
            <a:spLocks noGrp="1"/>
          </p:cNvSpPr>
          <p:nvPr>
            <p:ph idx="1"/>
          </p:nvPr>
        </p:nvSpPr>
        <p:spPr>
          <a:xfrm>
            <a:off x="636271" y="2197593"/>
            <a:ext cx="4105102" cy="2086496"/>
          </a:xfrm>
          <a:prstGeom prst="rect">
            <a:avLst/>
          </a:prstGeom>
        </p:spPr>
        <p:txBody>
          <a:bodyPr spcFirstLastPara="1" vert="horz" wrap="square" lIns="91425" tIns="91425" rIns="91425" bIns="91425" rtlCol="0" anchor="t" anchorCtr="0">
            <a:noAutofit/>
          </a:bodyPr>
          <a:lstStyle/>
          <a:p>
            <a:pPr marL="0" indent="0"/>
            <a:r>
              <a:rPr lang="vi-VN"/>
              <a:t>Mỗi loại công cụ có đặc thù riêng khi xây dựng</a:t>
            </a:r>
            <a:endParaRPr lang="en-US"/>
          </a:p>
          <a:p>
            <a:pPr marL="0" indent="0"/>
            <a:endParaRPr lang="vi-VN"/>
          </a:p>
          <a:p>
            <a:pPr marL="0" indent="0"/>
            <a:r>
              <a:rPr lang="vi-VN"/>
              <a:t>Lưu ý đến mục đích sử dụng và thời điểm sử dụng</a:t>
            </a:r>
          </a:p>
          <a:p>
            <a:pPr marL="0" indent="0"/>
            <a:endParaRPr lang="vi-VN" dirty="0"/>
          </a:p>
        </p:txBody>
      </p:sp>
      <p:pic>
        <p:nvPicPr>
          <p:cNvPr id="5" name="Google Shape;1190;p38">
            <a:extLst>
              <a:ext uri="{FF2B5EF4-FFF2-40B4-BE49-F238E27FC236}">
                <a16:creationId xmlns:a16="http://schemas.microsoft.com/office/drawing/2014/main" id="{9B6D30B5-CD53-8FCA-582C-CAB854D8E88A}"/>
              </a:ext>
            </a:extLst>
          </p:cNvPr>
          <p:cNvPicPr preferRelativeResize="0"/>
          <p:nvPr/>
        </p:nvPicPr>
        <p:blipFill rotWithShape="1">
          <a:blip r:embed="rId2">
            <a:alphaModFix/>
          </a:blip>
          <a:srcRect l="11427" r="12642"/>
          <a:stretch/>
        </p:blipFill>
        <p:spPr>
          <a:xfrm>
            <a:off x="5101012" y="2197593"/>
            <a:ext cx="3627352" cy="2845200"/>
          </a:xfrm>
          <a:prstGeom prst="foldedCorner">
            <a:avLst>
              <a:gd name="adj" fmla="val 16729"/>
            </a:avLst>
          </a:prstGeom>
          <a:noFill/>
          <a:ln>
            <a:noFill/>
          </a:ln>
        </p:spPr>
      </p:pic>
    </p:spTree>
    <p:extLst>
      <p:ext uri="{BB962C8B-B14F-4D97-AF65-F5344CB8AC3E}">
        <p14:creationId xmlns:p14="http://schemas.microsoft.com/office/powerpoint/2010/main" val="341537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6303A-66AC-BDE6-6D66-01878C4FF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A1809-82B5-F577-9008-FB12FF348C75}"/>
              </a:ext>
            </a:extLst>
          </p:cNvPr>
          <p:cNvSpPr>
            <a:spLocks noGrp="1"/>
          </p:cNvSpPr>
          <p:nvPr>
            <p:ph type="title"/>
          </p:nvPr>
        </p:nvSpPr>
        <p:spPr/>
        <p:txBody>
          <a:bodyPr/>
          <a:lstStyle/>
          <a:p>
            <a:r>
              <a:rPr lang="en-US"/>
              <a:t>Ví dụ về phiếu đánh giá tiêu chí</a:t>
            </a:r>
          </a:p>
        </p:txBody>
      </p:sp>
      <p:graphicFrame>
        <p:nvGraphicFramePr>
          <p:cNvPr id="4" name="Content Placeholder 3">
            <a:extLst>
              <a:ext uri="{FF2B5EF4-FFF2-40B4-BE49-F238E27FC236}">
                <a16:creationId xmlns:a16="http://schemas.microsoft.com/office/drawing/2014/main" id="{51B667F6-D4E3-A969-984E-D43996C71C9F}"/>
              </a:ext>
            </a:extLst>
          </p:cNvPr>
          <p:cNvGraphicFramePr>
            <a:graphicFrameLocks noGrp="1"/>
          </p:cNvGraphicFramePr>
          <p:nvPr>
            <p:ph idx="1"/>
          </p:nvPr>
        </p:nvGraphicFramePr>
        <p:xfrm>
          <a:off x="528747" y="1425387"/>
          <a:ext cx="8373206" cy="5224183"/>
        </p:xfrm>
        <a:graphic>
          <a:graphicData uri="http://schemas.openxmlformats.org/drawingml/2006/table">
            <a:tbl>
              <a:tblPr firstRow="1" firstCol="1" bandRow="1">
                <a:tableStyleId>{6E25E649-3F16-4E02-A733-19D2CDBF48F0}</a:tableStyleId>
              </a:tblPr>
              <a:tblGrid>
                <a:gridCol w="2389006">
                  <a:extLst>
                    <a:ext uri="{9D8B030D-6E8A-4147-A177-3AD203B41FA5}">
                      <a16:colId xmlns:a16="http://schemas.microsoft.com/office/drawing/2014/main" val="933398467"/>
                    </a:ext>
                  </a:extLst>
                </a:gridCol>
                <a:gridCol w="2277736">
                  <a:extLst>
                    <a:ext uri="{9D8B030D-6E8A-4147-A177-3AD203B41FA5}">
                      <a16:colId xmlns:a16="http://schemas.microsoft.com/office/drawing/2014/main" val="2638138878"/>
                    </a:ext>
                  </a:extLst>
                </a:gridCol>
                <a:gridCol w="2253426">
                  <a:extLst>
                    <a:ext uri="{9D8B030D-6E8A-4147-A177-3AD203B41FA5}">
                      <a16:colId xmlns:a16="http://schemas.microsoft.com/office/drawing/2014/main" val="4048239946"/>
                    </a:ext>
                  </a:extLst>
                </a:gridCol>
                <a:gridCol w="1453038">
                  <a:extLst>
                    <a:ext uri="{9D8B030D-6E8A-4147-A177-3AD203B41FA5}">
                      <a16:colId xmlns:a16="http://schemas.microsoft.com/office/drawing/2014/main" val="1719253814"/>
                    </a:ext>
                  </a:extLst>
                </a:gridCol>
              </a:tblGrid>
              <a:tr h="672419">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Yêu cầu cần đạt</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Nội dung đánh giá</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Phương pháp đánh giá</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Công cụ đánh giá</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0851561"/>
                  </a:ext>
                </a:extLst>
              </a:tr>
              <a:tr h="4551764">
                <a:tc>
                  <a:txBody>
                    <a:bodyPr/>
                    <a:lstStyle/>
                    <a:p>
                      <a:pPr marL="353695" marR="5080" indent="-285750" algn="just">
                        <a:spcBef>
                          <a:spcPts val="600"/>
                        </a:spcBef>
                        <a:spcAft>
                          <a:spcPts val="600"/>
                        </a:spcAft>
                        <a:buFontTx/>
                        <a:buChar char="-"/>
                        <a:tabLst>
                          <a:tab pos="210185" algn="l"/>
                        </a:tabLst>
                      </a:pPr>
                      <a:r>
                        <a:rPr lang="vi-VN" sz="1300">
                          <a:effectLst/>
                          <a:latin typeface="Cambria" panose="02040503050406030204" pitchFamily="18" charset="0"/>
                          <a:ea typeface="Cambria" panose="02040503050406030204" pitchFamily="18" charset="0"/>
                        </a:rPr>
                        <a:t>Trình bày được xu hướng phát triển nghề nghiệp trong xã hội hiện đại. </a:t>
                      </a:r>
                      <a:endParaRPr lang="en-US" sz="1300">
                        <a:effectLst/>
                        <a:latin typeface="Cambria" panose="02040503050406030204" pitchFamily="18" charset="0"/>
                        <a:ea typeface="Cambria" panose="02040503050406030204" pitchFamily="18" charset="0"/>
                      </a:endParaRPr>
                    </a:p>
                    <a:p>
                      <a:pPr marL="353695" marR="5080" indent="-285750" algn="just">
                        <a:spcBef>
                          <a:spcPts val="600"/>
                        </a:spcBef>
                        <a:spcAft>
                          <a:spcPts val="600"/>
                        </a:spcAft>
                        <a:buFontTx/>
                        <a:buChar char="-"/>
                        <a:tabLst>
                          <a:tab pos="210185" algn="l"/>
                        </a:tabLst>
                      </a:pPr>
                      <a:r>
                        <a:rPr lang="vi-VN" sz="1300">
                          <a:effectLst/>
                          <a:latin typeface="Cambria" panose="02040503050406030204" pitchFamily="18" charset="0"/>
                          <a:ea typeface="Cambria" panose="02040503050406030204" pitchFamily="18" charset="0"/>
                        </a:rPr>
                        <a:t>Chỉ ra được những phẩm chất và năng lực cần có của người lao động trong xã hội hiện đại </a:t>
                      </a:r>
                      <a:endParaRPr lang="en-US" sz="1300">
                        <a:effectLst/>
                        <a:latin typeface="Cambria" panose="02040503050406030204" pitchFamily="18" charset="0"/>
                        <a:ea typeface="Cambria" panose="02040503050406030204" pitchFamily="18" charset="0"/>
                      </a:endParaRPr>
                    </a:p>
                    <a:p>
                      <a:pPr marL="353695" marR="5080" indent="-285750" algn="just">
                        <a:spcBef>
                          <a:spcPts val="600"/>
                        </a:spcBef>
                        <a:spcAft>
                          <a:spcPts val="600"/>
                        </a:spcAft>
                        <a:buFontTx/>
                        <a:buChar char="-"/>
                        <a:tabLst>
                          <a:tab pos="210185" algn="l"/>
                        </a:tabLst>
                      </a:pPr>
                      <a:r>
                        <a:rPr lang="vi-VN" sz="1300" i="0">
                          <a:latin typeface="Cambria" panose="02040503050406030204" pitchFamily="18" charset="0"/>
                          <a:ea typeface="Cambria" panose="02040503050406030204" pitchFamily="18" charset="0"/>
                        </a:rPr>
                        <a:t>Tìm hiểu tính chuyên nghiệp trong công việc, đảm bảo yêu cầu về an toàn và sức khoẻ nghề nghiệp</a:t>
                      </a:r>
                      <a:endParaRPr lang="vi-VN" sz="1300" i="0">
                        <a:effectLst/>
                        <a:latin typeface="Cambria" panose="02040503050406030204" pitchFamily="18" charset="0"/>
                        <a:ea typeface="Cambria" panose="02040503050406030204" pitchFamily="18" charset="0"/>
                      </a:endParaRPr>
                    </a:p>
                    <a:p>
                      <a:pPr marL="67945" marR="5080" algn="just">
                        <a:spcBef>
                          <a:spcPts val="600"/>
                        </a:spcBef>
                        <a:spcAft>
                          <a:spcPts val="600"/>
                        </a:spcAft>
                        <a:tabLst>
                          <a:tab pos="210185"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Đánh giá các nội dung:</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X</a:t>
                      </a:r>
                      <a:r>
                        <a:rPr lang="vi-VN" sz="1300">
                          <a:effectLst/>
                          <a:latin typeface="Cambria" panose="02040503050406030204" pitchFamily="18" charset="0"/>
                          <a:ea typeface="Cambria" panose="02040503050406030204" pitchFamily="18" charset="0"/>
                        </a:rPr>
                        <a:t>u hướng phát triển nghề nghiệp trong xã hội hiện đại.</a:t>
                      </a:r>
                      <a:r>
                        <a:rPr lang="en-US" sz="1300">
                          <a:effectLst/>
                          <a:latin typeface="Cambria" panose="02040503050406030204" pitchFamily="18" charset="0"/>
                          <a:ea typeface="Cambria" panose="02040503050406030204" pitchFamily="18" charset="0"/>
                        </a:rPr>
                        <a:t>.</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N</a:t>
                      </a:r>
                      <a:r>
                        <a:rPr lang="vi-VN" sz="1300">
                          <a:effectLst/>
                          <a:latin typeface="Cambria" panose="02040503050406030204" pitchFamily="18" charset="0"/>
                          <a:ea typeface="Cambria" panose="02040503050406030204" pitchFamily="18" charset="0"/>
                        </a:rPr>
                        <a:t>hững phẩm chất và năng lực cần có của người lao động trong xã hội hiện đại </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Tính chuyên nghiệp trong công việc, đảm bảo yêu cầu về an toàn và sức khoẻ nghề nghiệp</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Đánh giá, phân tích “sản phẩm” của học sinh </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Sản phẩm: </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a:t>
                      </a:r>
                      <a:r>
                        <a:rPr lang="vi-VN" sz="1300">
                          <a:effectLst/>
                          <a:latin typeface="Cambria" panose="02040503050406030204" pitchFamily="18" charset="0"/>
                          <a:ea typeface="Cambria" panose="02040503050406030204" pitchFamily="18" charset="0"/>
                        </a:rPr>
                        <a:t>Bài thuyết trình</a:t>
                      </a:r>
                      <a:r>
                        <a:rPr lang="en-US" sz="1300">
                          <a:effectLst/>
                          <a:latin typeface="Cambria" panose="02040503050406030204" pitchFamily="18" charset="0"/>
                          <a:ea typeface="Cambria" panose="02040503050406030204" pitchFamily="18" charset="0"/>
                        </a:rPr>
                        <a:t> về</a:t>
                      </a:r>
                      <a:r>
                        <a:rPr lang="vi-VN" sz="1300">
                          <a:effectLst/>
                          <a:latin typeface="Cambria" panose="02040503050406030204" pitchFamily="18" charset="0"/>
                          <a:ea typeface="Cambria" panose="02040503050406030204" pitchFamily="18" charset="0"/>
                        </a:rPr>
                        <a:t> các xu hướng nghề nghiệp</a:t>
                      </a:r>
                      <a:r>
                        <a:rPr lang="en-US" sz="1300">
                          <a:effectLst/>
                          <a:latin typeface="Cambria" panose="02040503050406030204" pitchFamily="18" charset="0"/>
                          <a:ea typeface="Cambria" panose="02040503050406030204" pitchFamily="18" charset="0"/>
                        </a:rPr>
                        <a:t>;  </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a:t>
                      </a:r>
                      <a:r>
                        <a:rPr lang="vi-VN" sz="1300">
                          <a:effectLst/>
                          <a:latin typeface="Cambria" panose="02040503050406030204" pitchFamily="18" charset="0"/>
                          <a:ea typeface="Cambria" panose="02040503050406030204" pitchFamily="18" charset="0"/>
                        </a:rPr>
                        <a:t>Clip phỏng vấn</a:t>
                      </a:r>
                      <a:r>
                        <a:rPr lang="en-US" sz="1300">
                          <a:effectLst/>
                          <a:latin typeface="Cambria" panose="02040503050406030204" pitchFamily="18" charset="0"/>
                          <a:ea typeface="Cambria" panose="02040503050406030204" pitchFamily="18" charset="0"/>
                        </a:rPr>
                        <a:t> </a:t>
                      </a:r>
                      <a:r>
                        <a:rPr lang="vi-VN" sz="1300">
                          <a:effectLst/>
                          <a:latin typeface="Cambria" panose="02040503050406030204" pitchFamily="18" charset="0"/>
                          <a:ea typeface="Cambria" panose="02040503050406030204" pitchFamily="18" charset="0"/>
                        </a:rPr>
                        <a:t>chuyên gia, người lao động về các xu hướng nghề nghiệp. </a:t>
                      </a:r>
                      <a:endParaRPr lang="en-US" sz="1300">
                        <a:effectLst/>
                        <a:latin typeface="Cambria" panose="02040503050406030204" pitchFamily="18" charset="0"/>
                        <a:ea typeface="Cambria" panose="02040503050406030204" pitchFamily="18" charset="0"/>
                      </a:endParaRP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S</a:t>
                      </a:r>
                      <a:r>
                        <a:rPr lang="vi-VN" sz="1300">
                          <a:effectLst/>
                          <a:latin typeface="Cambria" panose="02040503050406030204" pitchFamily="18" charset="0"/>
                          <a:ea typeface="Cambria" panose="02040503050406030204" pitchFamily="18" charset="0"/>
                        </a:rPr>
                        <a:t>ổ tay về phẩm chất và năng lực cần thiết cho người lao động</a:t>
                      </a:r>
                      <a:r>
                        <a:rPr lang="en-US" sz="1300">
                          <a:effectLst/>
                          <a:latin typeface="Cambria" panose="02040503050406030204" pitchFamily="18" charset="0"/>
                          <a:ea typeface="Cambria" panose="02040503050406030204" pitchFamily="18" charset="0"/>
                        </a:rPr>
                        <a:t>; </a:t>
                      </a: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a:t>
                      </a:r>
                      <a:r>
                        <a:rPr lang="vi-VN" sz="1300">
                          <a:effectLst/>
                          <a:latin typeface="Cambria" panose="02040503050406030204" pitchFamily="18" charset="0"/>
                          <a:ea typeface="Cambria" panose="02040503050406030204" pitchFamily="18" charset="0"/>
                        </a:rPr>
                        <a:t>Bài viết </a:t>
                      </a:r>
                      <a:r>
                        <a:rPr lang="en-US" sz="1300">
                          <a:effectLst/>
                          <a:latin typeface="Cambria" panose="02040503050406030204" pitchFamily="18" charset="0"/>
                          <a:ea typeface="Cambria" panose="02040503050406030204" pitchFamily="18" charset="0"/>
                        </a:rPr>
                        <a:t>t</a:t>
                      </a:r>
                      <a:r>
                        <a:rPr lang="vi-VN" sz="1300">
                          <a:effectLst/>
                          <a:latin typeface="Cambria" panose="02040503050406030204" pitchFamily="18" charset="0"/>
                          <a:ea typeface="Cambria" panose="02040503050406030204" pitchFamily="18" charset="0"/>
                        </a:rPr>
                        <a:t>ìm hiểu về quy trình làm việc chuyên nghiệp, tiêu chuẩn an toàn và sức khỏe lao động trong các lĩnh vực</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marR="5080" algn="ctr">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Phiếu đánh giá theo tiêu chí</a:t>
                      </a:r>
                      <a:endParaRPr lang="en-US" sz="1100">
                        <a:effectLst/>
                        <a:latin typeface="Cambria" panose="02040503050406030204" pitchFamily="18" charset="0"/>
                        <a:ea typeface="Cambria" panose="02040503050406030204" pitchFamily="18" charset="0"/>
                      </a:endParaRP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7254561"/>
                  </a:ext>
                </a:extLst>
              </a:tr>
            </a:tbl>
          </a:graphicData>
        </a:graphic>
      </p:graphicFrame>
    </p:spTree>
    <p:extLst>
      <p:ext uri="{BB962C8B-B14F-4D97-AF65-F5344CB8AC3E}">
        <p14:creationId xmlns:p14="http://schemas.microsoft.com/office/powerpoint/2010/main" val="3371838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7B43-EABD-4C6E-23B5-A6F3B393C738}"/>
              </a:ext>
            </a:extLst>
          </p:cNvPr>
          <p:cNvSpPr>
            <a:spLocks noGrp="1"/>
          </p:cNvSpPr>
          <p:nvPr>
            <p:ph type="title"/>
          </p:nvPr>
        </p:nvSpPr>
        <p:spPr/>
        <p:txBody>
          <a:bodyPr/>
          <a:lstStyle/>
          <a:p>
            <a:r>
              <a:rPr lang="en-US"/>
              <a:t>Ví dụ về phiếu đánh giá  theo tiêu chí</a:t>
            </a:r>
          </a:p>
        </p:txBody>
      </p:sp>
      <p:pic>
        <p:nvPicPr>
          <p:cNvPr id="17" name="Picture 16">
            <a:extLst>
              <a:ext uri="{FF2B5EF4-FFF2-40B4-BE49-F238E27FC236}">
                <a16:creationId xmlns:a16="http://schemas.microsoft.com/office/drawing/2014/main" id="{6BCAE4A9-6AF4-4294-9574-5783FDFA597F}"/>
              </a:ext>
            </a:extLst>
          </p:cNvPr>
          <p:cNvPicPr>
            <a:picLocks noChangeAspect="1"/>
          </p:cNvPicPr>
          <p:nvPr/>
        </p:nvPicPr>
        <p:blipFill>
          <a:blip r:embed="rId2"/>
          <a:stretch>
            <a:fillRect/>
          </a:stretch>
        </p:blipFill>
        <p:spPr>
          <a:xfrm>
            <a:off x="1867335" y="1112472"/>
            <a:ext cx="4858000" cy="5435879"/>
          </a:xfrm>
          <a:prstGeom prst="rect">
            <a:avLst/>
          </a:prstGeom>
        </p:spPr>
      </p:pic>
    </p:spTree>
    <p:extLst>
      <p:ext uri="{BB962C8B-B14F-4D97-AF65-F5344CB8AC3E}">
        <p14:creationId xmlns:p14="http://schemas.microsoft.com/office/powerpoint/2010/main" val="2437557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64D6-4933-534F-EAAD-ECE238E782C5}"/>
              </a:ext>
            </a:extLst>
          </p:cNvPr>
          <p:cNvSpPr>
            <a:spLocks noGrp="1"/>
          </p:cNvSpPr>
          <p:nvPr>
            <p:ph type="title"/>
          </p:nvPr>
        </p:nvSpPr>
        <p:spPr>
          <a:xfrm>
            <a:off x="528747" y="31534"/>
            <a:ext cx="7452082" cy="1080938"/>
          </a:xfrm>
        </p:spPr>
        <p:txBody>
          <a:bodyPr/>
          <a:lstStyle/>
          <a:p>
            <a:r>
              <a:rPr lang="en-US"/>
              <a:t>Bước 4. </a:t>
            </a:r>
            <a:r>
              <a:rPr lang="en"/>
              <a:t>Thiết kế và xây d</a:t>
            </a:r>
            <a:r>
              <a:rPr lang="en-US"/>
              <a:t>ự</a:t>
            </a:r>
            <a:r>
              <a:rPr lang="en"/>
              <a:t>ng công cụ đánh giá </a:t>
            </a:r>
            <a:endParaRPr lang="en-US"/>
          </a:p>
        </p:txBody>
      </p:sp>
      <p:grpSp>
        <p:nvGrpSpPr>
          <p:cNvPr id="4" name="Group 3">
            <a:extLst>
              <a:ext uri="{FF2B5EF4-FFF2-40B4-BE49-F238E27FC236}">
                <a16:creationId xmlns:a16="http://schemas.microsoft.com/office/drawing/2014/main" id="{45034A65-B2CB-B168-1D0C-1C5C1A98ACB9}"/>
              </a:ext>
            </a:extLst>
          </p:cNvPr>
          <p:cNvGrpSpPr/>
          <p:nvPr/>
        </p:nvGrpSpPr>
        <p:grpSpPr>
          <a:xfrm>
            <a:off x="528747" y="1565154"/>
            <a:ext cx="8225288" cy="4714622"/>
            <a:chOff x="296945" y="1565154"/>
            <a:chExt cx="8459338" cy="4276519"/>
          </a:xfrm>
        </p:grpSpPr>
        <p:sp>
          <p:nvSpPr>
            <p:cNvPr id="5" name="Text Placeholder 2">
              <a:extLst>
                <a:ext uri="{FF2B5EF4-FFF2-40B4-BE49-F238E27FC236}">
                  <a16:creationId xmlns:a16="http://schemas.microsoft.com/office/drawing/2014/main" id="{6F3D8585-43C8-D0E7-95CB-DE918E2F3A8E}"/>
                </a:ext>
              </a:extLst>
            </p:cNvPr>
            <p:cNvSpPr txBox="1">
              <a:spLocks/>
            </p:cNvSpPr>
            <p:nvPr/>
          </p:nvSpPr>
          <p:spPr>
            <a:xfrm>
              <a:off x="1818715" y="1565154"/>
              <a:ext cx="5376863" cy="3452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100" b="1" dirty="0">
                  <a:solidFill>
                    <a:srgbClr val="FF0000"/>
                  </a:solidFill>
                  <a:latin typeface="Arial" panose="020B0604020202020204" pitchFamily="34" charset="0"/>
                  <a:cs typeface="Arial" panose="020B0604020202020204" pitchFamily="34" charset="0"/>
                </a:rPr>
                <a:t>QUY TRÌNH THIẾT KẾ BẢNG KIỂM</a:t>
              </a:r>
              <a:endParaRPr lang="en-US" sz="2100" dirty="0">
                <a:solidFill>
                  <a:srgbClr val="FF0000"/>
                </a:solidFill>
                <a:latin typeface="Arial" panose="020B0604020202020204" pitchFamily="34" charset="0"/>
                <a:cs typeface="Arial" panose="020B0604020202020204" pitchFamily="34" charset="0"/>
              </a:endParaRPr>
            </a:p>
          </p:txBody>
        </p:sp>
        <p:sp>
          <p:nvSpPr>
            <p:cNvPr id="6" name="Curved Right Arrow 2">
              <a:extLst>
                <a:ext uri="{FF2B5EF4-FFF2-40B4-BE49-F238E27FC236}">
                  <a16:creationId xmlns:a16="http://schemas.microsoft.com/office/drawing/2014/main" id="{355D94FC-48B8-EAA6-CD73-734FDE3DEE56}"/>
                </a:ext>
              </a:extLst>
            </p:cNvPr>
            <p:cNvSpPr/>
            <p:nvPr/>
          </p:nvSpPr>
          <p:spPr>
            <a:xfrm rot="18790071">
              <a:off x="1974652" y="3818930"/>
              <a:ext cx="548878" cy="13573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7" name="Curved Right Arrow 9">
              <a:extLst>
                <a:ext uri="{FF2B5EF4-FFF2-40B4-BE49-F238E27FC236}">
                  <a16:creationId xmlns:a16="http://schemas.microsoft.com/office/drawing/2014/main" id="{D1E1F678-7DE0-537D-6C6E-AB34629ECF30}"/>
                </a:ext>
              </a:extLst>
            </p:cNvPr>
            <p:cNvSpPr/>
            <p:nvPr/>
          </p:nvSpPr>
          <p:spPr>
            <a:xfrm rot="18136366">
              <a:off x="5163741" y="4858941"/>
              <a:ext cx="547688" cy="13573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8" name="Rectangle 7">
              <a:extLst>
                <a:ext uri="{FF2B5EF4-FFF2-40B4-BE49-F238E27FC236}">
                  <a16:creationId xmlns:a16="http://schemas.microsoft.com/office/drawing/2014/main" id="{E342CBE9-E306-4F93-BB50-91810ECDAA51}"/>
                </a:ext>
              </a:extLst>
            </p:cNvPr>
            <p:cNvSpPr/>
            <p:nvPr/>
          </p:nvSpPr>
          <p:spPr>
            <a:xfrm>
              <a:off x="296945" y="1953116"/>
              <a:ext cx="2269503" cy="19301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2060"/>
                  </a:solidFill>
                  <a:latin typeface="Cambria" panose="02040503050406030204" pitchFamily="18" charset="0"/>
                  <a:ea typeface="Cambria" panose="02040503050406030204" pitchFamily="18" charset="0"/>
                </a:rPr>
                <a:t>Phân</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tích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yêu</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cầu</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cần</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đạt</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của</a:t>
              </a:r>
              <a:r>
                <a:rPr lang="en-US" sz="2100" dirty="0">
                  <a:solidFill>
                    <a:srgbClr val="002060"/>
                  </a:solidFill>
                  <a:latin typeface="Cambria" panose="02040503050406030204" pitchFamily="18" charset="0"/>
                  <a:ea typeface="Cambria" panose="02040503050406030204" pitchFamily="18" charset="0"/>
                </a:rPr>
                <a:t> HĐTN, HN </a:t>
              </a:r>
              <a:r>
                <a:rPr lang="en-US" sz="2100" dirty="0" err="1">
                  <a:solidFill>
                    <a:srgbClr val="002060"/>
                  </a:solidFill>
                  <a:latin typeface="Cambria" panose="02040503050406030204" pitchFamily="18" charset="0"/>
                  <a:ea typeface="Cambria" panose="02040503050406030204" pitchFamily="18" charset="0"/>
                </a:rPr>
                <a:t>và</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xác</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định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các</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nội</a:t>
              </a:r>
              <a:r>
                <a:rPr lang="en-US" sz="2100" dirty="0">
                  <a:solidFill>
                    <a:srgbClr val="002060"/>
                  </a:solidFill>
                  <a:latin typeface="Cambria" panose="02040503050406030204" pitchFamily="18" charset="0"/>
                  <a:ea typeface="Cambria" panose="02040503050406030204" pitchFamily="18" charset="0"/>
                </a:rPr>
                <a:t> dung </a:t>
              </a:r>
              <a:r>
                <a:rPr lang="en-US" sz="2100" dirty="0" err="1">
                  <a:solidFill>
                    <a:srgbClr val="002060"/>
                  </a:solidFill>
                  <a:latin typeface="Cambria" panose="02040503050406030204" pitchFamily="18" charset="0"/>
                  <a:ea typeface="Cambria" panose="02040503050406030204" pitchFamily="18" charset="0"/>
                </a:rPr>
                <a:t>đánh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giá</a:t>
              </a:r>
              <a:endParaRPr lang="en-US" sz="2100" dirty="0">
                <a:solidFill>
                  <a:srgbClr val="00206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08B3854E-2B60-5DEB-3A8B-B476D2474394}"/>
                </a:ext>
              </a:extLst>
            </p:cNvPr>
            <p:cNvSpPr/>
            <p:nvPr/>
          </p:nvSpPr>
          <p:spPr>
            <a:xfrm>
              <a:off x="3070244" y="2677800"/>
              <a:ext cx="2649470" cy="24713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100" dirty="0" err="1">
                  <a:solidFill>
                    <a:srgbClr val="002060"/>
                  </a:solidFill>
                  <a:latin typeface="Cambria" panose="02040503050406030204" pitchFamily="18" charset="0"/>
                  <a:ea typeface="Cambria" panose="02040503050406030204" pitchFamily="18" charset="0"/>
                </a:rPr>
                <a:t>Phân</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tích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quá</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trình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thực</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hiện</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nhiệm</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vụ</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hoặc</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hoàn</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thành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sản</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phẩm</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của</a:t>
              </a:r>
              <a:r>
                <a:rPr lang="en-US" sz="2100" dirty="0">
                  <a:solidFill>
                    <a:srgbClr val="002060"/>
                  </a:solidFill>
                  <a:latin typeface="Cambria" panose="02040503050406030204" pitchFamily="18" charset="0"/>
                  <a:ea typeface="Cambria" panose="02040503050406030204" pitchFamily="18" charset="0"/>
                </a:rPr>
                <a:t> HS </a:t>
              </a:r>
              <a:r>
                <a:rPr lang="en-US" sz="2100" dirty="0" err="1">
                  <a:solidFill>
                    <a:srgbClr val="002060"/>
                  </a:solidFill>
                  <a:latin typeface="Cambria" panose="02040503050406030204" pitchFamily="18" charset="0"/>
                  <a:ea typeface="Cambria" panose="02040503050406030204" pitchFamily="18" charset="0"/>
                </a:rPr>
                <a:t>thành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các</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yếu</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tố</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cấu</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thành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từ</a:t>
              </a:r>
              <a:r>
                <a:rPr lang="en-US" sz="2100" dirty="0">
                  <a:solidFill>
                    <a:srgbClr val="002060"/>
                  </a:solidFill>
                  <a:latin typeface="Cambria" panose="02040503050406030204" pitchFamily="18" charset="0"/>
                  <a:ea typeface="Cambria" panose="02040503050406030204" pitchFamily="18" charset="0"/>
                </a:rPr>
                <a:t> YCCĐ </a:t>
              </a:r>
              <a:r>
                <a:rPr lang="en-US" sz="2100" dirty="0" err="1">
                  <a:solidFill>
                    <a:srgbClr val="002060"/>
                  </a:solidFill>
                  <a:latin typeface="Cambria" panose="02040503050406030204" pitchFamily="18" charset="0"/>
                  <a:ea typeface="Cambria" panose="02040503050406030204" pitchFamily="18" charset="0"/>
                </a:rPr>
                <a:t>và</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nội</a:t>
              </a:r>
              <a:r>
                <a:rPr lang="en-US" sz="2100" dirty="0">
                  <a:solidFill>
                    <a:srgbClr val="002060"/>
                  </a:solidFill>
                  <a:latin typeface="Cambria" panose="02040503050406030204" pitchFamily="18" charset="0"/>
                  <a:ea typeface="Cambria" panose="02040503050406030204" pitchFamily="18" charset="0"/>
                </a:rPr>
                <a:t> dung </a:t>
              </a:r>
              <a:r>
                <a:rPr lang="en-US" sz="2100" dirty="0" err="1">
                  <a:solidFill>
                    <a:srgbClr val="002060"/>
                  </a:solidFill>
                  <a:latin typeface="Cambria" panose="02040503050406030204" pitchFamily="18" charset="0"/>
                  <a:ea typeface="Cambria" panose="02040503050406030204" pitchFamily="18" charset="0"/>
                </a:rPr>
                <a:t>đánh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giá</a:t>
              </a:r>
              <a:endParaRPr lang="en-US" sz="2100" dirty="0">
                <a:solidFill>
                  <a:srgbClr val="002060"/>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405D2224-1441-027C-2BF8-4AF80433F050}"/>
                </a:ext>
              </a:extLst>
            </p:cNvPr>
            <p:cNvSpPr/>
            <p:nvPr/>
          </p:nvSpPr>
          <p:spPr>
            <a:xfrm>
              <a:off x="6157618" y="3207124"/>
              <a:ext cx="2598665" cy="26345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2060"/>
                  </a:solidFill>
                  <a:latin typeface="Cambria" panose="02040503050406030204" pitchFamily="18" charset="0"/>
                  <a:ea typeface="Cambria" panose="02040503050406030204" pitchFamily="18" charset="0"/>
                </a:rPr>
                <a:t>Trình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bày</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các</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biểu</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hiện</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đặc</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điểm</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theo</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một</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trình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tự</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và</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đánh</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giá</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mức</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độ</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xuất</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hiện</a:t>
              </a:r>
              <a:r>
                <a:rPr lang="en-US" sz="2100" dirty="0">
                  <a:solidFill>
                    <a:srgbClr val="002060"/>
                  </a:solidFill>
                  <a:latin typeface="Cambria" panose="02040503050406030204" pitchFamily="18" charset="0"/>
                  <a:ea typeface="Cambria" panose="02040503050406030204" pitchFamily="18" charset="0"/>
                </a:rPr>
                <a:t> hay </a:t>
              </a:r>
              <a:r>
                <a:rPr lang="en-US" sz="2100" dirty="0" err="1">
                  <a:solidFill>
                    <a:srgbClr val="002060"/>
                  </a:solidFill>
                  <a:latin typeface="Cambria" panose="02040503050406030204" pitchFamily="18" charset="0"/>
                  <a:ea typeface="Cambria" panose="02040503050406030204" pitchFamily="18" charset="0"/>
                </a:rPr>
                <a:t>không</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xuất</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hiện</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của</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biểu</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hiện</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đặc</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điểm</a:t>
              </a:r>
              <a:r>
                <a:rPr lang="en-US" sz="2100" dirty="0">
                  <a:solidFill>
                    <a:srgbClr val="002060"/>
                  </a:solidFill>
                  <a:latin typeface="Cambria" panose="02040503050406030204" pitchFamily="18" charset="0"/>
                  <a:ea typeface="Cambria" panose="02040503050406030204" pitchFamily="18" charset="0"/>
                </a:rPr>
                <a:t> </a:t>
              </a:r>
              <a:r>
                <a:rPr lang="en-US" sz="2100" dirty="0" err="1">
                  <a:solidFill>
                    <a:srgbClr val="002060"/>
                  </a:solidFill>
                  <a:latin typeface="Cambria" panose="02040503050406030204" pitchFamily="18" charset="0"/>
                  <a:ea typeface="Cambria" panose="02040503050406030204" pitchFamily="18" charset="0"/>
                </a:rPr>
                <a:t>đó</a:t>
              </a:r>
              <a:endParaRPr lang="en-US" sz="2100"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36825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28B7E-5260-9674-866F-C75FF33EA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C3D8D-2E6A-8996-C898-AEF7D5765167}"/>
              </a:ext>
            </a:extLst>
          </p:cNvPr>
          <p:cNvSpPr>
            <a:spLocks noGrp="1"/>
          </p:cNvSpPr>
          <p:nvPr>
            <p:ph type="title"/>
          </p:nvPr>
        </p:nvSpPr>
        <p:spPr/>
        <p:txBody>
          <a:bodyPr/>
          <a:lstStyle/>
          <a:p>
            <a:r>
              <a:rPr lang="en-US"/>
              <a:t>Ví dụ</a:t>
            </a:r>
          </a:p>
        </p:txBody>
      </p:sp>
      <p:graphicFrame>
        <p:nvGraphicFramePr>
          <p:cNvPr id="4" name="Content Placeholder 3">
            <a:extLst>
              <a:ext uri="{FF2B5EF4-FFF2-40B4-BE49-F238E27FC236}">
                <a16:creationId xmlns:a16="http://schemas.microsoft.com/office/drawing/2014/main" id="{2EEF10EB-69E2-E1DE-2507-3511EB7829B2}"/>
              </a:ext>
            </a:extLst>
          </p:cNvPr>
          <p:cNvGraphicFramePr>
            <a:graphicFrameLocks noGrp="1"/>
          </p:cNvGraphicFramePr>
          <p:nvPr>
            <p:ph idx="1"/>
            <p:extLst>
              <p:ext uri="{D42A27DB-BD31-4B8C-83A1-F6EECF244321}">
                <p14:modId xmlns:p14="http://schemas.microsoft.com/office/powerpoint/2010/main" val="2263036604"/>
              </p:ext>
            </p:extLst>
          </p:nvPr>
        </p:nvGraphicFramePr>
        <p:xfrm>
          <a:off x="528747" y="1425387"/>
          <a:ext cx="8373206" cy="5224183"/>
        </p:xfrm>
        <a:graphic>
          <a:graphicData uri="http://schemas.openxmlformats.org/drawingml/2006/table">
            <a:tbl>
              <a:tblPr firstRow="1" firstCol="1" bandRow="1">
                <a:tableStyleId>{6E25E649-3F16-4E02-A733-19D2CDBF48F0}</a:tableStyleId>
              </a:tblPr>
              <a:tblGrid>
                <a:gridCol w="2389006">
                  <a:extLst>
                    <a:ext uri="{9D8B030D-6E8A-4147-A177-3AD203B41FA5}">
                      <a16:colId xmlns:a16="http://schemas.microsoft.com/office/drawing/2014/main" val="933398467"/>
                    </a:ext>
                  </a:extLst>
                </a:gridCol>
                <a:gridCol w="1734257">
                  <a:extLst>
                    <a:ext uri="{9D8B030D-6E8A-4147-A177-3AD203B41FA5}">
                      <a16:colId xmlns:a16="http://schemas.microsoft.com/office/drawing/2014/main" val="2638138878"/>
                    </a:ext>
                  </a:extLst>
                </a:gridCol>
                <a:gridCol w="2537460">
                  <a:extLst>
                    <a:ext uri="{9D8B030D-6E8A-4147-A177-3AD203B41FA5}">
                      <a16:colId xmlns:a16="http://schemas.microsoft.com/office/drawing/2014/main" val="4048239946"/>
                    </a:ext>
                  </a:extLst>
                </a:gridCol>
                <a:gridCol w="1712483">
                  <a:extLst>
                    <a:ext uri="{9D8B030D-6E8A-4147-A177-3AD203B41FA5}">
                      <a16:colId xmlns:a16="http://schemas.microsoft.com/office/drawing/2014/main" val="1719253814"/>
                    </a:ext>
                  </a:extLst>
                </a:gridCol>
              </a:tblGrid>
              <a:tr h="672419">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Yêu cầu cần đạt (Lớp 11)</a:t>
                      </a:r>
                    </a:p>
                  </a:txBody>
                  <a:tcPr marL="68580" marR="68580" marT="0" marB="0" anchor="ctr"/>
                </a:tc>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Nội dung đánh giá</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Phương pháp đánh giá</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Công cụ đánh giá</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0851561"/>
                  </a:ext>
                </a:extLst>
              </a:tr>
              <a:tr h="4551764">
                <a:tc>
                  <a:txBody>
                    <a:bodyPr/>
                    <a:lstStyle/>
                    <a:p>
                      <a:pPr marL="353695" marR="5080" indent="-285750" algn="just">
                        <a:spcBef>
                          <a:spcPts val="600"/>
                        </a:spcBef>
                        <a:spcAft>
                          <a:spcPts val="600"/>
                        </a:spcAft>
                        <a:buFontTx/>
                        <a:buChar char="-"/>
                        <a:tabLst>
                          <a:tab pos="210185" algn="l"/>
                        </a:tabLst>
                      </a:pPr>
                      <a:r>
                        <a:rPr lang="vi-VN" sz="1300">
                          <a:effectLst/>
                          <a:latin typeface="Cambria" panose="02040503050406030204" pitchFamily="18" charset="0"/>
                          <a:ea typeface="Cambria" panose="02040503050406030204" pitchFamily="18" charset="0"/>
                        </a:rPr>
                        <a:t>Nhận diện được hứng thú, sở trường của bản thân và có kế hoạch phát triển sở trường liên quan đến định hướng nghề nghiệp trong tương lai.</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marR="5080" algn="just">
                        <a:spcBef>
                          <a:spcPts val="600"/>
                        </a:spcBef>
                        <a:spcAft>
                          <a:spcPts val="600"/>
                        </a:spcAft>
                        <a:tabLst>
                          <a:tab pos="210185" algn="l"/>
                        </a:tabLst>
                      </a:pPr>
                      <a:r>
                        <a:rPr lang="en-US" sz="1300" b="1">
                          <a:effectLst/>
                          <a:latin typeface="Cambria" panose="02040503050406030204" pitchFamily="18" charset="0"/>
                          <a:ea typeface="Cambria" panose="02040503050406030204" pitchFamily="18" charset="0"/>
                        </a:rPr>
                        <a:t>Đánh giá các nội dung:</a:t>
                      </a:r>
                    </a:p>
                    <a:p>
                      <a:pPr marL="353695" marR="5080" indent="-285750" algn="just">
                        <a:spcBef>
                          <a:spcPts val="600"/>
                        </a:spcBef>
                        <a:spcAft>
                          <a:spcPts val="600"/>
                        </a:spcAft>
                        <a:buFontTx/>
                        <a:buChar char="-"/>
                        <a:tabLst>
                          <a:tab pos="210185" algn="l"/>
                        </a:tabLst>
                      </a:pPr>
                      <a:r>
                        <a:rPr lang="en-US" sz="1300">
                          <a:effectLst/>
                          <a:latin typeface="Cambria" panose="02040503050406030204" pitchFamily="18" charset="0"/>
                          <a:ea typeface="Cambria" panose="02040503050406030204" pitchFamily="18" charset="0"/>
                        </a:rPr>
                        <a:t>Nhận diện hứng thú, sở trưởng của bản thân</a:t>
                      </a:r>
                    </a:p>
                    <a:p>
                      <a:pPr marL="353695" marR="5080" indent="-285750" algn="just">
                        <a:spcBef>
                          <a:spcPts val="600"/>
                        </a:spcBef>
                        <a:spcAft>
                          <a:spcPts val="600"/>
                        </a:spcAft>
                        <a:buFontTx/>
                        <a:buChar char="-"/>
                        <a:tabLst>
                          <a:tab pos="210185" algn="l"/>
                        </a:tabLst>
                      </a:pPr>
                      <a:r>
                        <a:rPr lang="en-US" sz="1300">
                          <a:effectLst/>
                          <a:latin typeface="Cambria" panose="02040503050406030204" pitchFamily="18" charset="0"/>
                          <a:ea typeface="Cambria" panose="02040503050406030204" pitchFamily="18" charset="0"/>
                          <a:cs typeface="Times New Roman" panose="02020603050405020304" pitchFamily="18" charset="0"/>
                        </a:rPr>
                        <a:t>Có kế hoạch phát triển </a:t>
                      </a:r>
                      <a:r>
                        <a:rPr lang="vi-VN" sz="1300">
                          <a:effectLst/>
                          <a:latin typeface="Cambria" panose="02040503050406030204" pitchFamily="18" charset="0"/>
                          <a:ea typeface="Cambria" panose="02040503050406030204" pitchFamily="18" charset="0"/>
                        </a:rPr>
                        <a:t>sở trường liên quan đến định hướng nghề nghiệp trong tương lai.</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67945" marR="5080" indent="0" algn="just">
                        <a:spcBef>
                          <a:spcPts val="600"/>
                        </a:spcBef>
                        <a:spcAft>
                          <a:spcPts val="600"/>
                        </a:spcAft>
                        <a:buFontTx/>
                        <a:buNone/>
                        <a:tabLst>
                          <a:tab pos="210185" algn="l"/>
                        </a:tabLst>
                      </a:pPr>
                      <a:r>
                        <a:rPr lang="en-US" sz="1300" b="1">
                          <a:effectLst/>
                          <a:latin typeface="Cambria" panose="02040503050406030204" pitchFamily="18" charset="0"/>
                          <a:ea typeface="Cambria" panose="02040503050406030204" pitchFamily="18" charset="0"/>
                        </a:rPr>
                        <a:t>Đánh giá qua trắc nghiệm: </a:t>
                      </a:r>
                    </a:p>
                    <a:p>
                      <a:pPr marL="67945" marR="5080" indent="0" algn="just">
                        <a:spcBef>
                          <a:spcPts val="600"/>
                        </a:spcBef>
                        <a:spcAft>
                          <a:spcPts val="600"/>
                        </a:spcAft>
                        <a:buFontTx/>
                        <a:buNone/>
                        <a:tabLst>
                          <a:tab pos="210185" algn="l"/>
                        </a:tabLst>
                      </a:pPr>
                      <a:r>
                        <a:rPr lang="vi-VN" sz="1300">
                          <a:effectLst/>
                          <a:latin typeface="Cambria" panose="02040503050406030204" pitchFamily="18" charset="0"/>
                          <a:ea typeface="Cambria" panose="02040503050406030204" pitchFamily="18" charset="0"/>
                        </a:rPr>
                        <a:t>Học sinh thực hiện các bài trắc nghiệm cá nhân như: Holland (RIASEC), MBTI, hoặc các bài kiểm tra về hứng thú nghề nghiệp, kỹ năng cá nhân.</a:t>
                      </a:r>
                      <a:endParaRPr lang="en-US" sz="1300">
                        <a:effectLst/>
                        <a:latin typeface="Cambria" panose="02040503050406030204" pitchFamily="18" charset="0"/>
                        <a:ea typeface="Cambria" panose="02040503050406030204" pitchFamily="18" charset="0"/>
                      </a:endParaRPr>
                    </a:p>
                    <a:p>
                      <a:pPr marL="67945" marR="5080" algn="just">
                        <a:spcBef>
                          <a:spcPts val="600"/>
                        </a:spcBef>
                        <a:spcAft>
                          <a:spcPts val="600"/>
                        </a:spcAft>
                        <a:tabLst>
                          <a:tab pos="210185" algn="l"/>
                        </a:tabLst>
                      </a:pPr>
                      <a:endParaRPr lang="en-US" sz="1300">
                        <a:effectLst/>
                        <a:latin typeface="Cambria" panose="02040503050406030204" pitchFamily="18" charset="0"/>
                        <a:ea typeface="Cambria" panose="02040503050406030204" pitchFamily="18" charset="0"/>
                      </a:endParaRPr>
                    </a:p>
                    <a:p>
                      <a:pPr marL="67945" marR="5080" algn="just">
                        <a:spcBef>
                          <a:spcPts val="600"/>
                        </a:spcBef>
                        <a:spcAft>
                          <a:spcPts val="600"/>
                        </a:spcAft>
                        <a:tabLst>
                          <a:tab pos="210185" algn="l"/>
                        </a:tabLst>
                      </a:pPr>
                      <a:r>
                        <a:rPr lang="en-US" sz="1300" b="1">
                          <a:effectLst/>
                          <a:latin typeface="Cambria" panose="02040503050406030204" pitchFamily="18" charset="0"/>
                          <a:ea typeface="Cambria" panose="02040503050406030204" pitchFamily="18" charset="0"/>
                        </a:rPr>
                        <a:t>Đánh giá qua sản phẩm</a:t>
                      </a:r>
                      <a:r>
                        <a:rPr lang="en-US" sz="1300">
                          <a:effectLst/>
                          <a:latin typeface="Cambria" panose="02040503050406030204" pitchFamily="18" charset="0"/>
                          <a:ea typeface="Cambria" panose="02040503050406030204" pitchFamily="18" charset="0"/>
                        </a:rPr>
                        <a:t>: Bản </a:t>
                      </a:r>
                      <a:r>
                        <a:rPr lang="vi-VN" sz="1300">
                          <a:effectLst/>
                          <a:latin typeface="Cambria" panose="02040503050406030204" pitchFamily="18" charset="0"/>
                          <a:ea typeface="Cambria" panose="02040503050406030204" pitchFamily="18" charset="0"/>
                        </a:rPr>
                        <a:t>kế hoạch phát triển sở trường liên quan đến định hướng nghề nghiệp trong tương la</a:t>
                      </a:r>
                      <a:r>
                        <a:rPr lang="en-US" sz="1300">
                          <a:effectLst/>
                          <a:latin typeface="Cambria" panose="02040503050406030204" pitchFamily="18" charset="0"/>
                          <a:ea typeface="Cambria" panose="02040503050406030204" pitchFamily="18" charset="0"/>
                        </a:rPr>
                        <a:t>i</a:t>
                      </a: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353695" marR="5080" indent="-285750" algn="ctr">
                        <a:spcBef>
                          <a:spcPts val="600"/>
                        </a:spcBef>
                        <a:spcAft>
                          <a:spcPts val="600"/>
                        </a:spcAft>
                        <a:buFontTx/>
                        <a:buChar char="-"/>
                        <a:tabLst>
                          <a:tab pos="210185" algn="l"/>
                        </a:tabLst>
                      </a:pPr>
                      <a:r>
                        <a:rPr lang="en-US" sz="1300">
                          <a:effectLst/>
                          <a:latin typeface="Cambria" panose="02040503050406030204" pitchFamily="18" charset="0"/>
                          <a:ea typeface="Cambria" panose="02040503050406030204" pitchFamily="18" charset="0"/>
                        </a:rPr>
                        <a:t>Bảng kiểm</a:t>
                      </a:r>
                    </a:p>
                    <a:p>
                      <a:pPr marL="353695" marR="5080" indent="-285750" algn="ctr">
                        <a:spcBef>
                          <a:spcPts val="600"/>
                        </a:spcBef>
                        <a:spcAft>
                          <a:spcPts val="600"/>
                        </a:spcAft>
                        <a:buFontTx/>
                        <a:buChar char="-"/>
                        <a:tabLst>
                          <a:tab pos="210185" algn="l"/>
                        </a:tabLst>
                      </a:pPr>
                      <a:r>
                        <a:rPr lang="en-US" sz="1300">
                          <a:effectLst/>
                          <a:latin typeface="Cambria" panose="02040503050406030204" pitchFamily="18" charset="0"/>
                          <a:ea typeface="Cambria" panose="02040503050406030204" pitchFamily="18" charset="0"/>
                        </a:rPr>
                        <a:t>Phiếu đánh giá theo tiêu chí</a:t>
                      </a:r>
                      <a:endParaRPr lang="en-US" sz="1100">
                        <a:effectLst/>
                        <a:latin typeface="Cambria" panose="02040503050406030204" pitchFamily="18" charset="0"/>
                        <a:ea typeface="Cambria" panose="02040503050406030204" pitchFamily="18" charset="0"/>
                      </a:endParaRPr>
                    </a:p>
                    <a:p>
                      <a:pPr marL="67945" marR="5080" algn="just">
                        <a:spcBef>
                          <a:spcPts val="600"/>
                        </a:spcBef>
                        <a:spcAft>
                          <a:spcPts val="600"/>
                        </a:spcAft>
                        <a:tabLst>
                          <a:tab pos="210185" algn="l"/>
                        </a:tabLst>
                      </a:pPr>
                      <a:r>
                        <a:rPr lang="en-US" sz="1300">
                          <a:effectLst/>
                          <a:latin typeface="Cambria" panose="02040503050406030204" pitchFamily="18" charset="0"/>
                          <a:ea typeface="Cambria" panose="02040503050406030204" pitchFamily="18" charset="0"/>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7254561"/>
                  </a:ext>
                </a:extLst>
              </a:tr>
            </a:tbl>
          </a:graphicData>
        </a:graphic>
      </p:graphicFrame>
    </p:spTree>
    <p:extLst>
      <p:ext uri="{BB962C8B-B14F-4D97-AF65-F5344CB8AC3E}">
        <p14:creationId xmlns:p14="http://schemas.microsoft.com/office/powerpoint/2010/main" val="1125989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AB15-C82B-B11C-EC84-859595026137}"/>
              </a:ext>
            </a:extLst>
          </p:cNvPr>
          <p:cNvSpPr>
            <a:spLocks noGrp="1"/>
          </p:cNvSpPr>
          <p:nvPr>
            <p:ph type="title"/>
          </p:nvPr>
        </p:nvSpPr>
        <p:spPr/>
        <p:txBody>
          <a:bodyPr/>
          <a:lstStyle/>
          <a:p>
            <a:r>
              <a:rPr lang="en-US"/>
              <a:t>Ví dụ về bảng kiểm</a:t>
            </a:r>
          </a:p>
        </p:txBody>
      </p:sp>
      <p:pic>
        <p:nvPicPr>
          <p:cNvPr id="5" name="Content Placeholder 4">
            <a:extLst>
              <a:ext uri="{FF2B5EF4-FFF2-40B4-BE49-F238E27FC236}">
                <a16:creationId xmlns:a16="http://schemas.microsoft.com/office/drawing/2014/main" id="{3A4F0F64-CC20-5F0A-B43E-54070537710F}"/>
              </a:ext>
            </a:extLst>
          </p:cNvPr>
          <p:cNvPicPr>
            <a:picLocks noGrp="1" noChangeAspect="1"/>
          </p:cNvPicPr>
          <p:nvPr>
            <p:ph idx="1"/>
          </p:nvPr>
        </p:nvPicPr>
        <p:blipFill>
          <a:blip r:embed="rId2"/>
          <a:stretch>
            <a:fillRect/>
          </a:stretch>
        </p:blipFill>
        <p:spPr>
          <a:xfrm>
            <a:off x="2536606" y="1271588"/>
            <a:ext cx="4353362" cy="5029200"/>
          </a:xfrm>
        </p:spPr>
      </p:pic>
    </p:spTree>
    <p:extLst>
      <p:ext uri="{BB962C8B-B14F-4D97-AF65-F5344CB8AC3E}">
        <p14:creationId xmlns:p14="http://schemas.microsoft.com/office/powerpoint/2010/main" val="234207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6342-F1A6-0537-DA53-BD78FD86E2DF}"/>
              </a:ext>
            </a:extLst>
          </p:cNvPr>
          <p:cNvSpPr>
            <a:spLocks noGrp="1"/>
          </p:cNvSpPr>
          <p:nvPr>
            <p:ph type="title"/>
          </p:nvPr>
        </p:nvSpPr>
        <p:spPr/>
        <p:txBody>
          <a:bodyPr/>
          <a:lstStyle/>
          <a:p>
            <a:r>
              <a:rPr lang="en-US"/>
              <a:t>Hồ sơ học tập</a:t>
            </a:r>
          </a:p>
        </p:txBody>
      </p:sp>
      <p:sp>
        <p:nvSpPr>
          <p:cNvPr id="4" name="Content Placeholder 2">
            <a:extLst>
              <a:ext uri="{FF2B5EF4-FFF2-40B4-BE49-F238E27FC236}">
                <a16:creationId xmlns:a16="http://schemas.microsoft.com/office/drawing/2014/main" id="{A1AB0A07-005E-2410-E6BD-07F710E37117}"/>
              </a:ext>
            </a:extLst>
          </p:cNvPr>
          <p:cNvSpPr>
            <a:spLocks noGrp="1"/>
          </p:cNvSpPr>
          <p:nvPr>
            <p:ph idx="1"/>
          </p:nvPr>
        </p:nvSpPr>
        <p:spPr>
          <a:xfrm>
            <a:off x="533400" y="1714500"/>
            <a:ext cx="8359775" cy="4586288"/>
          </a:xfrm>
        </p:spPr>
        <p:txBody>
          <a:bodyPr rtlCol="0">
            <a:normAutofit/>
          </a:bodyPr>
          <a:lstStyle/>
          <a:p>
            <a:pPr marL="214313" algn="just" eaLnBrk="1" fontAlgn="auto" hangingPunct="1">
              <a:spcBef>
                <a:spcPts val="225"/>
              </a:spcBef>
              <a:spcAft>
                <a:spcPts val="225"/>
              </a:spcAft>
              <a:defRPr/>
            </a:pPr>
            <a:r>
              <a:rPr lang="en-US" dirty="0" err="1">
                <a:solidFill>
                  <a:srgbClr val="002060"/>
                </a:solidFill>
                <a:latin typeface="Arial" panose="020B0604020202020204" pitchFamily="34" charset="0"/>
                <a:cs typeface="Arial" panose="020B0604020202020204" pitchFamily="34" charset="0"/>
              </a:rPr>
              <a:t>Hồ</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tài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liệu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về</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sản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phẩm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được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lựa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chọn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một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có</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chủ</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đích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của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người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trong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quá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trình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HĐTN, HN, </a:t>
            </a:r>
            <a:r>
              <a:rPr lang="en-US" dirty="0" err="1">
                <a:solidFill>
                  <a:srgbClr val="002060"/>
                </a:solidFill>
                <a:latin typeface="Arial" panose="020B0604020202020204" pitchFamily="34" charset="0"/>
                <a:cs typeface="Arial" panose="020B0604020202020204" pitchFamily="34" charset="0"/>
              </a:rPr>
              <a:t>được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sắp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xếp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có</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hệ</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thống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theo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một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trình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tự</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nhất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định</a:t>
            </a:r>
            <a:r>
              <a:rPr lang="en-US" dirty="0">
                <a:solidFill>
                  <a:srgbClr val="002060"/>
                </a:solidFill>
                <a:latin typeface="Arial" panose="020B0604020202020204" pitchFamily="34" charset="0"/>
                <a:cs typeface="Arial" panose="020B0604020202020204" pitchFamily="34" charset="0"/>
              </a:rPr>
              <a:t>.</a:t>
            </a:r>
          </a:p>
          <a:p>
            <a:pPr algn="just" eaLnBrk="1" fontAlgn="auto" hangingPunct="1">
              <a:spcBef>
                <a:spcPts val="225"/>
              </a:spcBef>
              <a:spcAft>
                <a:spcPts val="225"/>
              </a:spcAft>
              <a:defRPr/>
            </a:pPr>
            <a:r>
              <a:rPr lang="en-US" dirty="0" err="1">
                <a:solidFill>
                  <a:srgbClr val="002060"/>
                </a:solidFill>
                <a:latin typeface="Arial" panose="020B0604020202020204" pitchFamily="34" charset="0"/>
                <a:cs typeface="Arial" panose="020B0604020202020204" pitchFamily="34" charset="0"/>
              </a:rPr>
              <a:t>Những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sản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phẩm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có</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thể</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lưu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trữ</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trong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hồ</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gồm</a:t>
            </a:r>
            <a:r>
              <a:rPr lang="en-US" dirty="0">
                <a:solidFill>
                  <a:srgbClr val="002060"/>
                </a:solidFill>
                <a:latin typeface="Arial" panose="020B0604020202020204" pitchFamily="34" charset="0"/>
                <a:cs typeface="Arial" panose="020B0604020202020204" pitchFamily="34" charset="0"/>
              </a:rPr>
              <a:t>:</a:t>
            </a:r>
          </a:p>
          <a:p>
            <a:pPr lvl="1" algn="just" eaLnBrk="1" fontAlgn="auto" hangingPunct="1">
              <a:spcBef>
                <a:spcPts val="225"/>
              </a:spcBef>
              <a:spcAft>
                <a:spcPts val="225"/>
              </a:spcAft>
              <a:defRPr/>
            </a:pP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làm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báo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ghi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chép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ngắn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phiếu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đồ</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sáng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chế</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của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nhân</a:t>
            </a:r>
            <a:r>
              <a:rPr lang="en-US" dirty="0">
                <a:solidFill>
                  <a:srgbClr val="002060"/>
                </a:solidFill>
                <a:latin typeface="Arial" panose="020B0604020202020204" pitchFamily="34" charset="0"/>
                <a:cs typeface="Arial" panose="020B0604020202020204" pitchFamily="34" charset="0"/>
              </a:rPr>
              <a:t> HS.</a:t>
            </a:r>
          </a:p>
          <a:p>
            <a:pPr lvl="1" algn="just" eaLnBrk="1" fontAlgn="auto" hangingPunct="1">
              <a:spcBef>
                <a:spcPts val="225"/>
              </a:spcBef>
              <a:spcAft>
                <a:spcPts val="225"/>
              </a:spcAft>
              <a:defRPr/>
            </a:pP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báo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cáo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nhận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xét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bản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kế</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hoạch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san, </a:t>
            </a:r>
            <a:r>
              <a:rPr lang="en-US" dirty="0" err="1">
                <a:solidFill>
                  <a:srgbClr val="002060"/>
                </a:solidFill>
                <a:latin typeface="Arial" panose="020B0604020202020204" pitchFamily="34" charset="0"/>
                <a:cs typeface="Arial" panose="020B0604020202020204" pitchFamily="34" charset="0"/>
              </a:rPr>
              <a:t>mô</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hình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kết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quả</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trải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nghiệm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được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làm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theo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nhóm</a:t>
            </a:r>
            <a:r>
              <a:rPr lang="en-US" dirty="0">
                <a:solidFill>
                  <a:srgbClr val="002060"/>
                </a:solidFill>
                <a:latin typeface="Arial" panose="020B0604020202020204" pitchFamily="34" charset="0"/>
                <a:cs typeface="Arial" panose="020B0604020202020204" pitchFamily="34" charset="0"/>
              </a:rPr>
              <a:t>.</a:t>
            </a:r>
          </a:p>
          <a:p>
            <a:pPr lvl="1" algn="just" eaLnBrk="1" fontAlgn="auto" hangingPunct="1">
              <a:spcBef>
                <a:spcPts val="225"/>
              </a:spcBef>
              <a:spcAft>
                <a:spcPts val="225"/>
              </a:spcAft>
              <a:defRPr/>
            </a:pPr>
            <a:r>
              <a:rPr lang="en-US" dirty="0" err="1">
                <a:solidFill>
                  <a:srgbClr val="002060"/>
                </a:solidFill>
                <a:latin typeface="Arial" panose="020B0604020202020204" pitchFamily="34" charset="0"/>
                <a:cs typeface="Arial" panose="020B0604020202020204" pitchFamily="34" charset="0"/>
              </a:rPr>
              <a:t>Các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hình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ảnh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âm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thanh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như</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ảnh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chụp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băng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ghi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âm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đoạn</a:t>
            </a:r>
            <a:r>
              <a:rPr lang="en-US" dirty="0">
                <a:solidFill>
                  <a:srgbClr val="002060"/>
                </a:solidFill>
                <a:latin typeface="Arial" panose="020B0604020202020204" pitchFamily="34" charset="0"/>
                <a:cs typeface="Arial" panose="020B0604020202020204" pitchFamily="34" charset="0"/>
              </a:rPr>
              <a:t> video, </a:t>
            </a:r>
            <a:r>
              <a:rPr lang="en-US" dirty="0" err="1">
                <a:solidFill>
                  <a:srgbClr val="002060"/>
                </a:solidFill>
                <a:latin typeface="Arial" panose="020B0604020202020204" pitchFamily="34" charset="0"/>
                <a:cs typeface="Arial" panose="020B0604020202020204" pitchFamily="34" charset="0"/>
              </a:rPr>
              <a:t>tranh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vẽ</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chương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trình</a:t>
            </a:r>
            <a:r>
              <a:rPr lang="en-US" dirty="0">
                <a:solidFill>
                  <a:srgbClr val="002060"/>
                </a:solidFill>
                <a:latin typeface="Arial" panose="020B0604020202020204" pitchFamily="34" charset="0"/>
                <a:cs typeface="Arial" panose="020B0604020202020204" pitchFamily="34" charset="0"/>
              </a:rPr>
              <a:t>/</a:t>
            </a:r>
            <a:r>
              <a:rPr lang="en-US" dirty="0" err="1">
                <a:solidFill>
                  <a:srgbClr val="002060"/>
                </a:solidFill>
                <a:latin typeface="Arial" panose="020B0604020202020204" pitchFamily="34" charset="0"/>
                <a:cs typeface="Arial" panose="020B0604020202020204" pitchFamily="34" charset="0"/>
              </a:rPr>
              <a:t>phần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mềm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máy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tính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v.v</a:t>
            </a:r>
            <a:r>
              <a:rPr lang="en-US" dirty="0">
                <a:solidFill>
                  <a:srgbClr val="002060"/>
                </a:solidFill>
                <a:latin typeface="Arial" panose="020B0604020202020204" pitchFamily="34" charset="0"/>
                <a:cs typeface="Arial" panose="020B0604020202020204" pitchFamily="34" charset="0"/>
              </a:rPr>
              <a:t>…</a:t>
            </a:r>
          </a:p>
          <a:p>
            <a:pPr eaLnBrk="1" fontAlgn="auto" hangingPunct="1">
              <a:spcAft>
                <a:spcPts val="0"/>
              </a:spcAft>
              <a:defRPr/>
            </a:pPr>
            <a:endParaRPr lang="en-US" dirty="0"/>
          </a:p>
        </p:txBody>
      </p:sp>
    </p:spTree>
    <p:extLst>
      <p:ext uri="{BB962C8B-B14F-4D97-AF65-F5344CB8AC3E}">
        <p14:creationId xmlns:p14="http://schemas.microsoft.com/office/powerpoint/2010/main" val="1962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B4C0-E5ED-3CD4-6AFC-95C506392809}"/>
              </a:ext>
            </a:extLst>
          </p:cNvPr>
          <p:cNvSpPr>
            <a:spLocks noGrp="1"/>
          </p:cNvSpPr>
          <p:nvPr>
            <p:ph type="title"/>
          </p:nvPr>
        </p:nvSpPr>
        <p:spPr/>
        <p:txBody>
          <a:bodyPr/>
          <a:lstStyle/>
          <a:p>
            <a:r>
              <a:rPr lang="en-US"/>
              <a:t>Hồ sơ học tập</a:t>
            </a:r>
          </a:p>
        </p:txBody>
      </p:sp>
      <p:pic>
        <p:nvPicPr>
          <p:cNvPr id="4" name="Content Placeholder 3">
            <a:extLst>
              <a:ext uri="{FF2B5EF4-FFF2-40B4-BE49-F238E27FC236}">
                <a16:creationId xmlns:a16="http://schemas.microsoft.com/office/drawing/2014/main" id="{1CB702DE-82B9-227D-9F87-A15994C1B7E0}"/>
              </a:ext>
            </a:extLst>
          </p:cNvPr>
          <p:cNvPicPr>
            <a:picLocks noGrp="1" noChangeAspect="1"/>
          </p:cNvPicPr>
          <p:nvPr>
            <p:ph idx="1"/>
          </p:nvPr>
        </p:nvPicPr>
        <p:blipFill>
          <a:blip r:embed="rId2"/>
          <a:stretch>
            <a:fillRect/>
          </a:stretch>
        </p:blipFill>
        <p:spPr>
          <a:xfrm>
            <a:off x="645903" y="1401640"/>
            <a:ext cx="8134768" cy="4769095"/>
          </a:xfrm>
          <a:prstGeom prst="rect">
            <a:avLst/>
          </a:prstGeom>
        </p:spPr>
      </p:pic>
    </p:spTree>
    <p:extLst>
      <p:ext uri="{BB962C8B-B14F-4D97-AF65-F5344CB8AC3E}">
        <p14:creationId xmlns:p14="http://schemas.microsoft.com/office/powerpoint/2010/main" val="3121689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D3157-1DD3-4A31-0403-2F5BED3F2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B41B5-FC29-C9C6-709B-CD39A576CD18}"/>
              </a:ext>
            </a:extLst>
          </p:cNvPr>
          <p:cNvSpPr>
            <a:spLocks noGrp="1"/>
          </p:cNvSpPr>
          <p:nvPr>
            <p:ph type="title"/>
          </p:nvPr>
        </p:nvSpPr>
        <p:spPr>
          <a:xfrm>
            <a:off x="-192946" y="2807675"/>
            <a:ext cx="8296711" cy="1242650"/>
          </a:xfrm>
        </p:spPr>
        <p:txBody>
          <a:bodyPr>
            <a:normAutofit/>
          </a:bodyPr>
          <a:lstStyle/>
          <a:p>
            <a:pPr algn="ctr"/>
            <a:r>
              <a:rPr lang="en-US" sz="3000" b="1">
                <a:latin typeface="Cambria" panose="02040503050406030204" pitchFamily="18" charset="0"/>
                <a:ea typeface="Cambria" panose="02040503050406030204" pitchFamily="18" charset="0"/>
              </a:rPr>
              <a:t>BẢNG XÁC ĐỊNH CÔNG CỤ VÀ TIÊU CHÍ ĐÁNH GIÁ THEO MẠCH NỘI DUNG</a:t>
            </a:r>
          </a:p>
        </p:txBody>
      </p:sp>
    </p:spTree>
    <p:extLst>
      <p:ext uri="{BB962C8B-B14F-4D97-AF65-F5344CB8AC3E}">
        <p14:creationId xmlns:p14="http://schemas.microsoft.com/office/powerpoint/2010/main" val="303669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AC8D-FBB7-0341-8484-3B73F801B96A}"/>
              </a:ext>
            </a:extLst>
          </p:cNvPr>
          <p:cNvSpPr>
            <a:spLocks noGrp="1"/>
          </p:cNvSpPr>
          <p:nvPr>
            <p:ph type="title"/>
          </p:nvPr>
        </p:nvSpPr>
        <p:spPr/>
        <p:txBody>
          <a:bodyPr/>
          <a:lstStyle/>
          <a:p>
            <a:r>
              <a:rPr lang="en-US"/>
              <a:t>Bảng xác định công cụ và tiêu chí đánh giá</a:t>
            </a:r>
          </a:p>
        </p:txBody>
      </p:sp>
      <p:pic>
        <p:nvPicPr>
          <p:cNvPr id="5" name="Content Placeholder 4">
            <a:extLst>
              <a:ext uri="{FF2B5EF4-FFF2-40B4-BE49-F238E27FC236}">
                <a16:creationId xmlns:a16="http://schemas.microsoft.com/office/drawing/2014/main" id="{217CE29D-2D8A-D140-D861-E10AD320EA1E}"/>
              </a:ext>
            </a:extLst>
          </p:cNvPr>
          <p:cNvPicPr>
            <a:picLocks noGrp="1" noChangeAspect="1"/>
          </p:cNvPicPr>
          <p:nvPr>
            <p:ph idx="1"/>
          </p:nvPr>
        </p:nvPicPr>
        <p:blipFill>
          <a:blip r:embed="rId2"/>
          <a:stretch>
            <a:fillRect/>
          </a:stretch>
        </p:blipFill>
        <p:spPr>
          <a:xfrm>
            <a:off x="533400" y="1349162"/>
            <a:ext cx="8359775" cy="4874052"/>
          </a:xfrm>
        </p:spPr>
      </p:pic>
    </p:spTree>
    <p:extLst>
      <p:ext uri="{BB962C8B-B14F-4D97-AF65-F5344CB8AC3E}">
        <p14:creationId xmlns:p14="http://schemas.microsoft.com/office/powerpoint/2010/main" val="37195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0B9B77-D9B5-907A-C610-B620C74CBEFC}"/>
              </a:ext>
            </a:extLst>
          </p:cNvPr>
          <p:cNvSpPr>
            <a:spLocks noGrp="1"/>
          </p:cNvSpPr>
          <p:nvPr>
            <p:ph type="title"/>
          </p:nvPr>
        </p:nvSpPr>
        <p:spPr>
          <a:xfrm>
            <a:off x="-260059" y="2450200"/>
            <a:ext cx="8610683" cy="1957600"/>
          </a:xfrm>
        </p:spPr>
        <p:txBody>
          <a:bodyPr>
            <a:normAutofit/>
          </a:bodyPr>
          <a:lstStyle/>
          <a:p>
            <a:pPr algn="ctr"/>
            <a:r>
              <a:rPr lang="en-US" sz="3000" b="1">
                <a:latin typeface="Cambria" panose="02040503050406030204" pitchFamily="18" charset="0"/>
                <a:ea typeface="Cambria" panose="02040503050406030204" pitchFamily="18" charset="0"/>
              </a:rPr>
              <a:t>CHỈ ĐẠO VỀ KIỂM TRA ĐÁNH GIÁ </a:t>
            </a:r>
            <a:br>
              <a:rPr lang="en-US" sz="3000" b="1">
                <a:latin typeface="Cambria" panose="02040503050406030204" pitchFamily="18" charset="0"/>
                <a:ea typeface="Cambria" panose="02040503050406030204" pitchFamily="18" charset="0"/>
              </a:rPr>
            </a:br>
            <a:r>
              <a:rPr lang="en-US" sz="3000" b="1">
                <a:latin typeface="Cambria" panose="02040503050406030204" pitchFamily="18" charset="0"/>
                <a:ea typeface="Cambria" panose="02040503050406030204" pitchFamily="18" charset="0"/>
              </a:rPr>
              <a:t>HOẠT ĐỘNG TRẢI NGHIỆM HƯỚNG NGHIỆP </a:t>
            </a:r>
          </a:p>
        </p:txBody>
      </p:sp>
    </p:spTree>
    <p:extLst>
      <p:ext uri="{BB962C8B-B14F-4D97-AF65-F5344CB8AC3E}">
        <p14:creationId xmlns:p14="http://schemas.microsoft.com/office/powerpoint/2010/main" val="9077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C6AF-C06D-FB3D-CB1B-4F55183ACBD8}"/>
              </a:ext>
            </a:extLst>
          </p:cNvPr>
          <p:cNvSpPr>
            <a:spLocks noGrp="1"/>
          </p:cNvSpPr>
          <p:nvPr>
            <p:ph type="title"/>
          </p:nvPr>
        </p:nvSpPr>
        <p:spPr>
          <a:xfrm>
            <a:off x="255494" y="31534"/>
            <a:ext cx="8175811" cy="1080938"/>
          </a:xfrm>
        </p:spPr>
        <p:txBody>
          <a:bodyPr/>
          <a:lstStyle/>
          <a:p>
            <a:pPr algn="ctr"/>
            <a:r>
              <a:rPr lang="en-US"/>
              <a:t>Mạch nội dung hoạt động: HƯỚNG VÀO BẢN THÂN</a:t>
            </a:r>
          </a:p>
        </p:txBody>
      </p:sp>
      <p:sp>
        <p:nvSpPr>
          <p:cNvPr id="4" name="Google Shape;1089;p36">
            <a:extLst>
              <a:ext uri="{FF2B5EF4-FFF2-40B4-BE49-F238E27FC236}">
                <a16:creationId xmlns:a16="http://schemas.microsoft.com/office/drawing/2014/main" id="{E2CCAE0B-55C8-4E16-0FE0-0CDB06F285AF}"/>
              </a:ext>
            </a:extLst>
          </p:cNvPr>
          <p:cNvSpPr txBox="1">
            <a:spLocks noGrp="1"/>
          </p:cNvSpPr>
          <p:nvPr>
            <p:ph idx="1"/>
          </p:nvPr>
        </p:nvSpPr>
        <p:spPr>
          <a:xfrm>
            <a:off x="533400" y="1271588"/>
            <a:ext cx="8359775" cy="5029200"/>
          </a:xfrm>
          <a:prstGeom prst="rect">
            <a:avLst/>
          </a:prstGeom>
        </p:spPr>
        <p:txBody>
          <a:bodyPr spcFirstLastPara="1" vert="horz" wrap="square" lIns="0" tIns="0" rIns="0" bIns="0" rtlCol="0" anchor="t" anchorCtr="0">
            <a:noAutofit/>
          </a:bodyPr>
          <a:lstStyle/>
          <a:p>
            <a:endParaRPr lang="en-US"/>
          </a:p>
          <a:p>
            <a:endParaRPr dirty="0"/>
          </a:p>
        </p:txBody>
      </p:sp>
      <p:sp>
        <p:nvSpPr>
          <p:cNvPr id="5" name="Google Shape;1092;p36">
            <a:extLst>
              <a:ext uri="{FF2B5EF4-FFF2-40B4-BE49-F238E27FC236}">
                <a16:creationId xmlns:a16="http://schemas.microsoft.com/office/drawing/2014/main" id="{154D0931-9E13-28D2-3CC1-ECB65443FB5C}"/>
              </a:ext>
            </a:extLst>
          </p:cNvPr>
          <p:cNvSpPr txBox="1">
            <a:spLocks/>
          </p:cNvSpPr>
          <p:nvPr/>
        </p:nvSpPr>
        <p:spPr>
          <a:xfrm>
            <a:off x="929316" y="1802141"/>
            <a:ext cx="3279614" cy="61833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a:latin typeface="Cambria" panose="02040503050406030204" pitchFamily="18" charset="0"/>
                <a:ea typeface="Cambria" panose="02040503050406030204" pitchFamily="18" charset="0"/>
              </a:rPr>
              <a:t>KHÁM PHÁ BẢN THÂN</a:t>
            </a:r>
            <a:endParaRPr lang="en-US" sz="2000" dirty="0">
              <a:latin typeface="Cambria" panose="02040503050406030204" pitchFamily="18" charset="0"/>
              <a:ea typeface="Cambria" panose="02040503050406030204" pitchFamily="18" charset="0"/>
            </a:endParaRPr>
          </a:p>
        </p:txBody>
      </p:sp>
      <p:sp>
        <p:nvSpPr>
          <p:cNvPr id="7" name="Google Shape;1090;p36">
            <a:extLst>
              <a:ext uri="{FF2B5EF4-FFF2-40B4-BE49-F238E27FC236}">
                <a16:creationId xmlns:a16="http://schemas.microsoft.com/office/drawing/2014/main" id="{8868CCB3-E193-A08E-0773-CAD09C417470}"/>
              </a:ext>
            </a:extLst>
          </p:cNvPr>
          <p:cNvSpPr txBox="1">
            <a:spLocks/>
          </p:cNvSpPr>
          <p:nvPr/>
        </p:nvSpPr>
        <p:spPr>
          <a:xfrm>
            <a:off x="665983" y="2349494"/>
            <a:ext cx="3731161" cy="215901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TM Swiss Condensed" panose="0200050000000000000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Swiss Condensed" panose="0200050000000000000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Swiss Condensed" panose="0200050000000000000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139697" indent="0">
              <a:buFont typeface="Arial" panose="020B0604020202020204" pitchFamily="34" charset="0"/>
              <a:buNone/>
            </a:pPr>
            <a:r>
              <a:rPr lang="vi-VN" sz="2000">
                <a:latin typeface="Cambria" panose="02040503050406030204" pitchFamily="18" charset="0"/>
              </a:rPr>
              <a:t>Phương pháp: </a:t>
            </a:r>
            <a:r>
              <a:rPr lang="vi-VN" sz="2000">
                <a:solidFill>
                  <a:schemeClr val="accent3">
                    <a:lumMod val="75000"/>
                  </a:schemeClr>
                </a:solidFill>
                <a:latin typeface="Cambria" panose="02040503050406030204" pitchFamily="18" charset="0"/>
              </a:rPr>
              <a:t>QUAN SÁT</a:t>
            </a:r>
          </a:p>
          <a:p>
            <a:pPr marL="139697" indent="0">
              <a:buFont typeface="Arial" panose="020B0604020202020204" pitchFamily="34" charset="0"/>
              <a:buNone/>
            </a:pPr>
            <a:r>
              <a:rPr lang="vi-VN" sz="2000">
                <a:latin typeface="Cambria" panose="02040503050406030204" pitchFamily="18" charset="0"/>
              </a:rPr>
              <a:t>1. Phiếu quan sát</a:t>
            </a:r>
          </a:p>
          <a:p>
            <a:pPr marL="139697" indent="0">
              <a:buFont typeface="Arial" panose="020B0604020202020204" pitchFamily="34" charset="0"/>
              <a:buNone/>
            </a:pPr>
            <a:r>
              <a:rPr lang="vi-VN" sz="2000">
                <a:latin typeface="Cambria" panose="02040503050406030204" pitchFamily="18" charset="0"/>
              </a:rPr>
              <a:t>2. Bảng ghi chép</a:t>
            </a:r>
          </a:p>
          <a:p>
            <a:pPr marL="139697" indent="0">
              <a:buFont typeface="Arial" panose="020B0604020202020204" pitchFamily="34" charset="0"/>
              <a:buNone/>
            </a:pPr>
            <a:r>
              <a:rPr lang="vi-VN" sz="2000">
                <a:latin typeface="Cambria" panose="02040503050406030204" pitchFamily="18" charset="0"/>
              </a:rPr>
              <a:t>3. Phiếu đánh giá theo tiêu chí</a:t>
            </a:r>
          </a:p>
          <a:p>
            <a:pPr marL="139697" indent="0">
              <a:buFont typeface="Arial" panose="020B0604020202020204" pitchFamily="34" charset="0"/>
              <a:buNone/>
            </a:pPr>
            <a:r>
              <a:rPr lang="vi-VN" sz="2000">
                <a:latin typeface="Cambria" panose="02040503050406030204" pitchFamily="18" charset="0"/>
              </a:rPr>
              <a:t>4. Bảng kiểm</a:t>
            </a:r>
          </a:p>
          <a:p>
            <a:pPr marL="139697" indent="0">
              <a:buFont typeface="Arial" panose="020B0604020202020204" pitchFamily="34" charset="0"/>
              <a:buNone/>
            </a:pPr>
            <a:r>
              <a:rPr lang="vi-VN" sz="2000">
                <a:latin typeface="Cambria" panose="02040503050406030204" pitchFamily="18" charset="0"/>
              </a:rPr>
              <a:t>5. Thang đo.</a:t>
            </a:r>
            <a:endParaRPr lang="vi-VN" sz="2000" dirty="0">
              <a:latin typeface="Cambria" panose="02040503050406030204" pitchFamily="18" charset="0"/>
            </a:endParaRPr>
          </a:p>
        </p:txBody>
      </p:sp>
      <p:sp>
        <p:nvSpPr>
          <p:cNvPr id="8" name="Google Shape;1093;p36">
            <a:extLst>
              <a:ext uri="{FF2B5EF4-FFF2-40B4-BE49-F238E27FC236}">
                <a16:creationId xmlns:a16="http://schemas.microsoft.com/office/drawing/2014/main" id="{5ED4CCE0-CB02-483E-36AE-B1998BBE6E4B}"/>
              </a:ext>
            </a:extLst>
          </p:cNvPr>
          <p:cNvSpPr txBox="1">
            <a:spLocks/>
          </p:cNvSpPr>
          <p:nvPr/>
        </p:nvSpPr>
        <p:spPr>
          <a:xfrm>
            <a:off x="5318313" y="1860841"/>
            <a:ext cx="3467236" cy="4068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a:latin typeface="Calisto MT" panose="02040603050505030304" pitchFamily="18" charset="0"/>
                <a:ea typeface="Cambria" panose="02040503050406030204" pitchFamily="18" charset="0"/>
              </a:rPr>
              <a:t>RÈN LUYỆN BẢN THÂN</a:t>
            </a:r>
            <a:endParaRPr lang="en-US" sz="2000" dirty="0">
              <a:latin typeface="Calisto MT" panose="02040603050505030304" pitchFamily="18" charset="0"/>
              <a:ea typeface="Cambria" panose="02040503050406030204" pitchFamily="18" charset="0"/>
            </a:endParaRPr>
          </a:p>
        </p:txBody>
      </p:sp>
      <p:sp>
        <p:nvSpPr>
          <p:cNvPr id="9" name="Google Shape;1091;p36">
            <a:extLst>
              <a:ext uri="{FF2B5EF4-FFF2-40B4-BE49-F238E27FC236}">
                <a16:creationId xmlns:a16="http://schemas.microsoft.com/office/drawing/2014/main" id="{8C237E3F-F051-1914-91FF-E17507F565D5}"/>
              </a:ext>
            </a:extLst>
          </p:cNvPr>
          <p:cNvSpPr txBox="1">
            <a:spLocks/>
          </p:cNvSpPr>
          <p:nvPr/>
        </p:nvSpPr>
        <p:spPr>
          <a:xfrm>
            <a:off x="5002306" y="2267641"/>
            <a:ext cx="3946712" cy="262082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139697" indent="0">
              <a:buFont typeface="Arial" panose="020B0604020202020204" pitchFamily="34" charset="0"/>
              <a:buNone/>
            </a:pPr>
            <a:r>
              <a:rPr lang="vi-VN" sz="2000">
                <a:latin typeface="Cambria" panose="02040503050406030204" pitchFamily="18" charset="0"/>
              </a:rPr>
              <a:t>Phương pháp: </a:t>
            </a:r>
            <a:r>
              <a:rPr lang="vi-VN" sz="2000">
                <a:solidFill>
                  <a:schemeClr val="accent3">
                    <a:lumMod val="75000"/>
                  </a:schemeClr>
                </a:solidFill>
                <a:latin typeface="Cambria" panose="02040503050406030204" pitchFamily="18" charset="0"/>
              </a:rPr>
              <a:t>ĐÁNH GIÁ SẢN PHẨM HĐ; ĐÁNH GIÁ HỒ SƠ HĐ</a:t>
            </a:r>
          </a:p>
          <a:p>
            <a:pPr marL="139697" indent="0">
              <a:buFont typeface="Arial" panose="020B0604020202020204" pitchFamily="34" charset="0"/>
              <a:buNone/>
            </a:pPr>
            <a:r>
              <a:rPr lang="vi-VN" sz="2000">
                <a:latin typeface="Cambria" panose="02040503050406030204" pitchFamily="18" charset="0"/>
              </a:rPr>
              <a:t>1. Bảng đánh giá theo tiêu chí</a:t>
            </a:r>
          </a:p>
          <a:p>
            <a:pPr marL="139697" indent="0">
              <a:buFont typeface="Arial" panose="020B0604020202020204" pitchFamily="34" charset="0"/>
              <a:buNone/>
            </a:pPr>
            <a:r>
              <a:rPr lang="vi-VN" sz="2000">
                <a:latin typeface="Cambria" panose="02040503050406030204" pitchFamily="18" charset="0"/>
              </a:rPr>
              <a:t>2. Thang đo</a:t>
            </a:r>
          </a:p>
          <a:p>
            <a:pPr marL="139697" indent="0">
              <a:buFont typeface="Arial" panose="020B0604020202020204" pitchFamily="34" charset="0"/>
              <a:buNone/>
            </a:pPr>
            <a:r>
              <a:rPr lang="vi-VN" sz="2000">
                <a:latin typeface="Cambria" panose="02040503050406030204" pitchFamily="18" charset="0"/>
              </a:rPr>
              <a:t>3. Phiếu quan sát</a:t>
            </a:r>
          </a:p>
          <a:p>
            <a:pPr marL="139697" indent="0">
              <a:buFont typeface="Arial" panose="020B0604020202020204" pitchFamily="34" charset="0"/>
              <a:buNone/>
            </a:pPr>
            <a:r>
              <a:rPr lang="vi-VN" sz="2000">
                <a:latin typeface="Cambria" panose="02040503050406030204" pitchFamily="18" charset="0"/>
              </a:rPr>
              <a:t>4. Bảng ghi chép</a:t>
            </a:r>
          </a:p>
          <a:p>
            <a:pPr marL="139697" indent="0">
              <a:buFont typeface="Arial" panose="020B0604020202020204" pitchFamily="34" charset="0"/>
              <a:buNone/>
            </a:pPr>
            <a:r>
              <a:rPr lang="vi-VN" sz="2000">
                <a:latin typeface="Cambria" panose="02040503050406030204" pitchFamily="18" charset="0"/>
              </a:rPr>
              <a:t>5. Bảng kiểm</a:t>
            </a:r>
          </a:p>
          <a:p>
            <a:pPr marL="139697" indent="0">
              <a:buFont typeface="Arial" panose="020B0604020202020204" pitchFamily="34" charset="0"/>
              <a:buNone/>
            </a:pPr>
            <a:r>
              <a:rPr lang="vi-VN" sz="2000">
                <a:latin typeface="Cambria" panose="02040503050406030204" pitchFamily="18" charset="0"/>
              </a:rPr>
              <a:t>6. Thang đo.</a:t>
            </a:r>
            <a:endParaRPr lang="vi-VN" sz="2000" dirty="0">
              <a:latin typeface="Cambria" panose="02040503050406030204" pitchFamily="18" charset="0"/>
            </a:endParaRPr>
          </a:p>
        </p:txBody>
      </p:sp>
    </p:spTree>
    <p:extLst>
      <p:ext uri="{BB962C8B-B14F-4D97-AF65-F5344CB8AC3E}">
        <p14:creationId xmlns:p14="http://schemas.microsoft.com/office/powerpoint/2010/main" val="1042562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CA54-D109-1631-6CC2-D94BB7E0E26F}"/>
              </a:ext>
            </a:extLst>
          </p:cNvPr>
          <p:cNvSpPr>
            <a:spLocks noGrp="1"/>
          </p:cNvSpPr>
          <p:nvPr>
            <p:ph type="title"/>
          </p:nvPr>
        </p:nvSpPr>
        <p:spPr/>
        <p:txBody>
          <a:bodyPr/>
          <a:lstStyle/>
          <a:p>
            <a:r>
              <a:rPr lang="en-US"/>
              <a:t>Minh chứng cần có</a:t>
            </a:r>
          </a:p>
        </p:txBody>
      </p:sp>
      <p:sp>
        <p:nvSpPr>
          <p:cNvPr id="4" name="Google Shape;1302;p41">
            <a:extLst>
              <a:ext uri="{FF2B5EF4-FFF2-40B4-BE49-F238E27FC236}">
                <a16:creationId xmlns:a16="http://schemas.microsoft.com/office/drawing/2014/main" id="{3919290E-8232-6AEF-EC76-1A0A694828B5}"/>
              </a:ext>
            </a:extLst>
          </p:cNvPr>
          <p:cNvSpPr txBox="1">
            <a:spLocks noGrp="1"/>
          </p:cNvSpPr>
          <p:nvPr>
            <p:ph idx="1"/>
          </p:nvPr>
        </p:nvSpPr>
        <p:spPr>
          <a:xfrm>
            <a:off x="533400" y="1271588"/>
            <a:ext cx="8359775" cy="5029200"/>
          </a:xfrm>
          <a:prstGeom prst="rect">
            <a:avLst/>
          </a:prstGeom>
        </p:spPr>
        <p:txBody>
          <a:bodyPr spcFirstLastPara="1" vert="horz" wrap="square" lIns="0" tIns="0" rIns="0" bIns="0" rtlCol="0" anchor="t" anchorCtr="0">
            <a:noAutofit/>
          </a:bodyPr>
          <a:lstStyle/>
          <a:p>
            <a:pPr marL="0" indent="0">
              <a:buNone/>
            </a:pPr>
            <a:r>
              <a:rPr lang="en" dirty="0"/>
              <a:t>MINH CHỨNG </a:t>
            </a:r>
            <a:r>
              <a:rPr lang="en"/>
              <a:t>CẦN CÓ</a:t>
            </a:r>
          </a:p>
          <a:p>
            <a:endParaRPr dirty="0"/>
          </a:p>
        </p:txBody>
      </p:sp>
      <p:grpSp>
        <p:nvGrpSpPr>
          <p:cNvPr id="5" name="Group 4">
            <a:extLst>
              <a:ext uri="{FF2B5EF4-FFF2-40B4-BE49-F238E27FC236}">
                <a16:creationId xmlns:a16="http://schemas.microsoft.com/office/drawing/2014/main" id="{41EBFB1F-A282-29C5-86D4-C89F961EF510}"/>
              </a:ext>
            </a:extLst>
          </p:cNvPr>
          <p:cNvGrpSpPr/>
          <p:nvPr/>
        </p:nvGrpSpPr>
        <p:grpSpPr>
          <a:xfrm>
            <a:off x="659484" y="2574271"/>
            <a:ext cx="7825031" cy="3012141"/>
            <a:chOff x="834875" y="2464689"/>
            <a:chExt cx="7474250" cy="2912513"/>
          </a:xfrm>
        </p:grpSpPr>
        <p:pic>
          <p:nvPicPr>
            <p:cNvPr id="6" name="Google Shape;1303;p41" title="Points scored">
              <a:hlinkClick r:id="rId2"/>
              <a:extLst>
                <a:ext uri="{FF2B5EF4-FFF2-40B4-BE49-F238E27FC236}">
                  <a16:creationId xmlns:a16="http://schemas.microsoft.com/office/drawing/2014/main" id="{57F39A44-6DC3-A5C4-C0D8-4DE6AF3F0194}"/>
                </a:ext>
              </a:extLst>
            </p:cNvPr>
            <p:cNvPicPr preferRelativeResize="0"/>
            <p:nvPr/>
          </p:nvPicPr>
          <p:blipFill>
            <a:blip r:embed="rId3">
              <a:alphaModFix/>
            </a:blip>
            <a:stretch>
              <a:fillRect/>
            </a:stretch>
          </p:blipFill>
          <p:spPr>
            <a:xfrm>
              <a:off x="2611051" y="2468502"/>
              <a:ext cx="3692151" cy="2282974"/>
            </a:xfrm>
            <a:prstGeom prst="rect">
              <a:avLst/>
            </a:prstGeom>
            <a:noFill/>
            <a:ln>
              <a:noFill/>
            </a:ln>
          </p:spPr>
        </p:pic>
        <p:sp>
          <p:nvSpPr>
            <p:cNvPr id="7" name="Google Shape;1304;p41">
              <a:extLst>
                <a:ext uri="{FF2B5EF4-FFF2-40B4-BE49-F238E27FC236}">
                  <a16:creationId xmlns:a16="http://schemas.microsoft.com/office/drawing/2014/main" id="{AF72026A-1CB9-96D1-CFBB-AAFB2C36F489}"/>
                </a:ext>
              </a:extLst>
            </p:cNvPr>
            <p:cNvSpPr txBox="1"/>
            <p:nvPr/>
          </p:nvSpPr>
          <p:spPr>
            <a:xfrm>
              <a:off x="834875" y="2849477"/>
              <a:ext cx="1805100" cy="861900"/>
            </a:xfrm>
            <a:prstGeom prst="rect">
              <a:avLst/>
            </a:prstGeom>
            <a:noFill/>
            <a:ln>
              <a:noFill/>
            </a:ln>
          </p:spPr>
          <p:txBody>
            <a:bodyPr spcFirstLastPara="1" wrap="square" lIns="91425" tIns="91425" rIns="91425" bIns="91425" anchor="t" anchorCtr="0">
              <a:noAutofit/>
            </a:bodyPr>
            <a:lstStyle/>
            <a:p>
              <a:pPr algn="r"/>
              <a:r>
                <a:rPr lang="en" sz="1600" dirty="0" err="1">
                  <a:solidFill>
                    <a:srgbClr val="800000"/>
                  </a:solidFill>
                  <a:latin typeface="Muli"/>
                  <a:ea typeface="Muli"/>
                  <a:cs typeface="Muli"/>
                  <a:sym typeface="Muli"/>
                </a:rPr>
                <a:t>Kết</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quả</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quan</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sát</a:t>
              </a:r>
              <a:endParaRPr lang="en" sz="1600" dirty="0">
                <a:solidFill>
                  <a:srgbClr val="800000"/>
                </a:solidFill>
                <a:latin typeface="Muli"/>
                <a:ea typeface="Muli"/>
                <a:cs typeface="Muli"/>
                <a:sym typeface="Muli"/>
              </a:endParaRPr>
            </a:p>
            <a:p>
              <a:pPr algn="r"/>
              <a:r>
                <a:rPr lang="en" sz="1600" dirty="0" err="1">
                  <a:solidFill>
                    <a:srgbClr val="800000"/>
                  </a:solidFill>
                  <a:latin typeface="Muli"/>
                  <a:ea typeface="Muli"/>
                  <a:cs typeface="Muli"/>
                  <a:sym typeface="Muli"/>
                </a:rPr>
                <a:t>Biên</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bản</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quan</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sát</a:t>
              </a:r>
              <a:endParaRPr sz="1600" dirty="0">
                <a:solidFill>
                  <a:srgbClr val="800000"/>
                </a:solidFill>
                <a:latin typeface="Muli"/>
                <a:ea typeface="Muli"/>
                <a:cs typeface="Muli"/>
                <a:sym typeface="Muli"/>
              </a:endParaRPr>
            </a:p>
          </p:txBody>
        </p:sp>
        <p:sp>
          <p:nvSpPr>
            <p:cNvPr id="8" name="Google Shape;1305;p41">
              <a:extLst>
                <a:ext uri="{FF2B5EF4-FFF2-40B4-BE49-F238E27FC236}">
                  <a16:creationId xmlns:a16="http://schemas.microsoft.com/office/drawing/2014/main" id="{6A6E72E1-4870-5673-EE4E-9F2F1C8C48CE}"/>
                </a:ext>
              </a:extLst>
            </p:cNvPr>
            <p:cNvSpPr txBox="1"/>
            <p:nvPr/>
          </p:nvSpPr>
          <p:spPr>
            <a:xfrm>
              <a:off x="6504025" y="2849465"/>
              <a:ext cx="1805100" cy="861900"/>
            </a:xfrm>
            <a:prstGeom prst="rect">
              <a:avLst/>
            </a:prstGeom>
            <a:noFill/>
            <a:ln>
              <a:noFill/>
            </a:ln>
          </p:spPr>
          <p:txBody>
            <a:bodyPr spcFirstLastPara="1" wrap="square" lIns="91425" tIns="91425" rIns="91425" bIns="91425" anchor="t" anchorCtr="0">
              <a:noAutofit/>
            </a:bodyPr>
            <a:lstStyle/>
            <a:p>
              <a:r>
                <a:rPr lang="en" sz="1600" dirty="0" err="1">
                  <a:solidFill>
                    <a:srgbClr val="800000"/>
                  </a:solidFill>
                  <a:latin typeface="Muli"/>
                  <a:ea typeface="Muli"/>
                  <a:cs typeface="Muli"/>
                  <a:sym typeface="Muli"/>
                </a:rPr>
                <a:t>Bản</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khảo</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sát</a:t>
              </a:r>
              <a:endParaRPr sz="1600" dirty="0">
                <a:solidFill>
                  <a:srgbClr val="800000"/>
                </a:solidFill>
                <a:latin typeface="Muli"/>
                <a:ea typeface="Muli"/>
                <a:cs typeface="Muli"/>
                <a:sym typeface="Muli"/>
              </a:endParaRPr>
            </a:p>
          </p:txBody>
        </p:sp>
        <p:sp>
          <p:nvSpPr>
            <p:cNvPr id="9" name="Google Shape;1306;p41">
              <a:extLst>
                <a:ext uri="{FF2B5EF4-FFF2-40B4-BE49-F238E27FC236}">
                  <a16:creationId xmlns:a16="http://schemas.microsoft.com/office/drawing/2014/main" id="{22EA53DB-A8BA-716D-1D69-204E4AE87036}"/>
                </a:ext>
              </a:extLst>
            </p:cNvPr>
            <p:cNvSpPr txBox="1"/>
            <p:nvPr/>
          </p:nvSpPr>
          <p:spPr>
            <a:xfrm>
              <a:off x="834875" y="4515302"/>
              <a:ext cx="1805100" cy="861900"/>
            </a:xfrm>
            <a:prstGeom prst="rect">
              <a:avLst/>
            </a:prstGeom>
            <a:noFill/>
            <a:ln>
              <a:noFill/>
            </a:ln>
          </p:spPr>
          <p:txBody>
            <a:bodyPr spcFirstLastPara="1" wrap="square" lIns="91425" tIns="91425" rIns="91425" bIns="91425" anchor="t" anchorCtr="0">
              <a:noAutofit/>
            </a:bodyPr>
            <a:lstStyle/>
            <a:p>
              <a:pPr algn="r"/>
              <a:r>
                <a:rPr lang="en" sz="1600" dirty="0" err="1">
                  <a:solidFill>
                    <a:srgbClr val="800000"/>
                  </a:solidFill>
                  <a:latin typeface="Muli"/>
                  <a:ea typeface="Muli"/>
                  <a:cs typeface="Muli"/>
                  <a:sym typeface="Muli"/>
                </a:rPr>
                <a:t>Bản</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nhận</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xét</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của</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giáo</a:t>
              </a:r>
              <a:r>
                <a:rPr lang="en" sz="1600" dirty="0">
                  <a:solidFill>
                    <a:srgbClr val="800000"/>
                  </a:solidFill>
                  <a:latin typeface="Muli"/>
                  <a:ea typeface="Muli"/>
                  <a:cs typeface="Muli"/>
                  <a:sym typeface="Muli"/>
                </a:rPr>
                <a:t> </a:t>
              </a:r>
              <a:r>
                <a:rPr lang="en" sz="1600" dirty="0" err="1">
                  <a:solidFill>
                    <a:srgbClr val="800000"/>
                  </a:solidFill>
                  <a:latin typeface="Muli"/>
                  <a:ea typeface="Muli"/>
                  <a:cs typeface="Muli"/>
                  <a:sym typeface="Muli"/>
                </a:rPr>
                <a:t>viên</a:t>
              </a:r>
              <a:endParaRPr sz="1600" dirty="0">
                <a:solidFill>
                  <a:srgbClr val="800000"/>
                </a:solidFill>
                <a:latin typeface="Muli"/>
                <a:ea typeface="Muli"/>
                <a:cs typeface="Muli"/>
                <a:sym typeface="Muli"/>
              </a:endParaRPr>
            </a:p>
          </p:txBody>
        </p:sp>
        <p:grpSp>
          <p:nvGrpSpPr>
            <p:cNvPr id="10" name="Google Shape;1307;p41">
              <a:extLst>
                <a:ext uri="{FF2B5EF4-FFF2-40B4-BE49-F238E27FC236}">
                  <a16:creationId xmlns:a16="http://schemas.microsoft.com/office/drawing/2014/main" id="{0C403FBF-4C61-A10C-7DCA-F2E4B32BB2C2}"/>
                </a:ext>
              </a:extLst>
            </p:cNvPr>
            <p:cNvGrpSpPr/>
            <p:nvPr/>
          </p:nvGrpSpPr>
          <p:grpSpPr>
            <a:xfrm rot="834041">
              <a:off x="1545109" y="2464689"/>
              <a:ext cx="1058935" cy="585362"/>
              <a:chOff x="4345425" y="2175475"/>
              <a:chExt cx="800750" cy="176025"/>
            </a:xfrm>
          </p:grpSpPr>
          <p:sp>
            <p:nvSpPr>
              <p:cNvPr id="33" name="Google Shape;1308;p41">
                <a:extLst>
                  <a:ext uri="{FF2B5EF4-FFF2-40B4-BE49-F238E27FC236}">
                    <a16:creationId xmlns:a16="http://schemas.microsoft.com/office/drawing/2014/main" id="{18DE210D-051C-F0DA-3CAA-85F9456707EF}"/>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sp>
            <p:nvSpPr>
              <p:cNvPr id="34" name="Google Shape;1309;p41">
                <a:extLst>
                  <a:ext uri="{FF2B5EF4-FFF2-40B4-BE49-F238E27FC236}">
                    <a16:creationId xmlns:a16="http://schemas.microsoft.com/office/drawing/2014/main" id="{DAD10479-5408-53C2-D123-7D7C4F44B488}"/>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grpSp>
        <p:grpSp>
          <p:nvGrpSpPr>
            <p:cNvPr id="11" name="Google Shape;1310;p41">
              <a:extLst>
                <a:ext uri="{FF2B5EF4-FFF2-40B4-BE49-F238E27FC236}">
                  <a16:creationId xmlns:a16="http://schemas.microsoft.com/office/drawing/2014/main" id="{B9E757A7-38DB-0EB9-FBD7-BF62AC8DAA91}"/>
                </a:ext>
              </a:extLst>
            </p:cNvPr>
            <p:cNvGrpSpPr/>
            <p:nvPr/>
          </p:nvGrpSpPr>
          <p:grpSpPr>
            <a:xfrm rot="834041">
              <a:off x="1545109" y="4129164"/>
              <a:ext cx="1058935" cy="585362"/>
              <a:chOff x="4345425" y="2175475"/>
              <a:chExt cx="800750" cy="176025"/>
            </a:xfrm>
          </p:grpSpPr>
          <p:sp>
            <p:nvSpPr>
              <p:cNvPr id="31" name="Google Shape;1311;p41">
                <a:extLst>
                  <a:ext uri="{FF2B5EF4-FFF2-40B4-BE49-F238E27FC236}">
                    <a16:creationId xmlns:a16="http://schemas.microsoft.com/office/drawing/2014/main" id="{EC595E7C-35BF-9A11-E651-C81955FF6DB5}"/>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sp>
            <p:nvSpPr>
              <p:cNvPr id="32" name="Google Shape;1312;p41">
                <a:extLst>
                  <a:ext uri="{FF2B5EF4-FFF2-40B4-BE49-F238E27FC236}">
                    <a16:creationId xmlns:a16="http://schemas.microsoft.com/office/drawing/2014/main" id="{2DA7F8C5-953A-D7C1-CBCA-F38555E31E78}"/>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grpSp>
        <p:grpSp>
          <p:nvGrpSpPr>
            <p:cNvPr id="12" name="Google Shape;1313;p41">
              <a:extLst>
                <a:ext uri="{FF2B5EF4-FFF2-40B4-BE49-F238E27FC236}">
                  <a16:creationId xmlns:a16="http://schemas.microsoft.com/office/drawing/2014/main" id="{F131F3BB-5FB7-74AD-2CBA-63384940F1B1}"/>
                </a:ext>
              </a:extLst>
            </p:cNvPr>
            <p:cNvGrpSpPr/>
            <p:nvPr/>
          </p:nvGrpSpPr>
          <p:grpSpPr>
            <a:xfrm rot="834041">
              <a:off x="6467334" y="2464689"/>
              <a:ext cx="1058935" cy="585362"/>
              <a:chOff x="4345425" y="2175475"/>
              <a:chExt cx="800750" cy="176025"/>
            </a:xfrm>
          </p:grpSpPr>
          <p:sp>
            <p:nvSpPr>
              <p:cNvPr id="29" name="Google Shape;1314;p41">
                <a:extLst>
                  <a:ext uri="{FF2B5EF4-FFF2-40B4-BE49-F238E27FC236}">
                    <a16:creationId xmlns:a16="http://schemas.microsoft.com/office/drawing/2014/main" id="{70441B70-0361-E50C-B049-B4A91E21C308}"/>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sp>
            <p:nvSpPr>
              <p:cNvPr id="30" name="Google Shape;1315;p41">
                <a:extLst>
                  <a:ext uri="{FF2B5EF4-FFF2-40B4-BE49-F238E27FC236}">
                    <a16:creationId xmlns:a16="http://schemas.microsoft.com/office/drawing/2014/main" id="{6218C83E-0D8C-8253-32F3-751FD81D1F5C}"/>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grpSp>
        <p:grpSp>
          <p:nvGrpSpPr>
            <p:cNvPr id="13" name="Google Shape;1316;p41">
              <a:extLst>
                <a:ext uri="{FF2B5EF4-FFF2-40B4-BE49-F238E27FC236}">
                  <a16:creationId xmlns:a16="http://schemas.microsoft.com/office/drawing/2014/main" id="{123E175C-0040-28FF-B80F-71E83745CA34}"/>
                </a:ext>
              </a:extLst>
            </p:cNvPr>
            <p:cNvGrpSpPr/>
            <p:nvPr/>
          </p:nvGrpSpPr>
          <p:grpSpPr>
            <a:xfrm rot="834041">
              <a:off x="6467334" y="4129164"/>
              <a:ext cx="1058935" cy="585362"/>
              <a:chOff x="4345425" y="2175475"/>
              <a:chExt cx="800750" cy="176025"/>
            </a:xfrm>
          </p:grpSpPr>
          <p:sp>
            <p:nvSpPr>
              <p:cNvPr id="27" name="Google Shape;1317;p41">
                <a:extLst>
                  <a:ext uri="{FF2B5EF4-FFF2-40B4-BE49-F238E27FC236}">
                    <a16:creationId xmlns:a16="http://schemas.microsoft.com/office/drawing/2014/main" id="{93434E12-A3D3-DABD-167D-2D1DBD264F21}"/>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sp>
            <p:nvSpPr>
              <p:cNvPr id="28" name="Google Shape;1318;p41">
                <a:extLst>
                  <a:ext uri="{FF2B5EF4-FFF2-40B4-BE49-F238E27FC236}">
                    <a16:creationId xmlns:a16="http://schemas.microsoft.com/office/drawing/2014/main" id="{9165FCA0-FD3A-6629-3C9A-5ED2C26897B8}"/>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grpSp>
        <p:sp>
          <p:nvSpPr>
            <p:cNvPr id="14" name="Google Shape;1319;p41">
              <a:extLst>
                <a:ext uri="{FF2B5EF4-FFF2-40B4-BE49-F238E27FC236}">
                  <a16:creationId xmlns:a16="http://schemas.microsoft.com/office/drawing/2014/main" id="{455C12AD-D7BA-8C05-9E72-A8157A0F9424}"/>
                </a:ext>
              </a:extLst>
            </p:cNvPr>
            <p:cNvSpPr txBox="1"/>
            <p:nvPr/>
          </p:nvSpPr>
          <p:spPr>
            <a:xfrm>
              <a:off x="6504025" y="4515290"/>
              <a:ext cx="1805100" cy="861900"/>
            </a:xfrm>
            <a:prstGeom prst="rect">
              <a:avLst/>
            </a:prstGeom>
            <a:noFill/>
            <a:ln>
              <a:noFill/>
            </a:ln>
          </p:spPr>
          <p:txBody>
            <a:bodyPr spcFirstLastPara="1" wrap="square" lIns="91425" tIns="91425" rIns="91425" bIns="91425" anchor="t" anchorCtr="0">
              <a:noAutofit/>
            </a:bodyPr>
            <a:lstStyle/>
            <a:p>
              <a:r>
                <a:rPr lang="en-US" sz="1800" dirty="0" err="1">
                  <a:solidFill>
                    <a:srgbClr val="800000"/>
                  </a:solidFill>
                </a:rPr>
                <a:t>Số</a:t>
              </a:r>
              <a:r>
                <a:rPr lang="en-US" sz="1800" dirty="0">
                  <a:solidFill>
                    <a:srgbClr val="800000"/>
                  </a:solidFill>
                </a:rPr>
                <a:t> </a:t>
              </a:r>
              <a:r>
                <a:rPr lang="en-US" sz="1800" dirty="0" err="1">
                  <a:solidFill>
                    <a:srgbClr val="800000"/>
                  </a:solidFill>
                </a:rPr>
                <a:t>lượng</a:t>
              </a:r>
              <a:r>
                <a:rPr lang="en-US" sz="1800" dirty="0">
                  <a:solidFill>
                    <a:srgbClr val="800000"/>
                  </a:solidFill>
                </a:rPr>
                <a:t> </a:t>
              </a:r>
              <a:r>
                <a:rPr lang="en-US" sz="1800" dirty="0" err="1">
                  <a:solidFill>
                    <a:srgbClr val="800000"/>
                  </a:solidFill>
                </a:rPr>
                <a:t>và</a:t>
              </a:r>
              <a:r>
                <a:rPr lang="en-US" sz="1800" dirty="0">
                  <a:solidFill>
                    <a:srgbClr val="800000"/>
                  </a:solidFill>
                </a:rPr>
                <a:t> </a:t>
              </a:r>
              <a:r>
                <a:rPr lang="en-US" sz="1800" dirty="0" err="1">
                  <a:solidFill>
                    <a:srgbClr val="800000"/>
                  </a:solidFill>
                </a:rPr>
                <a:t>chất</a:t>
              </a:r>
              <a:r>
                <a:rPr lang="en-US" sz="1800" dirty="0">
                  <a:solidFill>
                    <a:srgbClr val="800000"/>
                  </a:solidFill>
                </a:rPr>
                <a:t> </a:t>
              </a:r>
              <a:r>
                <a:rPr lang="en-US" sz="1800" dirty="0" err="1">
                  <a:solidFill>
                    <a:srgbClr val="800000"/>
                  </a:solidFill>
                </a:rPr>
                <a:t>lượng</a:t>
              </a:r>
              <a:r>
                <a:rPr lang="en-US" sz="1800" dirty="0">
                  <a:solidFill>
                    <a:srgbClr val="800000"/>
                  </a:solidFill>
                </a:rPr>
                <a:t> </a:t>
              </a:r>
              <a:r>
                <a:rPr lang="en-US" sz="1800" dirty="0" err="1">
                  <a:solidFill>
                    <a:srgbClr val="800000"/>
                  </a:solidFill>
                </a:rPr>
                <a:t>sản</a:t>
              </a:r>
              <a:r>
                <a:rPr lang="en-US" sz="1800" dirty="0">
                  <a:solidFill>
                    <a:srgbClr val="800000"/>
                  </a:solidFill>
                </a:rPr>
                <a:t> </a:t>
              </a:r>
              <a:r>
                <a:rPr lang="en-US" sz="1800" dirty="0" err="1">
                  <a:solidFill>
                    <a:srgbClr val="800000"/>
                  </a:solidFill>
                </a:rPr>
                <a:t>phẩm</a:t>
              </a:r>
              <a:r>
                <a:rPr lang="en-US" sz="1800" dirty="0">
                  <a:solidFill>
                    <a:srgbClr val="800000"/>
                  </a:solidFill>
                </a:rPr>
                <a:t> </a:t>
              </a:r>
              <a:r>
                <a:rPr lang="en-US" sz="1800" dirty="0" err="1">
                  <a:solidFill>
                    <a:srgbClr val="800000"/>
                  </a:solidFill>
                </a:rPr>
                <a:t>hoàn</a:t>
              </a:r>
              <a:r>
                <a:rPr lang="en-US" sz="1800" dirty="0">
                  <a:solidFill>
                    <a:srgbClr val="800000"/>
                  </a:solidFill>
                </a:rPr>
                <a:t> </a:t>
              </a:r>
              <a:r>
                <a:rPr lang="en-US" sz="1800" dirty="0" err="1">
                  <a:solidFill>
                    <a:srgbClr val="800000"/>
                  </a:solidFill>
                </a:rPr>
                <a:t>thành</a:t>
              </a:r>
              <a:endParaRPr lang="en-VN" sz="1800" dirty="0">
                <a:solidFill>
                  <a:srgbClr val="800000"/>
                </a:solidFill>
              </a:endParaRPr>
            </a:p>
          </p:txBody>
        </p:sp>
        <p:sp>
          <p:nvSpPr>
            <p:cNvPr id="15" name="Google Shape;1320;p41">
              <a:extLst>
                <a:ext uri="{FF2B5EF4-FFF2-40B4-BE49-F238E27FC236}">
                  <a16:creationId xmlns:a16="http://schemas.microsoft.com/office/drawing/2014/main" id="{E795B3B3-9DE0-6CBF-1FAB-0B4D9448D472}"/>
                </a:ext>
              </a:extLst>
            </p:cNvPr>
            <p:cNvSpPr txBox="1"/>
            <p:nvPr/>
          </p:nvSpPr>
          <p:spPr>
            <a:xfrm>
              <a:off x="1509225" y="4204627"/>
              <a:ext cx="1130700" cy="340800"/>
            </a:xfrm>
            <a:prstGeom prst="rect">
              <a:avLst/>
            </a:prstGeom>
            <a:noFill/>
            <a:ln>
              <a:noFill/>
            </a:ln>
          </p:spPr>
          <p:txBody>
            <a:bodyPr spcFirstLastPara="1" wrap="square" lIns="91425" tIns="91425" rIns="91425" bIns="91425" anchor="ctr" anchorCtr="0">
              <a:noAutofit/>
            </a:bodyPr>
            <a:lstStyle/>
            <a:p>
              <a:pPr algn="r"/>
              <a:r>
                <a:rPr lang="en" sz="2000" b="1" dirty="0" err="1">
                  <a:solidFill>
                    <a:schemeClr val="dk1"/>
                  </a:solidFill>
                  <a:latin typeface="Itim"/>
                  <a:ea typeface="Itim"/>
                  <a:cs typeface="Itim"/>
                  <a:sym typeface="Itim"/>
                </a:rPr>
                <a:t>Thứ</a:t>
              </a:r>
              <a:r>
                <a:rPr lang="en" sz="2000" b="1" dirty="0">
                  <a:solidFill>
                    <a:schemeClr val="dk1"/>
                  </a:solidFill>
                  <a:latin typeface="Itim"/>
                  <a:ea typeface="Itim"/>
                  <a:cs typeface="Itim"/>
                  <a:sym typeface="Itim"/>
                </a:rPr>
                <a:t> </a:t>
              </a:r>
              <a:r>
                <a:rPr lang="en" sz="2000" b="1" dirty="0" err="1">
                  <a:solidFill>
                    <a:schemeClr val="dk1"/>
                  </a:solidFill>
                  <a:latin typeface="Itim"/>
                  <a:ea typeface="Itim"/>
                  <a:cs typeface="Itim"/>
                  <a:sym typeface="Itim"/>
                </a:rPr>
                <a:t>hai</a:t>
              </a:r>
              <a:endParaRPr sz="2000" b="1" dirty="0">
                <a:solidFill>
                  <a:schemeClr val="dk1"/>
                </a:solidFill>
                <a:latin typeface="Itim"/>
                <a:ea typeface="Itim"/>
                <a:cs typeface="Itim"/>
                <a:sym typeface="Itim"/>
              </a:endParaRPr>
            </a:p>
          </p:txBody>
        </p:sp>
        <p:sp>
          <p:nvSpPr>
            <p:cNvPr id="16" name="Google Shape;1321;p41">
              <a:extLst>
                <a:ext uri="{FF2B5EF4-FFF2-40B4-BE49-F238E27FC236}">
                  <a16:creationId xmlns:a16="http://schemas.microsoft.com/office/drawing/2014/main" id="{0DEA9FD8-E5DB-DE1A-129A-6634B8EB99B6}"/>
                </a:ext>
              </a:extLst>
            </p:cNvPr>
            <p:cNvSpPr txBox="1"/>
            <p:nvPr/>
          </p:nvSpPr>
          <p:spPr>
            <a:xfrm>
              <a:off x="6504050" y="4204615"/>
              <a:ext cx="985500" cy="340800"/>
            </a:xfrm>
            <a:prstGeom prst="rect">
              <a:avLst/>
            </a:prstGeom>
            <a:noFill/>
            <a:ln>
              <a:noFill/>
            </a:ln>
          </p:spPr>
          <p:txBody>
            <a:bodyPr spcFirstLastPara="1" wrap="square" lIns="91425" tIns="91425" rIns="91425" bIns="91425" anchor="ctr" anchorCtr="0">
              <a:noAutofit/>
            </a:bodyPr>
            <a:lstStyle/>
            <a:p>
              <a:r>
                <a:rPr lang="en" sz="2000" b="1" dirty="0" err="1">
                  <a:solidFill>
                    <a:schemeClr val="dk1"/>
                  </a:solidFill>
                  <a:latin typeface="Itim"/>
                  <a:ea typeface="Itim"/>
                  <a:cs typeface="Itim"/>
                  <a:sym typeface="Itim"/>
                </a:rPr>
                <a:t>Thứ</a:t>
              </a:r>
              <a:r>
                <a:rPr lang="en" sz="2000" b="1" dirty="0">
                  <a:solidFill>
                    <a:schemeClr val="dk1"/>
                  </a:solidFill>
                  <a:latin typeface="Itim"/>
                  <a:ea typeface="Itim"/>
                  <a:cs typeface="Itim"/>
                  <a:sym typeface="Itim"/>
                </a:rPr>
                <a:t> </a:t>
              </a:r>
              <a:r>
                <a:rPr lang="en" sz="2000" b="1" dirty="0" err="1">
                  <a:solidFill>
                    <a:schemeClr val="dk1"/>
                  </a:solidFill>
                  <a:latin typeface="Itim"/>
                  <a:ea typeface="Itim"/>
                  <a:cs typeface="Itim"/>
                  <a:sym typeface="Itim"/>
                </a:rPr>
                <a:t>ba</a:t>
              </a:r>
              <a:endParaRPr sz="2000" b="1" dirty="0">
                <a:solidFill>
                  <a:schemeClr val="dk1"/>
                </a:solidFill>
                <a:latin typeface="Itim"/>
                <a:ea typeface="Itim"/>
                <a:cs typeface="Itim"/>
                <a:sym typeface="Itim"/>
              </a:endParaRPr>
            </a:p>
          </p:txBody>
        </p:sp>
        <p:sp>
          <p:nvSpPr>
            <p:cNvPr id="17" name="Google Shape;1322;p41">
              <a:extLst>
                <a:ext uri="{FF2B5EF4-FFF2-40B4-BE49-F238E27FC236}">
                  <a16:creationId xmlns:a16="http://schemas.microsoft.com/office/drawing/2014/main" id="{09137FC3-507E-6B2F-31C4-5C6458C142B6}"/>
                </a:ext>
              </a:extLst>
            </p:cNvPr>
            <p:cNvSpPr txBox="1"/>
            <p:nvPr/>
          </p:nvSpPr>
          <p:spPr>
            <a:xfrm>
              <a:off x="1509225" y="2509827"/>
              <a:ext cx="1130700" cy="406800"/>
            </a:xfrm>
            <a:prstGeom prst="rect">
              <a:avLst/>
            </a:prstGeom>
            <a:noFill/>
            <a:ln>
              <a:noFill/>
            </a:ln>
          </p:spPr>
          <p:txBody>
            <a:bodyPr spcFirstLastPara="1" wrap="square" lIns="91425" tIns="91425" rIns="91425" bIns="91425" anchor="ctr" anchorCtr="0">
              <a:noAutofit/>
            </a:bodyPr>
            <a:lstStyle/>
            <a:p>
              <a:pPr algn="r"/>
              <a:r>
                <a:rPr lang="en" sz="2000" b="1" dirty="0" err="1">
                  <a:solidFill>
                    <a:schemeClr val="dk1"/>
                  </a:solidFill>
                  <a:latin typeface="Itim"/>
                  <a:ea typeface="Itim"/>
                  <a:cs typeface="Itim"/>
                  <a:sym typeface="Itim"/>
                </a:rPr>
                <a:t>Thứ</a:t>
              </a:r>
              <a:r>
                <a:rPr lang="en" sz="2000" b="1" dirty="0">
                  <a:solidFill>
                    <a:schemeClr val="dk1"/>
                  </a:solidFill>
                  <a:latin typeface="Itim"/>
                  <a:ea typeface="Itim"/>
                  <a:cs typeface="Itim"/>
                  <a:sym typeface="Itim"/>
                </a:rPr>
                <a:t> </a:t>
              </a:r>
              <a:r>
                <a:rPr lang="en" sz="2000" b="1" dirty="0" err="1">
                  <a:solidFill>
                    <a:schemeClr val="dk1"/>
                  </a:solidFill>
                  <a:latin typeface="Itim"/>
                  <a:ea typeface="Itim"/>
                  <a:cs typeface="Itim"/>
                  <a:sym typeface="Itim"/>
                </a:rPr>
                <a:t>nhất</a:t>
              </a:r>
              <a:endParaRPr sz="2000" b="1" dirty="0">
                <a:solidFill>
                  <a:schemeClr val="dk1"/>
                </a:solidFill>
                <a:latin typeface="Itim"/>
                <a:ea typeface="Itim"/>
                <a:cs typeface="Itim"/>
                <a:sym typeface="Itim"/>
              </a:endParaRPr>
            </a:p>
          </p:txBody>
        </p:sp>
        <p:sp>
          <p:nvSpPr>
            <p:cNvPr id="18" name="Google Shape;1323;p41">
              <a:extLst>
                <a:ext uri="{FF2B5EF4-FFF2-40B4-BE49-F238E27FC236}">
                  <a16:creationId xmlns:a16="http://schemas.microsoft.com/office/drawing/2014/main" id="{528B6BD0-58F4-2DA6-DFFD-F7ABEB31E590}"/>
                </a:ext>
              </a:extLst>
            </p:cNvPr>
            <p:cNvSpPr txBox="1"/>
            <p:nvPr/>
          </p:nvSpPr>
          <p:spPr>
            <a:xfrm>
              <a:off x="6504050" y="2509815"/>
              <a:ext cx="985500" cy="406800"/>
            </a:xfrm>
            <a:prstGeom prst="rect">
              <a:avLst/>
            </a:prstGeom>
            <a:noFill/>
            <a:ln>
              <a:noFill/>
            </a:ln>
          </p:spPr>
          <p:txBody>
            <a:bodyPr spcFirstLastPara="1" wrap="square" lIns="91425" tIns="91425" rIns="91425" bIns="91425" anchor="ctr" anchorCtr="0">
              <a:noAutofit/>
            </a:bodyPr>
            <a:lstStyle/>
            <a:p>
              <a:r>
                <a:rPr lang="en" sz="2000" b="1" dirty="0" err="1">
                  <a:solidFill>
                    <a:schemeClr val="dk1"/>
                  </a:solidFill>
                  <a:latin typeface="Itim"/>
                  <a:ea typeface="Itim"/>
                  <a:cs typeface="Itim"/>
                  <a:sym typeface="Itim"/>
                </a:rPr>
                <a:t>Thứ</a:t>
              </a:r>
              <a:r>
                <a:rPr lang="en" sz="2000" b="1" dirty="0">
                  <a:solidFill>
                    <a:schemeClr val="dk1"/>
                  </a:solidFill>
                  <a:latin typeface="Itim"/>
                  <a:ea typeface="Itim"/>
                  <a:cs typeface="Itim"/>
                  <a:sym typeface="Itim"/>
                </a:rPr>
                <a:t> </a:t>
              </a:r>
              <a:r>
                <a:rPr lang="en" sz="2000" b="1" dirty="0" err="1">
                  <a:solidFill>
                    <a:schemeClr val="dk1"/>
                  </a:solidFill>
                  <a:latin typeface="Itim"/>
                  <a:ea typeface="Itim"/>
                  <a:cs typeface="Itim"/>
                  <a:sym typeface="Itim"/>
                </a:rPr>
                <a:t>tư</a:t>
              </a:r>
              <a:endParaRPr sz="2000" b="1" dirty="0">
                <a:solidFill>
                  <a:schemeClr val="dk1"/>
                </a:solidFill>
                <a:latin typeface="Itim"/>
                <a:ea typeface="Itim"/>
                <a:cs typeface="Itim"/>
                <a:sym typeface="Itim"/>
              </a:endParaRPr>
            </a:p>
          </p:txBody>
        </p:sp>
        <p:cxnSp>
          <p:nvCxnSpPr>
            <p:cNvPr id="19" name="Google Shape;1324;p41">
              <a:extLst>
                <a:ext uri="{FF2B5EF4-FFF2-40B4-BE49-F238E27FC236}">
                  <a16:creationId xmlns:a16="http://schemas.microsoft.com/office/drawing/2014/main" id="{41FF41B2-B1C4-AB55-51FD-A52796AF5340}"/>
                </a:ext>
              </a:extLst>
            </p:cNvPr>
            <p:cNvCxnSpPr/>
            <p:nvPr/>
          </p:nvCxnSpPr>
          <p:spPr>
            <a:xfrm>
              <a:off x="2639975" y="2757377"/>
              <a:ext cx="1604100" cy="0"/>
            </a:xfrm>
            <a:prstGeom prst="straightConnector1">
              <a:avLst/>
            </a:prstGeom>
            <a:noFill/>
            <a:ln w="9525" cap="flat" cmpd="sng">
              <a:solidFill>
                <a:schemeClr val="dk2"/>
              </a:solidFill>
              <a:prstDash val="solid"/>
              <a:round/>
              <a:headEnd type="none" w="med" len="med"/>
              <a:tailEnd type="oval" w="med" len="med"/>
            </a:ln>
          </p:spPr>
        </p:cxnSp>
        <p:cxnSp>
          <p:nvCxnSpPr>
            <p:cNvPr id="20" name="Google Shape;1325;p41">
              <a:extLst>
                <a:ext uri="{FF2B5EF4-FFF2-40B4-BE49-F238E27FC236}">
                  <a16:creationId xmlns:a16="http://schemas.microsoft.com/office/drawing/2014/main" id="{66B604AD-8617-0CDB-8C70-1628CF7FEA55}"/>
                </a:ext>
              </a:extLst>
            </p:cNvPr>
            <p:cNvCxnSpPr/>
            <p:nvPr/>
          </p:nvCxnSpPr>
          <p:spPr>
            <a:xfrm>
              <a:off x="2639975" y="4375027"/>
              <a:ext cx="1359900" cy="0"/>
            </a:xfrm>
            <a:prstGeom prst="straightConnector1">
              <a:avLst/>
            </a:prstGeom>
            <a:noFill/>
            <a:ln w="9525" cap="flat" cmpd="sng">
              <a:solidFill>
                <a:schemeClr val="dk2"/>
              </a:solidFill>
              <a:prstDash val="solid"/>
              <a:round/>
              <a:headEnd type="none" w="med" len="med"/>
              <a:tailEnd type="oval" w="med" len="med"/>
            </a:ln>
          </p:spPr>
        </p:cxnSp>
        <p:cxnSp>
          <p:nvCxnSpPr>
            <p:cNvPr id="21" name="Google Shape;1326;p41">
              <a:extLst>
                <a:ext uri="{FF2B5EF4-FFF2-40B4-BE49-F238E27FC236}">
                  <a16:creationId xmlns:a16="http://schemas.microsoft.com/office/drawing/2014/main" id="{1EED19AC-DE16-981A-9724-02FA24BACEEB}"/>
                </a:ext>
              </a:extLst>
            </p:cNvPr>
            <p:cNvCxnSpPr/>
            <p:nvPr/>
          </p:nvCxnSpPr>
          <p:spPr>
            <a:xfrm>
              <a:off x="4714775" y="2757377"/>
              <a:ext cx="1789200" cy="0"/>
            </a:xfrm>
            <a:prstGeom prst="straightConnector1">
              <a:avLst/>
            </a:prstGeom>
            <a:noFill/>
            <a:ln w="9525" cap="flat" cmpd="sng">
              <a:solidFill>
                <a:schemeClr val="dk2"/>
              </a:solidFill>
              <a:prstDash val="solid"/>
              <a:round/>
              <a:headEnd type="oval" w="med" len="med"/>
              <a:tailEnd type="none" w="med" len="med"/>
            </a:ln>
          </p:spPr>
        </p:cxnSp>
        <p:cxnSp>
          <p:nvCxnSpPr>
            <p:cNvPr id="22" name="Google Shape;1327;p41">
              <a:extLst>
                <a:ext uri="{FF2B5EF4-FFF2-40B4-BE49-F238E27FC236}">
                  <a16:creationId xmlns:a16="http://schemas.microsoft.com/office/drawing/2014/main" id="{9422CF5D-9266-0484-A500-D6E1E335B18E}"/>
                </a:ext>
              </a:extLst>
            </p:cNvPr>
            <p:cNvCxnSpPr>
              <a:endCxn id="16" idx="1"/>
            </p:cNvCxnSpPr>
            <p:nvPr/>
          </p:nvCxnSpPr>
          <p:spPr>
            <a:xfrm>
              <a:off x="4899950" y="4375015"/>
              <a:ext cx="1604100" cy="0"/>
            </a:xfrm>
            <a:prstGeom prst="straightConnector1">
              <a:avLst/>
            </a:prstGeom>
            <a:noFill/>
            <a:ln w="9525" cap="flat" cmpd="sng">
              <a:solidFill>
                <a:schemeClr val="dk2"/>
              </a:solidFill>
              <a:prstDash val="solid"/>
              <a:round/>
              <a:headEnd type="oval" w="med" len="med"/>
              <a:tailEnd type="none" w="med" len="med"/>
            </a:ln>
          </p:spPr>
        </p:cxnSp>
        <p:sp>
          <p:nvSpPr>
            <p:cNvPr id="23" name="Google Shape;1328;p41">
              <a:extLst>
                <a:ext uri="{FF2B5EF4-FFF2-40B4-BE49-F238E27FC236}">
                  <a16:creationId xmlns:a16="http://schemas.microsoft.com/office/drawing/2014/main" id="{B396145D-02AD-7F6A-8A28-37F5C08268B0}"/>
                </a:ext>
              </a:extLst>
            </p:cNvPr>
            <p:cNvSpPr txBox="1"/>
            <p:nvPr/>
          </p:nvSpPr>
          <p:spPr>
            <a:xfrm>
              <a:off x="3610200" y="3078752"/>
              <a:ext cx="703500" cy="406800"/>
            </a:xfrm>
            <a:prstGeom prst="rect">
              <a:avLst/>
            </a:prstGeom>
            <a:noFill/>
            <a:ln>
              <a:noFill/>
            </a:ln>
          </p:spPr>
          <p:txBody>
            <a:bodyPr spcFirstLastPara="1" wrap="square" lIns="91425" tIns="91425" rIns="91425" bIns="91425" anchor="ctr" anchorCtr="0">
              <a:noAutofit/>
            </a:bodyPr>
            <a:lstStyle/>
            <a:p>
              <a:pPr algn="r"/>
              <a:r>
                <a:rPr lang="en" sz="2000" b="1" dirty="0">
                  <a:solidFill>
                    <a:schemeClr val="dk1"/>
                  </a:solidFill>
                  <a:latin typeface="Itim"/>
                  <a:ea typeface="Itim"/>
                  <a:cs typeface="Itim"/>
                  <a:sym typeface="Itim"/>
                </a:rPr>
                <a:t>1</a:t>
              </a:r>
              <a:endParaRPr sz="2000" b="1" dirty="0">
                <a:solidFill>
                  <a:schemeClr val="dk1"/>
                </a:solidFill>
                <a:latin typeface="Itim"/>
                <a:ea typeface="Itim"/>
                <a:cs typeface="Itim"/>
                <a:sym typeface="Itim"/>
              </a:endParaRPr>
            </a:p>
          </p:txBody>
        </p:sp>
        <p:sp>
          <p:nvSpPr>
            <p:cNvPr id="24" name="Google Shape;1329;p41">
              <a:extLst>
                <a:ext uri="{FF2B5EF4-FFF2-40B4-BE49-F238E27FC236}">
                  <a16:creationId xmlns:a16="http://schemas.microsoft.com/office/drawing/2014/main" id="{9BAC0C18-123D-327E-883F-3C8294BD16C3}"/>
                </a:ext>
              </a:extLst>
            </p:cNvPr>
            <p:cNvSpPr txBox="1"/>
            <p:nvPr/>
          </p:nvSpPr>
          <p:spPr>
            <a:xfrm>
              <a:off x="4508150" y="2947977"/>
              <a:ext cx="703500" cy="406800"/>
            </a:xfrm>
            <a:prstGeom prst="rect">
              <a:avLst/>
            </a:prstGeom>
            <a:noFill/>
            <a:ln>
              <a:noFill/>
            </a:ln>
          </p:spPr>
          <p:txBody>
            <a:bodyPr spcFirstLastPara="1" wrap="square" lIns="91425" tIns="91425" rIns="91425" bIns="91425" anchor="ctr" anchorCtr="0">
              <a:noAutofit/>
            </a:bodyPr>
            <a:lstStyle/>
            <a:p>
              <a:pPr algn="r"/>
              <a:r>
                <a:rPr lang="en" sz="2000" b="1" dirty="0">
                  <a:solidFill>
                    <a:schemeClr val="dk1"/>
                  </a:solidFill>
                  <a:latin typeface="Itim"/>
                  <a:ea typeface="Itim"/>
                  <a:cs typeface="Itim"/>
                  <a:sym typeface="Itim"/>
                </a:rPr>
                <a:t>4</a:t>
              </a:r>
              <a:endParaRPr sz="2000" b="1" dirty="0">
                <a:solidFill>
                  <a:schemeClr val="dk1"/>
                </a:solidFill>
                <a:latin typeface="Itim"/>
                <a:ea typeface="Itim"/>
                <a:cs typeface="Itim"/>
                <a:sym typeface="Itim"/>
              </a:endParaRPr>
            </a:p>
          </p:txBody>
        </p:sp>
        <p:sp>
          <p:nvSpPr>
            <p:cNvPr id="25" name="Google Shape;1330;p41">
              <a:extLst>
                <a:ext uri="{FF2B5EF4-FFF2-40B4-BE49-F238E27FC236}">
                  <a16:creationId xmlns:a16="http://schemas.microsoft.com/office/drawing/2014/main" id="{017BD1AF-D23A-B17F-4C9E-74FC0CC188D0}"/>
                </a:ext>
              </a:extLst>
            </p:cNvPr>
            <p:cNvSpPr txBox="1"/>
            <p:nvPr/>
          </p:nvSpPr>
          <p:spPr>
            <a:xfrm>
              <a:off x="4508150" y="3767427"/>
              <a:ext cx="703500" cy="406800"/>
            </a:xfrm>
            <a:prstGeom prst="rect">
              <a:avLst/>
            </a:prstGeom>
            <a:noFill/>
            <a:ln>
              <a:noFill/>
            </a:ln>
          </p:spPr>
          <p:txBody>
            <a:bodyPr spcFirstLastPara="1" wrap="square" lIns="91425" tIns="91425" rIns="91425" bIns="91425" anchor="ctr" anchorCtr="0">
              <a:noAutofit/>
            </a:bodyPr>
            <a:lstStyle/>
            <a:p>
              <a:pPr algn="r"/>
              <a:r>
                <a:rPr lang="en" sz="2000" b="1" dirty="0">
                  <a:solidFill>
                    <a:schemeClr val="dk1"/>
                  </a:solidFill>
                  <a:latin typeface="Itim"/>
                  <a:ea typeface="Itim"/>
                  <a:cs typeface="Itim"/>
                  <a:sym typeface="Itim"/>
                </a:rPr>
                <a:t>3</a:t>
              </a:r>
              <a:endParaRPr sz="2000" b="1" dirty="0">
                <a:solidFill>
                  <a:schemeClr val="dk1"/>
                </a:solidFill>
                <a:latin typeface="Itim"/>
                <a:ea typeface="Itim"/>
                <a:cs typeface="Itim"/>
                <a:sym typeface="Itim"/>
              </a:endParaRPr>
            </a:p>
          </p:txBody>
        </p:sp>
        <p:sp>
          <p:nvSpPr>
            <p:cNvPr id="26" name="Google Shape;1331;p41">
              <a:extLst>
                <a:ext uri="{FF2B5EF4-FFF2-40B4-BE49-F238E27FC236}">
                  <a16:creationId xmlns:a16="http://schemas.microsoft.com/office/drawing/2014/main" id="{F25B283C-336A-A276-F526-44DCE2B3B5F2}"/>
                </a:ext>
              </a:extLst>
            </p:cNvPr>
            <p:cNvSpPr txBox="1"/>
            <p:nvPr/>
          </p:nvSpPr>
          <p:spPr>
            <a:xfrm>
              <a:off x="3792638" y="3923333"/>
              <a:ext cx="451438" cy="406800"/>
            </a:xfrm>
            <a:prstGeom prst="rect">
              <a:avLst/>
            </a:prstGeom>
            <a:noFill/>
            <a:ln>
              <a:noFill/>
            </a:ln>
          </p:spPr>
          <p:txBody>
            <a:bodyPr spcFirstLastPara="1" wrap="square" lIns="91425" tIns="91425" rIns="91425" bIns="91425" anchor="ctr" anchorCtr="0">
              <a:noAutofit/>
            </a:bodyPr>
            <a:lstStyle/>
            <a:p>
              <a:pPr algn="r"/>
              <a:r>
                <a:rPr lang="en" sz="2000" b="1" dirty="0">
                  <a:solidFill>
                    <a:schemeClr val="dk1"/>
                  </a:solidFill>
                  <a:latin typeface="Itim"/>
                  <a:ea typeface="Itim"/>
                  <a:cs typeface="Itim"/>
                  <a:sym typeface="Itim"/>
                </a:rPr>
                <a:t>2</a:t>
              </a:r>
              <a:endParaRPr sz="2000" b="1" dirty="0">
                <a:solidFill>
                  <a:schemeClr val="dk1"/>
                </a:solidFill>
                <a:latin typeface="Itim"/>
                <a:ea typeface="Itim"/>
                <a:cs typeface="Itim"/>
                <a:sym typeface="Itim"/>
              </a:endParaRPr>
            </a:p>
          </p:txBody>
        </p:sp>
      </p:grpSp>
    </p:spTree>
    <p:extLst>
      <p:ext uri="{BB962C8B-B14F-4D97-AF65-F5344CB8AC3E}">
        <p14:creationId xmlns:p14="http://schemas.microsoft.com/office/powerpoint/2010/main" val="2754311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BB7A-1F95-B6B2-1798-199D845CB9C5}"/>
              </a:ext>
            </a:extLst>
          </p:cNvPr>
          <p:cNvSpPr>
            <a:spLocks noGrp="1"/>
          </p:cNvSpPr>
          <p:nvPr>
            <p:ph type="title"/>
          </p:nvPr>
        </p:nvSpPr>
        <p:spPr/>
        <p:txBody>
          <a:bodyPr/>
          <a:lstStyle/>
          <a:p>
            <a:r>
              <a:rPr lang="en-US"/>
              <a:t>Thảo luận nhóm</a:t>
            </a:r>
          </a:p>
        </p:txBody>
      </p:sp>
      <p:grpSp>
        <p:nvGrpSpPr>
          <p:cNvPr id="4" name="Google Shape;1244;p40">
            <a:extLst>
              <a:ext uri="{FF2B5EF4-FFF2-40B4-BE49-F238E27FC236}">
                <a16:creationId xmlns:a16="http://schemas.microsoft.com/office/drawing/2014/main" id="{3228CA88-B68F-D8B6-4A03-142A471771AB}"/>
              </a:ext>
            </a:extLst>
          </p:cNvPr>
          <p:cNvGrpSpPr/>
          <p:nvPr/>
        </p:nvGrpSpPr>
        <p:grpSpPr>
          <a:xfrm rot="683906">
            <a:off x="2307951" y="1561252"/>
            <a:ext cx="4452839" cy="3876154"/>
            <a:chOff x="1857000" y="3245400"/>
            <a:chExt cx="1233825" cy="1186575"/>
          </a:xfrm>
        </p:grpSpPr>
        <p:sp>
          <p:nvSpPr>
            <p:cNvPr id="5" name="Google Shape;1245;p40">
              <a:extLst>
                <a:ext uri="{FF2B5EF4-FFF2-40B4-BE49-F238E27FC236}">
                  <a16:creationId xmlns:a16="http://schemas.microsoft.com/office/drawing/2014/main" id="{E610601E-B98D-797E-E312-0CE40A5CB140}"/>
                </a:ext>
              </a:extLst>
            </p:cNvPr>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 name="Google Shape;1246;p40">
              <a:extLst>
                <a:ext uri="{FF2B5EF4-FFF2-40B4-BE49-F238E27FC236}">
                  <a16:creationId xmlns:a16="http://schemas.microsoft.com/office/drawing/2014/main" id="{06F602C9-52E2-09C3-E227-717D0F04845B}"/>
                </a:ext>
              </a:extLst>
            </p:cNvPr>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 name="Google Shape;1247;p40">
              <a:extLst>
                <a:ext uri="{FF2B5EF4-FFF2-40B4-BE49-F238E27FC236}">
                  <a16:creationId xmlns:a16="http://schemas.microsoft.com/office/drawing/2014/main" id="{7D00F253-F671-3385-8FBA-2E39646F4693}"/>
                </a:ext>
              </a:extLst>
            </p:cNvPr>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 name="Google Shape;1248;p40">
              <a:extLst>
                <a:ext uri="{FF2B5EF4-FFF2-40B4-BE49-F238E27FC236}">
                  <a16:creationId xmlns:a16="http://schemas.microsoft.com/office/drawing/2014/main" id="{58FE3DF1-6550-9C17-355E-16F75AA5A0F6}"/>
                </a:ext>
              </a:extLst>
            </p:cNvPr>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249;p40">
              <a:extLst>
                <a:ext uri="{FF2B5EF4-FFF2-40B4-BE49-F238E27FC236}">
                  <a16:creationId xmlns:a16="http://schemas.microsoft.com/office/drawing/2014/main" id="{2A1B52A9-4266-BC40-2FAD-8E455E51A119}"/>
                </a:ext>
              </a:extLst>
            </p:cNvPr>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endParaRPr/>
            </a:p>
          </p:txBody>
        </p:sp>
        <p:sp>
          <p:nvSpPr>
            <p:cNvPr id="10" name="Google Shape;1250;p40">
              <a:extLst>
                <a:ext uri="{FF2B5EF4-FFF2-40B4-BE49-F238E27FC236}">
                  <a16:creationId xmlns:a16="http://schemas.microsoft.com/office/drawing/2014/main" id="{E2393BAF-19E1-DB35-35D5-AB01D5BEBAC2}"/>
                </a:ext>
              </a:extLst>
            </p:cNvPr>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endParaRPr/>
            </a:p>
          </p:txBody>
        </p:sp>
      </p:grpSp>
      <p:sp>
        <p:nvSpPr>
          <p:cNvPr id="11" name="Google Shape;1252;p40">
            <a:extLst>
              <a:ext uri="{FF2B5EF4-FFF2-40B4-BE49-F238E27FC236}">
                <a16:creationId xmlns:a16="http://schemas.microsoft.com/office/drawing/2014/main" id="{C5CFB219-CF2A-FE92-E10C-79640A993E49}"/>
              </a:ext>
            </a:extLst>
          </p:cNvPr>
          <p:cNvSpPr txBox="1">
            <a:spLocks/>
          </p:cNvSpPr>
          <p:nvPr/>
        </p:nvSpPr>
        <p:spPr>
          <a:xfrm rot="684086">
            <a:off x="2468239" y="2285868"/>
            <a:ext cx="4079083" cy="2963369"/>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TM Swiss Condensed" panose="0200050000000000000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Swiss Condensed" panose="0200050000000000000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Swiss Condensed" panose="0200050000000000000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r>
              <a:rPr lang="vi-VN"/>
              <a:t>Lựa chọn 1 mạch nội dung, xác định yêu cầu cần đạt từ đó xác định phương pháp, công cụ và minh chứng cần có để đánh giá</a:t>
            </a:r>
            <a:endParaRPr lang="vi-VN" dirty="0"/>
          </a:p>
        </p:txBody>
      </p:sp>
      <p:grpSp>
        <p:nvGrpSpPr>
          <p:cNvPr id="12" name="Google Shape;1259;p40">
            <a:extLst>
              <a:ext uri="{FF2B5EF4-FFF2-40B4-BE49-F238E27FC236}">
                <a16:creationId xmlns:a16="http://schemas.microsoft.com/office/drawing/2014/main" id="{B1172F36-879A-34E0-35B9-0E37239B880D}"/>
              </a:ext>
            </a:extLst>
          </p:cNvPr>
          <p:cNvGrpSpPr/>
          <p:nvPr/>
        </p:nvGrpSpPr>
        <p:grpSpPr>
          <a:xfrm>
            <a:off x="4855138" y="5874212"/>
            <a:ext cx="2255401" cy="319725"/>
            <a:chOff x="1394800" y="3522000"/>
            <a:chExt cx="1048650" cy="138275"/>
          </a:xfrm>
        </p:grpSpPr>
        <p:sp>
          <p:nvSpPr>
            <p:cNvPr id="13" name="Google Shape;1260;p40">
              <a:extLst>
                <a:ext uri="{FF2B5EF4-FFF2-40B4-BE49-F238E27FC236}">
                  <a16:creationId xmlns:a16="http://schemas.microsoft.com/office/drawing/2014/main" id="{ECDA952A-2726-CDE9-718C-5191D2A0858D}"/>
                </a:ext>
              </a:extLst>
            </p:cNvPr>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 name="Google Shape;1261;p40">
              <a:extLst>
                <a:ext uri="{FF2B5EF4-FFF2-40B4-BE49-F238E27FC236}">
                  <a16:creationId xmlns:a16="http://schemas.microsoft.com/office/drawing/2014/main" id="{17A732EF-41A9-0A10-118F-B439594859B0}"/>
                </a:ext>
              </a:extLst>
            </p:cNvPr>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1262;p40">
              <a:extLst>
                <a:ext uri="{FF2B5EF4-FFF2-40B4-BE49-F238E27FC236}">
                  <a16:creationId xmlns:a16="http://schemas.microsoft.com/office/drawing/2014/main" id="{F6174119-5656-E416-0A4C-9D8223E96199}"/>
                </a:ext>
              </a:extLst>
            </p:cNvPr>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263;p40">
              <a:extLst>
                <a:ext uri="{FF2B5EF4-FFF2-40B4-BE49-F238E27FC236}">
                  <a16:creationId xmlns:a16="http://schemas.microsoft.com/office/drawing/2014/main" id="{A866A460-EA5F-9EB8-CAF7-290E035FFFC1}"/>
                </a:ext>
              </a:extLst>
            </p:cNvPr>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1264;p40">
              <a:extLst>
                <a:ext uri="{FF2B5EF4-FFF2-40B4-BE49-F238E27FC236}">
                  <a16:creationId xmlns:a16="http://schemas.microsoft.com/office/drawing/2014/main" id="{4D98B080-8FC7-B906-6330-643F9173D436}"/>
                </a:ext>
              </a:extLst>
            </p:cNvPr>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1265;p40">
              <a:extLst>
                <a:ext uri="{FF2B5EF4-FFF2-40B4-BE49-F238E27FC236}">
                  <a16:creationId xmlns:a16="http://schemas.microsoft.com/office/drawing/2014/main" id="{87912EAC-84A9-C981-C527-3BC4B57B4597}"/>
                </a:ext>
              </a:extLst>
            </p:cNvPr>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266;p40">
              <a:extLst>
                <a:ext uri="{FF2B5EF4-FFF2-40B4-BE49-F238E27FC236}">
                  <a16:creationId xmlns:a16="http://schemas.microsoft.com/office/drawing/2014/main" id="{B6D7F436-0363-1F89-330D-418F70F88F46}"/>
                </a:ext>
              </a:extLst>
            </p:cNvPr>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1267;p40">
              <a:extLst>
                <a:ext uri="{FF2B5EF4-FFF2-40B4-BE49-F238E27FC236}">
                  <a16:creationId xmlns:a16="http://schemas.microsoft.com/office/drawing/2014/main" id="{384ADB9E-CB1E-91EA-A287-55D9A41D9F29}"/>
                </a:ext>
              </a:extLst>
            </p:cNvPr>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 name="Google Shape;1268;p40">
              <a:extLst>
                <a:ext uri="{FF2B5EF4-FFF2-40B4-BE49-F238E27FC236}">
                  <a16:creationId xmlns:a16="http://schemas.microsoft.com/office/drawing/2014/main" id="{B0F87ABE-11F1-8885-4776-E296C5892B15}"/>
                </a:ext>
              </a:extLst>
            </p:cNvPr>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770261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F6F8E-6DF4-B767-1C9A-CF3517AC0452}"/>
              </a:ext>
            </a:extLst>
          </p:cNvPr>
          <p:cNvSpPr>
            <a:spLocks noGrp="1"/>
          </p:cNvSpPr>
          <p:nvPr>
            <p:ph type="title"/>
          </p:nvPr>
        </p:nvSpPr>
        <p:spPr>
          <a:xfrm>
            <a:off x="-192946" y="2807675"/>
            <a:ext cx="8296711" cy="1242650"/>
          </a:xfrm>
        </p:spPr>
        <p:txBody>
          <a:bodyPr>
            <a:normAutofit/>
          </a:bodyPr>
          <a:lstStyle/>
          <a:p>
            <a:pPr algn="ctr"/>
            <a:r>
              <a:rPr lang="en-US" sz="3000" b="1">
                <a:latin typeface="Cambria" panose="02040503050406030204" pitchFamily="18" charset="0"/>
                <a:ea typeface="Cambria" panose="02040503050406030204" pitchFamily="18" charset="0"/>
              </a:rPr>
              <a:t>YÊU CẦU ĐÁNH GIÁ </a:t>
            </a:r>
            <a:br>
              <a:rPr lang="en-US" sz="3000" b="1">
                <a:latin typeface="Cambria" panose="02040503050406030204" pitchFamily="18" charset="0"/>
                <a:ea typeface="Cambria" panose="02040503050406030204" pitchFamily="18" charset="0"/>
              </a:rPr>
            </a:br>
            <a:r>
              <a:rPr lang="en-US" sz="3000" b="1">
                <a:latin typeface="Cambria" panose="02040503050406030204" pitchFamily="18" charset="0"/>
                <a:ea typeface="Cambria" panose="02040503050406030204" pitchFamily="18" charset="0"/>
              </a:rPr>
              <a:t>HOẠT ĐỘNG TRẢI NGHIỆM HƯỚNG NGHIỆP</a:t>
            </a:r>
          </a:p>
        </p:txBody>
      </p:sp>
    </p:spTree>
    <p:extLst>
      <p:ext uri="{BB962C8B-B14F-4D97-AF65-F5344CB8AC3E}">
        <p14:creationId xmlns:p14="http://schemas.microsoft.com/office/powerpoint/2010/main" val="724195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7E0B-4E34-975F-DA2F-717EE2C13FA6}"/>
              </a:ext>
            </a:extLst>
          </p:cNvPr>
          <p:cNvSpPr>
            <a:spLocks noGrp="1"/>
          </p:cNvSpPr>
          <p:nvPr>
            <p:ph type="title"/>
          </p:nvPr>
        </p:nvSpPr>
        <p:spPr/>
        <p:txBody>
          <a:bodyPr/>
          <a:lstStyle/>
          <a:p>
            <a:r>
              <a:rPr lang="en-US"/>
              <a:t>Yêu cầu đánh giá định kì với HĐTNHN</a:t>
            </a:r>
          </a:p>
        </p:txBody>
      </p:sp>
      <p:pic>
        <p:nvPicPr>
          <p:cNvPr id="4" name="Content Placeholder 3">
            <a:extLst>
              <a:ext uri="{FF2B5EF4-FFF2-40B4-BE49-F238E27FC236}">
                <a16:creationId xmlns:a16="http://schemas.microsoft.com/office/drawing/2014/main" id="{9B292290-FD77-8FEE-9BDD-08507BA62498}"/>
              </a:ext>
            </a:extLst>
          </p:cNvPr>
          <p:cNvPicPr>
            <a:picLocks noGrp="1" noChangeAspect="1"/>
          </p:cNvPicPr>
          <p:nvPr>
            <p:ph idx="1"/>
          </p:nvPr>
        </p:nvPicPr>
        <p:blipFill>
          <a:blip r:embed="rId2"/>
          <a:stretch>
            <a:fillRect/>
          </a:stretch>
        </p:blipFill>
        <p:spPr>
          <a:xfrm>
            <a:off x="339630" y="1457759"/>
            <a:ext cx="8631881" cy="4020328"/>
          </a:xfrm>
          <a:prstGeom prst="rect">
            <a:avLst/>
          </a:prstGeom>
        </p:spPr>
      </p:pic>
    </p:spTree>
    <p:extLst>
      <p:ext uri="{BB962C8B-B14F-4D97-AF65-F5344CB8AC3E}">
        <p14:creationId xmlns:p14="http://schemas.microsoft.com/office/powerpoint/2010/main" val="1568187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09B8-6886-81E3-EC78-D745D7E50901}"/>
              </a:ext>
            </a:extLst>
          </p:cNvPr>
          <p:cNvSpPr>
            <a:spLocks noGrp="1"/>
          </p:cNvSpPr>
          <p:nvPr>
            <p:ph type="title"/>
          </p:nvPr>
        </p:nvSpPr>
        <p:spPr/>
        <p:txBody>
          <a:bodyPr/>
          <a:lstStyle/>
          <a:p>
            <a:r>
              <a:rPr lang="en-US"/>
              <a:t>Yêu cầu đánh giá định kì</a:t>
            </a:r>
          </a:p>
        </p:txBody>
      </p:sp>
      <p:pic>
        <p:nvPicPr>
          <p:cNvPr id="5" name="Content Placeholder 4">
            <a:extLst>
              <a:ext uri="{FF2B5EF4-FFF2-40B4-BE49-F238E27FC236}">
                <a16:creationId xmlns:a16="http://schemas.microsoft.com/office/drawing/2014/main" id="{EE32392A-064C-EDD7-A644-A732E1080AF5}"/>
              </a:ext>
            </a:extLst>
          </p:cNvPr>
          <p:cNvPicPr>
            <a:picLocks noGrp="1" noChangeAspect="1"/>
          </p:cNvPicPr>
          <p:nvPr>
            <p:ph idx="1"/>
          </p:nvPr>
        </p:nvPicPr>
        <p:blipFill>
          <a:blip r:embed="rId2"/>
          <a:stretch>
            <a:fillRect/>
          </a:stretch>
        </p:blipFill>
        <p:spPr>
          <a:xfrm>
            <a:off x="699881" y="2300211"/>
            <a:ext cx="8026813" cy="2971953"/>
          </a:xfrm>
        </p:spPr>
      </p:pic>
    </p:spTree>
    <p:extLst>
      <p:ext uri="{BB962C8B-B14F-4D97-AF65-F5344CB8AC3E}">
        <p14:creationId xmlns:p14="http://schemas.microsoft.com/office/powerpoint/2010/main" val="2948252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DFC47-6BDB-072B-FAC8-007ADBADF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F6126-2552-A84B-3BF7-66B1A7F4DB50}"/>
              </a:ext>
            </a:extLst>
          </p:cNvPr>
          <p:cNvSpPr>
            <a:spLocks noGrp="1"/>
          </p:cNvSpPr>
          <p:nvPr>
            <p:ph type="title"/>
          </p:nvPr>
        </p:nvSpPr>
        <p:spPr>
          <a:xfrm>
            <a:off x="-192946" y="2807675"/>
            <a:ext cx="8296711" cy="1242650"/>
          </a:xfrm>
        </p:spPr>
        <p:txBody>
          <a:bodyPr>
            <a:normAutofit/>
          </a:bodyPr>
          <a:lstStyle/>
          <a:p>
            <a:pPr algn="ctr"/>
            <a:r>
              <a:rPr lang="en-US" sz="3000" b="1">
                <a:latin typeface="Cambria" panose="02040503050406030204" pitchFamily="18" charset="0"/>
                <a:ea typeface="Cambria" panose="02040503050406030204" pitchFamily="18" charset="0"/>
              </a:rPr>
              <a:t>HƯỚNG DẪN TỔ CHỨC ĐÁNH GIÁ</a:t>
            </a:r>
          </a:p>
        </p:txBody>
      </p:sp>
    </p:spTree>
    <p:extLst>
      <p:ext uri="{BB962C8B-B14F-4D97-AF65-F5344CB8AC3E}">
        <p14:creationId xmlns:p14="http://schemas.microsoft.com/office/powerpoint/2010/main" val="1735232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3C8C-EEBF-1D24-7070-F0BDAAB76AB6}"/>
              </a:ext>
            </a:extLst>
          </p:cNvPr>
          <p:cNvSpPr>
            <a:spLocks noGrp="1"/>
          </p:cNvSpPr>
          <p:nvPr>
            <p:ph type="title"/>
          </p:nvPr>
        </p:nvSpPr>
        <p:spPr/>
        <p:txBody>
          <a:bodyPr/>
          <a:lstStyle/>
          <a:p>
            <a:r>
              <a:rPr lang="en-US"/>
              <a:t>Đặc điểm trong đánh giá HĐTNHN</a:t>
            </a:r>
          </a:p>
        </p:txBody>
      </p:sp>
      <p:pic>
        <p:nvPicPr>
          <p:cNvPr id="5" name="Content Placeholder 4">
            <a:extLst>
              <a:ext uri="{FF2B5EF4-FFF2-40B4-BE49-F238E27FC236}">
                <a16:creationId xmlns:a16="http://schemas.microsoft.com/office/drawing/2014/main" id="{A547AAF8-AB13-2D7C-1D3F-D513F89EA3C2}"/>
              </a:ext>
            </a:extLst>
          </p:cNvPr>
          <p:cNvPicPr>
            <a:picLocks noGrp="1" noChangeAspect="1"/>
          </p:cNvPicPr>
          <p:nvPr>
            <p:ph idx="1"/>
          </p:nvPr>
        </p:nvPicPr>
        <p:blipFill>
          <a:blip r:embed="rId2"/>
          <a:stretch>
            <a:fillRect/>
          </a:stretch>
        </p:blipFill>
        <p:spPr>
          <a:xfrm>
            <a:off x="847165" y="1778450"/>
            <a:ext cx="7766957" cy="3694503"/>
          </a:xfrm>
        </p:spPr>
      </p:pic>
    </p:spTree>
    <p:extLst>
      <p:ext uri="{BB962C8B-B14F-4D97-AF65-F5344CB8AC3E}">
        <p14:creationId xmlns:p14="http://schemas.microsoft.com/office/powerpoint/2010/main" val="3956636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A8D6-A6DC-2667-C99D-13D419C89BE7}"/>
              </a:ext>
            </a:extLst>
          </p:cNvPr>
          <p:cNvSpPr>
            <a:spLocks noGrp="1"/>
          </p:cNvSpPr>
          <p:nvPr>
            <p:ph type="title"/>
          </p:nvPr>
        </p:nvSpPr>
        <p:spPr/>
        <p:txBody>
          <a:bodyPr/>
          <a:lstStyle/>
          <a:p>
            <a:r>
              <a:rPr lang="en-US"/>
              <a:t>Lực lượng tham gia đánh giá</a:t>
            </a:r>
          </a:p>
        </p:txBody>
      </p:sp>
      <p:pic>
        <p:nvPicPr>
          <p:cNvPr id="5" name="Content Placeholder 4">
            <a:extLst>
              <a:ext uri="{FF2B5EF4-FFF2-40B4-BE49-F238E27FC236}">
                <a16:creationId xmlns:a16="http://schemas.microsoft.com/office/drawing/2014/main" id="{36479F7D-977B-909A-E7E1-37E157FE4525}"/>
              </a:ext>
            </a:extLst>
          </p:cNvPr>
          <p:cNvPicPr>
            <a:picLocks noGrp="1" noChangeAspect="1"/>
          </p:cNvPicPr>
          <p:nvPr>
            <p:ph idx="1"/>
          </p:nvPr>
        </p:nvPicPr>
        <p:blipFill>
          <a:blip r:embed="rId2"/>
          <a:stretch>
            <a:fillRect/>
          </a:stretch>
        </p:blipFill>
        <p:spPr>
          <a:xfrm>
            <a:off x="402258" y="1928552"/>
            <a:ext cx="8377525" cy="3564571"/>
          </a:xfrm>
        </p:spPr>
      </p:pic>
    </p:spTree>
    <p:extLst>
      <p:ext uri="{BB962C8B-B14F-4D97-AF65-F5344CB8AC3E}">
        <p14:creationId xmlns:p14="http://schemas.microsoft.com/office/powerpoint/2010/main" val="622057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F15D-3EDA-48DA-C9DA-15E13193E68D}"/>
              </a:ext>
            </a:extLst>
          </p:cNvPr>
          <p:cNvSpPr>
            <a:spLocks noGrp="1"/>
          </p:cNvSpPr>
          <p:nvPr>
            <p:ph type="title"/>
          </p:nvPr>
        </p:nvSpPr>
        <p:spPr/>
        <p:txBody>
          <a:bodyPr/>
          <a:lstStyle/>
          <a:p>
            <a:r>
              <a:rPr lang="en-US"/>
              <a:t>Tổ chức thực hiện </a:t>
            </a:r>
          </a:p>
        </p:txBody>
      </p:sp>
      <p:sp>
        <p:nvSpPr>
          <p:cNvPr id="3" name="Content Placeholder 2">
            <a:extLst>
              <a:ext uri="{FF2B5EF4-FFF2-40B4-BE49-F238E27FC236}">
                <a16:creationId xmlns:a16="http://schemas.microsoft.com/office/drawing/2014/main" id="{50FED643-509A-FB78-E0BF-2C1BC38D5A99}"/>
              </a:ext>
            </a:extLst>
          </p:cNvPr>
          <p:cNvSpPr>
            <a:spLocks noGrp="1"/>
          </p:cNvSpPr>
          <p:nvPr>
            <p:ph idx="1"/>
          </p:nvPr>
        </p:nvSpPr>
        <p:spPr>
          <a:xfrm>
            <a:off x="533400" y="2279276"/>
            <a:ext cx="8360229" cy="2050678"/>
          </a:xfrm>
        </p:spPr>
        <p:style>
          <a:lnRef idx="1">
            <a:schemeClr val="accent1"/>
          </a:lnRef>
          <a:fillRef idx="2">
            <a:schemeClr val="accent1"/>
          </a:fillRef>
          <a:effectRef idx="1">
            <a:schemeClr val="accent1"/>
          </a:effectRef>
          <a:fontRef idx="minor">
            <a:schemeClr val="dk1"/>
          </a:fontRef>
        </p:style>
        <p:txBody>
          <a:bodyPr/>
          <a:lstStyle/>
          <a:p>
            <a:pPr marL="0" indent="0"/>
            <a:r>
              <a:rPr lang="en-US" b="1"/>
              <a:t>Vai trò của tổ/nhóm chuyên môn</a:t>
            </a:r>
            <a:r>
              <a:rPr lang="en-US"/>
              <a:t>: lên kế hoạch, phân công, giám sát thực hiện</a:t>
            </a:r>
          </a:p>
          <a:p>
            <a:pPr marL="0" indent="0"/>
            <a:r>
              <a:rPr lang="en-US" b="1"/>
              <a:t>Vai trò của GV</a:t>
            </a:r>
            <a:r>
              <a:rPr lang="en-US"/>
              <a:t>: thực hiện theo phân công; xây dựng công cụ đánh giá, thực hiện đánh giá</a:t>
            </a:r>
          </a:p>
          <a:p>
            <a:endParaRPr lang="en-US"/>
          </a:p>
        </p:txBody>
      </p:sp>
    </p:spTree>
    <p:extLst>
      <p:ext uri="{BB962C8B-B14F-4D97-AF65-F5344CB8AC3E}">
        <p14:creationId xmlns:p14="http://schemas.microsoft.com/office/powerpoint/2010/main" val="217993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3DD5-FEA6-0D8A-F25E-DE8BE0E61E26}"/>
              </a:ext>
            </a:extLst>
          </p:cNvPr>
          <p:cNvSpPr>
            <a:spLocks noGrp="1"/>
          </p:cNvSpPr>
          <p:nvPr>
            <p:ph type="title"/>
          </p:nvPr>
        </p:nvSpPr>
        <p:spPr/>
        <p:txBody>
          <a:bodyPr/>
          <a:lstStyle/>
          <a:p>
            <a:r>
              <a:rPr lang="en-US" dirty="0" err="1"/>
              <a:t>Hình</a:t>
            </a:r>
            <a:r>
              <a:rPr lang="en-US" dirty="0"/>
              <a:t> </a:t>
            </a:r>
            <a:r>
              <a:rPr lang="en-US" dirty="0" err="1"/>
              <a:t>thức</a:t>
            </a:r>
            <a:r>
              <a:rPr lang="en-US" dirty="0"/>
              <a:t> </a:t>
            </a:r>
            <a:r>
              <a:rPr lang="en-US" dirty="0" err="1"/>
              <a:t>đánh</a:t>
            </a:r>
            <a:r>
              <a:rPr lang="en-US" dirty="0"/>
              <a:t> </a:t>
            </a:r>
            <a:r>
              <a:rPr lang="en-US" dirty="0" err="1"/>
              <a:t>giá</a:t>
            </a:r>
            <a:r>
              <a:rPr lang="en-US" dirty="0"/>
              <a:t> HĐTNHN</a:t>
            </a:r>
          </a:p>
        </p:txBody>
      </p:sp>
      <p:sp>
        <p:nvSpPr>
          <p:cNvPr id="3" name="Content Placeholder 2">
            <a:extLst>
              <a:ext uri="{FF2B5EF4-FFF2-40B4-BE49-F238E27FC236}">
                <a16:creationId xmlns:a16="http://schemas.microsoft.com/office/drawing/2014/main" id="{B9F15B00-5295-C15A-F1DF-C01A0CC2DDC1}"/>
              </a:ext>
            </a:extLst>
          </p:cNvPr>
          <p:cNvSpPr>
            <a:spLocks noGrp="1"/>
          </p:cNvSpPr>
          <p:nvPr>
            <p:ph idx="1"/>
          </p:nvPr>
        </p:nvSpPr>
        <p:spPr>
          <a:xfrm>
            <a:off x="391885" y="2350092"/>
            <a:ext cx="8360229" cy="2726109"/>
          </a:xfrm>
        </p:spPr>
        <p:style>
          <a:lnRef idx="2">
            <a:schemeClr val="accent6"/>
          </a:lnRef>
          <a:fillRef idx="1">
            <a:schemeClr val="lt1"/>
          </a:fillRef>
          <a:effectRef idx="0">
            <a:schemeClr val="accent6"/>
          </a:effectRef>
          <a:fontRef idx="minor">
            <a:schemeClr val="dk1"/>
          </a:fontRef>
        </p:style>
        <p:txBody>
          <a:bodyPr/>
          <a:lstStyle/>
          <a:p>
            <a:pPr marL="0" indent="0" algn="ctr">
              <a:buNone/>
            </a:pPr>
            <a:r>
              <a:rPr lang="vi-VN" b="1" dirty="0"/>
              <a:t>Thông tư 22/2021/TT-BGDĐT về đánh giá học sinh THCS, THPT</a:t>
            </a:r>
            <a:endParaRPr lang="en-US" b="1" dirty="0"/>
          </a:p>
          <a:p>
            <a:pPr marL="0" indent="0" algn="ctr">
              <a:buNone/>
            </a:pPr>
            <a:r>
              <a:rPr lang="vi-VN" b="0" i="0" dirty="0">
                <a:solidFill>
                  <a:srgbClr val="2E2E2E"/>
                </a:solidFill>
                <a:effectLst/>
                <a:latin typeface="arial" panose="020B0604020202020204" pitchFamily="34" charset="0"/>
              </a:rPr>
              <a:t>Đánh giá bằng nhận xét đối với các môn học: Giáo dục thể chất, Nghệ thuật, Âm nhạc, Mĩ thuật, Nội dung giáo dục của địa phương, </a:t>
            </a:r>
            <a:r>
              <a:rPr lang="vi-VN" b="1" i="0" dirty="0">
                <a:solidFill>
                  <a:srgbClr val="FF0000"/>
                </a:solidFill>
                <a:effectLst/>
                <a:latin typeface="arial" panose="020B0604020202020204" pitchFamily="34" charset="0"/>
              </a:rPr>
              <a:t>Hoạt động trải nghiệm, hướng nghiệp</a:t>
            </a:r>
            <a:r>
              <a:rPr lang="vi-VN" b="0" i="0" dirty="0">
                <a:solidFill>
                  <a:srgbClr val="2E2E2E"/>
                </a:solidFill>
                <a:effectLst/>
                <a:latin typeface="arial" panose="020B0604020202020204" pitchFamily="34" charset="0"/>
              </a:rPr>
              <a:t>; kết quả học tập theo môn học được đánh giá bằng </a:t>
            </a:r>
            <a:r>
              <a:rPr lang="vi-VN" b="1" i="0" dirty="0">
                <a:solidFill>
                  <a:srgbClr val="FF0000"/>
                </a:solidFill>
                <a:effectLst/>
                <a:latin typeface="arial" panose="020B0604020202020204" pitchFamily="34" charset="0"/>
              </a:rPr>
              <a:t>nhận xét theo 01 (một) trong 02 (hai) mức: Đạt, Chưa đạt.</a:t>
            </a:r>
            <a:endParaRPr lang="en-US" b="1" dirty="0">
              <a:solidFill>
                <a:srgbClr val="FF0000"/>
              </a:solidFill>
            </a:endParaRPr>
          </a:p>
        </p:txBody>
      </p:sp>
    </p:spTree>
    <p:extLst>
      <p:ext uri="{BB962C8B-B14F-4D97-AF65-F5344CB8AC3E}">
        <p14:creationId xmlns:p14="http://schemas.microsoft.com/office/powerpoint/2010/main" val="402298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5BFD-9923-C95A-549A-EE38CE4182BC}"/>
              </a:ext>
            </a:extLst>
          </p:cNvPr>
          <p:cNvSpPr>
            <a:spLocks noGrp="1"/>
          </p:cNvSpPr>
          <p:nvPr>
            <p:ph type="title"/>
          </p:nvPr>
        </p:nvSpPr>
        <p:spPr/>
        <p:txBody>
          <a:bodyPr/>
          <a:lstStyle/>
          <a:p>
            <a:r>
              <a:rPr lang="en-US"/>
              <a:t>Kế hoạch đánh giá </a:t>
            </a:r>
          </a:p>
        </p:txBody>
      </p:sp>
      <p:grpSp>
        <p:nvGrpSpPr>
          <p:cNvPr id="4" name="Group 3">
            <a:extLst>
              <a:ext uri="{FF2B5EF4-FFF2-40B4-BE49-F238E27FC236}">
                <a16:creationId xmlns:a16="http://schemas.microsoft.com/office/drawing/2014/main" id="{986A0B59-28D6-002E-F4DB-36B5585FEDD1}"/>
              </a:ext>
            </a:extLst>
          </p:cNvPr>
          <p:cNvGrpSpPr/>
          <p:nvPr/>
        </p:nvGrpSpPr>
        <p:grpSpPr>
          <a:xfrm>
            <a:off x="257837" y="1112472"/>
            <a:ext cx="8486454" cy="3998198"/>
            <a:chOff x="493160" y="2088598"/>
            <a:chExt cx="8486454" cy="3998198"/>
          </a:xfrm>
        </p:grpSpPr>
        <p:sp>
          <p:nvSpPr>
            <p:cNvPr id="5" name="Google Shape;2420;p57">
              <a:extLst>
                <a:ext uri="{FF2B5EF4-FFF2-40B4-BE49-F238E27FC236}">
                  <a16:creationId xmlns:a16="http://schemas.microsoft.com/office/drawing/2014/main" id="{C3CD8BB1-D5B5-D8C2-3C38-18BBFB69EEBA}"/>
                </a:ext>
              </a:extLst>
            </p:cNvPr>
            <p:cNvSpPr txBox="1"/>
            <p:nvPr/>
          </p:nvSpPr>
          <p:spPr>
            <a:xfrm>
              <a:off x="6150201" y="3297293"/>
              <a:ext cx="2829413" cy="2163457"/>
            </a:xfrm>
            <a:prstGeom prst="rect">
              <a:avLst/>
            </a:prstGeom>
            <a:noFill/>
            <a:ln>
              <a:noFill/>
            </a:ln>
          </p:spPr>
          <p:txBody>
            <a:bodyPr spcFirstLastPara="1" wrap="square" lIns="91425" tIns="91425" rIns="91425" bIns="91425" anchor="t" anchorCtr="0">
              <a:noAutofit/>
            </a:bodyPr>
            <a:lstStyle/>
            <a:p>
              <a:pPr lvl="0" algn="just"/>
              <a:r>
                <a:rPr lang="vi-VN" sz="1800" dirty="0"/>
                <a:t>Việc đánh giá thường xuyên được thực hiện bởi giáo viên thực hiện các chủ đề, ghi nhận kết quả của từng chủ đề và lưu minh chứng về việc đánh giá để chuyển giao cho giáo viên phụ trách đánh giá định kì. Việc thực hiện đánh giá định kì được tiến hành theo sự phân công của tổ chuyên môn</a:t>
              </a:r>
              <a:endParaRPr sz="1600" dirty="0">
                <a:solidFill>
                  <a:schemeClr val="dk2"/>
                </a:solidFill>
                <a:latin typeface="Muli"/>
                <a:ea typeface="Muli"/>
                <a:cs typeface="Muli"/>
                <a:sym typeface="Muli"/>
              </a:endParaRPr>
            </a:p>
          </p:txBody>
        </p:sp>
        <p:sp>
          <p:nvSpPr>
            <p:cNvPr id="6" name="Google Shape;2422;p57">
              <a:extLst>
                <a:ext uri="{FF2B5EF4-FFF2-40B4-BE49-F238E27FC236}">
                  <a16:creationId xmlns:a16="http://schemas.microsoft.com/office/drawing/2014/main" id="{B3EBEDA0-98EE-851C-78F1-D2231E28CC54}"/>
                </a:ext>
              </a:extLst>
            </p:cNvPr>
            <p:cNvSpPr txBox="1"/>
            <p:nvPr/>
          </p:nvSpPr>
          <p:spPr>
            <a:xfrm>
              <a:off x="493160" y="4227029"/>
              <a:ext cx="2641263" cy="1859767"/>
            </a:xfrm>
            <a:prstGeom prst="rect">
              <a:avLst/>
            </a:prstGeom>
            <a:noFill/>
            <a:ln>
              <a:noFill/>
            </a:ln>
          </p:spPr>
          <p:txBody>
            <a:bodyPr spcFirstLastPara="1" wrap="square" lIns="91425" tIns="91425" rIns="91425" bIns="91425" anchor="t" anchorCtr="0">
              <a:noAutofit/>
            </a:bodyPr>
            <a:lstStyle/>
            <a:p>
              <a:pPr algn="just"/>
              <a:r>
                <a:rPr lang="vi-VN" sz="1800" dirty="0"/>
                <a:t>Đánh giá định kì được thực hiện vào giữa kì, cuối kì và cuối năm học. Thời điểm này được tổ chuyên môn xác định trước trong bản kế hoạch hoạt động trải nghiệm, hướng nghiệp đầu năm học.</a:t>
              </a:r>
              <a:endParaRPr lang="en-VN" sz="1800" b="1" i="1" dirty="0"/>
            </a:p>
          </p:txBody>
        </p:sp>
        <p:sp>
          <p:nvSpPr>
            <p:cNvPr id="7" name="Google Shape;2423;p57">
              <a:extLst>
                <a:ext uri="{FF2B5EF4-FFF2-40B4-BE49-F238E27FC236}">
                  <a16:creationId xmlns:a16="http://schemas.microsoft.com/office/drawing/2014/main" id="{16BB5631-222D-1C8F-39BF-236CC90E3B5F}"/>
                </a:ext>
              </a:extLst>
            </p:cNvPr>
            <p:cNvSpPr txBox="1"/>
            <p:nvPr/>
          </p:nvSpPr>
          <p:spPr>
            <a:xfrm>
              <a:off x="729332" y="3697504"/>
              <a:ext cx="2506200" cy="406800"/>
            </a:xfrm>
            <a:prstGeom prst="rect">
              <a:avLst/>
            </a:prstGeom>
            <a:noFill/>
            <a:ln>
              <a:noFill/>
            </a:ln>
          </p:spPr>
          <p:txBody>
            <a:bodyPr spcFirstLastPara="1" wrap="square" lIns="91425" tIns="91425" rIns="91425" bIns="91425" anchor="ctr" anchorCtr="0">
              <a:noAutofit/>
            </a:bodyPr>
            <a:lstStyle/>
            <a:p>
              <a:pPr lvl="0" algn="ctr"/>
              <a:r>
                <a:rPr lang="vi-VN" sz="1800" b="1" i="1" dirty="0"/>
                <a:t>Thời điểm đánh giá</a:t>
              </a:r>
              <a:endParaRPr sz="2000" b="1" dirty="0">
                <a:solidFill>
                  <a:schemeClr val="dk1"/>
                </a:solidFill>
                <a:latin typeface="Itim"/>
                <a:ea typeface="Itim"/>
                <a:cs typeface="Itim"/>
                <a:sym typeface="Itim"/>
              </a:endParaRPr>
            </a:p>
          </p:txBody>
        </p:sp>
        <p:sp>
          <p:nvSpPr>
            <p:cNvPr id="8" name="Google Shape;2425;p57">
              <a:extLst>
                <a:ext uri="{FF2B5EF4-FFF2-40B4-BE49-F238E27FC236}">
                  <a16:creationId xmlns:a16="http://schemas.microsoft.com/office/drawing/2014/main" id="{2038E177-27E1-DB71-B0C0-9E7BEB2E597F}"/>
                </a:ext>
              </a:extLst>
            </p:cNvPr>
            <p:cNvSpPr/>
            <p:nvPr/>
          </p:nvSpPr>
          <p:spPr>
            <a:xfrm>
              <a:off x="7112191" y="2088598"/>
              <a:ext cx="496125" cy="459050"/>
            </a:xfrm>
            <a:custGeom>
              <a:avLst/>
              <a:gdLst/>
              <a:ahLst/>
              <a:cxnLst/>
              <a:rect l="l" t="t" r="r" b="b"/>
              <a:pathLst>
                <a:path w="19845" h="18362" extrusionOk="0">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spcFirstLastPara="1" wrap="square" lIns="91425" tIns="91425" rIns="91425" bIns="91425" anchor="ctr" anchorCtr="0">
              <a:noAutofit/>
            </a:bodyPr>
            <a:lstStyle/>
            <a:p>
              <a:endParaRPr sz="1800"/>
            </a:p>
          </p:txBody>
        </p:sp>
        <p:grpSp>
          <p:nvGrpSpPr>
            <p:cNvPr id="9" name="Google Shape;2409;p57">
              <a:extLst>
                <a:ext uri="{FF2B5EF4-FFF2-40B4-BE49-F238E27FC236}">
                  <a16:creationId xmlns:a16="http://schemas.microsoft.com/office/drawing/2014/main" id="{2DD92BEA-5463-3461-5A27-5229FC17E5AF}"/>
                </a:ext>
              </a:extLst>
            </p:cNvPr>
            <p:cNvGrpSpPr/>
            <p:nvPr/>
          </p:nvGrpSpPr>
          <p:grpSpPr>
            <a:xfrm rot="340145">
              <a:off x="3532792" y="2873104"/>
              <a:ext cx="2078423" cy="585858"/>
              <a:chOff x="4345425" y="2175475"/>
              <a:chExt cx="800750" cy="176025"/>
            </a:xfrm>
          </p:grpSpPr>
          <p:sp>
            <p:nvSpPr>
              <p:cNvPr id="31" name="Google Shape;2410;p57">
                <a:extLst>
                  <a:ext uri="{FF2B5EF4-FFF2-40B4-BE49-F238E27FC236}">
                    <a16:creationId xmlns:a16="http://schemas.microsoft.com/office/drawing/2014/main" id="{642FE6CE-4B4B-8065-905F-1CE6564E884E}"/>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sp>
            <p:nvSpPr>
              <p:cNvPr id="32" name="Google Shape;2411;p57">
                <a:extLst>
                  <a:ext uri="{FF2B5EF4-FFF2-40B4-BE49-F238E27FC236}">
                    <a16:creationId xmlns:a16="http://schemas.microsoft.com/office/drawing/2014/main" id="{CC5819B2-7B40-07A0-A0C5-F403EFB2C35C}"/>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grpSp>
        <p:sp>
          <p:nvSpPr>
            <p:cNvPr id="10" name="Google Shape;2412;p57">
              <a:extLst>
                <a:ext uri="{FF2B5EF4-FFF2-40B4-BE49-F238E27FC236}">
                  <a16:creationId xmlns:a16="http://schemas.microsoft.com/office/drawing/2014/main" id="{A1B9F7BF-B2AB-C6BD-B153-BCEAC29B3B63}"/>
                </a:ext>
              </a:extLst>
            </p:cNvPr>
            <p:cNvSpPr txBox="1"/>
            <p:nvPr/>
          </p:nvSpPr>
          <p:spPr>
            <a:xfrm>
              <a:off x="3380549" y="3454850"/>
              <a:ext cx="2641263" cy="2631945"/>
            </a:xfrm>
            <a:prstGeom prst="rect">
              <a:avLst/>
            </a:prstGeom>
            <a:noFill/>
            <a:ln>
              <a:noFill/>
            </a:ln>
          </p:spPr>
          <p:txBody>
            <a:bodyPr spcFirstLastPara="1" wrap="square" lIns="91425" tIns="91425" rIns="91425" bIns="91425" anchor="t" anchorCtr="0">
              <a:noAutofit/>
            </a:bodyPr>
            <a:lstStyle/>
            <a:p>
              <a:pPr algn="just"/>
              <a:r>
                <a:rPr lang="vi-VN" sz="1800" dirty="0"/>
                <a:t>Tổ chuyên môn căn cứ vào thời lượng dành cho chương trình cấp học (THCS và THPT) đồng thời dựa trên tiến độ thực hiện các mạch nội dung của bộ SGK mà nhà trường lựa chọn và thực hiện để quyết định các nội dung chủ đề đánh giá tương ứng với từng thời điểm đánh giá phù hợp.</a:t>
              </a:r>
              <a:endParaRPr lang="en-VN" sz="1800" b="1" i="1" dirty="0"/>
            </a:p>
          </p:txBody>
        </p:sp>
        <p:sp>
          <p:nvSpPr>
            <p:cNvPr id="11" name="Google Shape;2413;p57">
              <a:extLst>
                <a:ext uri="{FF2B5EF4-FFF2-40B4-BE49-F238E27FC236}">
                  <a16:creationId xmlns:a16="http://schemas.microsoft.com/office/drawing/2014/main" id="{CD4F74D4-571D-5462-E2DF-7EA358272777}"/>
                </a:ext>
              </a:extLst>
            </p:cNvPr>
            <p:cNvSpPr txBox="1"/>
            <p:nvPr/>
          </p:nvSpPr>
          <p:spPr>
            <a:xfrm>
              <a:off x="3318900" y="2922125"/>
              <a:ext cx="2506200" cy="406800"/>
            </a:xfrm>
            <a:prstGeom prst="rect">
              <a:avLst/>
            </a:prstGeom>
            <a:noFill/>
            <a:ln>
              <a:noFill/>
            </a:ln>
          </p:spPr>
          <p:txBody>
            <a:bodyPr spcFirstLastPara="1" wrap="square" lIns="91425" tIns="91425" rIns="91425" bIns="91425" anchor="ctr" anchorCtr="0">
              <a:noAutofit/>
            </a:bodyPr>
            <a:lstStyle/>
            <a:p>
              <a:pPr lvl="0" algn="ctr"/>
              <a:r>
                <a:rPr lang="vi-VN" sz="1800" b="1" i="1" dirty="0"/>
                <a:t>Nội dung đánh giá</a:t>
              </a:r>
              <a:endParaRPr sz="2000" b="1" dirty="0">
                <a:solidFill>
                  <a:schemeClr val="dk1"/>
                </a:solidFill>
                <a:latin typeface="Itim"/>
                <a:ea typeface="Itim"/>
                <a:cs typeface="Itim"/>
                <a:sym typeface="Itim"/>
              </a:endParaRPr>
            </a:p>
          </p:txBody>
        </p:sp>
        <p:grpSp>
          <p:nvGrpSpPr>
            <p:cNvPr id="12" name="Google Shape;2414;p57">
              <a:extLst>
                <a:ext uri="{FF2B5EF4-FFF2-40B4-BE49-F238E27FC236}">
                  <a16:creationId xmlns:a16="http://schemas.microsoft.com/office/drawing/2014/main" id="{CAC0607B-102C-1934-3C32-3FB2A23CAEE5}"/>
                </a:ext>
              </a:extLst>
            </p:cNvPr>
            <p:cNvGrpSpPr/>
            <p:nvPr/>
          </p:nvGrpSpPr>
          <p:grpSpPr>
            <a:xfrm rot="834041">
              <a:off x="1443634" y="3645516"/>
              <a:ext cx="1058935" cy="585362"/>
              <a:chOff x="4345425" y="2175475"/>
              <a:chExt cx="800750" cy="176025"/>
            </a:xfrm>
          </p:grpSpPr>
          <p:sp>
            <p:nvSpPr>
              <p:cNvPr id="29" name="Google Shape;2415;p57">
                <a:extLst>
                  <a:ext uri="{FF2B5EF4-FFF2-40B4-BE49-F238E27FC236}">
                    <a16:creationId xmlns:a16="http://schemas.microsoft.com/office/drawing/2014/main" id="{24FF6798-8C0F-8306-4669-6B66D5E60C97}"/>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sp>
            <p:nvSpPr>
              <p:cNvPr id="30" name="Google Shape;2416;p57">
                <a:extLst>
                  <a:ext uri="{FF2B5EF4-FFF2-40B4-BE49-F238E27FC236}">
                    <a16:creationId xmlns:a16="http://schemas.microsoft.com/office/drawing/2014/main" id="{AB83698C-8E2C-AE52-8292-544699A9899E}"/>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grpSp>
        <p:grpSp>
          <p:nvGrpSpPr>
            <p:cNvPr id="13" name="Google Shape;2417;p57">
              <a:extLst>
                <a:ext uri="{FF2B5EF4-FFF2-40B4-BE49-F238E27FC236}">
                  <a16:creationId xmlns:a16="http://schemas.microsoft.com/office/drawing/2014/main" id="{6AD24C61-8502-CFBB-34F5-CE1BF8A590B6}"/>
                </a:ext>
              </a:extLst>
            </p:cNvPr>
            <p:cNvGrpSpPr/>
            <p:nvPr/>
          </p:nvGrpSpPr>
          <p:grpSpPr>
            <a:xfrm rot="834077">
              <a:off x="6890437" y="2604997"/>
              <a:ext cx="1195543" cy="585362"/>
              <a:chOff x="4345425" y="2175475"/>
              <a:chExt cx="800750" cy="176025"/>
            </a:xfrm>
          </p:grpSpPr>
          <p:sp>
            <p:nvSpPr>
              <p:cNvPr id="27" name="Google Shape;2418;p57">
                <a:extLst>
                  <a:ext uri="{FF2B5EF4-FFF2-40B4-BE49-F238E27FC236}">
                    <a16:creationId xmlns:a16="http://schemas.microsoft.com/office/drawing/2014/main" id="{C382114D-E688-14DC-8B70-71CE0C515E2E}"/>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sp>
            <p:nvSpPr>
              <p:cNvPr id="28" name="Google Shape;2419;p57">
                <a:extLst>
                  <a:ext uri="{FF2B5EF4-FFF2-40B4-BE49-F238E27FC236}">
                    <a16:creationId xmlns:a16="http://schemas.microsoft.com/office/drawing/2014/main" id="{032F08A8-E571-0DF1-EBE4-4DEF512AF1E7}"/>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endParaRPr sz="1800"/>
              </a:p>
            </p:txBody>
          </p:sp>
        </p:grpSp>
        <p:sp>
          <p:nvSpPr>
            <p:cNvPr id="14" name="Google Shape;2421;p57">
              <a:extLst>
                <a:ext uri="{FF2B5EF4-FFF2-40B4-BE49-F238E27FC236}">
                  <a16:creationId xmlns:a16="http://schemas.microsoft.com/office/drawing/2014/main" id="{D871811C-A653-AAAE-344C-BE4915819C5C}"/>
                </a:ext>
              </a:extLst>
            </p:cNvPr>
            <p:cNvSpPr txBox="1"/>
            <p:nvPr/>
          </p:nvSpPr>
          <p:spPr>
            <a:xfrm>
              <a:off x="6308625" y="2694277"/>
              <a:ext cx="2506200" cy="406800"/>
            </a:xfrm>
            <a:prstGeom prst="rect">
              <a:avLst/>
            </a:prstGeom>
            <a:noFill/>
            <a:ln>
              <a:noFill/>
            </a:ln>
          </p:spPr>
          <p:txBody>
            <a:bodyPr spcFirstLastPara="1" wrap="square" lIns="91425" tIns="91425" rIns="91425" bIns="91425" anchor="ctr" anchorCtr="0">
              <a:noAutofit/>
            </a:bodyPr>
            <a:lstStyle/>
            <a:p>
              <a:pPr lvl="0" algn="ctr"/>
              <a:r>
                <a:rPr lang="vi-VN" sz="1800" b="1" i="1" dirty="0"/>
                <a:t>Phân công giáo viên thực hiện đánh giá</a:t>
              </a:r>
              <a:endParaRPr sz="2000" b="1" dirty="0">
                <a:solidFill>
                  <a:schemeClr val="dk1"/>
                </a:solidFill>
                <a:latin typeface="Itim"/>
                <a:ea typeface="Itim"/>
                <a:cs typeface="Itim"/>
                <a:sym typeface="Itim"/>
              </a:endParaRPr>
            </a:p>
          </p:txBody>
        </p:sp>
        <p:sp>
          <p:nvSpPr>
            <p:cNvPr id="15" name="Google Shape;2424;p57">
              <a:extLst>
                <a:ext uri="{FF2B5EF4-FFF2-40B4-BE49-F238E27FC236}">
                  <a16:creationId xmlns:a16="http://schemas.microsoft.com/office/drawing/2014/main" id="{B73F6991-57E6-F7E0-5DDC-EEA9EC36F729}"/>
                </a:ext>
              </a:extLst>
            </p:cNvPr>
            <p:cNvSpPr/>
            <p:nvPr/>
          </p:nvSpPr>
          <p:spPr>
            <a:xfrm>
              <a:off x="4323938" y="2301151"/>
              <a:ext cx="496125" cy="459050"/>
            </a:xfrm>
            <a:custGeom>
              <a:avLst/>
              <a:gdLst/>
              <a:ahLst/>
              <a:cxnLst/>
              <a:rect l="l" t="t" r="r" b="b"/>
              <a:pathLst>
                <a:path w="19845" h="18362" extrusionOk="0">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spcFirstLastPara="1" wrap="square" lIns="91425" tIns="91425" rIns="91425" bIns="91425" anchor="ctr" anchorCtr="0">
              <a:noAutofit/>
            </a:bodyPr>
            <a:lstStyle/>
            <a:p>
              <a:endParaRPr sz="1800"/>
            </a:p>
          </p:txBody>
        </p:sp>
        <p:sp>
          <p:nvSpPr>
            <p:cNvPr id="16" name="Google Shape;2426;p57">
              <a:extLst>
                <a:ext uri="{FF2B5EF4-FFF2-40B4-BE49-F238E27FC236}">
                  <a16:creationId xmlns:a16="http://schemas.microsoft.com/office/drawing/2014/main" id="{7A02505E-6648-5795-132F-2BBE82F53C99}"/>
                </a:ext>
              </a:extLst>
            </p:cNvPr>
            <p:cNvSpPr/>
            <p:nvPr/>
          </p:nvSpPr>
          <p:spPr>
            <a:xfrm>
              <a:off x="1695725" y="3073330"/>
              <a:ext cx="496125" cy="459050"/>
            </a:xfrm>
            <a:custGeom>
              <a:avLst/>
              <a:gdLst/>
              <a:ahLst/>
              <a:cxnLst/>
              <a:rect l="l" t="t" r="r" b="b"/>
              <a:pathLst>
                <a:path w="19845" h="18362" extrusionOk="0">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spcFirstLastPara="1" wrap="square" lIns="91425" tIns="91425" rIns="91425" bIns="91425" anchor="ctr" anchorCtr="0">
              <a:noAutofit/>
            </a:bodyPr>
            <a:lstStyle/>
            <a:p>
              <a:endParaRPr sz="1800"/>
            </a:p>
          </p:txBody>
        </p:sp>
      </p:grpSp>
    </p:spTree>
    <p:extLst>
      <p:ext uri="{BB962C8B-B14F-4D97-AF65-F5344CB8AC3E}">
        <p14:creationId xmlns:p14="http://schemas.microsoft.com/office/powerpoint/2010/main" val="3031150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61912" y="1006079"/>
            <a:ext cx="9082088" cy="8572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2700" b="1" dirty="0">
              <a:solidFill>
                <a:schemeClr val="bg1"/>
              </a:solidFill>
              <a:latin typeface="Times New Roman" panose="02020603050405020304" pitchFamily="18" charset="0"/>
              <a:cs typeface="Times New Roman" panose="02020603050405020304" pitchFamily="18" charset="0"/>
            </a:endParaRPr>
          </a:p>
          <a:p>
            <a:pPr algn="ctr"/>
            <a:r>
              <a:rPr lang="vi-VN" sz="2100" b="1" dirty="0">
                <a:solidFill>
                  <a:schemeClr val="bg2"/>
                </a:solidFill>
                <a:latin typeface="Arial" panose="020B0604020202020204" pitchFamily="34" charset="0"/>
                <a:cs typeface="Arial" panose="020B0604020202020204" pitchFamily="34" charset="0"/>
              </a:rPr>
              <a:t>Xác định thời lượng giáo dục của HĐTN, HN; các mạch nội dung quy định trong chương trình </a:t>
            </a:r>
            <a:r>
              <a:rPr lang="vi-VN" sz="2100" b="1">
                <a:solidFill>
                  <a:schemeClr val="bg2"/>
                </a:solidFill>
                <a:latin typeface="Arial" panose="020B0604020202020204" pitchFamily="34" charset="0"/>
                <a:cs typeface="Arial" panose="020B0604020202020204" pitchFamily="34" charset="0"/>
              </a:rPr>
              <a:t>cấp TH</a:t>
            </a:r>
            <a:r>
              <a:rPr lang="en-US" sz="2100" b="1">
                <a:solidFill>
                  <a:schemeClr val="bg2"/>
                </a:solidFill>
                <a:latin typeface="Arial" panose="020B0604020202020204" pitchFamily="34" charset="0"/>
                <a:cs typeface="Arial" panose="020B0604020202020204" pitchFamily="34" charset="0"/>
              </a:rPr>
              <a:t>CS</a:t>
            </a:r>
            <a:endParaRPr lang="vi-VN" sz="2100" b="1" dirty="0">
              <a:solidFill>
                <a:schemeClr val="bg2"/>
              </a:solidFill>
              <a:latin typeface="Arial" panose="020B0604020202020204" pitchFamily="34" charset="0"/>
              <a:ea typeface="Fira Sans"/>
              <a:cs typeface="Arial" panose="020B0604020202020204" pitchFamily="34" charset="0"/>
              <a:sym typeface="Fira Sans"/>
            </a:endParaRPr>
          </a:p>
          <a:p>
            <a:pPr algn="ctr"/>
            <a:r>
              <a:rPr lang="en-US" sz="2100" b="1" dirty="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A7257A9-0BA5-6661-1B2F-E06482A05825}"/>
              </a:ext>
            </a:extLst>
          </p:cNvPr>
          <p:cNvGraphicFramePr>
            <a:graphicFrameLocks noGrp="1"/>
          </p:cNvGraphicFramePr>
          <p:nvPr>
            <p:extLst>
              <p:ext uri="{D42A27DB-BD31-4B8C-83A1-F6EECF244321}">
                <p14:modId xmlns:p14="http://schemas.microsoft.com/office/powerpoint/2010/main" val="190550691"/>
              </p:ext>
            </p:extLst>
          </p:nvPr>
        </p:nvGraphicFramePr>
        <p:xfrm>
          <a:off x="680225" y="1959430"/>
          <a:ext cx="7895064" cy="4463671"/>
        </p:xfrm>
        <a:graphic>
          <a:graphicData uri="http://schemas.openxmlformats.org/drawingml/2006/table">
            <a:tbl>
              <a:tblPr firstRow="1" firstCol="1" bandRow="1">
                <a:tableStyleId>{5C22544A-7EE6-4342-B048-85BDC9FD1C3A}</a:tableStyleId>
              </a:tblPr>
              <a:tblGrid>
                <a:gridCol w="3960283">
                  <a:extLst>
                    <a:ext uri="{9D8B030D-6E8A-4147-A177-3AD203B41FA5}">
                      <a16:colId xmlns:a16="http://schemas.microsoft.com/office/drawing/2014/main" val="20000"/>
                    </a:ext>
                  </a:extLst>
                </a:gridCol>
                <a:gridCol w="2222406">
                  <a:extLst>
                    <a:ext uri="{9D8B030D-6E8A-4147-A177-3AD203B41FA5}">
                      <a16:colId xmlns:a16="http://schemas.microsoft.com/office/drawing/2014/main" val="20001"/>
                    </a:ext>
                  </a:extLst>
                </a:gridCol>
                <a:gridCol w="1712375">
                  <a:extLst>
                    <a:ext uri="{9D8B030D-6E8A-4147-A177-3AD203B41FA5}">
                      <a16:colId xmlns:a16="http://schemas.microsoft.com/office/drawing/2014/main" val="20002"/>
                    </a:ext>
                  </a:extLst>
                </a:gridCol>
              </a:tblGrid>
              <a:tr h="906475">
                <a:tc>
                  <a:txBody>
                    <a:bodyPr/>
                    <a:lstStyle/>
                    <a:p>
                      <a:pPr marL="0" marR="0" algn="ctr">
                        <a:lnSpc>
                          <a:spcPct val="105000"/>
                        </a:lnSpc>
                        <a:spcBef>
                          <a:spcPts val="600"/>
                        </a:spcBef>
                        <a:spcAft>
                          <a:spcPts val="0"/>
                        </a:spcAft>
                      </a:pPr>
                      <a:r>
                        <a:rPr lang="en-US" sz="2400" dirty="0">
                          <a:solidFill>
                            <a:schemeClr val="tx1"/>
                          </a:solidFill>
                          <a:effectLst/>
                        </a:rPr>
                        <a:t>Nội dung hoạt động</a:t>
                      </a:r>
                      <a:endPar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05000"/>
                        </a:lnSpc>
                        <a:spcBef>
                          <a:spcPts val="600"/>
                        </a:spcBef>
                        <a:spcAft>
                          <a:spcPts val="0"/>
                        </a:spcAft>
                      </a:pPr>
                      <a:r>
                        <a:rPr lang="en-US" sz="2400">
                          <a:solidFill>
                            <a:schemeClr val="tx1"/>
                          </a:solidFill>
                          <a:effectLst/>
                        </a:rPr>
                        <a:t>Tỉ lệ thời lượng</a:t>
                      </a:r>
                      <a:endParaRPr lang="en-US" sz="2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05000"/>
                        </a:lnSpc>
                        <a:spcBef>
                          <a:spcPts val="600"/>
                        </a:spcBef>
                        <a:spcAft>
                          <a:spcPts val="0"/>
                        </a:spcAft>
                      </a:pPr>
                      <a:r>
                        <a:rPr lang="en-US" sz="2400">
                          <a:solidFill>
                            <a:schemeClr val="tx1"/>
                          </a:solidFill>
                          <a:effectLst/>
                        </a:rPr>
                        <a:t>Số tiết</a:t>
                      </a:r>
                      <a:endParaRPr lang="en-US" sz="2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r h="906475">
                <a:tc>
                  <a:txBody>
                    <a:bodyPr/>
                    <a:lstStyle/>
                    <a:p>
                      <a:pPr marL="0" marR="0" algn="just">
                        <a:lnSpc>
                          <a:spcPct val="105000"/>
                        </a:lnSpc>
                        <a:spcBef>
                          <a:spcPts val="600"/>
                        </a:spcBef>
                        <a:spcAft>
                          <a:spcPts val="0"/>
                        </a:spcAft>
                      </a:pPr>
                      <a:r>
                        <a:rPr lang="en-US" sz="2400" dirty="0">
                          <a:solidFill>
                            <a:schemeClr val="tx1"/>
                          </a:solidFill>
                          <a:effectLst/>
                        </a:rPr>
                        <a:t>Hoạt động hướng vào bản thân</a:t>
                      </a:r>
                      <a:endPar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05000"/>
                        </a:lnSpc>
                        <a:spcBef>
                          <a:spcPts val="600"/>
                        </a:spcBef>
                        <a:spcAft>
                          <a:spcPts val="0"/>
                        </a:spcAft>
                      </a:pPr>
                      <a:r>
                        <a:rPr lang="en-US" sz="2400" dirty="0">
                          <a:solidFill>
                            <a:schemeClr val="tx1"/>
                          </a:solidFill>
                          <a:effectLst/>
                        </a:rPr>
                        <a:t>40%</a:t>
                      </a:r>
                      <a:endPar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05000"/>
                        </a:lnSpc>
                        <a:spcBef>
                          <a:spcPts val="600"/>
                        </a:spcBef>
                        <a:spcAft>
                          <a:spcPts val="0"/>
                        </a:spcAft>
                      </a:pPr>
                      <a:r>
                        <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42</a:t>
                      </a:r>
                    </a:p>
                  </a:txBody>
                  <a:tcPr marL="68580" marR="68580" marT="0" marB="0">
                    <a:solidFill>
                      <a:schemeClr val="accent4">
                        <a:lumMod val="40000"/>
                        <a:lumOff val="60000"/>
                      </a:schemeClr>
                    </a:solidFill>
                  </a:tcPr>
                </a:tc>
                <a:extLst>
                  <a:ext uri="{0D108BD9-81ED-4DB2-BD59-A6C34878D82A}">
                    <a16:rowId xmlns:a16="http://schemas.microsoft.com/office/drawing/2014/main" val="10001"/>
                  </a:ext>
                </a:extLst>
              </a:tr>
              <a:tr h="906475">
                <a:tc>
                  <a:txBody>
                    <a:bodyPr/>
                    <a:lstStyle/>
                    <a:p>
                      <a:pPr marL="0" marR="0" algn="just">
                        <a:lnSpc>
                          <a:spcPct val="105000"/>
                        </a:lnSpc>
                        <a:spcBef>
                          <a:spcPts val="600"/>
                        </a:spcBef>
                        <a:spcAft>
                          <a:spcPts val="0"/>
                        </a:spcAft>
                      </a:pPr>
                      <a:r>
                        <a:rPr lang="en-US" sz="2400" dirty="0">
                          <a:solidFill>
                            <a:schemeClr val="tx1"/>
                          </a:solidFill>
                          <a:effectLst/>
                        </a:rPr>
                        <a:t>Hoạt động hướng đến xã hội</a:t>
                      </a:r>
                      <a:endPar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05000"/>
                        </a:lnSpc>
                        <a:spcBef>
                          <a:spcPts val="600"/>
                        </a:spcBef>
                        <a:spcAft>
                          <a:spcPts val="0"/>
                        </a:spcAft>
                      </a:pPr>
                      <a:r>
                        <a:rPr lang="en-US" sz="2400" dirty="0">
                          <a:solidFill>
                            <a:schemeClr val="tx1"/>
                          </a:solidFill>
                          <a:effectLst/>
                        </a:rPr>
                        <a:t>25%</a:t>
                      </a:r>
                      <a:endPar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05000"/>
                        </a:lnSpc>
                        <a:spcBef>
                          <a:spcPts val="600"/>
                        </a:spcBef>
                        <a:spcAft>
                          <a:spcPts val="0"/>
                        </a:spcAft>
                      </a:pPr>
                      <a:r>
                        <a:rPr lang="en-US" sz="2400" dirty="0">
                          <a:solidFill>
                            <a:schemeClr val="tx1"/>
                          </a:solidFill>
                          <a:effectLst/>
                        </a:rPr>
                        <a:t>26</a:t>
                      </a:r>
                      <a:endPar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002"/>
                  </a:ext>
                </a:extLst>
              </a:tr>
              <a:tr h="837771">
                <a:tc>
                  <a:txBody>
                    <a:bodyPr/>
                    <a:lstStyle/>
                    <a:p>
                      <a:pPr marL="0" marR="0" algn="just">
                        <a:lnSpc>
                          <a:spcPct val="105000"/>
                        </a:lnSpc>
                        <a:spcBef>
                          <a:spcPts val="600"/>
                        </a:spcBef>
                        <a:spcAft>
                          <a:spcPts val="0"/>
                        </a:spcAft>
                      </a:pPr>
                      <a:r>
                        <a:rPr lang="en-US" sz="2400">
                          <a:solidFill>
                            <a:schemeClr val="tx1"/>
                          </a:solidFill>
                          <a:effectLst/>
                        </a:rPr>
                        <a:t>Hoạt động hướng đến tự nhiên</a:t>
                      </a:r>
                      <a:endParaRPr lang="en-US" sz="2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05000"/>
                        </a:lnSpc>
                        <a:spcBef>
                          <a:spcPts val="600"/>
                        </a:spcBef>
                        <a:spcAft>
                          <a:spcPts val="0"/>
                        </a:spcAft>
                      </a:pPr>
                      <a:r>
                        <a:rPr lang="en-US" sz="2400" dirty="0">
                          <a:solidFill>
                            <a:schemeClr val="tx1"/>
                          </a:solidFill>
                          <a:effectLst/>
                        </a:rPr>
                        <a:t>15%</a:t>
                      </a:r>
                      <a:endPar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05000"/>
                        </a:lnSpc>
                        <a:spcBef>
                          <a:spcPts val="600"/>
                        </a:spcBef>
                        <a:spcAft>
                          <a:spcPts val="0"/>
                        </a:spcAft>
                      </a:pPr>
                      <a:r>
                        <a:rPr lang="en-US" sz="2400" dirty="0">
                          <a:solidFill>
                            <a:schemeClr val="tx1"/>
                          </a:solidFill>
                          <a:effectLst/>
                        </a:rPr>
                        <a:t>16</a:t>
                      </a:r>
                      <a:endPar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003"/>
                  </a:ext>
                </a:extLst>
              </a:tr>
              <a:tr h="906475">
                <a:tc>
                  <a:txBody>
                    <a:bodyPr/>
                    <a:lstStyle/>
                    <a:p>
                      <a:pPr marL="0" marR="0" algn="just">
                        <a:lnSpc>
                          <a:spcPct val="105000"/>
                        </a:lnSpc>
                        <a:spcBef>
                          <a:spcPts val="600"/>
                        </a:spcBef>
                        <a:spcAft>
                          <a:spcPts val="0"/>
                        </a:spcAft>
                      </a:pPr>
                      <a:r>
                        <a:rPr lang="en-US" sz="2400" dirty="0">
                          <a:solidFill>
                            <a:schemeClr val="tx1"/>
                          </a:solidFill>
                          <a:effectLst/>
                        </a:rPr>
                        <a:t>Hoạt động hướng nghiệp</a:t>
                      </a:r>
                      <a:endPar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05000"/>
                        </a:lnSpc>
                        <a:spcBef>
                          <a:spcPts val="600"/>
                        </a:spcBef>
                        <a:spcAft>
                          <a:spcPts val="0"/>
                        </a:spcAft>
                      </a:pPr>
                      <a:r>
                        <a:rPr lang="en-US" sz="2400" dirty="0">
                          <a:solidFill>
                            <a:schemeClr val="tx1"/>
                          </a:solidFill>
                          <a:effectLst/>
                        </a:rPr>
                        <a:t>20%</a:t>
                      </a:r>
                      <a:endPar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05000"/>
                        </a:lnSpc>
                        <a:spcBef>
                          <a:spcPts val="600"/>
                        </a:spcBef>
                        <a:spcAft>
                          <a:spcPts val="0"/>
                        </a:spcAft>
                      </a:pPr>
                      <a:r>
                        <a:rPr lang="en-US"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21</a:t>
                      </a:r>
                    </a:p>
                  </a:txBody>
                  <a:tcPr marL="68580" marR="68580" marT="0" marB="0">
                    <a:solidFill>
                      <a:schemeClr val="accent4">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46614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172115" y="1657350"/>
            <a:ext cx="7591424" cy="1771650"/>
          </a:xfrm>
        </p:spPr>
        <p:txBody>
          <a:bodyPr>
            <a:noAutofit/>
          </a:bodyPr>
          <a:lstStyle/>
          <a:p>
            <a:pPr algn="ctr">
              <a:lnSpc>
                <a:spcPct val="110000"/>
              </a:lnSpc>
            </a:pPr>
            <a:r>
              <a:rPr lang="en-US" sz="3300" dirty="0">
                <a:solidFill>
                  <a:schemeClr val="accent6">
                    <a:lumMod val="50000"/>
                  </a:schemeClr>
                </a:solidFill>
                <a:latin typeface="UTM Swiss 721 Black Condensed" panose="02000500000000000000" pitchFamily="2" charset="0"/>
              </a:rPr>
              <a:t>                TRÂN TRỌNG CẢM ƠN!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8101" y="277513"/>
            <a:ext cx="4091769" cy="1064903"/>
          </a:xfrm>
          <a:prstGeom prst="rect">
            <a:avLst/>
          </a:prstGeom>
        </p:spPr>
      </p:pic>
      <p:cxnSp>
        <p:nvCxnSpPr>
          <p:cNvPr id="6" name="Straight Connector 5"/>
          <p:cNvCxnSpPr>
            <a:cxnSpLocks/>
          </p:cNvCxnSpPr>
          <p:nvPr/>
        </p:nvCxnSpPr>
        <p:spPr>
          <a:xfrm>
            <a:off x="0" y="6200067"/>
            <a:ext cx="617437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19800" y="6200067"/>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69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3065-A40E-17DE-BF6B-3DA0C6E16059}"/>
              </a:ext>
            </a:extLst>
          </p:cNvPr>
          <p:cNvSpPr>
            <a:spLocks noGrp="1"/>
          </p:cNvSpPr>
          <p:nvPr>
            <p:ph type="title"/>
          </p:nvPr>
        </p:nvSpPr>
        <p:spPr/>
        <p:txBody>
          <a:bodyPr/>
          <a:lstStyle/>
          <a:p>
            <a:r>
              <a:rPr lang="en-US" dirty="0" err="1"/>
              <a:t>Hình</a:t>
            </a:r>
            <a:r>
              <a:rPr lang="en-US" dirty="0"/>
              <a:t> </a:t>
            </a:r>
            <a:r>
              <a:rPr lang="en-US" dirty="0" err="1"/>
              <a:t>thức</a:t>
            </a:r>
            <a:r>
              <a:rPr lang="en-US" dirty="0"/>
              <a:t> </a:t>
            </a:r>
            <a:r>
              <a:rPr lang="en-US" dirty="0" err="1"/>
              <a:t>đánh</a:t>
            </a:r>
            <a:r>
              <a:rPr lang="en-US" dirty="0"/>
              <a:t> </a:t>
            </a:r>
            <a:r>
              <a:rPr lang="en-US" dirty="0" err="1"/>
              <a:t>giá</a:t>
            </a:r>
            <a:r>
              <a:rPr lang="en-US" dirty="0"/>
              <a:t> </a:t>
            </a:r>
            <a:r>
              <a:rPr lang="en-US"/>
              <a:t>(TT22)</a:t>
            </a:r>
            <a:endParaRPr lang="en-US" dirty="0"/>
          </a:p>
        </p:txBody>
      </p:sp>
      <p:sp>
        <p:nvSpPr>
          <p:cNvPr id="3" name="Content Placeholder 2">
            <a:extLst>
              <a:ext uri="{FF2B5EF4-FFF2-40B4-BE49-F238E27FC236}">
                <a16:creationId xmlns:a16="http://schemas.microsoft.com/office/drawing/2014/main" id="{3E85F3B6-6818-2196-968D-3E121D85AD53}"/>
              </a:ext>
            </a:extLst>
          </p:cNvPr>
          <p:cNvSpPr>
            <a:spLocks noGrp="1"/>
          </p:cNvSpPr>
          <p:nvPr>
            <p:ph idx="1"/>
          </p:nvPr>
        </p:nvSpPr>
        <p:spPr>
          <a:xfrm>
            <a:off x="533400" y="1270892"/>
            <a:ext cx="8360229" cy="5244207"/>
          </a:xfrm>
        </p:spPr>
        <p:txBody>
          <a:bodyPr>
            <a:normAutofit fontScale="92500"/>
          </a:bodyPr>
          <a:lstStyle/>
          <a:p>
            <a:pPr marL="0" indent="0" algn="l">
              <a:spcBef>
                <a:spcPts val="600"/>
              </a:spcBef>
              <a:spcAft>
                <a:spcPts val="600"/>
              </a:spcAft>
              <a:buNone/>
            </a:pPr>
            <a:r>
              <a:rPr lang="vi-VN" b="1" i="0" dirty="0">
                <a:solidFill>
                  <a:srgbClr val="2E2E2E"/>
                </a:solidFill>
                <a:effectLst/>
                <a:latin typeface="arial" panose="020B0604020202020204" pitchFamily="34" charset="0"/>
              </a:rPr>
              <a:t>Đánh giá bằng nhận xét</a:t>
            </a:r>
          </a:p>
          <a:p>
            <a:pPr algn="just">
              <a:spcBef>
                <a:spcPts val="600"/>
              </a:spcBef>
              <a:spcAft>
                <a:spcPts val="600"/>
              </a:spcAft>
            </a:pPr>
            <a:r>
              <a:rPr lang="vi-VN" sz="2200" b="0" i="0" dirty="0">
                <a:solidFill>
                  <a:srgbClr val="2E2E2E"/>
                </a:solidFill>
                <a:effectLst/>
                <a:latin typeface="arial" panose="020B0604020202020204" pitchFamily="34" charset="0"/>
              </a:rPr>
              <a:t>a) </a:t>
            </a:r>
            <a:r>
              <a:rPr lang="vi-VN" sz="2200" b="0" i="0" dirty="0">
                <a:solidFill>
                  <a:srgbClr val="FF0000"/>
                </a:solidFill>
                <a:effectLst/>
                <a:latin typeface="arial" panose="020B0604020202020204" pitchFamily="34" charset="0"/>
              </a:rPr>
              <a:t>Giáo viên </a:t>
            </a:r>
            <a:r>
              <a:rPr lang="vi-VN" sz="2200" b="0" i="0" dirty="0">
                <a:solidFill>
                  <a:srgbClr val="2E2E2E"/>
                </a:solidFill>
                <a:effectLst/>
                <a:latin typeface="arial" panose="020B0604020202020204" pitchFamily="34" charset="0"/>
              </a:rPr>
              <a:t>dùng hình thức nói hoặc viết để </a:t>
            </a:r>
            <a:r>
              <a:rPr lang="vi-VN" sz="2200" b="0" dirty="0">
                <a:solidFill>
                  <a:srgbClr val="2E2E2E"/>
                </a:solidFill>
                <a:effectLst/>
                <a:latin typeface="arial" panose="020B0604020202020204" pitchFamily="34" charset="0"/>
              </a:rPr>
              <a:t>nhận xét việc thực hiện nhiệm vụ rèn luyện và học tập của học sinh; </a:t>
            </a:r>
            <a:r>
              <a:rPr lang="vi-VN" sz="2200" b="0" i="1" u="sng" dirty="0">
                <a:solidFill>
                  <a:srgbClr val="FF0000"/>
                </a:solidFill>
                <a:effectLst/>
                <a:latin typeface="arial" panose="020B0604020202020204" pitchFamily="34" charset="0"/>
              </a:rPr>
              <a:t>nhận xét sự tiến bộ, ưu điểm nổi bật, hạn chế chủ yếu của học sinh </a:t>
            </a:r>
            <a:r>
              <a:rPr lang="vi-VN" sz="2200" b="0" i="0" dirty="0">
                <a:solidFill>
                  <a:srgbClr val="2E2E2E"/>
                </a:solidFill>
                <a:effectLst/>
                <a:latin typeface="arial" panose="020B0604020202020204" pitchFamily="34" charset="0"/>
              </a:rPr>
              <a:t>trong quá trình rèn luyện và học tập; đánh giá kết quả rèn luyện và học tập của học sinh.</a:t>
            </a:r>
          </a:p>
          <a:p>
            <a:pPr algn="just">
              <a:spcBef>
                <a:spcPts val="600"/>
              </a:spcBef>
              <a:spcAft>
                <a:spcPts val="600"/>
              </a:spcAft>
            </a:pPr>
            <a:r>
              <a:rPr lang="vi-VN" sz="2200" b="0" i="0" dirty="0">
                <a:solidFill>
                  <a:srgbClr val="2E2E2E"/>
                </a:solidFill>
                <a:effectLst/>
                <a:latin typeface="arial" panose="020B0604020202020204" pitchFamily="34" charset="0"/>
              </a:rPr>
              <a:t>b) </a:t>
            </a:r>
            <a:r>
              <a:rPr lang="vi-VN" sz="2200" b="0" i="0" dirty="0">
                <a:solidFill>
                  <a:srgbClr val="FF0000"/>
                </a:solidFill>
                <a:effectLst/>
                <a:latin typeface="arial" panose="020B0604020202020204" pitchFamily="34" charset="0"/>
              </a:rPr>
              <a:t>Học sinh </a:t>
            </a:r>
            <a:r>
              <a:rPr lang="vi-VN" sz="2200" b="0" i="0" dirty="0">
                <a:solidFill>
                  <a:srgbClr val="2E2E2E"/>
                </a:solidFill>
                <a:effectLst/>
                <a:latin typeface="arial" panose="020B0604020202020204" pitchFamily="34" charset="0"/>
              </a:rPr>
              <a:t>dùng hình thức nói hoặc viết để tự nhận xét về việc thực hiện nhiệm vụ rèn luyện và học tập, sự tiến bộ, ưu điểm nổi bật, hạn chế chủ yếu của bản thân.</a:t>
            </a:r>
          </a:p>
          <a:p>
            <a:pPr algn="just">
              <a:spcBef>
                <a:spcPts val="600"/>
              </a:spcBef>
              <a:spcAft>
                <a:spcPts val="600"/>
              </a:spcAft>
            </a:pPr>
            <a:r>
              <a:rPr lang="vi-VN" sz="2200" b="0" i="0" dirty="0">
                <a:solidFill>
                  <a:srgbClr val="2E2E2E"/>
                </a:solidFill>
                <a:effectLst/>
                <a:latin typeface="arial" panose="020B0604020202020204" pitchFamily="34" charset="0"/>
              </a:rPr>
              <a:t>c) </a:t>
            </a:r>
            <a:r>
              <a:rPr lang="vi-VN" sz="2200" b="0" i="0" dirty="0">
                <a:solidFill>
                  <a:srgbClr val="FF0000"/>
                </a:solidFill>
                <a:effectLst/>
                <a:latin typeface="arial" panose="020B0604020202020204" pitchFamily="34" charset="0"/>
              </a:rPr>
              <a:t>Cha mẹ học sinh, cơ quan, tổ chức, cá nhân </a:t>
            </a:r>
            <a:r>
              <a:rPr lang="vi-VN" sz="2200" b="0" i="0" dirty="0">
                <a:solidFill>
                  <a:srgbClr val="2E2E2E"/>
                </a:solidFill>
                <a:effectLst/>
                <a:latin typeface="arial" panose="020B0604020202020204" pitchFamily="34" charset="0"/>
              </a:rPr>
              <a:t>có tham gia vào quá trình giáo dục học sinh cung cấp thông tin phản hồi về việc thực hiện nhiệm vụ rèn luyện và học tập của học sinh.</a:t>
            </a:r>
          </a:p>
          <a:p>
            <a:pPr algn="just">
              <a:spcBef>
                <a:spcPts val="600"/>
              </a:spcBef>
              <a:spcAft>
                <a:spcPts val="600"/>
              </a:spcAft>
            </a:pPr>
            <a:r>
              <a:rPr lang="vi-VN" sz="2200" b="0" i="0" dirty="0">
                <a:solidFill>
                  <a:srgbClr val="2E2E2E"/>
                </a:solidFill>
                <a:effectLst/>
                <a:latin typeface="arial" panose="020B0604020202020204" pitchFamily="34" charset="0"/>
              </a:rPr>
              <a:t>d) Đánh giá bằng nhận xét kết quả rèn luyện và học tập của học sinh được sử dụng trong đánh giá thường xuyên, đánh giá định kì thông qua các hình thức kiểm tra, đánh giá việc thực hiện nhiệm vụ rèn luyện và học tập của học sinh </a:t>
            </a:r>
            <a:r>
              <a:rPr lang="vi-VN" sz="2200" b="0" i="1" u="sng" dirty="0">
                <a:solidFill>
                  <a:srgbClr val="FF0000"/>
                </a:solidFill>
                <a:effectLst/>
                <a:latin typeface="arial" panose="020B0604020202020204" pitchFamily="34" charset="0"/>
              </a:rPr>
              <a:t>phù hợp với đặc thù của môn học</a:t>
            </a:r>
          </a:p>
          <a:p>
            <a:endParaRPr lang="en-US" dirty="0"/>
          </a:p>
        </p:txBody>
      </p:sp>
    </p:spTree>
    <p:extLst>
      <p:ext uri="{BB962C8B-B14F-4D97-AF65-F5344CB8AC3E}">
        <p14:creationId xmlns:p14="http://schemas.microsoft.com/office/powerpoint/2010/main" val="281947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CC97-C7FF-03D3-BE5A-BA9246A23D4E}"/>
              </a:ext>
            </a:extLst>
          </p:cNvPr>
          <p:cNvSpPr>
            <a:spLocks noGrp="1"/>
          </p:cNvSpPr>
          <p:nvPr>
            <p:ph type="title"/>
          </p:nvPr>
        </p:nvSpPr>
        <p:spPr/>
        <p:txBody>
          <a:bodyPr/>
          <a:lstStyle/>
          <a:p>
            <a:r>
              <a:rPr lang="en-US" dirty="0" err="1"/>
              <a:t>Yêu</a:t>
            </a:r>
            <a:r>
              <a:rPr lang="en-US" dirty="0"/>
              <a:t> </a:t>
            </a:r>
            <a:r>
              <a:rPr lang="en-US" dirty="0" err="1"/>
              <a:t>cầu</a:t>
            </a:r>
            <a:r>
              <a:rPr lang="en-US" dirty="0"/>
              <a:t> </a:t>
            </a:r>
            <a:r>
              <a:rPr lang="en-US" dirty="0" err="1"/>
              <a:t>đánh</a:t>
            </a:r>
            <a:r>
              <a:rPr lang="en-US" dirty="0"/>
              <a:t> </a:t>
            </a:r>
            <a:r>
              <a:rPr lang="en-US" dirty="0" err="1"/>
              <a:t>giá</a:t>
            </a:r>
            <a:endParaRPr lang="en-US" dirty="0"/>
          </a:p>
        </p:txBody>
      </p:sp>
      <p:sp>
        <p:nvSpPr>
          <p:cNvPr id="3" name="Content Placeholder 2">
            <a:extLst>
              <a:ext uri="{FF2B5EF4-FFF2-40B4-BE49-F238E27FC236}">
                <a16:creationId xmlns:a16="http://schemas.microsoft.com/office/drawing/2014/main" id="{B3F026FC-D397-738A-ED9A-AC9B4DE4FCE0}"/>
              </a:ext>
            </a:extLst>
          </p:cNvPr>
          <p:cNvSpPr>
            <a:spLocks noGrp="1"/>
          </p:cNvSpPr>
          <p:nvPr>
            <p:ph idx="1"/>
          </p:nvPr>
        </p:nvSpPr>
        <p:spPr/>
        <p:txBody>
          <a:bodyPr/>
          <a:lstStyle/>
          <a:p>
            <a:pPr algn="l">
              <a:spcBef>
                <a:spcPts val="600"/>
              </a:spcBef>
              <a:spcAft>
                <a:spcPts val="600"/>
              </a:spcAft>
            </a:pPr>
            <a:r>
              <a:rPr lang="vi-VN" b="1" i="0" dirty="0">
                <a:solidFill>
                  <a:srgbClr val="2E2E2E"/>
                </a:solidFill>
                <a:effectLst/>
                <a:latin typeface="arial" panose="020B0604020202020204" pitchFamily="34" charset="0"/>
              </a:rPr>
              <a:t>Yêu cầu đánh giá</a:t>
            </a:r>
            <a:endParaRPr lang="vi-VN" b="0" i="0" dirty="0">
              <a:solidFill>
                <a:srgbClr val="2E2E2E"/>
              </a:solidFill>
              <a:effectLst/>
              <a:latin typeface="arial" panose="020B0604020202020204" pitchFamily="34" charset="0"/>
            </a:endParaRPr>
          </a:p>
          <a:p>
            <a:pPr marL="0" indent="0" algn="just">
              <a:spcBef>
                <a:spcPts val="600"/>
              </a:spcBef>
              <a:spcAft>
                <a:spcPts val="600"/>
              </a:spcAft>
              <a:buNone/>
            </a:pPr>
            <a:r>
              <a:rPr lang="vi-VN" b="0" i="0" dirty="0">
                <a:solidFill>
                  <a:srgbClr val="2E2E2E"/>
                </a:solidFill>
                <a:effectLst/>
                <a:latin typeface="arial" panose="020B0604020202020204" pitchFamily="34" charset="0"/>
              </a:rPr>
              <a:t>1. Đánh giá căn cứ vào </a:t>
            </a:r>
            <a:r>
              <a:rPr lang="vi-VN" b="1" i="0" dirty="0">
                <a:solidFill>
                  <a:srgbClr val="FF0000"/>
                </a:solidFill>
                <a:effectLst/>
                <a:latin typeface="arial" panose="020B0604020202020204" pitchFamily="34" charset="0"/>
              </a:rPr>
              <a:t>yêu cầu cần đạt </a:t>
            </a:r>
            <a:r>
              <a:rPr lang="vi-VN" b="0" i="0" dirty="0">
                <a:solidFill>
                  <a:srgbClr val="2E2E2E"/>
                </a:solidFill>
                <a:effectLst/>
                <a:latin typeface="arial" panose="020B0604020202020204" pitchFamily="34" charset="0"/>
              </a:rPr>
              <a:t>được quy định trong Chương trình giáo dục phổ thông.</a:t>
            </a:r>
          </a:p>
          <a:p>
            <a:pPr marL="0" indent="0" algn="just">
              <a:spcBef>
                <a:spcPts val="600"/>
              </a:spcBef>
              <a:spcAft>
                <a:spcPts val="600"/>
              </a:spcAft>
              <a:buNone/>
            </a:pPr>
            <a:r>
              <a:rPr lang="vi-VN" b="0" i="0" dirty="0">
                <a:solidFill>
                  <a:srgbClr val="2E2E2E"/>
                </a:solidFill>
                <a:effectLst/>
                <a:latin typeface="arial" panose="020B0604020202020204" pitchFamily="34" charset="0"/>
              </a:rPr>
              <a:t>2. Đánh giá bảo đảm tính </a:t>
            </a:r>
            <a:r>
              <a:rPr lang="vi-VN" b="0" i="0" dirty="0">
                <a:solidFill>
                  <a:srgbClr val="FF0000"/>
                </a:solidFill>
                <a:effectLst/>
                <a:latin typeface="arial" panose="020B0604020202020204" pitchFamily="34" charset="0"/>
              </a:rPr>
              <a:t>chính xác, toàn diện, công bằng, trung thực và khách quan</a:t>
            </a:r>
            <a:r>
              <a:rPr lang="vi-VN" b="0" i="0" dirty="0">
                <a:solidFill>
                  <a:srgbClr val="2E2E2E"/>
                </a:solidFill>
                <a:effectLst/>
                <a:latin typeface="arial" panose="020B0604020202020204" pitchFamily="34" charset="0"/>
              </a:rPr>
              <a:t>.</a:t>
            </a:r>
          </a:p>
          <a:p>
            <a:pPr marL="0" indent="0" algn="just">
              <a:spcBef>
                <a:spcPts val="600"/>
              </a:spcBef>
              <a:spcAft>
                <a:spcPts val="600"/>
              </a:spcAft>
              <a:buNone/>
            </a:pPr>
            <a:r>
              <a:rPr lang="vi-VN" b="0" i="0" dirty="0">
                <a:solidFill>
                  <a:srgbClr val="2E2E2E"/>
                </a:solidFill>
                <a:effectLst/>
                <a:latin typeface="arial" panose="020B0604020202020204" pitchFamily="34" charset="0"/>
              </a:rPr>
              <a:t>3. Đánh giá bằng </a:t>
            </a:r>
            <a:r>
              <a:rPr lang="vi-VN" b="0" i="0" dirty="0">
                <a:solidFill>
                  <a:srgbClr val="FF0000"/>
                </a:solidFill>
                <a:effectLst/>
                <a:latin typeface="arial" panose="020B0604020202020204" pitchFamily="34" charset="0"/>
              </a:rPr>
              <a:t>nhiều phương pháp, hình thức, kĩ thuật và công cụ</a:t>
            </a:r>
            <a:r>
              <a:rPr lang="vi-VN" b="0" i="0" dirty="0">
                <a:solidFill>
                  <a:srgbClr val="2E2E2E"/>
                </a:solidFill>
                <a:effectLst/>
                <a:latin typeface="arial" panose="020B0604020202020204" pitchFamily="34" charset="0"/>
              </a:rPr>
              <a:t> khác nhau; kết hợp giữa đánh giá thường xuyên và đánh giá định kì.</a:t>
            </a:r>
          </a:p>
          <a:p>
            <a:pPr marL="0" indent="0" algn="just">
              <a:spcBef>
                <a:spcPts val="600"/>
              </a:spcBef>
              <a:spcAft>
                <a:spcPts val="600"/>
              </a:spcAft>
              <a:buNone/>
            </a:pPr>
            <a:r>
              <a:rPr lang="vi-VN" b="0" i="0" dirty="0">
                <a:solidFill>
                  <a:srgbClr val="2E2E2E"/>
                </a:solidFill>
                <a:effectLst/>
                <a:latin typeface="arial" panose="020B0604020202020204" pitchFamily="34" charset="0"/>
              </a:rPr>
              <a:t>4. Đánh giá </a:t>
            </a:r>
            <a:r>
              <a:rPr lang="vi-VN" b="1" i="0" dirty="0">
                <a:solidFill>
                  <a:srgbClr val="FF0000"/>
                </a:solidFill>
                <a:effectLst/>
                <a:latin typeface="arial" panose="020B0604020202020204" pitchFamily="34" charset="0"/>
              </a:rPr>
              <a:t>vì sự tiến bộ </a:t>
            </a:r>
            <a:r>
              <a:rPr lang="vi-VN" b="0" i="0" dirty="0">
                <a:solidFill>
                  <a:srgbClr val="2E2E2E"/>
                </a:solidFill>
                <a:effectLst/>
                <a:latin typeface="arial" panose="020B0604020202020204" pitchFamily="34" charset="0"/>
              </a:rPr>
              <a:t>của học sinh; coi trọng việc động viên, khuyến khích sự cố gắng trong rèn luyện và học tập của học sinh; không so sánh học sinh với nhau.</a:t>
            </a:r>
          </a:p>
          <a:p>
            <a:endParaRPr lang="en-US" dirty="0"/>
          </a:p>
        </p:txBody>
      </p:sp>
    </p:spTree>
    <p:extLst>
      <p:ext uri="{BB962C8B-B14F-4D97-AF65-F5344CB8AC3E}">
        <p14:creationId xmlns:p14="http://schemas.microsoft.com/office/powerpoint/2010/main" val="47566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746" y="31534"/>
            <a:ext cx="7872303" cy="1080938"/>
          </a:xfrm>
        </p:spPr>
        <p:txBody>
          <a:bodyPr/>
          <a:lstStyle/>
          <a:p>
            <a:pPr marL="0" indent="0">
              <a:buNone/>
            </a:pPr>
            <a:r>
              <a:rPr lang="vi-VN" b="1" dirty="0"/>
              <a:t>Thông tư 22/2021/TT-BGDĐT về đánh giá học sinh THCS, THPT</a:t>
            </a:r>
            <a:endParaRPr lang="en-US" b="1" dirty="0"/>
          </a:p>
        </p:txBody>
      </p:sp>
      <p:sp>
        <p:nvSpPr>
          <p:cNvPr id="5" name="Content Placeholder 4">
            <a:extLst>
              <a:ext uri="{FF2B5EF4-FFF2-40B4-BE49-F238E27FC236}">
                <a16:creationId xmlns:a16="http://schemas.microsoft.com/office/drawing/2014/main" id="{DF600903-DEFA-24DA-44E9-3F400DC2366D}"/>
              </a:ext>
            </a:extLst>
          </p:cNvPr>
          <p:cNvSpPr>
            <a:spLocks noGrp="1"/>
          </p:cNvSpPr>
          <p:nvPr>
            <p:ph idx="1"/>
          </p:nvPr>
        </p:nvSpPr>
        <p:spPr>
          <a:xfrm>
            <a:off x="528747" y="1112473"/>
            <a:ext cx="8360229" cy="5245990"/>
          </a:xfrm>
        </p:spPr>
        <p:txBody>
          <a:bodyPr>
            <a:normAutofit lnSpcReduction="10000"/>
          </a:bodyPr>
          <a:lstStyle/>
          <a:p>
            <a:pPr marL="0" indent="0">
              <a:buNone/>
            </a:pPr>
            <a:r>
              <a:rPr lang="vi-VN" b="1" i="1" dirty="0"/>
              <a:t>Điều 6. Đánh giá thường xuyên</a:t>
            </a:r>
            <a:endParaRPr lang="en-US" b="1" i="1" dirty="0"/>
          </a:p>
          <a:p>
            <a:pPr marL="0" indent="0">
              <a:buNone/>
            </a:pPr>
            <a:r>
              <a:rPr lang="en-US" b="1" i="1" dirty="0"/>
              <a:t>- </a:t>
            </a:r>
            <a:r>
              <a:rPr lang="vi-VN" dirty="0"/>
              <a:t>Đánh giá thường xuyên được thực hiện thông qua: </a:t>
            </a:r>
            <a:r>
              <a:rPr lang="vi-VN" dirty="0">
                <a:solidFill>
                  <a:srgbClr val="FF0000"/>
                </a:solidFill>
              </a:rPr>
              <a:t>hỏi - đáp, viết, thuyết trình, thực hành, thí nghiệm, sản phẩm học tập</a:t>
            </a:r>
            <a:r>
              <a:rPr lang="vi-VN" dirty="0"/>
              <a:t>.</a:t>
            </a:r>
            <a:endParaRPr lang="en-US" dirty="0"/>
          </a:p>
          <a:p>
            <a:pPr marL="0" indent="0">
              <a:buNone/>
            </a:pPr>
            <a:r>
              <a:rPr lang="en-US" dirty="0"/>
              <a:t>- </a:t>
            </a:r>
            <a:r>
              <a:rPr lang="vi-VN" dirty="0"/>
              <a:t>Đối với môn học đánh giá bằng nhận xét (không bao gồm cụm chuyên đề học tập): mỗi học kì chọn 02 (hai) lần.</a:t>
            </a:r>
            <a:endParaRPr lang="en-US" dirty="0"/>
          </a:p>
          <a:p>
            <a:pPr marL="0" indent="0">
              <a:buNone/>
            </a:pPr>
            <a:r>
              <a:rPr lang="vi-VN" b="1" i="1" dirty="0"/>
              <a:t>Điều 7. Đánh giá định kì</a:t>
            </a:r>
          </a:p>
          <a:p>
            <a:pPr marL="0" indent="0">
              <a:buNone/>
            </a:pPr>
            <a:r>
              <a:rPr lang="vi-VN" dirty="0"/>
              <a:t>1. Đánh giá định kì (không thực hiện đối với cụm chuyên đề học tập), gồm đánh giá giữa kì và đánh giá cuối kì, được thực hiện thông qua: bài kiểm tra (trên giấy hoặc trên máy tính), bài thực hành, dự án học tập.</a:t>
            </a:r>
          </a:p>
          <a:p>
            <a:pPr marL="0" indent="0">
              <a:buNone/>
            </a:pPr>
            <a:r>
              <a:rPr lang="vi-VN" dirty="0"/>
              <a:t>- Đối với bài kiểm tra (trên giấy hoặc trên máy tính) đánh giá bằng nhận xét, bài thực hành, dự án học tập, </a:t>
            </a:r>
            <a:r>
              <a:rPr lang="vi-VN" b="1" dirty="0">
                <a:solidFill>
                  <a:srgbClr val="FF0000"/>
                </a:solidFill>
              </a:rPr>
              <a:t>phải có hướng dẫn và tiêu chí đánh giá theo yêu cầu cần đạt </a:t>
            </a:r>
            <a:r>
              <a:rPr lang="vi-VN" dirty="0"/>
              <a:t>của môn học được quy định trong Chương trình giáo dục phổ thông trước khi thực hiện.</a:t>
            </a:r>
            <a:endParaRPr lang="en-US" dirty="0"/>
          </a:p>
        </p:txBody>
      </p:sp>
    </p:spTree>
    <p:extLst>
      <p:ext uri="{BB962C8B-B14F-4D97-AF65-F5344CB8AC3E}">
        <p14:creationId xmlns:p14="http://schemas.microsoft.com/office/powerpoint/2010/main" val="177283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2C58-5EF1-4023-5F3F-E16F771748E4}"/>
              </a:ext>
            </a:extLst>
          </p:cNvPr>
          <p:cNvSpPr>
            <a:spLocks noGrp="1"/>
          </p:cNvSpPr>
          <p:nvPr>
            <p:ph type="title"/>
          </p:nvPr>
        </p:nvSpPr>
        <p:spPr>
          <a:xfrm>
            <a:off x="114300" y="31534"/>
            <a:ext cx="8215313" cy="1080938"/>
          </a:xfrm>
        </p:spPr>
        <p:txBody>
          <a:bodyPr>
            <a:normAutofit/>
          </a:bodyPr>
          <a:lstStyle/>
          <a:p>
            <a:r>
              <a:rPr lang="en-US" sz="2200" dirty="0" err="1"/>
              <a:t>Công</a:t>
            </a:r>
            <a:r>
              <a:rPr lang="en-US" sz="2200" dirty="0"/>
              <a:t> </a:t>
            </a:r>
            <a:r>
              <a:rPr lang="en-US" sz="2200" dirty="0" err="1"/>
              <a:t>văn</a:t>
            </a:r>
            <a:r>
              <a:rPr lang="en-US" sz="2200" dirty="0"/>
              <a:t> </a:t>
            </a:r>
            <a:r>
              <a:rPr lang="vi-VN" sz="2200" dirty="0"/>
              <a:t>5636/BGDĐT-GDTrH</a:t>
            </a:r>
            <a:r>
              <a:rPr lang="en-US" sz="2200" dirty="0"/>
              <a:t>: </a:t>
            </a:r>
            <a:r>
              <a:rPr lang="en-US" sz="2200" dirty="0" err="1"/>
              <a:t>về</a:t>
            </a:r>
            <a:r>
              <a:rPr lang="en-US" sz="2200" dirty="0"/>
              <a:t> </a:t>
            </a:r>
            <a:r>
              <a:rPr lang="vi-VN" sz="2200" dirty="0"/>
              <a:t>xây dựng kế hoạch dạy học Hoạt động trải nghiệm, hướng nghiệp</a:t>
            </a:r>
            <a:endParaRPr lang="en-US" sz="2200" dirty="0"/>
          </a:p>
        </p:txBody>
      </p:sp>
      <p:sp>
        <p:nvSpPr>
          <p:cNvPr id="3" name="Content Placeholder 2">
            <a:extLst>
              <a:ext uri="{FF2B5EF4-FFF2-40B4-BE49-F238E27FC236}">
                <a16:creationId xmlns:a16="http://schemas.microsoft.com/office/drawing/2014/main" id="{82368AD8-67F7-5654-A22C-1A7BC20E4DB5}"/>
              </a:ext>
            </a:extLst>
          </p:cNvPr>
          <p:cNvSpPr>
            <a:spLocks noGrp="1"/>
          </p:cNvSpPr>
          <p:nvPr>
            <p:ph idx="1"/>
          </p:nvPr>
        </p:nvSpPr>
        <p:spPr/>
        <p:txBody>
          <a:bodyPr>
            <a:normAutofit lnSpcReduction="10000"/>
          </a:bodyPr>
          <a:lstStyle/>
          <a:p>
            <a:r>
              <a:rPr lang="vi-VN" b="1" i="0" dirty="0">
                <a:solidFill>
                  <a:srgbClr val="000000"/>
                </a:solidFill>
                <a:effectLst/>
                <a:latin typeface="Arial" panose="020B0604020202020204" pitchFamily="34" charset="0"/>
              </a:rPr>
              <a:t>Đối với đánh giá thường xuyên</a:t>
            </a:r>
            <a:r>
              <a:rPr lang="vi-VN" b="0" i="0" dirty="0">
                <a:solidFill>
                  <a:srgbClr val="000000"/>
                </a:solidFill>
                <a:effectLst/>
                <a:latin typeface="Arial" panose="020B0604020202020204" pitchFamily="34" charset="0"/>
              </a:rPr>
              <a:t>, </a:t>
            </a:r>
            <a:r>
              <a:rPr lang="vi-VN" b="0" i="0" dirty="0">
                <a:solidFill>
                  <a:srgbClr val="FF0000"/>
                </a:solidFill>
                <a:effectLst/>
                <a:latin typeface="Arial" panose="020B0604020202020204" pitchFamily="34" charset="0"/>
              </a:rPr>
              <a:t>giáo viên được phân công phụ trách chủ đề nào thực hiện đánh giá thường xuyên đối với chủ đề đó</a:t>
            </a:r>
            <a:r>
              <a:rPr lang="vi-VN" b="0" i="0" dirty="0">
                <a:solidFill>
                  <a:srgbClr val="000000"/>
                </a:solidFill>
                <a:effectLst/>
                <a:latin typeface="Arial" panose="020B0604020202020204" pitchFamily="34" charset="0"/>
              </a:rPr>
              <a:t>. Hiệu trưởng phân công giáo viên chủ trì phụ trách Hoạt động trải nghiệm, hướng nghiệp ở mỗi lớp để phối hợp với các giáo viên được phân công tổ chức Hoạt động trải nghiệm, hướng nghiệp ở lớp đó thống nhất kết quả đánh giá thường xuyên, tổng hợp kết quả, ghi kết quả đánh giá vào sổ theo dõi, đánh giá học sinh và học bạ. </a:t>
            </a:r>
            <a:endParaRPr lang="en-US" b="0" i="0" dirty="0">
              <a:solidFill>
                <a:srgbClr val="000000"/>
              </a:solidFill>
              <a:effectLst/>
              <a:latin typeface="Arial" panose="020B0604020202020204" pitchFamily="34" charset="0"/>
            </a:endParaRPr>
          </a:p>
          <a:p>
            <a:r>
              <a:rPr lang="vi-VN" b="1" i="0" dirty="0">
                <a:solidFill>
                  <a:srgbClr val="000000"/>
                </a:solidFill>
                <a:effectLst/>
                <a:latin typeface="Arial" panose="020B0604020202020204" pitchFamily="34" charset="0"/>
              </a:rPr>
              <a:t>Nội dung đánh giá định kì </a:t>
            </a:r>
            <a:r>
              <a:rPr lang="vi-VN" b="0" i="0" dirty="0">
                <a:solidFill>
                  <a:srgbClr val="000000"/>
                </a:solidFill>
                <a:effectLst/>
                <a:latin typeface="Arial" panose="020B0604020202020204" pitchFamily="34" charset="0"/>
              </a:rPr>
              <a:t>được xây dựng </a:t>
            </a:r>
            <a:r>
              <a:rPr lang="vi-VN" b="0" i="0" dirty="0">
                <a:solidFill>
                  <a:srgbClr val="FF0000"/>
                </a:solidFill>
                <a:effectLst/>
                <a:latin typeface="Arial" panose="020B0604020202020204" pitchFamily="34" charset="0"/>
              </a:rPr>
              <a:t>phù hợp với nội dung và thời lượng thực hiện chương trình đến thời điểm đánh giá. </a:t>
            </a:r>
            <a:r>
              <a:rPr lang="vi-VN" b="0" i="0" dirty="0">
                <a:solidFill>
                  <a:srgbClr val="000000"/>
                </a:solidFill>
                <a:effectLst/>
                <a:latin typeface="Arial" panose="020B0604020202020204" pitchFamily="34" charset="0"/>
              </a:rPr>
              <a:t>Các giáo viên được phân công thống nhất về nội dung và yêu cầu đánh giá định kì, trong đó xác định cụ thể các tiêu chí đánh giá để đáp ứng yêu cầu cần đạt của chương trình; chú trọng đánh giá thông qua sản phẩm hoạt động trải nghiệm của học sinh.</a:t>
            </a:r>
            <a:endParaRPr lang="en-US" dirty="0"/>
          </a:p>
        </p:txBody>
      </p:sp>
    </p:spTree>
    <p:extLst>
      <p:ext uri="{BB962C8B-B14F-4D97-AF65-F5344CB8AC3E}">
        <p14:creationId xmlns:p14="http://schemas.microsoft.com/office/powerpoint/2010/main" val="418120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4EAB6-926A-4DCE-1E71-2F448CCAC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2D0F0-D7B9-2A76-F173-0267EC3667D2}"/>
              </a:ext>
            </a:extLst>
          </p:cNvPr>
          <p:cNvSpPr>
            <a:spLocks noGrp="1"/>
          </p:cNvSpPr>
          <p:nvPr>
            <p:ph type="title"/>
          </p:nvPr>
        </p:nvSpPr>
        <p:spPr>
          <a:xfrm>
            <a:off x="528747" y="31534"/>
            <a:ext cx="6843604" cy="1080938"/>
          </a:xfrm>
        </p:spPr>
        <p:txBody>
          <a:bodyPr/>
          <a:lstStyle/>
          <a:p>
            <a:r>
              <a:rPr lang="en" sz="2800" b="1" dirty="0">
                <a:latin typeface="Cambria" panose="02040503050406030204" pitchFamily="18" charset="0"/>
              </a:rPr>
              <a:t>Năng lực và phẩm chất cần đánh giá</a:t>
            </a:r>
            <a:endParaRPr lang="en-US" b="1" dirty="0"/>
          </a:p>
        </p:txBody>
      </p:sp>
      <p:sp>
        <p:nvSpPr>
          <p:cNvPr id="4" name="Text Placeholder 3">
            <a:extLst>
              <a:ext uri="{FF2B5EF4-FFF2-40B4-BE49-F238E27FC236}">
                <a16:creationId xmlns:a16="http://schemas.microsoft.com/office/drawing/2014/main" id="{4627B716-1A88-AA87-A964-FCEB2C133385}"/>
              </a:ext>
            </a:extLst>
          </p:cNvPr>
          <p:cNvSpPr txBox="1">
            <a:spLocks/>
          </p:cNvSpPr>
          <p:nvPr/>
        </p:nvSpPr>
        <p:spPr bwMode="auto">
          <a:xfrm>
            <a:off x="971550" y="3587750"/>
            <a:ext cx="340147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1pPr>
            <a:lvl2pPr marL="557213" indent="-214313"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3pPr>
            <a:lvl4pPr marL="12001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4pPr>
            <a:lvl5pPr marL="15430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5pPr>
            <a:lvl6pPr marL="20002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6pPr>
            <a:lvl7pPr marL="24574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7pPr>
            <a:lvl8pPr marL="29146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8pPr>
            <a:lvl9pPr marL="33718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9pPr>
          </a:lstStyle>
          <a:p>
            <a:pPr marL="0" lvl="2" algn="l" eaLnBrk="1" hangingPunct="1">
              <a:lnSpc>
                <a:spcPct val="120000"/>
              </a:lnSpc>
              <a:spcBef>
                <a:spcPct val="0"/>
              </a:spcBef>
              <a:buFontTx/>
              <a:buNone/>
            </a:pPr>
            <a:r>
              <a:rPr lang="en-US" altLang="en-US" sz="1500">
                <a:latin typeface="Myriad Pro" pitchFamily="34" charset="0"/>
              </a:rPr>
              <a:t>1. Yêu n</a:t>
            </a:r>
            <a:r>
              <a:rPr lang="vi-VN" altLang="en-US" sz="1500">
                <a:latin typeface="Myriad Pro" pitchFamily="34" charset="0"/>
              </a:rPr>
              <a:t>ư</a:t>
            </a:r>
            <a:r>
              <a:rPr lang="en-US" altLang="en-US" sz="1500">
                <a:latin typeface="Myriad Pro" pitchFamily="34" charset="0"/>
              </a:rPr>
              <a:t>ớc</a:t>
            </a:r>
          </a:p>
          <a:p>
            <a:pPr marL="0" lvl="2" algn="l" eaLnBrk="1" hangingPunct="1">
              <a:lnSpc>
                <a:spcPct val="120000"/>
              </a:lnSpc>
              <a:spcBef>
                <a:spcPct val="0"/>
              </a:spcBef>
              <a:buFontTx/>
              <a:buNone/>
            </a:pPr>
            <a:r>
              <a:rPr lang="en-US" altLang="en-US" sz="1500">
                <a:latin typeface="Myriad Pro" pitchFamily="34" charset="0"/>
              </a:rPr>
              <a:t>2. Nhân ái</a:t>
            </a:r>
          </a:p>
          <a:p>
            <a:pPr marL="0" lvl="2" algn="l" eaLnBrk="1" hangingPunct="1">
              <a:lnSpc>
                <a:spcPct val="120000"/>
              </a:lnSpc>
              <a:spcBef>
                <a:spcPct val="0"/>
              </a:spcBef>
              <a:buFontTx/>
              <a:buNone/>
            </a:pPr>
            <a:r>
              <a:rPr lang="en-US" altLang="en-US" sz="1500">
                <a:latin typeface="Myriad Pro" pitchFamily="34" charset="0"/>
              </a:rPr>
              <a:t>3. Trung thực</a:t>
            </a:r>
          </a:p>
          <a:p>
            <a:pPr marL="0" lvl="2" algn="l" eaLnBrk="1" hangingPunct="1">
              <a:lnSpc>
                <a:spcPct val="120000"/>
              </a:lnSpc>
              <a:spcBef>
                <a:spcPct val="0"/>
              </a:spcBef>
              <a:buFontTx/>
              <a:buNone/>
            </a:pPr>
            <a:r>
              <a:rPr lang="en-US" altLang="en-US" sz="1500">
                <a:latin typeface="Myriad Pro" pitchFamily="34" charset="0"/>
              </a:rPr>
              <a:t>4. Chăm chỉ</a:t>
            </a:r>
          </a:p>
          <a:p>
            <a:pPr marL="0" lvl="2" algn="l" eaLnBrk="1" hangingPunct="1">
              <a:lnSpc>
                <a:spcPct val="120000"/>
              </a:lnSpc>
              <a:spcBef>
                <a:spcPct val="0"/>
              </a:spcBef>
              <a:buFontTx/>
              <a:buNone/>
            </a:pPr>
            <a:r>
              <a:rPr lang="en-US" altLang="en-US" sz="1500">
                <a:latin typeface="Myriad Pro" pitchFamily="34" charset="0"/>
              </a:rPr>
              <a:t>5. Trách nhiệm</a:t>
            </a:r>
          </a:p>
        </p:txBody>
      </p:sp>
      <p:sp>
        <p:nvSpPr>
          <p:cNvPr id="5" name="Text Placeholder 4">
            <a:extLst>
              <a:ext uri="{FF2B5EF4-FFF2-40B4-BE49-F238E27FC236}">
                <a16:creationId xmlns:a16="http://schemas.microsoft.com/office/drawing/2014/main" id="{FA5152AA-3A26-D039-7F8D-49C5BBDE6CE4}"/>
              </a:ext>
            </a:extLst>
          </p:cNvPr>
          <p:cNvSpPr txBox="1">
            <a:spLocks noChangeArrowheads="1"/>
          </p:cNvSpPr>
          <p:nvPr/>
        </p:nvSpPr>
        <p:spPr bwMode="auto">
          <a:xfrm>
            <a:off x="3651250" y="1828800"/>
            <a:ext cx="4979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1pPr>
            <a:lvl2pPr marL="557213" indent="-214313"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3pPr>
            <a:lvl4pPr marL="12001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4pPr>
            <a:lvl5pPr marL="15430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5pPr>
            <a:lvl6pPr marL="20002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6pPr>
            <a:lvl7pPr marL="24574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7pPr>
            <a:lvl8pPr marL="29146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8pPr>
            <a:lvl9pPr marL="33718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a:solidFill>
                  <a:srgbClr val="002060"/>
                </a:solidFill>
                <a:latin typeface="Myriad Pro" pitchFamily="34" charset="0"/>
              </a:rPr>
              <a:t>NĂNG LỰC CHUNG</a:t>
            </a:r>
          </a:p>
        </p:txBody>
      </p:sp>
      <p:sp>
        <p:nvSpPr>
          <p:cNvPr id="6" name="Text Placeholder 5">
            <a:extLst>
              <a:ext uri="{FF2B5EF4-FFF2-40B4-BE49-F238E27FC236}">
                <a16:creationId xmlns:a16="http://schemas.microsoft.com/office/drawing/2014/main" id="{8F8B33F1-C33C-7DFE-7154-02E2E266BCF9}"/>
              </a:ext>
            </a:extLst>
          </p:cNvPr>
          <p:cNvSpPr txBox="1">
            <a:spLocks/>
          </p:cNvSpPr>
          <p:nvPr/>
        </p:nvSpPr>
        <p:spPr bwMode="auto">
          <a:xfrm>
            <a:off x="4838700" y="2293938"/>
            <a:ext cx="38877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1pPr>
            <a:lvl2pPr marL="557213" indent="-214313"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3pPr>
            <a:lvl4pPr marL="12001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4pPr>
            <a:lvl5pPr marL="15430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5pPr>
            <a:lvl6pPr marL="20002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6pPr>
            <a:lvl7pPr marL="24574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7pPr>
            <a:lvl8pPr marL="29146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8pPr>
            <a:lvl9pPr marL="33718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FontTx/>
              <a:buNone/>
            </a:pPr>
            <a:r>
              <a:rPr lang="en-US" altLang="en-US" sz="1500">
                <a:latin typeface="Myriad Pro" pitchFamily="34" charset="0"/>
              </a:rPr>
              <a:t>1. Năng lực tự chủ và tự học</a:t>
            </a:r>
          </a:p>
          <a:p>
            <a:pPr algn="l" eaLnBrk="1" hangingPunct="1">
              <a:spcBef>
                <a:spcPct val="0"/>
              </a:spcBef>
              <a:buFontTx/>
              <a:buNone/>
            </a:pPr>
            <a:r>
              <a:rPr lang="en-US" altLang="en-US" sz="1500">
                <a:latin typeface="Myriad Pro" pitchFamily="34" charset="0"/>
              </a:rPr>
              <a:t>2. Năng lực giao tiếp và hợp tác</a:t>
            </a:r>
          </a:p>
          <a:p>
            <a:pPr algn="l" eaLnBrk="1" hangingPunct="1">
              <a:spcBef>
                <a:spcPct val="0"/>
              </a:spcBef>
              <a:buFontTx/>
              <a:buNone/>
            </a:pPr>
            <a:r>
              <a:rPr lang="en-US" altLang="en-US" sz="1500">
                <a:latin typeface="Myriad Pro" pitchFamily="34" charset="0"/>
              </a:rPr>
              <a:t>3. Năng lực giải quyết vấn đề và sáng tạo</a:t>
            </a:r>
          </a:p>
          <a:p>
            <a:pPr algn="l" eaLnBrk="1" hangingPunct="1">
              <a:spcBef>
                <a:spcPts val="600"/>
              </a:spcBef>
              <a:spcAft>
                <a:spcPts val="600"/>
              </a:spcAft>
              <a:buFontTx/>
              <a:buNone/>
            </a:pPr>
            <a:endParaRPr lang="en-US" altLang="en-US" sz="1500">
              <a:latin typeface="Myriad Pro" pitchFamily="34" charset="0"/>
            </a:endParaRPr>
          </a:p>
        </p:txBody>
      </p:sp>
      <p:sp>
        <p:nvSpPr>
          <p:cNvPr id="7" name="Flowchart: Connector 6">
            <a:extLst>
              <a:ext uri="{FF2B5EF4-FFF2-40B4-BE49-F238E27FC236}">
                <a16:creationId xmlns:a16="http://schemas.microsoft.com/office/drawing/2014/main" id="{32FB5511-2628-5171-4C72-078EF100642D}"/>
              </a:ext>
            </a:extLst>
          </p:cNvPr>
          <p:cNvSpPr/>
          <p:nvPr/>
        </p:nvSpPr>
        <p:spPr>
          <a:xfrm>
            <a:off x="2743200" y="3028950"/>
            <a:ext cx="2091056" cy="2252663"/>
          </a:xfrm>
          <a:prstGeom prst="flowChartConnector">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anchor="ctr"/>
          <a:lstStyle>
            <a:lvl1pPr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1pPr>
            <a:lvl2pPr indent="-214313"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3pPr>
            <a:lvl4pPr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4pPr>
            <a:lvl5pPr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5pPr>
            <a:lvl6pPr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6pPr>
            <a:lvl7pPr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7pPr>
            <a:lvl8pPr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8pPr>
            <a:lvl9pPr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1500" b="1">
                <a:solidFill>
                  <a:schemeClr val="bg1"/>
                </a:solidFill>
                <a:latin typeface="Myriad Pro" panose="020B0503030403020204" pitchFamily="34" charset="0"/>
                <a:cs typeface="Arial" panose="020B0604020202020204" pitchFamily="34" charset="0"/>
              </a:rPr>
              <a:t>YÊU CẦU CẦN ĐẠT HĐTN, HN</a:t>
            </a:r>
          </a:p>
        </p:txBody>
      </p:sp>
      <p:sp>
        <p:nvSpPr>
          <p:cNvPr id="8" name="Text Placeholder 4">
            <a:extLst>
              <a:ext uri="{FF2B5EF4-FFF2-40B4-BE49-F238E27FC236}">
                <a16:creationId xmlns:a16="http://schemas.microsoft.com/office/drawing/2014/main" id="{DC185809-9A1E-89A4-553E-D704EECA49DC}"/>
              </a:ext>
            </a:extLst>
          </p:cNvPr>
          <p:cNvSpPr txBox="1">
            <a:spLocks noChangeArrowheads="1"/>
          </p:cNvSpPr>
          <p:nvPr/>
        </p:nvSpPr>
        <p:spPr bwMode="auto">
          <a:xfrm>
            <a:off x="4914900" y="3770313"/>
            <a:ext cx="367730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1pPr>
            <a:lvl2pPr marL="557213" indent="-214313"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3pPr>
            <a:lvl4pPr marL="12001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4pPr>
            <a:lvl5pPr marL="15430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5pPr>
            <a:lvl6pPr marL="20002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6pPr>
            <a:lvl7pPr marL="24574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7pPr>
            <a:lvl8pPr marL="29146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8pPr>
            <a:lvl9pPr marL="33718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a:solidFill>
                  <a:srgbClr val="00B050"/>
                </a:solidFill>
                <a:latin typeface="Myriad Pro" pitchFamily="34" charset="0"/>
              </a:rPr>
              <a:t>NĂNG LỰC ĐẶC THÙ</a:t>
            </a:r>
          </a:p>
        </p:txBody>
      </p:sp>
      <p:sp>
        <p:nvSpPr>
          <p:cNvPr id="9" name="Text Placeholder 5">
            <a:extLst>
              <a:ext uri="{FF2B5EF4-FFF2-40B4-BE49-F238E27FC236}">
                <a16:creationId xmlns:a16="http://schemas.microsoft.com/office/drawing/2014/main" id="{4A4D0628-6579-20CA-2D84-489BBB7BFA49}"/>
              </a:ext>
            </a:extLst>
          </p:cNvPr>
          <p:cNvSpPr txBox="1">
            <a:spLocks/>
          </p:cNvSpPr>
          <p:nvPr/>
        </p:nvSpPr>
        <p:spPr bwMode="auto">
          <a:xfrm>
            <a:off x="5021317" y="4186238"/>
            <a:ext cx="389408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1pPr>
            <a:lvl2pPr marL="557213" indent="-214313"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3pPr>
            <a:lvl4pPr marL="12001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4pPr>
            <a:lvl5pPr marL="1543050" indent="-171450" algn="just">
              <a:spcBef>
                <a:spcPct val="20000"/>
              </a:spcBef>
              <a:buChar char="»"/>
              <a:defRPr sz="2100">
                <a:solidFill>
                  <a:schemeClr val="tx1"/>
                </a:solidFill>
                <a:latin typeface="Arial" panose="020B0604020202020204" pitchFamily="34" charset="0"/>
                <a:ea typeface="ＭＳ Ｐゴシック" panose="020B0600070205080204" pitchFamily="34" charset="-128"/>
              </a:defRPr>
            </a:lvl5pPr>
            <a:lvl6pPr marL="20002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6pPr>
            <a:lvl7pPr marL="24574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7pPr>
            <a:lvl8pPr marL="29146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8pPr>
            <a:lvl9pPr marL="3371850" indent="-171450" algn="just"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FontTx/>
              <a:buNone/>
            </a:pPr>
            <a:r>
              <a:rPr lang="en-US" altLang="en-US" sz="1500">
                <a:solidFill>
                  <a:srgbClr val="00B050"/>
                </a:solidFill>
                <a:latin typeface="Myriad Pro" pitchFamily="34" charset="0"/>
              </a:rPr>
              <a:t>1. Năng lực thích ứng với cuộc sống</a:t>
            </a:r>
          </a:p>
          <a:p>
            <a:pPr algn="l" eaLnBrk="1" hangingPunct="1">
              <a:spcBef>
                <a:spcPct val="0"/>
              </a:spcBef>
              <a:buFontTx/>
              <a:buNone/>
            </a:pPr>
            <a:r>
              <a:rPr lang="en-US" altLang="en-US" sz="1500">
                <a:solidFill>
                  <a:srgbClr val="00B050"/>
                </a:solidFill>
                <a:latin typeface="Myriad Pro" pitchFamily="34" charset="0"/>
              </a:rPr>
              <a:t>2. Năng lực thiết kế và tổ chức hoạt động</a:t>
            </a:r>
          </a:p>
          <a:p>
            <a:pPr algn="l" eaLnBrk="1" hangingPunct="1">
              <a:spcBef>
                <a:spcPct val="0"/>
              </a:spcBef>
              <a:buFontTx/>
              <a:buNone/>
            </a:pPr>
            <a:r>
              <a:rPr lang="en-US" altLang="en-US" sz="1500">
                <a:solidFill>
                  <a:srgbClr val="00B050"/>
                </a:solidFill>
                <a:latin typeface="Myriad Pro" pitchFamily="34" charset="0"/>
              </a:rPr>
              <a:t>3. Năng lực định h</a:t>
            </a:r>
            <a:r>
              <a:rPr lang="vi-VN" altLang="en-US" sz="1500">
                <a:solidFill>
                  <a:srgbClr val="00B050"/>
                </a:solidFill>
                <a:latin typeface="Myriad Pro" pitchFamily="34" charset="0"/>
              </a:rPr>
              <a:t>ư</a:t>
            </a:r>
            <a:r>
              <a:rPr lang="en-US" altLang="en-US" sz="1500">
                <a:solidFill>
                  <a:srgbClr val="00B050"/>
                </a:solidFill>
                <a:latin typeface="Myriad Pro" pitchFamily="34" charset="0"/>
              </a:rPr>
              <a:t>ớng nghề  nghiệp</a:t>
            </a:r>
          </a:p>
          <a:p>
            <a:pPr algn="l" eaLnBrk="1" hangingPunct="1">
              <a:spcBef>
                <a:spcPts val="600"/>
              </a:spcBef>
              <a:spcAft>
                <a:spcPts val="600"/>
              </a:spcAft>
              <a:buFontTx/>
              <a:buNone/>
            </a:pPr>
            <a:endParaRPr lang="en-US" altLang="en-US" sz="1500">
              <a:solidFill>
                <a:srgbClr val="00B050"/>
              </a:solidFill>
              <a:latin typeface="Myriad Pro" pitchFamily="34" charset="0"/>
            </a:endParaRPr>
          </a:p>
        </p:txBody>
      </p:sp>
      <p:sp>
        <p:nvSpPr>
          <p:cNvPr id="10" name="Freeform 1">
            <a:extLst>
              <a:ext uri="{FF2B5EF4-FFF2-40B4-BE49-F238E27FC236}">
                <a16:creationId xmlns:a16="http://schemas.microsoft.com/office/drawing/2014/main" id="{D674DC99-073F-B2DB-8CCA-6843B72CFD59}"/>
              </a:ext>
            </a:extLst>
          </p:cNvPr>
          <p:cNvSpPr/>
          <p:nvPr/>
        </p:nvSpPr>
        <p:spPr>
          <a:xfrm>
            <a:off x="1585913" y="4983163"/>
            <a:ext cx="1593747" cy="171450"/>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ln>
            <a:solidFill>
              <a:srgbClr val="0070C0"/>
            </a:solidFill>
            <a:headEnd type="oval" w="med" len="med"/>
            <a:tailEnd type="none"/>
          </a:ln>
        </p:spPr>
        <p:style>
          <a:lnRef idx="1">
            <a:schemeClr val="accent3"/>
          </a:lnRef>
          <a:fillRef idx="0">
            <a:schemeClr val="accent3"/>
          </a:fillRef>
          <a:effectRef idx="0">
            <a:schemeClr val="accent3"/>
          </a:effectRef>
          <a:fontRef idx="minor">
            <a:schemeClr val="tx1"/>
          </a:fontRef>
        </p:style>
        <p:txBody>
          <a:bodyPr anchor="ctr"/>
          <a:lstStyle/>
          <a:p>
            <a:pPr algn="ctr">
              <a:defRPr/>
            </a:pPr>
            <a:endParaRPr lang="ko-KR" altLang="en-US" sz="2026">
              <a:latin typeface="Myriad Pro" pitchFamily="34" charset="0"/>
            </a:endParaRPr>
          </a:p>
        </p:txBody>
      </p:sp>
      <p:sp>
        <p:nvSpPr>
          <p:cNvPr id="11" name="Freeform 1">
            <a:extLst>
              <a:ext uri="{FF2B5EF4-FFF2-40B4-BE49-F238E27FC236}">
                <a16:creationId xmlns:a16="http://schemas.microsoft.com/office/drawing/2014/main" id="{714C69E7-CCDF-7128-D5DE-5710FB66D7EA}"/>
              </a:ext>
            </a:extLst>
          </p:cNvPr>
          <p:cNvSpPr/>
          <p:nvPr/>
        </p:nvSpPr>
        <p:spPr>
          <a:xfrm flipH="1">
            <a:off x="4625974" y="3087688"/>
            <a:ext cx="1651299" cy="219075"/>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ln>
            <a:solidFill>
              <a:srgbClr val="0070C0"/>
            </a:solidFill>
            <a:headEnd type="oval" w="med" len="med"/>
            <a:tailEnd type="none"/>
          </a:ln>
        </p:spPr>
        <p:style>
          <a:lnRef idx="1">
            <a:schemeClr val="accent3"/>
          </a:lnRef>
          <a:fillRef idx="0">
            <a:schemeClr val="accent3"/>
          </a:fillRef>
          <a:effectRef idx="0">
            <a:schemeClr val="accent3"/>
          </a:effectRef>
          <a:fontRef idx="minor">
            <a:schemeClr val="tx1"/>
          </a:fontRef>
        </p:style>
        <p:txBody>
          <a:bodyPr anchor="ctr"/>
          <a:lstStyle/>
          <a:p>
            <a:pPr algn="ctr">
              <a:defRPr/>
            </a:pPr>
            <a:endParaRPr lang="ko-KR" altLang="en-US" sz="2026">
              <a:latin typeface="Myriad Pro" pitchFamily="34" charset="0"/>
            </a:endParaRPr>
          </a:p>
        </p:txBody>
      </p:sp>
      <p:sp>
        <p:nvSpPr>
          <p:cNvPr id="12" name="Freeform 1">
            <a:extLst>
              <a:ext uri="{FF2B5EF4-FFF2-40B4-BE49-F238E27FC236}">
                <a16:creationId xmlns:a16="http://schemas.microsoft.com/office/drawing/2014/main" id="{C9D3E3D9-042D-1181-181A-FCC3A6E58307}"/>
              </a:ext>
            </a:extLst>
          </p:cNvPr>
          <p:cNvSpPr/>
          <p:nvPr/>
        </p:nvSpPr>
        <p:spPr>
          <a:xfrm flipH="1">
            <a:off x="4625975" y="4935538"/>
            <a:ext cx="2287322" cy="219075"/>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ln>
            <a:solidFill>
              <a:srgbClr val="0070C0"/>
            </a:solidFill>
            <a:headEnd type="oval" w="med" len="med"/>
            <a:tailEnd type="none"/>
          </a:ln>
        </p:spPr>
        <p:style>
          <a:lnRef idx="1">
            <a:schemeClr val="accent3"/>
          </a:lnRef>
          <a:fillRef idx="0">
            <a:schemeClr val="accent3"/>
          </a:fillRef>
          <a:effectRef idx="0">
            <a:schemeClr val="accent3"/>
          </a:effectRef>
          <a:fontRef idx="minor">
            <a:schemeClr val="tx1"/>
          </a:fontRef>
        </p:style>
        <p:txBody>
          <a:bodyPr anchor="ctr"/>
          <a:lstStyle/>
          <a:p>
            <a:pPr algn="ctr">
              <a:defRPr/>
            </a:pPr>
            <a:endParaRPr lang="ko-KR" altLang="en-US" sz="2026">
              <a:latin typeface="Myriad Pro" pitchFamily="34" charset="0"/>
            </a:endParaRPr>
          </a:p>
        </p:txBody>
      </p:sp>
      <p:pic>
        <p:nvPicPr>
          <p:cNvPr id="13" name="Picture 12">
            <a:extLst>
              <a:ext uri="{FF2B5EF4-FFF2-40B4-BE49-F238E27FC236}">
                <a16:creationId xmlns:a16="http://schemas.microsoft.com/office/drawing/2014/main" id="{C3597955-1FC1-DAE9-EF83-3C88495ACDAF}"/>
              </a:ext>
            </a:extLst>
          </p:cNvPr>
          <p:cNvPicPr>
            <a:picLocks noChangeAspect="1"/>
          </p:cNvPicPr>
          <p:nvPr/>
        </p:nvPicPr>
        <p:blipFill>
          <a:blip r:embed="rId2" cstate="print"/>
          <a:stretch>
            <a:fillRect/>
          </a:stretch>
        </p:blipFill>
        <p:spPr>
          <a:xfrm>
            <a:off x="2484451" y="1432094"/>
            <a:ext cx="1084249" cy="1412223"/>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6">
            <a:extLst>
              <a:ext uri="{FF2B5EF4-FFF2-40B4-BE49-F238E27FC236}">
                <a16:creationId xmlns:a16="http://schemas.microsoft.com/office/drawing/2014/main" id="{23ED7B08-50EE-7B68-FA6B-2351E24FF47D}"/>
              </a:ext>
            </a:extLst>
          </p:cNvPr>
          <p:cNvSpPr>
            <a:spLocks noGrp="1" noChangeArrowheads="1"/>
          </p:cNvSpPr>
          <p:nvPr/>
        </p:nvSpPr>
        <p:spPr bwMode="auto">
          <a:xfrm>
            <a:off x="362607" y="2910708"/>
            <a:ext cx="2599066"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fontAlgn="base">
              <a:lnSpc>
                <a:spcPct val="90000"/>
              </a:lnSpc>
              <a:spcBef>
                <a:spcPct val="0"/>
              </a:spcBef>
              <a:spcAft>
                <a:spcPct val="0"/>
              </a:spcAft>
            </a:pPr>
            <a:r>
              <a:rPr lang="en-US" altLang="en-US" sz="2100" b="1">
                <a:solidFill>
                  <a:srgbClr val="002060"/>
                </a:solidFill>
                <a:latin typeface="Myriad Pro" pitchFamily="34" charset="0"/>
              </a:rPr>
              <a:t> PHẨM CHẤT</a:t>
            </a:r>
          </a:p>
        </p:txBody>
      </p:sp>
    </p:spTree>
    <p:extLst>
      <p:ext uri="{BB962C8B-B14F-4D97-AF65-F5344CB8AC3E}">
        <p14:creationId xmlns:p14="http://schemas.microsoft.com/office/powerpoint/2010/main" val="325786043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7110999-E988-4177-B3CB-BBDAFCC00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542BB4-0CE4-4F1C-9742-BE0ECD4F5014}">
  <ds:schemaRefs>
    <ds:schemaRef ds:uri="http://schemas.microsoft.com/sharepoint/v3/contenttype/forms"/>
  </ds:schemaRefs>
</ds:datastoreItem>
</file>

<file path=customXml/itemProps3.xml><?xml version="1.0" encoding="utf-8"?>
<ds:datastoreItem xmlns:ds="http://schemas.openxmlformats.org/officeDocument/2006/customXml" ds:itemID="{E8A9A302-F8F2-4541-85A8-441CAF70EB12}">
  <ds:schemaRefs>
    <ds:schemaRef ds:uri="71af3243-3dd4-4a8d-8c0d-dd76da1f02a5"/>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http://purl.org/dc/terms/"/>
    <ds:schemaRef ds:uri="http://www.w3.org/XML/1998/namespace"/>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TM04033917[[fn=Berlin]]</Template>
  <TotalTime>0</TotalTime>
  <Words>3179</Words>
  <Application>Microsoft Office PowerPoint</Application>
  <PresentationFormat>On-screen Show (4:3)</PresentationFormat>
  <Paragraphs>228</Paragraphs>
  <Slides>42</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Arial</vt:lpstr>
      <vt:lpstr>UTM Swiss Condensed</vt:lpstr>
      <vt:lpstr>Trebuchet MS</vt:lpstr>
      <vt:lpstr>Times New Roman</vt:lpstr>
      <vt:lpstr>UTM Swiss 721 Black Condensed</vt:lpstr>
      <vt:lpstr>time new roman</vt:lpstr>
      <vt:lpstr>Muli</vt:lpstr>
      <vt:lpstr>Arial</vt:lpstr>
      <vt:lpstr>Calibri</vt:lpstr>
      <vt:lpstr>Calisto MT</vt:lpstr>
      <vt:lpstr>Myriad Pro</vt:lpstr>
      <vt:lpstr>Aptos Black</vt:lpstr>
      <vt:lpstr>AvantGarde</vt:lpstr>
      <vt:lpstr>Itim</vt:lpstr>
      <vt:lpstr>Cambria</vt:lpstr>
      <vt:lpstr>Berlin</vt:lpstr>
      <vt:lpstr>TĂNG CƯỜNG NĂNG LỰC THỰC HIỆN KIỂM TRA, ĐÁNH GIÁ THEO CTGDPT 2018 TRONG HOẠT ĐỘNG TRẢI NGHIỆM, HƯỚNG NGHIỆP CẤP TRUNG HỌC CƠ SỞ</vt:lpstr>
      <vt:lpstr>Nội dung chính </vt:lpstr>
      <vt:lpstr>CHỈ ĐẠO VỀ KIỂM TRA ĐÁNH GIÁ  HOẠT ĐỘNG TRẢI NGHIỆM HƯỚNG NGHIỆP </vt:lpstr>
      <vt:lpstr>Hình thức đánh giá HĐTNHN</vt:lpstr>
      <vt:lpstr>Hình thức đánh giá (TT22)</vt:lpstr>
      <vt:lpstr>Yêu cầu đánh giá</vt:lpstr>
      <vt:lpstr>Thông tư 22/2021/TT-BGDĐT về đánh giá học sinh THCS, THPT</vt:lpstr>
      <vt:lpstr>Công văn 5636/BGDĐT-GDTrH: về xây dựng kế hoạch dạy học Hoạt động trải nghiệm, hướng nghiệp</vt:lpstr>
      <vt:lpstr>Năng lực và phẩm chất cần đánh giá</vt:lpstr>
      <vt:lpstr>Chương trình HĐTNHN: mức độ năng lực</vt:lpstr>
      <vt:lpstr>Ví dụ</vt:lpstr>
      <vt:lpstr>QUY TRÌNH XÂY DỰNG  CÔNG CỤ ĐÁNH GIÁ HĐTNHN</vt:lpstr>
      <vt:lpstr>Quy trình xây dựng công cụ đánh giá </vt:lpstr>
      <vt:lpstr>Bước 1. Xác định mục tiêu và YCCĐ </vt:lpstr>
      <vt:lpstr>Bước 2: Xác định nội dung đánh giá</vt:lpstr>
      <vt:lpstr>Bước 3. Lựa chọn phương pháp và công cụ </vt:lpstr>
      <vt:lpstr>Một số công cụ đánh giá HĐTNHN</vt:lpstr>
      <vt:lpstr>Bước 3. Lựa chọn phương pháp và công cụ </vt:lpstr>
      <vt:lpstr>Ví dụ</vt:lpstr>
      <vt:lpstr>Bước 4. Thiết kế và xây dựng công cụ đánh giá </vt:lpstr>
      <vt:lpstr>Ví dụ về phiếu đánh giá tiêu chí</vt:lpstr>
      <vt:lpstr>Ví dụ về phiếu đánh giá  theo tiêu chí</vt:lpstr>
      <vt:lpstr>Bước 4. Thiết kế và xây dựng công cụ đánh giá </vt:lpstr>
      <vt:lpstr>Ví dụ</vt:lpstr>
      <vt:lpstr>Ví dụ về bảng kiểm</vt:lpstr>
      <vt:lpstr>Hồ sơ học tập</vt:lpstr>
      <vt:lpstr>Hồ sơ học tập</vt:lpstr>
      <vt:lpstr>BẢNG XÁC ĐỊNH CÔNG CỤ VÀ TIÊU CHÍ ĐÁNH GIÁ THEO MẠCH NỘI DUNG</vt:lpstr>
      <vt:lpstr>Bảng xác định công cụ và tiêu chí đánh giá</vt:lpstr>
      <vt:lpstr>Mạch nội dung hoạt động: HƯỚNG VÀO BẢN THÂN</vt:lpstr>
      <vt:lpstr>Minh chứng cần có</vt:lpstr>
      <vt:lpstr>Thảo luận nhóm</vt:lpstr>
      <vt:lpstr>YÊU CẦU ĐÁNH GIÁ  HOẠT ĐỘNG TRẢI NGHIỆM HƯỚNG NGHIỆP</vt:lpstr>
      <vt:lpstr>Yêu cầu đánh giá định kì với HĐTNHN</vt:lpstr>
      <vt:lpstr>Yêu cầu đánh giá định kì</vt:lpstr>
      <vt:lpstr>HƯỚNG DẪN TỔ CHỨC ĐÁNH GIÁ</vt:lpstr>
      <vt:lpstr>Đặc điểm trong đánh giá HĐTNHN</vt:lpstr>
      <vt:lpstr>Lực lượng tham gia đánh giá</vt:lpstr>
      <vt:lpstr>Tổ chức thực hiện </vt:lpstr>
      <vt:lpstr>Kế hoạch đánh giá </vt:lpstr>
      <vt:lpstr>PowerPoint Presentation</vt:lpstr>
      <vt:lpstr>                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103</cp:revision>
  <dcterms:created xsi:type="dcterms:W3CDTF">2019-03-23T14:32:18Z</dcterms:created>
  <dcterms:modified xsi:type="dcterms:W3CDTF">2024-12-10T23:25:36Z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