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28"/>
  </p:notesMasterIdLst>
  <p:sldIdLst>
    <p:sldId id="362" r:id="rId2"/>
    <p:sldId id="357" r:id="rId3"/>
    <p:sldId id="358" r:id="rId4"/>
    <p:sldId id="359" r:id="rId5"/>
    <p:sldId id="360" r:id="rId6"/>
    <p:sldId id="361" r:id="rId7"/>
    <p:sldId id="256" r:id="rId8"/>
    <p:sldId id="367" r:id="rId9"/>
    <p:sldId id="363" r:id="rId10"/>
    <p:sldId id="316" r:id="rId11"/>
    <p:sldId id="347" r:id="rId12"/>
    <p:sldId id="348" r:id="rId13"/>
    <p:sldId id="349" r:id="rId14"/>
    <p:sldId id="350" r:id="rId15"/>
    <p:sldId id="365" r:id="rId16"/>
    <p:sldId id="364" r:id="rId17"/>
    <p:sldId id="276" r:id="rId18"/>
    <p:sldId id="298" r:id="rId19"/>
    <p:sldId id="366" r:id="rId20"/>
    <p:sldId id="325" r:id="rId21"/>
    <p:sldId id="352" r:id="rId22"/>
    <p:sldId id="353" r:id="rId23"/>
    <p:sldId id="313" r:id="rId24"/>
    <p:sldId id="355" r:id="rId25"/>
    <p:sldId id="314" r:id="rId26"/>
    <p:sldId id="33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7CD"/>
    <a:srgbClr val="7192A9"/>
    <a:srgbClr val="F3F6F6"/>
    <a:srgbClr val="EF4B66"/>
    <a:srgbClr val="FBCDCD"/>
    <a:srgbClr val="F7A5A5"/>
    <a:srgbClr val="F37D91"/>
    <a:srgbClr val="F26649"/>
    <a:srgbClr val="D8E5E5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96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3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92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96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2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20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22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97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23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3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7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34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5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2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0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8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80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59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png"/><Relationship Id="rId5" Type="http://schemas.openxmlformats.org/officeDocument/2006/relationships/image" Target="../media/image16.jpg"/><Relationship Id="rId4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0.png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31983" y="1479750"/>
            <a:ext cx="7274035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5400" b="1" dirty="0">
                <a:solidFill>
                  <a:srgbClr val="002060"/>
                </a:solidFill>
                <a:latin typeface="VNI-Ariston" pitchFamily="2" charset="0"/>
              </a:rPr>
              <a:t>Good morning class!!!</a:t>
            </a:r>
            <a:endParaRPr lang="en-US" sz="5400" b="1" dirty="0">
              <a:solidFill>
                <a:srgbClr val="002060"/>
              </a:solidFill>
              <a:latin typeface="VNI-Aristo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968908" y="0"/>
            <a:ext cx="4223092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3200" b="1" i="1" dirty="0" err="1">
                <a:solidFill>
                  <a:srgbClr val="FFFF00"/>
                </a:solidFill>
                <a:latin typeface="Bahnschrift SemiBold Condensed" panose="020B0502040204020203" pitchFamily="34" charset="0"/>
              </a:rPr>
              <a:t>Phu</a:t>
            </a:r>
            <a:r>
              <a:rPr lang="en-GB" sz="3200" b="1" i="1" dirty="0">
                <a:solidFill>
                  <a:srgbClr val="FFFF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GB" sz="3200" b="1" i="1" dirty="0" err="1">
                <a:solidFill>
                  <a:srgbClr val="FFFF00"/>
                </a:solidFill>
                <a:latin typeface="Bahnschrift SemiBold Condensed" panose="020B0502040204020203" pitchFamily="34" charset="0"/>
              </a:rPr>
              <a:t>Thi</a:t>
            </a:r>
            <a:r>
              <a:rPr lang="en-GB" sz="3200" b="1" i="1" dirty="0">
                <a:solidFill>
                  <a:srgbClr val="FFFF00"/>
                </a:solidFill>
                <a:latin typeface="Bahnschrift SemiBold Condensed" panose="020B0502040204020203" pitchFamily="34" charset="0"/>
              </a:rPr>
              <a:t> Secondary school.</a:t>
            </a:r>
            <a:endParaRPr lang="en-US" sz="3200" b="1" i="1" dirty="0">
              <a:solidFill>
                <a:srgbClr val="FFFF00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31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38380" y="478748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FF0000"/>
                </a:solidFill>
              </a:rPr>
              <a:t>ha</a:t>
            </a:r>
            <a:r>
              <a:rPr lang="en-US" sz="5400" b="1" dirty="0">
                <a:solidFill>
                  <a:srgbClr val="AD4F0F"/>
                </a:solidFill>
              </a:rPr>
              <a:t>bitat </a:t>
            </a:r>
            <a:r>
              <a:rPr lang="en-US" sz="5400" b="1" dirty="0">
                <a:solidFill>
                  <a:srgbClr val="AD4F0F"/>
                </a:solidFill>
                <a:cs typeface="Calibri" panose="020F0502020204030204" pitchFamily="34" charset="0"/>
              </a:rPr>
              <a:t>(n):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36748" y="4947497"/>
            <a:ext cx="4896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môi</a:t>
            </a:r>
            <a:r>
              <a:rPr lang="en-US" sz="4800" dirty="0"/>
              <a:t> </a:t>
            </a:r>
            <a:r>
              <a:rPr lang="en-US" sz="4800" dirty="0" err="1"/>
              <a:t>trường</a:t>
            </a:r>
            <a:r>
              <a:rPr lang="en-US" sz="4800" dirty="0"/>
              <a:t> </a:t>
            </a:r>
            <a:r>
              <a:rPr lang="en-US" sz="4800" dirty="0" err="1"/>
              <a:t>sống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859027" y="5574456"/>
            <a:ext cx="37777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3B87CD"/>
                </a:solidFill>
              </a:rPr>
              <a:t>/ˈ</a:t>
            </a:r>
            <a:r>
              <a:rPr lang="en-US" sz="3600" b="1" dirty="0" err="1">
                <a:solidFill>
                  <a:srgbClr val="3B87CD"/>
                </a:solidFill>
              </a:rPr>
              <a:t>hæbɪtæt</a:t>
            </a:r>
            <a:r>
              <a:rPr lang="en-US" sz="3600" b="1" dirty="0">
                <a:solidFill>
                  <a:srgbClr val="3B87CD"/>
                </a:solidFill>
              </a:rPr>
              <a:t>/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98200" y="210248"/>
            <a:ext cx="4863968" cy="4562699"/>
            <a:chOff x="6330509" y="1338352"/>
            <a:chExt cx="5266543" cy="52588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30509" y="1338352"/>
              <a:ext cx="5266543" cy="525881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86700" y="3788569"/>
              <a:ext cx="2145323" cy="396569"/>
            </a:xfrm>
            <a:prstGeom prst="rect">
              <a:avLst/>
            </a:prstGeom>
          </p:spPr>
        </p:pic>
      </p:grpSp>
      <p:pic>
        <p:nvPicPr>
          <p:cNvPr id="5" name="habitat__gb_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1108" y="4444227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76670" y="89213"/>
            <a:ext cx="298900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67929" y="4624735"/>
            <a:ext cx="6011055" cy="10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AD4F0F"/>
                </a:solidFill>
              </a:rPr>
              <a:t>en</a:t>
            </a:r>
            <a:r>
              <a:rPr lang="en-US" sz="4400" b="1" dirty="0">
                <a:solidFill>
                  <a:srgbClr val="FF0000"/>
                </a:solidFill>
              </a:rPr>
              <a:t>dan</a:t>
            </a:r>
            <a:r>
              <a:rPr lang="en-US" sz="4400" b="1" dirty="0">
                <a:solidFill>
                  <a:srgbClr val="AD4F0F"/>
                </a:solidFill>
              </a:rPr>
              <a:t>gered species</a:t>
            </a:r>
            <a:r>
              <a:rPr lang="en-US" sz="4400" b="1" dirty="0"/>
              <a:t> </a:t>
            </a:r>
            <a:r>
              <a:rPr lang="en-US" sz="4400" b="1" dirty="0">
                <a:solidFill>
                  <a:srgbClr val="AD4F0F"/>
                </a:solidFill>
              </a:rPr>
              <a:t>(n):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97963" y="4736506"/>
            <a:ext cx="53424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các</a:t>
            </a:r>
            <a:r>
              <a:rPr lang="en-US" sz="4400" dirty="0"/>
              <a:t> </a:t>
            </a:r>
            <a:r>
              <a:rPr lang="en-US" sz="4400" dirty="0" err="1"/>
              <a:t>loài</a:t>
            </a:r>
            <a:r>
              <a:rPr lang="en-US" sz="4400" dirty="0"/>
              <a:t> </a:t>
            </a:r>
            <a:r>
              <a:rPr lang="en-US" sz="4400" dirty="0" err="1"/>
              <a:t>động</a:t>
            </a:r>
            <a:r>
              <a:rPr lang="en-US" sz="4400" dirty="0"/>
              <a:t> </a:t>
            </a:r>
            <a:r>
              <a:rPr lang="en-US" sz="4400" dirty="0" err="1"/>
              <a:t>thực</a:t>
            </a:r>
            <a:r>
              <a:rPr lang="en-US" sz="4400" dirty="0"/>
              <a:t> </a:t>
            </a:r>
            <a:r>
              <a:rPr lang="en-US" sz="4400" dirty="0" err="1"/>
              <a:t>vật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nguy</a:t>
            </a:r>
            <a:r>
              <a:rPr lang="en-US" sz="4400" dirty="0"/>
              <a:t> </a:t>
            </a:r>
            <a:r>
              <a:rPr lang="en-US" sz="4400" dirty="0" err="1"/>
              <a:t>cơ</a:t>
            </a:r>
            <a:r>
              <a:rPr lang="en-US" sz="4400" dirty="0"/>
              <a:t> </a:t>
            </a:r>
            <a:r>
              <a:rPr lang="en-US" sz="4400" dirty="0" err="1"/>
              <a:t>bị</a:t>
            </a:r>
            <a:r>
              <a:rPr lang="en-US" sz="4400" dirty="0"/>
              <a:t> </a:t>
            </a:r>
            <a:r>
              <a:rPr lang="en-US" sz="4400" dirty="0" err="1"/>
              <a:t>tiệt</a:t>
            </a:r>
            <a:r>
              <a:rPr lang="en-US" sz="4400" dirty="0"/>
              <a:t> </a:t>
            </a:r>
            <a:r>
              <a:rPr lang="en-US" sz="4400" dirty="0" err="1"/>
              <a:t>chủng</a:t>
            </a:r>
            <a:endParaRPr lang="en-US" sz="6000" dirty="0"/>
          </a:p>
        </p:txBody>
      </p:sp>
      <p:sp>
        <p:nvSpPr>
          <p:cNvPr id="2" name="Rectangle 1"/>
          <p:cNvSpPr/>
          <p:nvPr/>
        </p:nvSpPr>
        <p:spPr>
          <a:xfrm>
            <a:off x="556361" y="5475170"/>
            <a:ext cx="5850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3B87CD"/>
                </a:solidFill>
              </a:rPr>
              <a:t>/</a:t>
            </a:r>
            <a:r>
              <a:rPr lang="en-US" sz="3600" b="1" dirty="0" err="1">
                <a:solidFill>
                  <a:srgbClr val="3B87CD"/>
                </a:solidFill>
              </a:rPr>
              <a:t>ɪnˈdeɪndʒəd</a:t>
            </a:r>
            <a:r>
              <a:rPr lang="en-US" sz="3600" b="1" dirty="0">
                <a:solidFill>
                  <a:srgbClr val="3B87CD"/>
                </a:solidFill>
              </a:rPr>
              <a:t> ˈ</a:t>
            </a:r>
            <a:r>
              <a:rPr lang="en-US" sz="3600" b="1" dirty="0" err="1">
                <a:solidFill>
                  <a:srgbClr val="3B87CD"/>
                </a:solidFill>
              </a:rPr>
              <a:t>spiːʃiːz</a:t>
            </a:r>
            <a:r>
              <a:rPr lang="en-US" sz="3600" b="1" dirty="0">
                <a:solidFill>
                  <a:srgbClr val="3B87CD"/>
                </a:solidFill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6111" y="446567"/>
            <a:ext cx="4930177" cy="4205410"/>
          </a:xfrm>
          <a:prstGeom prst="rect">
            <a:avLst/>
          </a:prstGeom>
        </p:spPr>
      </p:pic>
      <p:pic>
        <p:nvPicPr>
          <p:cNvPr id="4" name="endangered species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561" y="4597191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5194" y="195539"/>
            <a:ext cx="298900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233848" y="4377904"/>
            <a:ext cx="568387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AD4F0F"/>
                </a:solidFill>
              </a:rPr>
              <a:t>- carbon </a:t>
            </a:r>
            <a:r>
              <a:rPr lang="en-US" sz="4400" b="1" dirty="0">
                <a:solidFill>
                  <a:srgbClr val="FF0000"/>
                </a:solidFill>
              </a:rPr>
              <a:t>foot</a:t>
            </a:r>
            <a:r>
              <a:rPr lang="en-US" sz="4400" b="1" dirty="0">
                <a:solidFill>
                  <a:srgbClr val="AD4F0F"/>
                </a:solidFill>
              </a:rPr>
              <a:t>print (n):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81386" y="4428037"/>
            <a:ext cx="51312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dấu</a:t>
            </a:r>
            <a:r>
              <a:rPr lang="en-US" sz="4800" dirty="0"/>
              <a:t> </a:t>
            </a:r>
            <a:r>
              <a:rPr lang="en-US" sz="4800" dirty="0" err="1"/>
              <a:t>chân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bon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886938" y="5035345"/>
            <a:ext cx="3822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3B87CD"/>
                </a:solidFill>
              </a:rPr>
              <a:t>/ˌ</a:t>
            </a:r>
            <a:r>
              <a:rPr lang="en-US" sz="3600" b="1" dirty="0" err="1">
                <a:solidFill>
                  <a:srgbClr val="3B87CD"/>
                </a:solidFill>
              </a:rPr>
              <a:t>kɑːbən</a:t>
            </a:r>
            <a:r>
              <a:rPr lang="en-US" sz="3600" b="1" dirty="0">
                <a:solidFill>
                  <a:srgbClr val="3B87CD"/>
                </a:solidFill>
              </a:rPr>
              <a:t> ˈ</a:t>
            </a:r>
            <a:r>
              <a:rPr lang="en-US" sz="3600" b="1" dirty="0" err="1">
                <a:solidFill>
                  <a:srgbClr val="3B87CD"/>
                </a:solidFill>
              </a:rPr>
              <a:t>fʊtprɪnt</a:t>
            </a:r>
            <a:r>
              <a:rPr lang="en-US" sz="3600" b="1" dirty="0">
                <a:solidFill>
                  <a:srgbClr val="3B87CD"/>
                </a:solidFill>
              </a:rPr>
              <a:t>/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75786" y="527328"/>
            <a:ext cx="5023312" cy="3721396"/>
            <a:chOff x="6587442" y="2130512"/>
            <a:chExt cx="5424853" cy="46529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/>
            <a:srcRect l="2808" t="14728" r="1897" b="3096"/>
            <a:stretch/>
          </p:blipFill>
          <p:spPr>
            <a:xfrm>
              <a:off x="6587442" y="2130512"/>
              <a:ext cx="5424853" cy="465290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76662" y="6200775"/>
              <a:ext cx="1076713" cy="40391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09987" y="3651945"/>
              <a:ext cx="1076713" cy="40391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58074" y="6200775"/>
              <a:ext cx="1076713" cy="403910"/>
            </a:xfrm>
            <a:prstGeom prst="rect">
              <a:avLst/>
            </a:prstGeom>
          </p:spPr>
        </p:pic>
      </p:grpSp>
      <p:pic>
        <p:nvPicPr>
          <p:cNvPr id="8" name="carbon_footprint_1_gb_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9737" y="4538736"/>
            <a:ext cx="609600" cy="609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6698" y="76548"/>
            <a:ext cx="298900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833592" y="4322539"/>
            <a:ext cx="3758593" cy="124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solidFill>
                  <a:srgbClr val="AD4F0F"/>
                </a:solidFill>
              </a:rPr>
              <a:t>- re</a:t>
            </a:r>
            <a:r>
              <a:rPr lang="en-US" sz="5400" b="1" dirty="0">
                <a:solidFill>
                  <a:srgbClr val="FF0000"/>
                </a:solidFill>
              </a:rPr>
              <a:t>lease</a:t>
            </a:r>
            <a:r>
              <a:rPr lang="en-US" sz="5400" b="1" dirty="0">
                <a:solidFill>
                  <a:srgbClr val="AD4F0F"/>
                </a:solidFill>
              </a:rPr>
              <a:t> (v):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23280" y="450994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 err="1"/>
              <a:t>thải</a:t>
            </a:r>
            <a:r>
              <a:rPr lang="en-US" sz="4800" dirty="0"/>
              <a:t> </a:t>
            </a:r>
            <a:r>
              <a:rPr lang="en-US" sz="4800" dirty="0" err="1"/>
              <a:t>ra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3317358" y="5435693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3B87CD"/>
                </a:solidFill>
              </a:rPr>
              <a:t>/</a:t>
            </a:r>
            <a:r>
              <a:rPr lang="en-US" sz="3600" b="1" dirty="0" err="1">
                <a:solidFill>
                  <a:srgbClr val="3B87CD"/>
                </a:solidFill>
              </a:rPr>
              <a:t>rɪˈliːs</a:t>
            </a:r>
            <a:r>
              <a:rPr lang="en-US" sz="3600" b="1" dirty="0">
                <a:solidFill>
                  <a:srgbClr val="3B87CD"/>
                </a:solidFill>
              </a:rPr>
              <a:t>/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14EF985A-4251-A0DF-1488-477826D2DE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1" t="10835" r="5384" b="24043"/>
          <a:stretch/>
        </p:blipFill>
        <p:spPr>
          <a:xfrm>
            <a:off x="3317358" y="-232490"/>
            <a:ext cx="5325218" cy="4079553"/>
          </a:xfrm>
          <a:prstGeom prst="rect">
            <a:avLst/>
          </a:prstGeom>
        </p:spPr>
      </p:pic>
      <p:pic>
        <p:nvPicPr>
          <p:cNvPr id="11" name="releas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9912" y="4641914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8354" y="174274"/>
            <a:ext cx="298900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108273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635952" y="4681067"/>
            <a:ext cx="6088042" cy="124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AD4F0F"/>
                </a:solidFill>
              </a:rPr>
              <a:t>single-</a:t>
            </a:r>
            <a:r>
              <a:rPr lang="en-US" sz="4800" b="1" dirty="0">
                <a:solidFill>
                  <a:srgbClr val="FF0000"/>
                </a:solidFill>
              </a:rPr>
              <a:t>use</a:t>
            </a:r>
            <a:r>
              <a:rPr lang="en-US" sz="4800" b="1" dirty="0">
                <a:solidFill>
                  <a:srgbClr val="AD4F0F"/>
                </a:solidFill>
              </a:rPr>
              <a:t> (</a:t>
            </a:r>
            <a:r>
              <a:rPr lang="en-US" sz="4800" b="1" dirty="0" err="1">
                <a:solidFill>
                  <a:srgbClr val="AD4F0F"/>
                </a:solidFill>
              </a:rPr>
              <a:t>adj</a:t>
            </a:r>
            <a:r>
              <a:rPr lang="en-US" sz="4800" b="1" dirty="0">
                <a:solidFill>
                  <a:srgbClr val="AD4F0F"/>
                </a:solidFill>
              </a:rPr>
              <a:t>):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49692" y="479078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dùng</a:t>
            </a:r>
            <a:r>
              <a:rPr lang="en-US" sz="4800" dirty="0"/>
              <a:t> </a:t>
            </a:r>
            <a:r>
              <a:rPr lang="en-US" sz="4800" dirty="0" err="1"/>
              <a:t>một</a:t>
            </a:r>
            <a:r>
              <a:rPr lang="en-US" sz="4800" dirty="0"/>
              <a:t> </a:t>
            </a:r>
            <a:r>
              <a:rPr lang="en-US" sz="4800" dirty="0" err="1"/>
              <a:t>lần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999432" y="5471662"/>
            <a:ext cx="2680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3B87CD"/>
                </a:solidFill>
              </a:rPr>
              <a:t>/ˌ</a:t>
            </a:r>
            <a:r>
              <a:rPr lang="en-US" sz="3600" b="1" dirty="0" err="1">
                <a:solidFill>
                  <a:srgbClr val="3B87CD"/>
                </a:solidFill>
              </a:rPr>
              <a:t>sɪŋɡl</a:t>
            </a:r>
            <a:r>
              <a:rPr lang="en-US" sz="3600" b="1" dirty="0">
                <a:solidFill>
                  <a:srgbClr val="3B87CD"/>
                </a:solidFill>
              </a:rPr>
              <a:t> ˈ</a:t>
            </a:r>
            <a:r>
              <a:rPr lang="en-US" sz="3600" b="1" dirty="0" err="1">
                <a:solidFill>
                  <a:srgbClr val="3B87CD"/>
                </a:solidFill>
              </a:rPr>
              <a:t>juːs</a:t>
            </a:r>
            <a:r>
              <a:rPr lang="en-US" sz="3600" b="1" dirty="0">
                <a:solidFill>
                  <a:srgbClr val="3B87CD"/>
                </a:solidFill>
              </a:rPr>
              <a:t>/ 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35F9963-0EB4-1CAF-2267-6C25A8C64B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/>
          <a:stretch/>
        </p:blipFill>
        <p:spPr>
          <a:xfrm>
            <a:off x="3622636" y="488251"/>
            <a:ext cx="5170490" cy="3752181"/>
          </a:xfrm>
          <a:prstGeom prst="rect">
            <a:avLst/>
          </a:prstGeom>
        </p:spPr>
      </p:pic>
      <p:pic>
        <p:nvPicPr>
          <p:cNvPr id="3" name="single_use_1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5514" y="4841201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2854" y="165086"/>
            <a:ext cx="298900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282255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598918"/>
              </p:ext>
            </p:extLst>
          </p:nvPr>
        </p:nvGraphicFramePr>
        <p:xfrm>
          <a:off x="963676" y="390203"/>
          <a:ext cx="11297150" cy="573512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245590">
                  <a:extLst>
                    <a:ext uri="{9D8B030D-6E8A-4147-A177-3AD203B41FA5}">
                      <a16:colId xmlns:a16="http://schemas.microsoft.com/office/drawing/2014/main" val="633587784"/>
                    </a:ext>
                  </a:extLst>
                </a:gridCol>
                <a:gridCol w="3911240">
                  <a:extLst>
                    <a:ext uri="{9D8B030D-6E8A-4147-A177-3AD203B41FA5}">
                      <a16:colId xmlns:a16="http://schemas.microsoft.com/office/drawing/2014/main" val="2820614848"/>
                    </a:ext>
                  </a:extLst>
                </a:gridCol>
                <a:gridCol w="4140320">
                  <a:extLst>
                    <a:ext uri="{9D8B030D-6E8A-4147-A177-3AD203B41FA5}">
                      <a16:colId xmlns:a16="http://schemas.microsoft.com/office/drawing/2014/main" val="1023447476"/>
                    </a:ext>
                  </a:extLst>
                </a:gridCol>
              </a:tblGrid>
              <a:tr h="57415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words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Pronunciation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582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2800" b="1" baseline="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</a:t>
                      </a:r>
                      <a:r>
                        <a:rPr lang="vi-VN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</a:t>
                      </a:r>
                      <a:r>
                        <a:rPr lang="vi-VN" sz="28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 protection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/ɪnˌvaɪərənˈmɛntl prəˈtɛkʃən/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 vệ môi trường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57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bitat (n) 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hæbɪtæt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2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55542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en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ered species (n) 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ɪnˈdeɪndʒəd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ˈ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spiːʃiːz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tiệt</a:t>
                      </a:r>
                      <a:r>
                        <a:rPr lang="en-US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chủng</a:t>
                      </a:r>
                      <a:endParaRPr lang="en-US" sz="4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6635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carbon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foot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print (n) 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/ˌ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kɑːbən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ˈ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fʊtprɪnt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cacbon</a:t>
                      </a:r>
                      <a:endParaRPr lang="en-US" sz="2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62738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re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lease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(v) 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rɪˈliːs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thải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2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430581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single-u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(adj) 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/ˌ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sɪŋɡl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ˈ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juːs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2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86078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980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595581"/>
              </p:ext>
            </p:extLst>
          </p:nvPr>
        </p:nvGraphicFramePr>
        <p:xfrm>
          <a:off x="574158" y="574158"/>
          <a:ext cx="10568763" cy="535279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677546">
                  <a:extLst>
                    <a:ext uri="{9D8B030D-6E8A-4147-A177-3AD203B41FA5}">
                      <a16:colId xmlns:a16="http://schemas.microsoft.com/office/drawing/2014/main" val="633587784"/>
                    </a:ext>
                  </a:extLst>
                </a:gridCol>
                <a:gridCol w="4891217">
                  <a:extLst>
                    <a:ext uri="{9D8B030D-6E8A-4147-A177-3AD203B41FA5}">
                      <a16:colId xmlns:a16="http://schemas.microsoft.com/office/drawing/2014/main" val="1023447476"/>
                    </a:ext>
                  </a:extLst>
                </a:gridCol>
              </a:tblGrid>
              <a:tr h="57415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Checking</a:t>
                      </a:r>
                      <a:r>
                        <a:rPr lang="en-US" sz="32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vocab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582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3200" b="1" baseline="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 vệ môi trường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57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55542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3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3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3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3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tiệt</a:t>
                      </a:r>
                      <a:r>
                        <a:rPr lang="en-US" sz="3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chủng</a:t>
                      </a:r>
                      <a:endParaRPr lang="en-US" sz="4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6635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cacbon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62738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thải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430581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8607845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44839" y="1190855"/>
            <a:ext cx="4624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protection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7369" y="1807552"/>
            <a:ext cx="1539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habitat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1919" y="2909606"/>
            <a:ext cx="3644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endangered species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1919" y="4039169"/>
            <a:ext cx="3089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 footprint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1996" y="4690674"/>
            <a:ext cx="1387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release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9079" y="5342179"/>
            <a:ext cx="1997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single-use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1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1118" y="258826"/>
            <a:ext cx="256720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18513" y="20818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298" y="10554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177800" y="696467"/>
            <a:ext cx="12014200" cy="5607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B050"/>
                </a:solidFill>
              </a:rPr>
              <a:t>Club leader: </a:t>
            </a:r>
            <a:r>
              <a:rPr lang="en-US" sz="2000" dirty="0"/>
              <a:t>Hello. Welcome back. Today we’re discussing environmental problems and environmental protection. What are our serious environmental problems now?</a:t>
            </a:r>
            <a:br>
              <a:rPr lang="en-US" sz="2000" dirty="0"/>
            </a:br>
            <a:r>
              <a:rPr lang="en-US" sz="2000" b="1" dirty="0">
                <a:solidFill>
                  <a:srgbClr val="3B87CD"/>
                </a:solidFill>
              </a:rPr>
              <a:t>Nam:</a:t>
            </a:r>
            <a:r>
              <a:rPr lang="en-US" sz="2000" dirty="0">
                <a:solidFill>
                  <a:srgbClr val="3B87CD"/>
                </a:solidFill>
              </a:rPr>
              <a:t> </a:t>
            </a:r>
            <a:r>
              <a:rPr lang="en-US" sz="2000" dirty="0"/>
              <a:t>Pollution and habitat loss, I think.</a:t>
            </a:r>
            <a:br>
              <a:rPr lang="en-US" sz="2000" dirty="0"/>
            </a:br>
            <a:r>
              <a:rPr lang="en-US" sz="2000" b="1" dirty="0"/>
              <a:t>Ann:</a:t>
            </a:r>
            <a:r>
              <a:rPr lang="en-US" sz="2000" dirty="0"/>
              <a:t> I agree. The air and water quality are getting worse and worse.</a:t>
            </a:r>
            <a:br>
              <a:rPr lang="en-US" sz="2000" dirty="0"/>
            </a:br>
            <a:r>
              <a:rPr lang="en-US" sz="2000" b="1" dirty="0">
                <a:solidFill>
                  <a:srgbClr val="00B050"/>
                </a:solidFill>
              </a:rPr>
              <a:t>Club leader: </a:t>
            </a:r>
            <a:r>
              <a:rPr lang="en-US" sz="2000" dirty="0"/>
              <a:t>Any others?</a:t>
            </a:r>
            <a:br>
              <a:rPr lang="en-US" sz="2000" dirty="0"/>
            </a:br>
            <a:r>
              <a:rPr lang="en-US" sz="2000" b="1" dirty="0"/>
              <a:t>Ann: </a:t>
            </a:r>
            <a:r>
              <a:rPr lang="en-US" sz="2000" dirty="0"/>
              <a:t>Yes, I can think of some like global warming, endangered species loss, …</a:t>
            </a:r>
            <a:br>
              <a:rPr lang="en-US" sz="2000" dirty="0"/>
            </a:br>
            <a:r>
              <a:rPr lang="en-US" sz="2000" b="1" dirty="0">
                <a:solidFill>
                  <a:srgbClr val="3B87CD"/>
                </a:solidFill>
              </a:rPr>
              <a:t>Nam: </a:t>
            </a:r>
            <a:r>
              <a:rPr lang="en-US" sz="2000" dirty="0"/>
              <a:t>So what should we do to help protect our environment?</a:t>
            </a:r>
            <a:br>
              <a:rPr lang="en-US" sz="2000" dirty="0"/>
            </a:br>
            <a:r>
              <a:rPr lang="en-US" sz="2000" b="1" dirty="0">
                <a:solidFill>
                  <a:srgbClr val="00B050"/>
                </a:solidFill>
              </a:rPr>
              <a:t>Club leader: </a:t>
            </a:r>
            <a:r>
              <a:rPr lang="en-US" sz="2000" dirty="0"/>
              <a:t>We can reduce our carbon footprint even in our homes.</a:t>
            </a:r>
            <a:br>
              <a:rPr lang="en-US" sz="2000" dirty="0"/>
            </a:br>
            <a:r>
              <a:rPr lang="en-US" sz="2000" b="1" dirty="0"/>
              <a:t>Ann: </a:t>
            </a:r>
            <a:r>
              <a:rPr lang="en-US" sz="2000" dirty="0"/>
              <a:t>What do you mean by ‘carbon footprint’?</a:t>
            </a:r>
            <a:br>
              <a:rPr lang="en-US" sz="2000" dirty="0"/>
            </a:br>
            <a:r>
              <a:rPr lang="en-US" sz="2000" b="1" dirty="0">
                <a:solidFill>
                  <a:srgbClr val="00B050"/>
                </a:solidFill>
              </a:rPr>
              <a:t>Club leader: </a:t>
            </a:r>
            <a:r>
              <a:rPr lang="en-US" sz="2000" dirty="0"/>
              <a:t>It’s the amount of carbon dioxide we release into the environment.</a:t>
            </a:r>
            <a:br>
              <a:rPr lang="en-US" sz="2000" dirty="0"/>
            </a:br>
            <a:r>
              <a:rPr lang="en-US" sz="2000" b="1" dirty="0"/>
              <a:t>Ann: </a:t>
            </a:r>
            <a:r>
              <a:rPr lang="en-US" sz="2000" dirty="0"/>
              <a:t>I see. So we can do things like turning off devices when we’re not using them.</a:t>
            </a:r>
            <a:br>
              <a:rPr lang="en-US" sz="2000" dirty="0"/>
            </a:br>
            <a:r>
              <a:rPr lang="en-US" sz="2000" b="1" dirty="0">
                <a:solidFill>
                  <a:srgbClr val="00B050"/>
                </a:solidFill>
              </a:rPr>
              <a:t>Club leader: </a:t>
            </a:r>
            <a:r>
              <a:rPr lang="en-US" sz="2000" dirty="0"/>
              <a:t>Right … And there is much more we can do, like </a:t>
            </a:r>
            <a:r>
              <a:rPr lang="en-US" sz="2000" dirty="0" err="1"/>
              <a:t>practising</a:t>
            </a:r>
            <a:r>
              <a:rPr lang="en-US" sz="2000" dirty="0"/>
              <a:t> the 3Rs.</a:t>
            </a:r>
            <a:br>
              <a:rPr lang="en-US" sz="2000" dirty="0"/>
            </a:br>
            <a:r>
              <a:rPr lang="en-US" sz="2000" b="1" dirty="0">
                <a:solidFill>
                  <a:srgbClr val="3B87CD"/>
                </a:solidFill>
              </a:rPr>
              <a:t>Nam: </a:t>
            </a:r>
            <a:r>
              <a:rPr lang="en-US" sz="2000" dirty="0"/>
              <a:t>We can plant more trees in our </a:t>
            </a:r>
            <a:r>
              <a:rPr lang="en-US" sz="2000" dirty="0" err="1"/>
              <a:t>neighbourhood</a:t>
            </a:r>
            <a:r>
              <a:rPr lang="en-US" sz="2000" dirty="0"/>
              <a:t> too.</a:t>
            </a:r>
            <a:br>
              <a:rPr lang="en-US" sz="2000" dirty="0"/>
            </a:br>
            <a:r>
              <a:rPr lang="en-US" sz="2000" b="1" dirty="0"/>
              <a:t>Ann: </a:t>
            </a:r>
            <a:r>
              <a:rPr lang="en-US" sz="2000" dirty="0"/>
              <a:t>And try to avoid using single-use products, like plastic bags, and stop littering.</a:t>
            </a:r>
            <a:br>
              <a:rPr lang="en-US" sz="2000" dirty="0"/>
            </a:br>
            <a:r>
              <a:rPr lang="en-US" sz="2000" b="1" dirty="0">
                <a:solidFill>
                  <a:srgbClr val="00B050"/>
                </a:solidFill>
              </a:rPr>
              <a:t>Club leader: </a:t>
            </a:r>
            <a:r>
              <a:rPr lang="en-US" sz="2000" dirty="0"/>
              <a:t>Yeah. And we can volunteer at some local environment </a:t>
            </a:r>
            <a:r>
              <a:rPr lang="en-US" sz="2000" dirty="0" err="1"/>
              <a:t>programmes</a:t>
            </a:r>
            <a:r>
              <a:rPr lang="en-US" sz="2000" dirty="0"/>
              <a:t> to save endangered species.</a:t>
            </a:r>
            <a:endParaRPr lang="en-US" sz="2400" dirty="0"/>
          </a:p>
        </p:txBody>
      </p:sp>
      <p:pic>
        <p:nvPicPr>
          <p:cNvPr id="2" name="Track 4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17236" y="292387"/>
            <a:ext cx="609600" cy="609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4115159" y="59229"/>
            <a:ext cx="609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At the Go Green Club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99873" y="26668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479" y="307626"/>
            <a:ext cx="986499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 match the two halves in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two columns.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804" y="1613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83293"/>
          <a:stretch/>
        </p:blipFill>
        <p:spPr>
          <a:xfrm>
            <a:off x="2281418" y="812178"/>
            <a:ext cx="6941662" cy="8017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16906" r="70254"/>
          <a:stretch/>
        </p:blipFill>
        <p:spPr>
          <a:xfrm>
            <a:off x="1382337" y="1773312"/>
            <a:ext cx="2064861" cy="39875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29609" t="17104"/>
          <a:stretch/>
        </p:blipFill>
        <p:spPr>
          <a:xfrm>
            <a:off x="6575130" y="1782837"/>
            <a:ext cx="4886326" cy="397803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447198" y="2120752"/>
            <a:ext cx="3127932" cy="12382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447198" y="2739877"/>
            <a:ext cx="3127932" cy="123825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447198" y="3359002"/>
            <a:ext cx="3127932" cy="162314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447198" y="2233054"/>
            <a:ext cx="3127932" cy="1745073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447198" y="2739877"/>
            <a:ext cx="3127932" cy="227969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81472" y="18158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one word or phrase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431651" y="161112"/>
            <a:ext cx="469600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31651" y="519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5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116845" y="1562225"/>
            <a:ext cx="1189500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2"/>
                </a:solidFill>
              </a:rPr>
              <a:t>1.</a:t>
            </a:r>
            <a:r>
              <a:rPr lang="en-US" sz="3200" dirty="0"/>
              <a:t> ________ is a serious problem everywhere.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2"/>
                </a:solidFill>
              </a:rPr>
              <a:t>2. </a:t>
            </a:r>
            <a:r>
              <a:rPr lang="en-US" sz="3200" dirty="0"/>
              <a:t>We should avoid dumping waste into lakes and rivers to _______ water pollution.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2"/>
                </a:solidFill>
              </a:rPr>
              <a:t>3. </a:t>
            </a:r>
            <a:r>
              <a:rPr lang="en-US" sz="3200" dirty="0"/>
              <a:t>We shouldn’t throw away _________ products but recycle them.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2"/>
                </a:solidFill>
              </a:rPr>
              <a:t>4.</a:t>
            </a:r>
            <a:r>
              <a:rPr lang="en-US" sz="3200" dirty="0"/>
              <a:t> ______________ is the amount of carbon dioxide we release into the environment.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2"/>
                </a:solidFill>
              </a:rPr>
              <a:t>5.</a:t>
            </a:r>
            <a:r>
              <a:rPr lang="en-US" sz="3200" dirty="0"/>
              <a:t> We hope a lot more people join our ______________________.</a:t>
            </a:r>
            <a:endParaRPr lang="vi-VN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518918" y="721904"/>
            <a:ext cx="1780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Pollution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808181" y="1344604"/>
            <a:ext cx="1495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reduce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8501" y="721905"/>
            <a:ext cx="2190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single-use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20428" y="759830"/>
            <a:ext cx="3087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Carbon footprint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71119" y="712574"/>
            <a:ext cx="4609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environment </a:t>
            </a:r>
            <a:r>
              <a:rPr lang="en-US" sz="2800" b="1" dirty="0" err="1">
                <a:solidFill>
                  <a:srgbClr val="FF0000"/>
                </a:solidFill>
              </a:rPr>
              <a:t>programme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41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15469 0.12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34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0.00442 0.12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37812 0.372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6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32722 0.461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67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08359 0.618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3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070" y="1509824"/>
            <a:ext cx="5964866" cy="41254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3283" y="0"/>
            <a:ext cx="2902689" cy="646331"/>
          </a:xfrm>
          <a:prstGeom prst="rect">
            <a:avLst/>
          </a:prstGeom>
          <a:solidFill>
            <a:srgbClr val="F3F6F6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B87CD"/>
                </a:solidFill>
                <a:latin typeface="Arial Black" panose="020B0A04020102020204" pitchFamily="34" charset="0"/>
              </a:rPr>
              <a:t>* </a:t>
            </a:r>
            <a:r>
              <a:rPr lang="en-US" sz="3600" b="1" u="sng" dirty="0">
                <a:solidFill>
                  <a:srgbClr val="3B87CD"/>
                </a:solidFill>
                <a:latin typeface="Arial Black" panose="020B0A04020102020204" pitchFamily="34" charset="0"/>
              </a:rPr>
              <a:t>Warm up</a:t>
            </a:r>
          </a:p>
        </p:txBody>
      </p:sp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3615070" y="1504560"/>
            <a:ext cx="3136604" cy="204671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615070" y="3551274"/>
            <a:ext cx="3136604" cy="20786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6751674" y="1504560"/>
            <a:ext cx="3136604" cy="204671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6751674" y="3551274"/>
            <a:ext cx="3136604" cy="20786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b="1" dirty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4210833" y="535962"/>
            <a:ext cx="5370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</a:rPr>
              <a:t>Protect</a:t>
            </a:r>
            <a:r>
              <a:rPr lang="en-US" sz="3600" b="1" dirty="0">
                <a:solidFill>
                  <a:srgbClr val="C00000"/>
                </a:solidFill>
              </a:rPr>
              <a:t>  the </a:t>
            </a:r>
            <a:r>
              <a:rPr lang="vi-VN" sz="3600" b="1" dirty="0">
                <a:solidFill>
                  <a:srgbClr val="C00000"/>
                </a:solidFill>
              </a:rPr>
              <a:t>nvironment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01079" y="407268"/>
            <a:ext cx="5009915" cy="63605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Keyword </a:t>
            </a:r>
            <a:r>
              <a:rPr lang="en-US" sz="2800" b="1" i="1" dirty="0">
                <a:solidFill>
                  <a:srgbClr val="C00000"/>
                </a:solidFill>
              </a:rPr>
              <a:t>( 20 letters)</a:t>
            </a:r>
          </a:p>
        </p:txBody>
      </p:sp>
      <p:sp>
        <p:nvSpPr>
          <p:cNvPr id="5" name="Right Arrow 4">
            <a:hlinkClick r:id="rId7" action="ppaction://hlinksldjump"/>
          </p:cNvPr>
          <p:cNvSpPr/>
          <p:nvPr/>
        </p:nvSpPr>
        <p:spPr>
          <a:xfrm>
            <a:off x="11071123" y="6420465"/>
            <a:ext cx="678425" cy="43753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4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0580" y="321819"/>
            <a:ext cx="63411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phrase from the box under each picture.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7974" y="28087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759" y="1782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66" t="2209" r="580" b="2209"/>
          <a:stretch/>
        </p:blipFill>
        <p:spPr>
          <a:xfrm>
            <a:off x="2639122" y="834804"/>
            <a:ext cx="6215381" cy="14531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8599" r="59551"/>
          <a:stretch/>
        </p:blipFill>
        <p:spPr>
          <a:xfrm>
            <a:off x="909204" y="2377565"/>
            <a:ext cx="3592100" cy="23731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47313" t="12758"/>
          <a:stretch/>
        </p:blipFill>
        <p:spPr>
          <a:xfrm>
            <a:off x="6653100" y="2456181"/>
            <a:ext cx="4678905" cy="22651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0580" y="4840357"/>
            <a:ext cx="3397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1.</a:t>
            </a:r>
            <a:r>
              <a:rPr lang="en-US" sz="3600" dirty="0"/>
              <a:t> ____________</a:t>
            </a:r>
            <a:endParaRPr lang="en-GB" sz="3600" dirty="0"/>
          </a:p>
        </p:txBody>
      </p:sp>
      <p:sp>
        <p:nvSpPr>
          <p:cNvPr id="23" name="Rectangle 22"/>
          <p:cNvSpPr/>
          <p:nvPr/>
        </p:nvSpPr>
        <p:spPr>
          <a:xfrm>
            <a:off x="7294011" y="4840357"/>
            <a:ext cx="3397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2.</a:t>
            </a:r>
            <a:r>
              <a:rPr lang="en-US" sz="3600" dirty="0"/>
              <a:t> ____________</a:t>
            </a:r>
            <a:endParaRPr lang="en-GB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176832" y="4901913"/>
            <a:ext cx="1056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3Rs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96582" y="4871134"/>
            <a:ext cx="3163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water pollution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0702" y="481307"/>
            <a:ext cx="63411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phrase from the box under each picture.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8096" y="44036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0881" y="3377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66" t="2209" r="580" b="2209"/>
          <a:stretch/>
        </p:blipFill>
        <p:spPr>
          <a:xfrm>
            <a:off x="2809244" y="994292"/>
            <a:ext cx="6215381" cy="14531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0702" y="4999845"/>
            <a:ext cx="4084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3.</a:t>
            </a:r>
            <a:r>
              <a:rPr lang="en-US" sz="3600" dirty="0"/>
              <a:t> _______________</a:t>
            </a:r>
            <a:endParaRPr lang="en-GB" sz="3600" dirty="0"/>
          </a:p>
        </p:txBody>
      </p:sp>
      <p:sp>
        <p:nvSpPr>
          <p:cNvPr id="23" name="Rectangle 22"/>
          <p:cNvSpPr/>
          <p:nvPr/>
        </p:nvSpPr>
        <p:spPr>
          <a:xfrm>
            <a:off x="7464133" y="4999845"/>
            <a:ext cx="3397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4.</a:t>
            </a:r>
            <a:r>
              <a:rPr lang="en-US" sz="3600" dirty="0"/>
              <a:t> ____________</a:t>
            </a:r>
            <a:endParaRPr lang="en-GB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432697" y="1730670"/>
            <a:ext cx="7048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66021" y="1387770"/>
            <a:ext cx="22860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5247" r="52801"/>
          <a:stretch/>
        </p:blipFill>
        <p:spPr>
          <a:xfrm>
            <a:off x="737081" y="2553250"/>
            <a:ext cx="4677093" cy="2446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0605" t="9934" r="5996" b="7495"/>
          <a:stretch/>
        </p:blipFill>
        <p:spPr>
          <a:xfrm>
            <a:off x="6785122" y="2536019"/>
            <a:ext cx="4791075" cy="237520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14180" y="5041169"/>
            <a:ext cx="3799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endangered species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66704" y="5030622"/>
            <a:ext cx="3163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plastic rubbish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4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4" y="374982"/>
            <a:ext cx="63411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phrase from the box under each picture.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33404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2314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66" t="2209" r="580" b="2209"/>
          <a:stretch/>
        </p:blipFill>
        <p:spPr>
          <a:xfrm>
            <a:off x="2777346" y="887967"/>
            <a:ext cx="6215381" cy="14531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07396" y="5038831"/>
            <a:ext cx="4084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5.</a:t>
            </a:r>
            <a:r>
              <a:rPr lang="en-US" sz="3600" dirty="0"/>
              <a:t> _______________</a:t>
            </a:r>
            <a:endParaRPr lang="en-GB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400799" y="1624345"/>
            <a:ext cx="7048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34123" y="1281445"/>
            <a:ext cx="22860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10874" y="5080155"/>
            <a:ext cx="3799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single-use products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96274" y="2014870"/>
            <a:ext cx="27425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19423" y="1262395"/>
            <a:ext cx="22860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8278" r="17119" b="4869"/>
          <a:stretch/>
        </p:blipFill>
        <p:spPr>
          <a:xfrm>
            <a:off x="3785480" y="2420499"/>
            <a:ext cx="4106689" cy="261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5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11165" y="302796"/>
            <a:ext cx="292121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/>
              <a:t>Environment Quiz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73210" y="31453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3670" y="1869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5328" y="1076546"/>
            <a:ext cx="114637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1</a:t>
            </a:r>
            <a:r>
              <a:rPr lang="en-US" sz="3200" b="1">
                <a:solidFill>
                  <a:schemeClr val="accent2"/>
                </a:solidFill>
                <a:ea typeface="Times New Roman" panose="02020603050405020304" pitchFamily="18" charset="0"/>
              </a:rPr>
              <a:t>. </a:t>
            </a:r>
            <a:r>
              <a:rPr lang="en-US" sz="3200">
                <a:ea typeface="Times New Roman" panose="02020603050405020304" pitchFamily="18" charset="0"/>
              </a:rPr>
              <a:t>Which of the following is the greenest form of transport? 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ea typeface="Times New Roman" panose="02020603050405020304" pitchFamily="18" charset="0"/>
              </a:rPr>
              <a:t>	</a:t>
            </a:r>
            <a:r>
              <a:rPr lang="en-US" sz="3200" b="1" dirty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Motobike </a:t>
            </a:r>
            <a:r>
              <a:rPr lang="en-US" sz="3200" dirty="0">
                <a:ea typeface="Times New Roman" panose="02020603050405020304" pitchFamily="18" charset="0"/>
              </a:rPr>
              <a:t>	</a:t>
            </a:r>
            <a:r>
              <a:rPr lang="en-US" sz="3200">
                <a:ea typeface="Times New Roman" panose="02020603050405020304" pitchFamily="18" charset="0"/>
              </a:rPr>
              <a:t>	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B.</a:t>
            </a:r>
            <a:r>
              <a:rPr lang="en-US" sz="3200">
                <a:ea typeface="Times New Roman" panose="02020603050405020304" pitchFamily="18" charset="0"/>
              </a:rPr>
              <a:t> Bus </a:t>
            </a:r>
            <a:r>
              <a:rPr lang="en-US" sz="3200" dirty="0">
                <a:ea typeface="Times New Roman" panose="02020603050405020304" pitchFamily="18" charset="0"/>
              </a:rPr>
              <a:t>			</a:t>
            </a:r>
            <a:r>
              <a:rPr lang="en-US" sz="3200" b="1" dirty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Bicycle </a:t>
            </a:r>
          </a:p>
          <a:p>
            <a:pPr>
              <a:spcAft>
                <a:spcPts val="0"/>
              </a:spcAft>
            </a:pP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2</a:t>
            </a:r>
            <a:r>
              <a:rPr lang="en-US" sz="3200" b="1">
                <a:solidFill>
                  <a:schemeClr val="accent2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Which of the following is a renewable source? 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ea typeface="Times New Roman" panose="02020603050405020304" pitchFamily="18" charset="0"/>
              </a:rPr>
              <a:t>	</a:t>
            </a:r>
            <a:r>
              <a:rPr lang="en-US" sz="3200" b="1" dirty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Coal </a:t>
            </a:r>
            <a:r>
              <a:rPr lang="en-US" sz="3200" dirty="0">
                <a:ea typeface="Times New Roman" panose="02020603050405020304" pitchFamily="18" charset="0"/>
              </a:rPr>
              <a:t>			</a:t>
            </a:r>
            <a:r>
              <a:rPr lang="en-US" sz="3200" b="1" dirty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Oil </a:t>
            </a:r>
            <a:r>
              <a:rPr lang="en-US" sz="3200" dirty="0">
                <a:ea typeface="Times New Roman" panose="02020603050405020304" pitchFamily="18" charset="0"/>
              </a:rPr>
              <a:t>			</a:t>
            </a:r>
            <a:r>
              <a:rPr lang="en-US" sz="3200" b="1" dirty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Wind </a:t>
            </a:r>
          </a:p>
          <a:p>
            <a:pPr>
              <a:spcAft>
                <a:spcPts val="0"/>
              </a:spcAft>
            </a:pP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3</a:t>
            </a:r>
            <a:r>
              <a:rPr lang="en-US" sz="3200" b="1">
                <a:solidFill>
                  <a:schemeClr val="accent2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What causes the most pollution? 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ea typeface="Times New Roman" panose="02020603050405020304" pitchFamily="18" charset="0"/>
              </a:rPr>
              <a:t>	</a:t>
            </a:r>
            <a:r>
              <a:rPr lang="en-US" sz="3200" b="1" dirty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Factories </a:t>
            </a:r>
            <a:r>
              <a:rPr lang="en-US" sz="3200" dirty="0">
                <a:ea typeface="Times New Roman" panose="02020603050405020304" pitchFamily="18" charset="0"/>
              </a:rPr>
              <a:t>		</a:t>
            </a:r>
            <a:r>
              <a:rPr lang="en-US" sz="3200" b="1" dirty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 </a:t>
            </a:r>
            <a:r>
              <a:rPr lang="en-US" sz="3200">
                <a:ea typeface="Times New Roman" panose="02020603050405020304" pitchFamily="18" charset="0"/>
              </a:rPr>
              <a:t>Animals </a:t>
            </a:r>
            <a:r>
              <a:rPr lang="en-US" sz="3200" dirty="0">
                <a:ea typeface="Times New Roman" panose="02020603050405020304" pitchFamily="18" charset="0"/>
              </a:rPr>
              <a:t>		</a:t>
            </a:r>
            <a:r>
              <a:rPr lang="en-US" sz="3200" b="1" dirty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Hospitals </a:t>
            </a:r>
            <a:endParaRPr lang="en-US" sz="3200" dirty="0">
              <a:ea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622340" y="1598427"/>
            <a:ext cx="523875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8622339" y="3072435"/>
            <a:ext cx="523875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316664" y="4554598"/>
            <a:ext cx="523875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00532" y="302796"/>
            <a:ext cx="292121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/>
              <a:t>Environment Quiz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62577" y="31453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3037" y="1869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4695" y="1076546"/>
            <a:ext cx="114637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>
                <a:solidFill>
                  <a:schemeClr val="accent2"/>
                </a:solidFill>
                <a:ea typeface="Times New Roman" panose="02020603050405020304" pitchFamily="18" charset="0"/>
              </a:rPr>
              <a:t>4. </a:t>
            </a:r>
            <a:r>
              <a:rPr lang="en-US" sz="3200">
                <a:ea typeface="Times New Roman" panose="02020603050405020304" pitchFamily="18" charset="0"/>
              </a:rPr>
              <a:t>The surroundings in which we live are our ______.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ea typeface="Times New Roman" panose="02020603050405020304" pitchFamily="18" charset="0"/>
              </a:rPr>
              <a:t>	</a:t>
            </a:r>
            <a:r>
              <a:rPr lang="en-US" sz="3200" b="1" dirty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habitat </a:t>
            </a:r>
            <a:r>
              <a:rPr lang="en-US" sz="3200" dirty="0">
                <a:ea typeface="Times New Roman" panose="02020603050405020304" pitchFamily="18" charset="0"/>
              </a:rPr>
              <a:t>	</a:t>
            </a:r>
            <a:r>
              <a:rPr lang="en-US" sz="3200">
                <a:ea typeface="Times New Roman" panose="02020603050405020304" pitchFamily="18" charset="0"/>
              </a:rPr>
              <a:t>	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B.</a:t>
            </a:r>
            <a:r>
              <a:rPr lang="en-US" sz="3200">
                <a:ea typeface="Times New Roman" panose="02020603050405020304" pitchFamily="18" charset="0"/>
              </a:rPr>
              <a:t> place </a:t>
            </a:r>
            <a:r>
              <a:rPr lang="en-US" sz="3200" dirty="0">
                <a:ea typeface="Times New Roman" panose="02020603050405020304" pitchFamily="18" charset="0"/>
              </a:rPr>
              <a:t>			</a:t>
            </a:r>
            <a:r>
              <a:rPr lang="en-US" sz="3200" b="1" dirty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environment </a:t>
            </a:r>
          </a:p>
          <a:p>
            <a:pPr>
              <a:spcAft>
                <a:spcPts val="0"/>
              </a:spcAft>
            </a:pP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b="1">
                <a:solidFill>
                  <a:schemeClr val="accent2"/>
                </a:solidFill>
                <a:ea typeface="Times New Roman" panose="02020603050405020304" pitchFamily="18" charset="0"/>
              </a:rPr>
              <a:t>5.</a:t>
            </a:r>
            <a:r>
              <a:rPr lang="en-US" sz="3200">
                <a:ea typeface="Times New Roman" panose="02020603050405020304" pitchFamily="18" charset="0"/>
              </a:rPr>
              <a:t> Which of these will reduce your carbon footprint? 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ea typeface="Times New Roman" panose="02020603050405020304" pitchFamily="18" charset="0"/>
              </a:rPr>
              <a:t>	</a:t>
            </a:r>
            <a:r>
              <a:rPr lang="en-US" sz="3200" b="1" dirty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Cutting down a lot of trees. </a:t>
            </a:r>
            <a:r>
              <a:rPr lang="en-US" sz="3200" dirty="0">
                <a:ea typeface="Times New Roman" panose="02020603050405020304" pitchFamily="18" charset="0"/>
              </a:rPr>
              <a:t>		</a:t>
            </a:r>
            <a:r>
              <a:rPr lang="en-US" sz="320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	B.</a:t>
            </a:r>
            <a:r>
              <a:rPr lang="en-US" sz="3200">
                <a:ea typeface="Times New Roman" panose="02020603050405020304" pitchFamily="18" charset="0"/>
              </a:rPr>
              <a:t> Recycling paper products. </a:t>
            </a:r>
            <a:r>
              <a:rPr lang="en-US" sz="3200" dirty="0">
                <a:ea typeface="Times New Roman" panose="02020603050405020304" pitchFamily="18" charset="0"/>
              </a:rPr>
              <a:t>		</a:t>
            </a:r>
            <a:r>
              <a:rPr lang="en-US" sz="320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	C.</a:t>
            </a:r>
            <a:r>
              <a:rPr lang="en-US" sz="3200">
                <a:ea typeface="Times New Roman" panose="02020603050405020304" pitchFamily="18" charset="0"/>
              </a:rPr>
              <a:t> Leaving the TV on all night. </a:t>
            </a:r>
          </a:p>
        </p:txBody>
      </p:sp>
      <p:sp>
        <p:nvSpPr>
          <p:cNvPr id="13" name="Oval 12"/>
          <p:cNvSpPr/>
          <p:nvPr/>
        </p:nvSpPr>
        <p:spPr>
          <a:xfrm>
            <a:off x="7687781" y="1611373"/>
            <a:ext cx="523875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286219" y="3554473"/>
            <a:ext cx="523875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49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82890" y="127591"/>
            <a:ext cx="4138096" cy="584775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86697" y="1389593"/>
            <a:ext cx="114598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lexical items related to environment protections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962" y="486419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89776" y="109169"/>
            <a:ext cx="3071991" cy="646331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67743" y="1543922"/>
            <a:ext cx="8149852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Learn by heart new words x 2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Do ex B1,2 (P. 55)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Start preparing for the Project of the unit.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595" y="4000814"/>
            <a:ext cx="3189768" cy="211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9107" y="618452"/>
            <a:ext cx="7946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1. We should reuse and …………..things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6142515" y="522759"/>
            <a:ext cx="17043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recycle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s://img.loigiaihay.com/picture/2023/0723/45-r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783" y="2105247"/>
            <a:ext cx="4017836" cy="381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557591" y="6422065"/>
            <a:ext cx="467832" cy="435935"/>
          </a:xfrm>
          <a:prstGeom prst="actionButtonHom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624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01209" y="452398"/>
            <a:ext cx="9388550" cy="46680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We should use ………transport to reduce air pollution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448" y="1701209"/>
            <a:ext cx="7676706" cy="4518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12510" y="334426"/>
            <a:ext cx="1277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557591" y="6422065"/>
            <a:ext cx="467832" cy="435935"/>
          </a:xfrm>
          <a:prstGeom prst="actionButtonHom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316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3740" y="568013"/>
            <a:ext cx="9877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spc="-50" dirty="0">
                <a:solidFill>
                  <a:srgbClr val="002060"/>
                </a:solidFill>
                <a:latin typeface="Century Schoolbook"/>
              </a:rPr>
              <a:t>3. If we cut down trees in the forest, there will be more………...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992" y="2222205"/>
            <a:ext cx="5858538" cy="37851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22696" y="941639"/>
            <a:ext cx="1225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pc="-50" dirty="0">
                <a:solidFill>
                  <a:srgbClr val="0070C0"/>
                </a:solidFill>
                <a:latin typeface="Century Schoolbook"/>
              </a:rPr>
              <a:t>floods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557591" y="6422065"/>
            <a:ext cx="467832" cy="435935"/>
          </a:xfrm>
          <a:prstGeom prst="actionButtonHom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546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9944" y="946873"/>
            <a:ext cx="10207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OpenSans"/>
              </a:rPr>
              <a:t>4. We can ………… more trees in our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neighbourhood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.</a:t>
            </a:r>
            <a:br>
              <a:rPr lang="en-US" sz="3200" dirty="0">
                <a:solidFill>
                  <a:srgbClr val="000000"/>
                </a:solidFill>
                <a:latin typeface="OpenSans"/>
              </a:rPr>
            </a:b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712" y="2569202"/>
            <a:ext cx="5145605" cy="35126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9861" y="776177"/>
            <a:ext cx="1162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3B87CD"/>
                </a:solidFill>
                <a:latin typeface="OpenSans"/>
              </a:rPr>
              <a:t>plant</a:t>
            </a:r>
            <a:endParaRPr lang="en-US" sz="3200" dirty="0">
              <a:solidFill>
                <a:srgbClr val="3B87CD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557591" y="6422065"/>
            <a:ext cx="467832" cy="435935"/>
          </a:xfrm>
          <a:prstGeom prst="actionButtonHom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223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4044105" y="2069297"/>
            <a:ext cx="4388410" cy="625641"/>
          </a:xfrm>
          <a:prstGeom prst="roundRect">
            <a:avLst>
              <a:gd name="adj" fmla="val 4266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09" y="1900901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411461" y="2182062"/>
            <a:ext cx="4388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1: GETTING STARTED (P. 72)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6846" y="1219362"/>
            <a:ext cx="4103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B87CD"/>
                </a:solidFill>
                <a:latin typeface="Arial Black" panose="020B0A04020102020204" pitchFamily="34" charset="0"/>
              </a:rPr>
              <a:t>Period 55: Unit 7: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05733" y="1209285"/>
            <a:ext cx="9146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B87CD"/>
                </a:solidFill>
                <a:latin typeface="Arial Black" panose="020B0A04020102020204" pitchFamily="34" charset="0"/>
              </a:rPr>
              <a:t>ENVIRONMENTAL PROTECTION</a:t>
            </a:r>
          </a:p>
        </p:txBody>
      </p:sp>
      <p:pic>
        <p:nvPicPr>
          <p:cNvPr id="3074" name="Picture 2" descr="https://img.loigiaihay.com/picture/2023/0624/32-environmental-protec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191" y="3470789"/>
            <a:ext cx="5856479" cy="269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5">
            <a:extLst>
              <a:ext uri="{FF2B5EF4-FFF2-40B4-BE49-F238E27FC236}">
                <a16:creationId xmlns:a16="http://schemas.microsoft.com/office/drawing/2014/main" id="{C8B2A556-8765-40DE-BA50-413E339AACC6}"/>
              </a:ext>
            </a:extLst>
          </p:cNvPr>
          <p:cNvSpPr txBox="1"/>
          <p:nvPr/>
        </p:nvSpPr>
        <p:spPr>
          <a:xfrm>
            <a:off x="2636449" y="296755"/>
            <a:ext cx="85491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1DD74-912C-4BD9-BFB2-9144CFB73BD9}" type="datetime2">
              <a:rPr lang="en-US" altLang="vi-VN" sz="4000" b="1" smtClean="0">
                <a:solidFill>
                  <a:srgbClr val="FF0000"/>
                </a:solidFill>
                <a:latin typeface="Arial" panose="020B0604020202020204" pitchFamily="34" charset="0"/>
              </a:rPr>
              <a:pPr/>
              <a:t>Friday, January 19, 2024</a:t>
            </a:fld>
            <a:endParaRPr lang="vi-VN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43F04E-997E-49DE-B3B0-0FBBB7B6B800}"/>
              </a:ext>
            </a:extLst>
          </p:cNvPr>
          <p:cNvSpPr/>
          <p:nvPr/>
        </p:nvSpPr>
        <p:spPr>
          <a:xfrm>
            <a:off x="1012723" y="1083250"/>
            <a:ext cx="10107561" cy="353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OBJECTIVES</a:t>
            </a:r>
            <a:endParaRPr lang="vi-VN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the end of this lesson, Ss will be able to:</a:t>
            </a:r>
            <a:endParaRPr lang="vi-VN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Knowledge</a:t>
            </a:r>
            <a:endParaRPr lang="vi-VN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Gain an overview about the topic 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Environmental protection</a:t>
            </a:r>
            <a:endParaRPr lang="vi-VN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Gain vocabulary to talk about 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Environmental protection</a:t>
            </a:r>
            <a:endParaRPr lang="vi-V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056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6670" y="89213"/>
            <a:ext cx="431453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Vocabulary</a:t>
            </a:r>
          </a:p>
        </p:txBody>
      </p:sp>
      <p:pic>
        <p:nvPicPr>
          <p:cNvPr id="5" name="Picture 2" descr="https://img.loigiaihay.com/picture/2023/0624/32-environmental-protec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4" y="1120778"/>
            <a:ext cx="5479983" cy="355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184066" y="509105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i="1" dirty="0"/>
              <a:t>bảo vệ môi trường</a:t>
            </a:r>
          </a:p>
        </p:txBody>
      </p:sp>
      <p:sp>
        <p:nvSpPr>
          <p:cNvPr id="8" name="Rectangle 7"/>
          <p:cNvSpPr/>
          <p:nvPr/>
        </p:nvSpPr>
        <p:spPr>
          <a:xfrm>
            <a:off x="1559524" y="5060281"/>
            <a:ext cx="5812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</a:rPr>
              <a:t>- </a:t>
            </a:r>
            <a:r>
              <a:rPr lang="vi-VN" sz="3600" dirty="0">
                <a:solidFill>
                  <a:prstClr val="black"/>
                </a:solidFill>
              </a:rPr>
              <a:t>environ</a:t>
            </a:r>
            <a:r>
              <a:rPr lang="vi-VN" sz="3600" dirty="0">
                <a:solidFill>
                  <a:srgbClr val="FF0000"/>
                </a:solidFill>
              </a:rPr>
              <a:t>men</a:t>
            </a:r>
            <a:r>
              <a:rPr lang="vi-VN" sz="3600" dirty="0">
                <a:solidFill>
                  <a:prstClr val="black"/>
                </a:solidFill>
              </a:rPr>
              <a:t>tal pro</a:t>
            </a:r>
            <a:r>
              <a:rPr lang="vi-VN" sz="3600" dirty="0">
                <a:solidFill>
                  <a:srgbClr val="FF0000"/>
                </a:solidFill>
              </a:rPr>
              <a:t>tec</a:t>
            </a:r>
            <a:r>
              <a:rPr lang="vi-VN" sz="3600" dirty="0">
                <a:solidFill>
                  <a:prstClr val="black"/>
                </a:solidFill>
              </a:rPr>
              <a:t>tion</a:t>
            </a:r>
            <a:r>
              <a:rPr lang="en-US" sz="3600" dirty="0">
                <a:solidFill>
                  <a:prstClr val="black"/>
                </a:solidFill>
              </a:rPr>
              <a:t>: </a:t>
            </a:r>
            <a:endParaRPr lang="vi-VN" sz="36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67231" y="5586645"/>
            <a:ext cx="4996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/ɪnˌvaɪərənˈmɛntl prəˈtɛkʃən/ </a:t>
            </a:r>
          </a:p>
        </p:txBody>
      </p:sp>
      <p:pic>
        <p:nvPicPr>
          <p:cNvPr id="10" name="environmental-protection16597584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0558" y="518024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4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4030</TotalTime>
  <Words>1020</Words>
  <Application>Microsoft Office PowerPoint</Application>
  <PresentationFormat>Widescreen</PresentationFormat>
  <Paragraphs>168</Paragraphs>
  <Slides>26</Slides>
  <Notes>15</Notes>
  <HiddenSlides>0</HiddenSlides>
  <MMClips>7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Arial Black</vt:lpstr>
      <vt:lpstr>Bahnschrift SemiBold</vt:lpstr>
      <vt:lpstr>Bahnschrift SemiBold Condensed</vt:lpstr>
      <vt:lpstr>Calibri</vt:lpstr>
      <vt:lpstr>Calibri Light</vt:lpstr>
      <vt:lpstr>Century Schoolbook</vt:lpstr>
      <vt:lpstr>Myriad Pro</vt:lpstr>
      <vt:lpstr>OpenSans</vt:lpstr>
      <vt:lpstr>Times New Roman</vt:lpstr>
      <vt:lpstr>VNI-Ariston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255</cp:revision>
  <dcterms:created xsi:type="dcterms:W3CDTF">2020-12-09T02:04:09Z</dcterms:created>
  <dcterms:modified xsi:type="dcterms:W3CDTF">2024-01-19T07:10:36Z</dcterms:modified>
</cp:coreProperties>
</file>