
<file path=[Content_Types].xml><?xml version="1.0" encoding="utf-8"?>
<Types xmlns="http://schemas.openxmlformats.org/package/2006/content-types">
  <Default Extension="png" ContentType="image/png"/>
  <Default Extension="mp3" ContentType="audio/mpe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media/audio2.wav" ContentType="audio/wav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36"/>
  </p:notesMasterIdLst>
  <p:sldIdLst>
    <p:sldId id="362" r:id="rId2"/>
    <p:sldId id="363" r:id="rId3"/>
    <p:sldId id="369" r:id="rId4"/>
    <p:sldId id="256" r:id="rId5"/>
    <p:sldId id="380" r:id="rId6"/>
    <p:sldId id="351" r:id="rId7"/>
    <p:sldId id="347" r:id="rId8"/>
    <p:sldId id="348" r:id="rId9"/>
    <p:sldId id="349" r:id="rId10"/>
    <p:sldId id="350" r:id="rId11"/>
    <p:sldId id="283" r:id="rId12"/>
    <p:sldId id="367" r:id="rId13"/>
    <p:sldId id="298" r:id="rId14"/>
    <p:sldId id="327" r:id="rId15"/>
    <p:sldId id="371" r:id="rId16"/>
    <p:sldId id="373" r:id="rId17"/>
    <p:sldId id="358" r:id="rId18"/>
    <p:sldId id="372" r:id="rId19"/>
    <p:sldId id="359" r:id="rId20"/>
    <p:sldId id="374" r:id="rId21"/>
    <p:sldId id="377" r:id="rId22"/>
    <p:sldId id="378" r:id="rId23"/>
    <p:sldId id="376" r:id="rId24"/>
    <p:sldId id="379" r:id="rId25"/>
    <p:sldId id="375" r:id="rId26"/>
    <p:sldId id="325" r:id="rId27"/>
    <p:sldId id="313" r:id="rId28"/>
    <p:sldId id="314" r:id="rId29"/>
    <p:sldId id="330" r:id="rId30"/>
    <p:sldId id="370" r:id="rId31"/>
    <p:sldId id="360" r:id="rId32"/>
    <p:sldId id="366" r:id="rId33"/>
    <p:sldId id="364" r:id="rId34"/>
    <p:sldId id="365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GUYEN LINH" initials="NL" lastIdx="2" clrIdx="0">
    <p:extLst>
      <p:ext uri="{19B8F6BF-5375-455C-9EA6-DF929625EA0E}">
        <p15:presenceInfo xmlns:p15="http://schemas.microsoft.com/office/powerpoint/2012/main" userId="a6fb245461e99cb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702A"/>
    <a:srgbClr val="FBCDCD"/>
    <a:srgbClr val="7192A9"/>
    <a:srgbClr val="EF4B66"/>
    <a:srgbClr val="F7A5A5"/>
    <a:srgbClr val="F37D91"/>
    <a:srgbClr val="F26649"/>
    <a:srgbClr val="F3F6F6"/>
    <a:srgbClr val="D8E5E5"/>
    <a:srgbClr val="3B87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808" autoAdjust="0"/>
    <p:restoredTop sz="94660"/>
  </p:normalViewPr>
  <p:slideViewPr>
    <p:cSldViewPr snapToGrid="0" showGuides="1">
      <p:cViewPr varScale="1">
        <p:scale>
          <a:sx n="78" d="100"/>
          <a:sy n="78" d="100"/>
        </p:scale>
        <p:origin x="950" y="101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commentAuthors" Target="commentAuthors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29477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6935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4980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317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316" y="4343290"/>
            <a:ext cx="5487370" cy="411531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888635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391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189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0391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8995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64655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0993E-A4FC-4C07-B33A-774D3CAF817B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07962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80993E-A4FC-4C07-B33A-774D3CAF817B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86933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52898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6463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24659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99511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68236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70336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438377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483839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0793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1260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1083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66226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3429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6219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2258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81412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1/19/2024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1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7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1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notesSlide" Target="../notesSlides/notesSlide8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slideLayout" Target="../slideLayouts/slideLayout2.xml"/><Relationship Id="rId5" Type="http://schemas.microsoft.com/office/2007/relationships/media" Target="../media/media3.mp3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1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notesSlide" Target="../notesSlides/notesSlide9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slideLayout" Target="../slideLayouts/slideLayout2.xml"/><Relationship Id="rId5" Type="http://schemas.microsoft.com/office/2007/relationships/media" Target="../media/media3.mp3"/><Relationship Id="rId10" Type="http://schemas.openxmlformats.org/officeDocument/2006/relationships/audio" Target="../media/media5.mp3"/><Relationship Id="rId4" Type="http://schemas.openxmlformats.org/officeDocument/2006/relationships/audio" Target="../media/media2.mp3"/><Relationship Id="rId9" Type="http://schemas.microsoft.com/office/2007/relationships/media" Target="../media/media5.mp3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13" Type="http://schemas.openxmlformats.org/officeDocument/2006/relationships/slide" Target="slide24.xml"/><Relationship Id="rId3" Type="http://schemas.openxmlformats.org/officeDocument/2006/relationships/slide" Target="slide21.xml"/><Relationship Id="rId7" Type="http://schemas.openxmlformats.org/officeDocument/2006/relationships/slide" Target="slide23.xml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8.xml"/><Relationship Id="rId11" Type="http://schemas.openxmlformats.org/officeDocument/2006/relationships/image" Target="../media/image17.png"/><Relationship Id="rId5" Type="http://schemas.openxmlformats.org/officeDocument/2006/relationships/slide" Target="slide16.xml"/><Relationship Id="rId10" Type="http://schemas.openxmlformats.org/officeDocument/2006/relationships/slide" Target="slide20.xml"/><Relationship Id="rId4" Type="http://schemas.openxmlformats.org/officeDocument/2006/relationships/slide" Target="slide22.xml"/><Relationship Id="rId9" Type="http://schemas.openxmlformats.org/officeDocument/2006/relationships/slide" Target="slide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5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5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slide" Target="slide15.xml"/><Relationship Id="rId5" Type="http://schemas.openxmlformats.org/officeDocument/2006/relationships/image" Target="../media/image11.png"/><Relationship Id="rId4" Type="http://schemas.openxmlformats.org/officeDocument/2006/relationships/image" Target="../media/image21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2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2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2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6.jpeg"/><Relationship Id="rId5" Type="http://schemas.openxmlformats.org/officeDocument/2006/relationships/image" Target="../media/image25.png"/><Relationship Id="rId4" Type="http://schemas.openxmlformats.org/officeDocument/2006/relationships/oleObject" Target="../embeddings/oleObject1.bin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8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4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pn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1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1.png"/><Relationship Id="rId5" Type="http://schemas.openxmlformats.org/officeDocument/2006/relationships/image" Target="../media/image14.jp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386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781607" y="2441975"/>
            <a:ext cx="7274035" cy="923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7" tIns="45714" rIns="91427" bIns="45714">
            <a:spAutoFit/>
          </a:bodyPr>
          <a:lstStyle/>
          <a:p>
            <a:r>
              <a:rPr lang="en-GB" sz="5400" b="1" dirty="0">
                <a:solidFill>
                  <a:srgbClr val="002060"/>
                </a:solidFill>
                <a:latin typeface="VNI-Ariston" pitchFamily="2" charset="0"/>
              </a:rPr>
              <a:t>Good morning class!!!</a:t>
            </a:r>
            <a:endParaRPr lang="en-US" sz="5400" b="1" dirty="0">
              <a:solidFill>
                <a:srgbClr val="002060"/>
              </a:solidFill>
              <a:latin typeface="VNI-Ariston" pitchFamily="2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8309567" y="130459"/>
            <a:ext cx="4223092" cy="58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7" tIns="45714" rIns="91427" bIns="45714">
            <a:spAutoFit/>
          </a:bodyPr>
          <a:lstStyle/>
          <a:p>
            <a:r>
              <a:rPr lang="en-GB" sz="3200" b="1" i="1" dirty="0">
                <a:solidFill>
                  <a:srgbClr val="FF0000"/>
                </a:solidFill>
                <a:latin typeface="Bahnschrift SemiBold Condensed" panose="020B0502040204020203" pitchFamily="34" charset="0"/>
              </a:rPr>
              <a:t>Ph u </a:t>
            </a:r>
            <a:r>
              <a:rPr lang="en-GB" sz="3200" b="1" i="1" dirty="0" err="1">
                <a:solidFill>
                  <a:srgbClr val="FF0000"/>
                </a:solidFill>
                <a:latin typeface="Bahnschrift SemiBold Condensed" panose="020B0502040204020203" pitchFamily="34" charset="0"/>
              </a:rPr>
              <a:t>Thi</a:t>
            </a:r>
            <a:r>
              <a:rPr lang="en-GB" sz="3200" b="1" i="1" dirty="0">
                <a:solidFill>
                  <a:srgbClr val="FF0000"/>
                </a:solidFill>
                <a:latin typeface="Bahnschrift SemiBold Condensed" panose="020B0502040204020203" pitchFamily="34" charset="0"/>
              </a:rPr>
              <a:t> Secondary school.</a:t>
            </a:r>
            <a:endParaRPr lang="en-US" sz="3200" b="1" i="1" dirty="0">
              <a:solidFill>
                <a:srgbClr val="FF0000"/>
              </a:solidFill>
              <a:latin typeface="Bahnschrift SemiBold Condensed" panose="020B0502040204020203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30" t="18036" r="15012" b="18522"/>
          <a:stretch/>
        </p:blipFill>
        <p:spPr>
          <a:xfrm>
            <a:off x="0" y="0"/>
            <a:ext cx="1289268" cy="112906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30" t="18036" r="15012" b="18522"/>
          <a:stretch/>
        </p:blipFill>
        <p:spPr>
          <a:xfrm>
            <a:off x="-125652" y="5679158"/>
            <a:ext cx="1414920" cy="138132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259870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556896" y="4001291"/>
            <a:ext cx="4356850" cy="1236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800" b="1" dirty="0">
                <a:solidFill>
                  <a:srgbClr val="AD4F0F"/>
                </a:solidFill>
              </a:rPr>
              <a:t>ex</a:t>
            </a:r>
            <a:r>
              <a:rPr lang="en-US" sz="4800" b="1" dirty="0">
                <a:solidFill>
                  <a:srgbClr val="FF0000"/>
                </a:solidFill>
              </a:rPr>
              <a:t>tin</a:t>
            </a:r>
            <a:r>
              <a:rPr lang="en-US" sz="4800" b="1" dirty="0">
                <a:solidFill>
                  <a:srgbClr val="AD4F0F"/>
                </a:solidFill>
              </a:rPr>
              <a:t>ction (n):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365205" y="4111252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sự</a:t>
            </a:r>
            <a:r>
              <a:rPr lang="en-US" sz="4800" dirty="0"/>
              <a:t> </a:t>
            </a:r>
            <a:r>
              <a:rPr lang="en-US" sz="4800" dirty="0" err="1"/>
              <a:t>tuyệt</a:t>
            </a:r>
            <a:r>
              <a:rPr lang="en-US" sz="4800" dirty="0"/>
              <a:t> </a:t>
            </a:r>
            <a:r>
              <a:rPr lang="en-US" sz="4800" dirty="0" err="1"/>
              <a:t>chủng</a:t>
            </a:r>
            <a:endParaRPr lang="en-US" sz="4800" dirty="0"/>
          </a:p>
        </p:txBody>
      </p:sp>
      <p:sp>
        <p:nvSpPr>
          <p:cNvPr id="2" name="Rectangle 1"/>
          <p:cNvSpPr/>
          <p:nvPr/>
        </p:nvSpPr>
        <p:spPr>
          <a:xfrm>
            <a:off x="891331" y="5036545"/>
            <a:ext cx="2774157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>
                <a:solidFill>
                  <a:schemeClr val="accent5">
                    <a:lumMod val="50000"/>
                  </a:schemeClr>
                </a:solidFill>
              </a:rPr>
              <a:t>/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</a:rPr>
              <a:t>ɪkˈstɪŋkʃn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pic>
        <p:nvPicPr>
          <p:cNvPr id="4" name="Hình ảnh 3">
            <a:extLst>
              <a:ext uri="{FF2B5EF4-FFF2-40B4-BE49-F238E27FC236}">
                <a16:creationId xmlns:a16="http://schemas.microsoft.com/office/drawing/2014/main" id="{1ACC4C3E-7EF4-0DDC-4405-7F4BFBB462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2681" y="267364"/>
            <a:ext cx="3609975" cy="4544782"/>
          </a:xfrm>
          <a:prstGeom prst="rect">
            <a:avLst/>
          </a:prstGeom>
        </p:spPr>
      </p:pic>
      <p:pic>
        <p:nvPicPr>
          <p:cNvPr id="3" name="extinction__gb_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043" y="5238088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26759" y="102031"/>
            <a:ext cx="2973309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VOCABULARY</a:t>
            </a:r>
          </a:p>
        </p:txBody>
      </p:sp>
    </p:spTree>
    <p:extLst>
      <p:ext uri="{BB962C8B-B14F-4D97-AF65-F5344CB8AC3E}">
        <p14:creationId xmlns:p14="http://schemas.microsoft.com/office/powerpoint/2010/main" val="546729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0365980"/>
              </p:ext>
            </p:extLst>
          </p:nvPr>
        </p:nvGraphicFramePr>
        <p:xfrm>
          <a:off x="1143769" y="1238865"/>
          <a:ext cx="10921472" cy="4501025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42920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76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52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69491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EF4B66"/>
                          </a:solidFill>
                          <a:latin typeface="+mn-lt"/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EF4B66"/>
                          </a:solidFill>
                          <a:latin typeface="+mn-lt"/>
                        </a:rPr>
                        <a:t>Pronunciation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EF4B66"/>
                          </a:solidFill>
                          <a:latin typeface="+mn-lt"/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6863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 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e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cosystem (n) </a:t>
                      </a:r>
                      <a:endParaRPr lang="en-US" sz="3200" b="1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/ˈiːkəʊsɪstəm/</a:t>
                      </a:r>
                      <a:endParaRPr lang="en-US" sz="32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hệ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sinh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thái</a:t>
                      </a:r>
                      <a:endParaRPr lang="en-US" sz="3200" b="1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917693607"/>
                  </a:ext>
                </a:extLst>
              </a:tr>
              <a:tr h="666863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ma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rine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life (n) </a:t>
                      </a:r>
                      <a:endParaRPr lang="en-US" sz="3200" b="1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/mə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ˈriːn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laɪf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sinh vật</a:t>
                      </a:r>
                      <a:r>
                        <a:rPr lang="en-US" sz="3200" b="1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biển</a:t>
                      </a:r>
                      <a:endParaRPr lang="en-US" sz="3200" b="1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26415072"/>
                  </a:ext>
                </a:extLst>
              </a:tr>
              <a:tr h="666863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3. abs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orb 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(v) </a:t>
                      </a:r>
                      <a:endParaRPr lang="en-US" sz="3200" b="1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2800" b="1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/əbˈzɔːb/</a:t>
                      </a:r>
                      <a:endParaRPr lang="en-US" sz="4400" b="1" dirty="0">
                        <a:solidFill>
                          <a:srgbClr val="000000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hút</a:t>
                      </a:r>
                      <a:r>
                        <a:rPr lang="en-US" sz="32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b="1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hấp</a:t>
                      </a:r>
                      <a:r>
                        <a:rPr lang="en-US" sz="3200" b="1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thu</a:t>
                      </a:r>
                      <a:endParaRPr lang="en-US" sz="3200" b="1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3090687457"/>
                  </a:ext>
                </a:extLst>
              </a:tr>
              <a:tr h="677113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4. 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har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mful 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sub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stance (n) </a:t>
                      </a:r>
                      <a:endParaRPr lang="en-US" sz="3200" b="1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/ˈ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hɑːmfl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ˈ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sʌbstəns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chất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gây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hại</a:t>
                      </a:r>
                      <a:endParaRPr lang="en-US" sz="3200" b="1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463010817"/>
                  </a:ext>
                </a:extLst>
              </a:tr>
              <a:tr h="666863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5. ex</a:t>
                      </a:r>
                      <a:r>
                        <a:rPr lang="en-US" sz="3200" b="1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tin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ction (n) </a:t>
                      </a:r>
                      <a:endParaRPr lang="en-US" sz="3200" b="1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/ɪk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ˈstɪŋkʃn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sự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tuyệt</a:t>
                      </a:r>
                      <a:r>
                        <a:rPr lang="en-US" sz="3200" b="1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chủng</a:t>
                      </a:r>
                      <a:endParaRPr lang="en-US" sz="3200" b="1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537248175"/>
                  </a:ext>
                </a:extLst>
              </a:tr>
            </a:tbl>
          </a:graphicData>
        </a:graphic>
      </p:graphicFrame>
      <p:pic>
        <p:nvPicPr>
          <p:cNvPr id="12" name="ecosystem__gb_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6759" y="1924111"/>
            <a:ext cx="609600" cy="609600"/>
          </a:xfrm>
          <a:prstGeom prst="rect">
            <a:avLst/>
          </a:prstGeom>
        </p:spPr>
      </p:pic>
      <p:pic>
        <p:nvPicPr>
          <p:cNvPr id="5" name="marine life 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6759" y="2619829"/>
            <a:ext cx="609600" cy="609600"/>
          </a:xfrm>
          <a:prstGeom prst="rect">
            <a:avLst/>
          </a:prstGeom>
        </p:spPr>
      </p:pic>
      <p:pic>
        <p:nvPicPr>
          <p:cNvPr id="13" name="absorb__gb_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6759" y="3298717"/>
            <a:ext cx="609600" cy="609600"/>
          </a:xfrm>
          <a:prstGeom prst="rect">
            <a:avLst/>
          </a:prstGeom>
        </p:spPr>
      </p:pic>
      <p:pic>
        <p:nvPicPr>
          <p:cNvPr id="7" name="harmful substance 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6759" y="3951793"/>
            <a:ext cx="609600" cy="609600"/>
          </a:xfrm>
          <a:prstGeom prst="rect">
            <a:avLst/>
          </a:prstGeom>
        </p:spPr>
      </p:pic>
      <p:pic>
        <p:nvPicPr>
          <p:cNvPr id="15" name="extinction__gb_1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6759" y="4633071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26759" y="102031"/>
            <a:ext cx="2973309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VOCABULARY</a:t>
            </a:r>
          </a:p>
        </p:txBody>
      </p:sp>
    </p:spTree>
    <p:extLst>
      <p:ext uri="{BB962C8B-B14F-4D97-AF65-F5344CB8AC3E}">
        <p14:creationId xmlns:p14="http://schemas.microsoft.com/office/powerpoint/2010/main" val="1769986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09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77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20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4275180"/>
              </p:ext>
            </p:extLst>
          </p:nvPr>
        </p:nvGraphicFramePr>
        <p:xfrm>
          <a:off x="1188319" y="1216187"/>
          <a:ext cx="7644872" cy="4026484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429207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52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92169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6863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 </a:t>
                      </a:r>
                      <a:endParaRPr lang="en-US" sz="32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hệ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sinh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thái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917693607"/>
                  </a:ext>
                </a:extLst>
              </a:tr>
              <a:tr h="666863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</a:t>
                      </a:r>
                      <a:endParaRPr lang="en-US" sz="32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sinh vật</a:t>
                      </a:r>
                      <a:r>
                        <a:rPr lang="en-US" sz="3200" baseline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 biển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26415072"/>
                  </a:ext>
                </a:extLst>
              </a:tr>
              <a:tr h="666863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3. </a:t>
                      </a:r>
                      <a:endParaRPr lang="en-US" sz="32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hút</a:t>
                      </a:r>
                      <a:r>
                        <a:rPr lang="en-US" sz="32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320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hấp</a:t>
                      </a:r>
                      <a:r>
                        <a:rPr lang="en-US" sz="3200" dirty="0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thu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3090687457"/>
                  </a:ext>
                </a:extLst>
              </a:tr>
              <a:tr h="666863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4. </a:t>
                      </a:r>
                      <a:endParaRPr lang="en-US" sz="32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chất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gây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hại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463010817"/>
                  </a:ext>
                </a:extLst>
              </a:tr>
              <a:tr h="666863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5. </a:t>
                      </a:r>
                      <a:endParaRPr lang="en-US" sz="3200" b="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sự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tuyệt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chủng</a:t>
                      </a:r>
                      <a:endParaRPr lang="en-US" sz="3200" dirty="0">
                        <a:effectLst/>
                        <a:latin typeface="+mn-lt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537248175"/>
                  </a:ext>
                </a:extLst>
              </a:tr>
            </a:tbl>
          </a:graphicData>
        </a:graphic>
      </p:graphicFrame>
      <p:pic>
        <p:nvPicPr>
          <p:cNvPr id="12" name="ecosystem__gb_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6759" y="1924111"/>
            <a:ext cx="609600" cy="609600"/>
          </a:xfrm>
          <a:prstGeom prst="rect">
            <a:avLst/>
          </a:prstGeom>
        </p:spPr>
      </p:pic>
      <p:pic>
        <p:nvPicPr>
          <p:cNvPr id="5" name="marine life 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6759" y="2619829"/>
            <a:ext cx="609600" cy="609600"/>
          </a:xfrm>
          <a:prstGeom prst="rect">
            <a:avLst/>
          </a:prstGeom>
        </p:spPr>
      </p:pic>
      <p:pic>
        <p:nvPicPr>
          <p:cNvPr id="13" name="absorb__gb_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6759" y="3298717"/>
            <a:ext cx="609600" cy="609600"/>
          </a:xfrm>
          <a:prstGeom prst="rect">
            <a:avLst/>
          </a:prstGeom>
        </p:spPr>
      </p:pic>
      <p:pic>
        <p:nvPicPr>
          <p:cNvPr id="7" name="harmful substance 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6759" y="3951793"/>
            <a:ext cx="609600" cy="609600"/>
          </a:xfrm>
          <a:prstGeom prst="rect">
            <a:avLst/>
          </a:prstGeom>
        </p:spPr>
      </p:pic>
      <p:pic>
        <p:nvPicPr>
          <p:cNvPr id="15" name="extinction__gb_1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6759" y="4633071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26759" y="102031"/>
            <a:ext cx="4382488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Checking Vocabulary</a:t>
            </a:r>
          </a:p>
        </p:txBody>
      </p:sp>
      <p:sp>
        <p:nvSpPr>
          <p:cNvPr id="3" name="Rectangle 2"/>
          <p:cNvSpPr/>
          <p:nvPr/>
        </p:nvSpPr>
        <p:spPr>
          <a:xfrm>
            <a:off x="1639887" y="1914439"/>
            <a:ext cx="2583143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44145" lvl="0" indent="-144145">
              <a:lnSpc>
                <a:spcPct val="107000"/>
              </a:lnSpc>
            </a:pPr>
            <a:r>
              <a:rPr lang="en-US" sz="3200" dirty="0">
                <a:solidFill>
                  <a:srgbClr val="C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ecosystem (n) </a:t>
            </a:r>
            <a:endParaRPr lang="en-US" sz="3200" dirty="0">
              <a:solidFill>
                <a:srgbClr val="C0000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39887" y="2632241"/>
            <a:ext cx="262065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marine life (n) 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639887" y="3236902"/>
            <a:ext cx="1953996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44145" lvl="0" indent="-144145">
              <a:lnSpc>
                <a:spcPct val="107000"/>
              </a:lnSpc>
            </a:pPr>
            <a:r>
              <a:rPr lang="en-US" sz="3200" dirty="0">
                <a:solidFill>
                  <a:srgbClr val="C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absorb (v) </a:t>
            </a:r>
            <a:endParaRPr lang="en-US" sz="3200" dirty="0">
              <a:solidFill>
                <a:srgbClr val="C0000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639887" y="3920207"/>
            <a:ext cx="3918445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44145" lvl="0" indent="-144145">
              <a:lnSpc>
                <a:spcPct val="107000"/>
              </a:lnSpc>
            </a:pPr>
            <a:r>
              <a:rPr lang="en-US" sz="3200" dirty="0">
                <a:solidFill>
                  <a:srgbClr val="C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harmful substance (n) </a:t>
            </a:r>
            <a:endParaRPr lang="en-US" sz="3200" dirty="0">
              <a:solidFill>
                <a:srgbClr val="C0000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681051" y="4603512"/>
            <a:ext cx="2500813" cy="61927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44145" lvl="0" indent="-144145">
              <a:lnSpc>
                <a:spcPct val="107000"/>
              </a:lnSpc>
            </a:pPr>
            <a:r>
              <a:rPr lang="en-US" sz="3200" dirty="0">
                <a:solidFill>
                  <a:srgbClr val="C00000"/>
                </a:solidFill>
                <a:ea typeface="Calibri" panose="020F0502020204030204" pitchFamily="34" charset="0"/>
                <a:cs typeface="Calibri" panose="020F0502020204030204" pitchFamily="34" charset="0"/>
              </a:rPr>
              <a:t>extinction (n) </a:t>
            </a:r>
            <a:endParaRPr lang="en-US" sz="3200" dirty="0">
              <a:solidFill>
                <a:srgbClr val="C00000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1868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20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29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9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177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6" dur="120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3" grpId="0"/>
      <p:bldP spid="4" grpId="0"/>
      <p:bldP spid="6" grpId="0"/>
      <p:bldP spid="8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359602" y="712830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06139" y="750670"/>
            <a:ext cx="9215759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Match each word or phrase in column A with its meaning in column B.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12387" y="598100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22179" y="22290"/>
            <a:ext cx="2635915" cy="5847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PRACTICE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r="62586"/>
          <a:stretch/>
        </p:blipFill>
        <p:spPr>
          <a:xfrm>
            <a:off x="540775" y="1448358"/>
            <a:ext cx="3223282" cy="518082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l="37414"/>
          <a:stretch/>
        </p:blipFill>
        <p:spPr>
          <a:xfrm>
            <a:off x="6612030" y="1250926"/>
            <a:ext cx="4586912" cy="5387224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>
            <a:off x="3764056" y="2266950"/>
            <a:ext cx="2847974" cy="211455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3764056" y="2229526"/>
            <a:ext cx="2847973" cy="1069937"/>
          </a:xfrm>
          <a:prstGeom prst="straightConnector1">
            <a:avLst/>
          </a:prstGeom>
          <a:ln w="3810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3764056" y="4266862"/>
            <a:ext cx="2847973" cy="1972054"/>
          </a:xfrm>
          <a:prstGeom prst="straightConnector1">
            <a:avLst/>
          </a:prstGeom>
          <a:ln w="381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3764054" y="3222439"/>
            <a:ext cx="2847975" cy="2252633"/>
          </a:xfrm>
          <a:prstGeom prst="straightConnector1">
            <a:avLst/>
          </a:prstGeom>
          <a:ln w="381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3764055" y="5465442"/>
            <a:ext cx="2847974" cy="788170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33209EEF-CD59-4ED8-8A3F-07D636E0682C}"/>
              </a:ext>
            </a:extLst>
          </p:cNvPr>
          <p:cNvSpPr txBox="1"/>
          <p:nvPr/>
        </p:nvSpPr>
        <p:spPr>
          <a:xfrm>
            <a:off x="3572332" y="207727"/>
            <a:ext cx="504733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1. c 	2. a 	3. e 	4. b 	5. d</a:t>
            </a:r>
          </a:p>
          <a:p>
            <a:endParaRPr lang="en-US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3158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31589" y="270433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Complete each sentence with a word or phrase from the box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394501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29186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62A4732-B9E1-4BC6-8A58-97A9179BF36B}"/>
              </a:ext>
            </a:extLst>
          </p:cNvPr>
          <p:cNvSpPr txBox="1"/>
          <p:nvPr/>
        </p:nvSpPr>
        <p:spPr>
          <a:xfrm>
            <a:off x="259770" y="999747"/>
            <a:ext cx="11799756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hronicaPro-Book"/>
              </a:rPr>
              <a:t>habitat    cutting down trees     ecosystem      endangered species      carbon dioxide</a:t>
            </a:r>
          </a:p>
        </p:txBody>
      </p:sp>
      <p:sp>
        <p:nvSpPr>
          <p:cNvPr id="13" name="Hộp Văn bản 5">
            <a:extLst>
              <a:ext uri="{FF2B5EF4-FFF2-40B4-BE49-F238E27FC236}">
                <a16:creationId xmlns:a16="http://schemas.microsoft.com/office/drawing/2014/main" id="{7031D8DD-1F0E-DF29-916C-73D2D9948659}"/>
              </a:ext>
            </a:extLst>
          </p:cNvPr>
          <p:cNvSpPr txBox="1"/>
          <p:nvPr/>
        </p:nvSpPr>
        <p:spPr>
          <a:xfrm>
            <a:off x="188050" y="1729061"/>
            <a:ext cx="11932230" cy="37240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solidFill>
                  <a:schemeClr val="accent2"/>
                </a:solidFill>
              </a:rPr>
              <a:t>1.</a:t>
            </a:r>
            <a:r>
              <a:rPr lang="en-US" sz="2800" dirty="0"/>
              <a:t> People in my </a:t>
            </a:r>
            <a:r>
              <a:rPr lang="en-US" sz="2800" dirty="0" err="1"/>
              <a:t>neighbourhood</a:t>
            </a:r>
            <a:r>
              <a:rPr lang="en-US" sz="2800" dirty="0"/>
              <a:t> are doing a lot to save ______________.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solidFill>
                  <a:schemeClr val="accent2"/>
                </a:solidFill>
              </a:rPr>
              <a:t>2. </a:t>
            </a:r>
            <a:r>
              <a:rPr lang="en-US" sz="2800" dirty="0"/>
              <a:t>Con Dao National Park provides a rich _______ for marine life.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solidFill>
                  <a:schemeClr val="accent2"/>
                </a:solidFill>
              </a:rPr>
              <a:t>3. </a:t>
            </a:r>
            <a:r>
              <a:rPr lang="en-US" sz="2800" dirty="0"/>
              <a:t>Forests help release oxygen and absorb _____________; they also provide homes for many species.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solidFill>
                  <a:schemeClr val="accent2"/>
                </a:solidFill>
              </a:rPr>
              <a:t>4.</a:t>
            </a:r>
            <a:r>
              <a:rPr lang="en-US" sz="2800" dirty="0"/>
              <a:t> ________________ is a serious environmental concern as it harms natural habitats.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solidFill>
                  <a:schemeClr val="accent2"/>
                </a:solidFill>
              </a:rPr>
              <a:t>5.</a:t>
            </a:r>
            <a:r>
              <a:rPr lang="en-US" sz="2800" dirty="0"/>
              <a:t> An ________ may be a whole forest, or a small pond, and it can be of any size.</a:t>
            </a:r>
            <a:endParaRPr lang="vi-VN" sz="2800" dirty="0"/>
          </a:p>
        </p:txBody>
      </p:sp>
      <p:sp>
        <p:nvSpPr>
          <p:cNvPr id="2" name="Down Arrow Callout 1"/>
          <p:cNvSpPr/>
          <p:nvPr/>
        </p:nvSpPr>
        <p:spPr>
          <a:xfrm>
            <a:off x="5584906" y="6275294"/>
            <a:ext cx="1138517" cy="582706"/>
          </a:xfrm>
          <a:prstGeom prst="downArrowCallou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rgbClr val="0070C0"/>
                </a:solidFill>
              </a:rPr>
              <a:t>Game:</a:t>
            </a:r>
          </a:p>
        </p:txBody>
      </p:sp>
    </p:spTree>
    <p:extLst>
      <p:ext uri="{BB962C8B-B14F-4D97-AF65-F5344CB8AC3E}">
        <p14:creationId xmlns:p14="http://schemas.microsoft.com/office/powerpoint/2010/main" val="21385080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Text Box 3"/>
          <p:cNvSpPr txBox="1">
            <a:spLocks noChangeArrowheads="1"/>
          </p:cNvSpPr>
          <p:nvPr/>
        </p:nvSpPr>
        <p:spPr bwMode="auto">
          <a:xfrm>
            <a:off x="1712068" y="0"/>
            <a:ext cx="8219872" cy="954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903" tIns="60952" rIns="121903" bIns="6095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5400" b="1" u="sng" dirty="0">
                <a:solidFill>
                  <a:srgbClr val="0070C0"/>
                </a:solidFill>
                <a:latin typeface="Times New Roman" pitchFamily="18" charset="0"/>
              </a:rPr>
              <a:t>Game:</a:t>
            </a:r>
            <a:r>
              <a:rPr lang="en-US" sz="5400" b="1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5400" b="1" dirty="0">
                <a:solidFill>
                  <a:srgbClr val="FF3300"/>
                </a:solidFill>
                <a:latin typeface="Times New Roman" pitchFamily="18" charset="0"/>
              </a:rPr>
              <a:t>Lucky numbers</a:t>
            </a:r>
          </a:p>
        </p:txBody>
      </p:sp>
      <p:sp>
        <p:nvSpPr>
          <p:cNvPr id="22533" name="Rectangle 5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2247515" y="1233488"/>
            <a:ext cx="1930400" cy="17526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121903" tIns="60952" rIns="121903" bIns="60952" anchor="ctr"/>
          <a:lstStyle/>
          <a:p>
            <a:pPr algn="ctr">
              <a:defRPr/>
            </a:pPr>
            <a:r>
              <a:rPr lang="en-US" sz="9600" b="1" dirty="0">
                <a:solidFill>
                  <a:srgbClr val="0070C0"/>
                </a:solidFill>
                <a:latin typeface=".VnTifani HeavyH" pitchFamily="34" charset="0"/>
              </a:rPr>
              <a:t>1</a:t>
            </a:r>
          </a:p>
        </p:txBody>
      </p:sp>
      <p:sp>
        <p:nvSpPr>
          <p:cNvPr id="22534" name="Rectangle 6">
            <a:hlinkClick r:id="rId4" action="ppaction://hlinksldjump"/>
          </p:cNvPr>
          <p:cNvSpPr>
            <a:spLocks noChangeArrowheads="1"/>
          </p:cNvSpPr>
          <p:nvPr/>
        </p:nvSpPr>
        <p:spPr bwMode="auto">
          <a:xfrm>
            <a:off x="8140315" y="1233488"/>
            <a:ext cx="2133600" cy="17526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121903" tIns="60952" rIns="121903" bIns="60952" anchor="ctr"/>
          <a:lstStyle/>
          <a:p>
            <a:pPr algn="ctr">
              <a:defRPr/>
            </a:pPr>
            <a:r>
              <a:rPr lang="en-US" sz="9600" b="1" dirty="0">
                <a:solidFill>
                  <a:srgbClr val="0070C0"/>
                </a:solidFill>
                <a:latin typeface=".VnTifani HeavyH" pitchFamily="34" charset="0"/>
              </a:rPr>
              <a:t>4</a:t>
            </a:r>
          </a:p>
        </p:txBody>
      </p:sp>
      <p:sp>
        <p:nvSpPr>
          <p:cNvPr id="22535" name="Rectangle 7">
            <a:hlinkClick r:id="rId5" action="ppaction://hlinksldjump"/>
          </p:cNvPr>
          <p:cNvSpPr>
            <a:spLocks noChangeArrowheads="1"/>
          </p:cNvSpPr>
          <p:nvPr/>
        </p:nvSpPr>
        <p:spPr bwMode="auto">
          <a:xfrm>
            <a:off x="4177915" y="1233488"/>
            <a:ext cx="1930400" cy="18288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121903" tIns="60952" rIns="121903" bIns="60952" anchor="ctr"/>
          <a:lstStyle/>
          <a:p>
            <a:pPr algn="ctr">
              <a:defRPr/>
            </a:pPr>
            <a:r>
              <a:rPr lang="en-US" sz="9600" b="1">
                <a:solidFill>
                  <a:srgbClr val="0070C0"/>
                </a:solidFill>
                <a:latin typeface=".VnTifani HeavyH" pitchFamily="34" charset="0"/>
              </a:rPr>
              <a:t>2</a:t>
            </a:r>
          </a:p>
        </p:txBody>
      </p:sp>
      <p:sp>
        <p:nvSpPr>
          <p:cNvPr id="22537" name="Rectangle 9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6108315" y="1233488"/>
            <a:ext cx="2032000" cy="17526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121903" tIns="60952" rIns="121903" bIns="60952" anchor="ctr"/>
          <a:lstStyle/>
          <a:p>
            <a:pPr algn="ctr">
              <a:defRPr/>
            </a:pPr>
            <a:r>
              <a:rPr lang="en-US" sz="9600" b="1">
                <a:solidFill>
                  <a:srgbClr val="0070C0"/>
                </a:solidFill>
                <a:latin typeface=".VnTifani HeavyH" pitchFamily="34" charset="0"/>
              </a:rPr>
              <a:t>3</a:t>
            </a:r>
          </a:p>
        </p:txBody>
      </p:sp>
      <p:sp>
        <p:nvSpPr>
          <p:cNvPr id="22538" name="Rectangle 10">
            <a:hlinkClick r:id="rId7" action="ppaction://hlinksldjump"/>
          </p:cNvPr>
          <p:cNvSpPr>
            <a:spLocks noChangeArrowheads="1"/>
          </p:cNvSpPr>
          <p:nvPr/>
        </p:nvSpPr>
        <p:spPr bwMode="auto">
          <a:xfrm>
            <a:off x="4076315" y="2986088"/>
            <a:ext cx="2032000" cy="18288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121903" tIns="60952" rIns="121903" bIns="60952" anchor="ctr"/>
          <a:lstStyle/>
          <a:p>
            <a:pPr algn="ctr">
              <a:defRPr/>
            </a:pPr>
            <a:r>
              <a:rPr lang="en-US" sz="9600" b="1">
                <a:solidFill>
                  <a:srgbClr val="0070C0"/>
                </a:solidFill>
                <a:latin typeface=".VnTifani HeavyH" pitchFamily="34" charset="0"/>
              </a:rPr>
              <a:t>6</a:t>
            </a:r>
          </a:p>
        </p:txBody>
      </p:sp>
      <p:sp>
        <p:nvSpPr>
          <p:cNvPr id="22539" name="Rectangle 11">
            <a:hlinkClick r:id="rId8" action="ppaction://hlinksldjump"/>
          </p:cNvPr>
          <p:cNvSpPr>
            <a:spLocks noChangeArrowheads="1"/>
          </p:cNvSpPr>
          <p:nvPr/>
        </p:nvSpPr>
        <p:spPr bwMode="auto">
          <a:xfrm>
            <a:off x="2247515" y="2986088"/>
            <a:ext cx="1930400" cy="18288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121903" tIns="60952" rIns="121903" bIns="60952" anchor="ctr"/>
          <a:lstStyle/>
          <a:p>
            <a:pPr algn="ctr">
              <a:defRPr/>
            </a:pPr>
            <a:r>
              <a:rPr lang="en-US" sz="9600" b="1">
                <a:solidFill>
                  <a:srgbClr val="0070C0"/>
                </a:solidFill>
                <a:latin typeface=".VnTifani HeavyH" pitchFamily="34" charset="0"/>
              </a:rPr>
              <a:t>5</a:t>
            </a:r>
          </a:p>
        </p:txBody>
      </p:sp>
      <p:sp>
        <p:nvSpPr>
          <p:cNvPr id="22541" name="Rectangle 13">
            <a:hlinkClick r:id="rId9" action="ppaction://hlinksldjump"/>
          </p:cNvPr>
          <p:cNvSpPr>
            <a:spLocks noChangeArrowheads="1"/>
          </p:cNvSpPr>
          <p:nvPr/>
        </p:nvSpPr>
        <p:spPr bwMode="auto">
          <a:xfrm>
            <a:off x="6108315" y="2986088"/>
            <a:ext cx="2032000" cy="18288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121903" tIns="60952" rIns="121903" bIns="60952" anchor="ctr"/>
          <a:lstStyle/>
          <a:p>
            <a:pPr algn="ctr">
              <a:defRPr/>
            </a:pPr>
            <a:r>
              <a:rPr lang="en-US" sz="9600" b="1">
                <a:solidFill>
                  <a:srgbClr val="0070C0"/>
                </a:solidFill>
                <a:latin typeface=".VnTifani HeavyH" pitchFamily="34" charset="0"/>
              </a:rPr>
              <a:t>7</a:t>
            </a:r>
          </a:p>
        </p:txBody>
      </p:sp>
      <p:sp>
        <p:nvSpPr>
          <p:cNvPr id="1038" name="Text Box 12"/>
          <p:cNvSpPr txBox="1">
            <a:spLocks noChangeArrowheads="1"/>
          </p:cNvSpPr>
          <p:nvPr/>
        </p:nvSpPr>
        <p:spPr bwMode="auto">
          <a:xfrm>
            <a:off x="7393683" y="6202984"/>
            <a:ext cx="2235200" cy="7797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3" tIns="60952" rIns="121903" bIns="60952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sz="4267" b="1">
              <a:solidFill>
                <a:schemeClr val="bg1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2" name="Rectangle 13">
            <a:hlinkClick r:id="rId10" action="ppaction://hlinksldjump"/>
          </p:cNvPr>
          <p:cNvSpPr>
            <a:spLocks noChangeArrowheads="1"/>
          </p:cNvSpPr>
          <p:nvPr/>
        </p:nvSpPr>
        <p:spPr bwMode="auto">
          <a:xfrm>
            <a:off x="8140315" y="2986088"/>
            <a:ext cx="2133600" cy="1828800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121903" tIns="60952" rIns="121903" bIns="60952" anchor="ctr"/>
          <a:lstStyle/>
          <a:p>
            <a:pPr algn="ctr">
              <a:defRPr/>
            </a:pPr>
            <a:r>
              <a:rPr lang="en-US" sz="9600" b="1" dirty="0">
                <a:solidFill>
                  <a:srgbClr val="0070C0"/>
                </a:solidFill>
                <a:latin typeface=".VnTifani HeavyH" pitchFamily="34" charset="0"/>
              </a:rPr>
              <a:t>8</a:t>
            </a:r>
          </a:p>
        </p:txBody>
      </p:sp>
      <p:pic>
        <p:nvPicPr>
          <p:cNvPr id="28711" name="Picture 39" descr="Jerry_Mouse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3299" y="2396447"/>
            <a:ext cx="1401451" cy="1791008"/>
          </a:xfrm>
          <a:prstGeom prst="rect">
            <a:avLst/>
          </a:prstGeom>
          <a:noFill/>
          <a:ln w="38100">
            <a:solidFill>
              <a:srgbClr val="0099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7113" y="2396449"/>
            <a:ext cx="1509787" cy="189132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</p:pic>
      <p:sp>
        <p:nvSpPr>
          <p:cNvPr id="20" name="AutoShape 16"/>
          <p:cNvSpPr>
            <a:spLocks noChangeArrowheads="1"/>
          </p:cNvSpPr>
          <p:nvPr/>
        </p:nvSpPr>
        <p:spPr bwMode="auto">
          <a:xfrm>
            <a:off x="1993515" y="5245052"/>
            <a:ext cx="1143000" cy="4572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15" tIns="45707" rIns="91415" bIns="45707" anchor="ctr"/>
          <a:lstStyle/>
          <a:p>
            <a:pPr algn="ctr" eaLnBrk="1" hangingPunct="1"/>
            <a:r>
              <a:rPr lang="en-US" sz="2800" b="1" dirty="0">
                <a:solidFill>
                  <a:srgbClr val="0000CC"/>
                </a:solidFill>
                <a:latin typeface="Arial" charset="0"/>
              </a:rPr>
              <a:t>GA</a:t>
            </a:r>
          </a:p>
        </p:txBody>
      </p:sp>
      <p:sp>
        <p:nvSpPr>
          <p:cNvPr id="21" name="AutoShape 17"/>
          <p:cNvSpPr>
            <a:spLocks noChangeArrowheads="1"/>
          </p:cNvSpPr>
          <p:nvPr/>
        </p:nvSpPr>
        <p:spPr bwMode="auto">
          <a:xfrm>
            <a:off x="1993515" y="5990151"/>
            <a:ext cx="1143000" cy="4572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15" tIns="45707" rIns="91415" bIns="45707" anchor="ctr"/>
          <a:lstStyle/>
          <a:p>
            <a:pPr algn="ctr" eaLnBrk="1" hangingPunct="1"/>
            <a:r>
              <a:rPr lang="en-US" sz="2800" b="1" dirty="0">
                <a:solidFill>
                  <a:srgbClr val="FF0000"/>
                </a:solidFill>
                <a:latin typeface="Arial" charset="0"/>
              </a:rPr>
              <a:t>GB</a:t>
            </a:r>
          </a:p>
        </p:txBody>
      </p:sp>
      <p:sp>
        <p:nvSpPr>
          <p:cNvPr id="22" name="AutoShape 18"/>
          <p:cNvSpPr>
            <a:spLocks noChangeArrowheads="1"/>
          </p:cNvSpPr>
          <p:nvPr/>
        </p:nvSpPr>
        <p:spPr bwMode="auto">
          <a:xfrm>
            <a:off x="3212715" y="5245052"/>
            <a:ext cx="914400" cy="4572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15" tIns="45707" rIns="91415" bIns="45707" anchor="ctr"/>
          <a:lstStyle/>
          <a:p>
            <a:pPr algn="ctr" eaLnBrk="1" hangingPunct="1"/>
            <a:r>
              <a:rPr lang="en-US" sz="2800" b="1" dirty="0">
                <a:latin typeface="Arial" charset="0"/>
              </a:rPr>
              <a:t>2</a:t>
            </a:r>
          </a:p>
        </p:txBody>
      </p:sp>
      <p:sp>
        <p:nvSpPr>
          <p:cNvPr id="23" name="AutoShape 19"/>
          <p:cNvSpPr>
            <a:spLocks noChangeArrowheads="1"/>
          </p:cNvSpPr>
          <p:nvPr/>
        </p:nvSpPr>
        <p:spPr bwMode="auto">
          <a:xfrm>
            <a:off x="3212715" y="5990151"/>
            <a:ext cx="914400" cy="4572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15" tIns="45707" rIns="91415" bIns="45707" anchor="ctr"/>
          <a:lstStyle/>
          <a:p>
            <a:pPr algn="ctr" eaLnBrk="1" hangingPunct="1"/>
            <a:r>
              <a:rPr lang="en-US" sz="2800" b="1">
                <a:solidFill>
                  <a:srgbClr val="FF0000"/>
                </a:solidFill>
                <a:latin typeface="Arial" charset="0"/>
              </a:rPr>
              <a:t>2</a:t>
            </a:r>
          </a:p>
        </p:txBody>
      </p:sp>
      <p:sp>
        <p:nvSpPr>
          <p:cNvPr id="24" name="AutoShape 20"/>
          <p:cNvSpPr>
            <a:spLocks noChangeArrowheads="1"/>
          </p:cNvSpPr>
          <p:nvPr/>
        </p:nvSpPr>
        <p:spPr bwMode="auto">
          <a:xfrm>
            <a:off x="4203315" y="5245052"/>
            <a:ext cx="914400" cy="4572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15" tIns="45707" rIns="91415" bIns="45707" anchor="ctr"/>
          <a:lstStyle/>
          <a:p>
            <a:pPr algn="ctr" eaLnBrk="1" hangingPunct="1"/>
            <a:r>
              <a:rPr lang="en-US" sz="2800" b="1">
                <a:latin typeface="Arial" charset="0"/>
              </a:rPr>
              <a:t>4</a:t>
            </a:r>
          </a:p>
        </p:txBody>
      </p:sp>
      <p:sp>
        <p:nvSpPr>
          <p:cNvPr id="25" name="AutoShape 21"/>
          <p:cNvSpPr>
            <a:spLocks noChangeArrowheads="1"/>
          </p:cNvSpPr>
          <p:nvPr/>
        </p:nvSpPr>
        <p:spPr bwMode="auto">
          <a:xfrm>
            <a:off x="5193915" y="5245052"/>
            <a:ext cx="914400" cy="4572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15" tIns="45707" rIns="91415" bIns="45707" anchor="ctr"/>
          <a:lstStyle/>
          <a:p>
            <a:pPr algn="ctr" eaLnBrk="1" hangingPunct="1"/>
            <a:r>
              <a:rPr lang="en-US" sz="2800" b="1">
                <a:latin typeface="Arial" charset="0"/>
              </a:rPr>
              <a:t>6</a:t>
            </a:r>
          </a:p>
        </p:txBody>
      </p:sp>
      <p:sp>
        <p:nvSpPr>
          <p:cNvPr id="26" name="AutoShape 22"/>
          <p:cNvSpPr>
            <a:spLocks noChangeArrowheads="1"/>
          </p:cNvSpPr>
          <p:nvPr/>
        </p:nvSpPr>
        <p:spPr bwMode="auto">
          <a:xfrm>
            <a:off x="6184515" y="5245052"/>
            <a:ext cx="914400" cy="4572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15" tIns="45707" rIns="91415" bIns="45707" anchor="ctr"/>
          <a:lstStyle/>
          <a:p>
            <a:pPr algn="ctr" eaLnBrk="1" hangingPunct="1"/>
            <a:r>
              <a:rPr lang="en-US" sz="2800" b="1">
                <a:latin typeface="Arial" charset="0"/>
              </a:rPr>
              <a:t>8</a:t>
            </a:r>
          </a:p>
        </p:txBody>
      </p:sp>
      <p:sp>
        <p:nvSpPr>
          <p:cNvPr id="27" name="AutoShape 23"/>
          <p:cNvSpPr>
            <a:spLocks noChangeArrowheads="1"/>
          </p:cNvSpPr>
          <p:nvPr/>
        </p:nvSpPr>
        <p:spPr bwMode="auto">
          <a:xfrm>
            <a:off x="7175115" y="5245052"/>
            <a:ext cx="914400" cy="4572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15" tIns="45707" rIns="91415" bIns="45707" anchor="ctr"/>
          <a:lstStyle/>
          <a:p>
            <a:pPr algn="ctr" eaLnBrk="1" hangingPunct="1"/>
            <a:r>
              <a:rPr lang="en-US" sz="2800" b="1">
                <a:latin typeface="Arial" charset="0"/>
              </a:rPr>
              <a:t>10</a:t>
            </a:r>
          </a:p>
        </p:txBody>
      </p:sp>
      <p:sp>
        <p:nvSpPr>
          <p:cNvPr id="28" name="AutoShape 24"/>
          <p:cNvSpPr>
            <a:spLocks noChangeArrowheads="1"/>
          </p:cNvSpPr>
          <p:nvPr/>
        </p:nvSpPr>
        <p:spPr bwMode="auto">
          <a:xfrm>
            <a:off x="8165715" y="5245052"/>
            <a:ext cx="914400" cy="4572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15" tIns="45707" rIns="91415" bIns="45707" anchor="ctr"/>
          <a:lstStyle/>
          <a:p>
            <a:pPr algn="ctr" eaLnBrk="1" hangingPunct="1"/>
            <a:r>
              <a:rPr lang="en-US" sz="2800" b="1">
                <a:latin typeface="Arial" charset="0"/>
              </a:rPr>
              <a:t>12</a:t>
            </a:r>
          </a:p>
        </p:txBody>
      </p:sp>
      <p:sp>
        <p:nvSpPr>
          <p:cNvPr id="29" name="AutoShape 25"/>
          <p:cNvSpPr>
            <a:spLocks noChangeArrowheads="1"/>
          </p:cNvSpPr>
          <p:nvPr/>
        </p:nvSpPr>
        <p:spPr bwMode="auto">
          <a:xfrm>
            <a:off x="9156315" y="5245052"/>
            <a:ext cx="914400" cy="4572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15" tIns="45707" rIns="91415" bIns="45707" anchor="ctr"/>
          <a:lstStyle/>
          <a:p>
            <a:pPr algn="ctr" eaLnBrk="1" hangingPunct="1"/>
            <a:r>
              <a:rPr lang="en-US" sz="2800" b="1">
                <a:latin typeface="Arial" charset="0"/>
              </a:rPr>
              <a:t>14</a:t>
            </a:r>
          </a:p>
        </p:txBody>
      </p:sp>
      <p:sp>
        <p:nvSpPr>
          <p:cNvPr id="30" name="AutoShape 26"/>
          <p:cNvSpPr>
            <a:spLocks noChangeArrowheads="1"/>
          </p:cNvSpPr>
          <p:nvPr/>
        </p:nvSpPr>
        <p:spPr bwMode="auto">
          <a:xfrm>
            <a:off x="9156315" y="5990151"/>
            <a:ext cx="914400" cy="4572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15" tIns="45707" rIns="91415" bIns="45707" anchor="ctr"/>
          <a:lstStyle/>
          <a:p>
            <a:pPr algn="ctr" eaLnBrk="1" hangingPunct="1"/>
            <a:r>
              <a:rPr lang="en-US" sz="2800" b="1">
                <a:solidFill>
                  <a:srgbClr val="FF0000"/>
                </a:solidFill>
                <a:latin typeface="Arial" charset="0"/>
              </a:rPr>
              <a:t>14</a:t>
            </a:r>
          </a:p>
        </p:txBody>
      </p:sp>
      <p:sp>
        <p:nvSpPr>
          <p:cNvPr id="31" name="AutoShape 27"/>
          <p:cNvSpPr>
            <a:spLocks noChangeArrowheads="1"/>
          </p:cNvSpPr>
          <p:nvPr/>
        </p:nvSpPr>
        <p:spPr bwMode="auto">
          <a:xfrm>
            <a:off x="8165715" y="5990151"/>
            <a:ext cx="914400" cy="4572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15" tIns="45707" rIns="91415" bIns="45707" anchor="ctr"/>
          <a:lstStyle/>
          <a:p>
            <a:pPr algn="ctr" eaLnBrk="1" hangingPunct="1"/>
            <a:r>
              <a:rPr lang="en-US" sz="2800" b="1">
                <a:solidFill>
                  <a:srgbClr val="FF0000"/>
                </a:solidFill>
                <a:latin typeface="Arial" charset="0"/>
              </a:rPr>
              <a:t>12</a:t>
            </a:r>
          </a:p>
        </p:txBody>
      </p:sp>
      <p:sp>
        <p:nvSpPr>
          <p:cNvPr id="32" name="AutoShape 28"/>
          <p:cNvSpPr>
            <a:spLocks noChangeArrowheads="1"/>
          </p:cNvSpPr>
          <p:nvPr/>
        </p:nvSpPr>
        <p:spPr bwMode="auto">
          <a:xfrm>
            <a:off x="7175115" y="5990151"/>
            <a:ext cx="914400" cy="4572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15" tIns="45707" rIns="91415" bIns="45707" anchor="ctr"/>
          <a:lstStyle/>
          <a:p>
            <a:pPr algn="ctr" eaLnBrk="1" hangingPunct="1"/>
            <a:r>
              <a:rPr lang="en-US" sz="2800" b="1">
                <a:solidFill>
                  <a:srgbClr val="FF0000"/>
                </a:solidFill>
                <a:latin typeface="Arial" charset="0"/>
              </a:rPr>
              <a:t>10</a:t>
            </a:r>
          </a:p>
        </p:txBody>
      </p:sp>
      <p:sp>
        <p:nvSpPr>
          <p:cNvPr id="33" name="AutoShape 29"/>
          <p:cNvSpPr>
            <a:spLocks noChangeArrowheads="1"/>
          </p:cNvSpPr>
          <p:nvPr/>
        </p:nvSpPr>
        <p:spPr bwMode="auto">
          <a:xfrm>
            <a:off x="6184515" y="5990151"/>
            <a:ext cx="914400" cy="4572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15" tIns="45707" rIns="91415" bIns="45707" anchor="ctr"/>
          <a:lstStyle/>
          <a:p>
            <a:pPr algn="ctr" eaLnBrk="1" hangingPunct="1"/>
            <a:r>
              <a:rPr lang="en-US" sz="2800" b="1">
                <a:solidFill>
                  <a:srgbClr val="FF0000"/>
                </a:solidFill>
                <a:latin typeface="Arial" charset="0"/>
              </a:rPr>
              <a:t>8</a:t>
            </a:r>
          </a:p>
        </p:txBody>
      </p:sp>
      <p:sp>
        <p:nvSpPr>
          <p:cNvPr id="34" name="AutoShape 30"/>
          <p:cNvSpPr>
            <a:spLocks noChangeArrowheads="1"/>
          </p:cNvSpPr>
          <p:nvPr/>
        </p:nvSpPr>
        <p:spPr bwMode="auto">
          <a:xfrm>
            <a:off x="5193915" y="5990151"/>
            <a:ext cx="914400" cy="4572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15" tIns="45707" rIns="91415" bIns="45707" anchor="ctr"/>
          <a:lstStyle/>
          <a:p>
            <a:pPr algn="ctr" eaLnBrk="1" hangingPunct="1"/>
            <a:r>
              <a:rPr lang="en-US" sz="2800" b="1">
                <a:solidFill>
                  <a:srgbClr val="FF0000"/>
                </a:solidFill>
                <a:latin typeface="Arial" charset="0"/>
              </a:rPr>
              <a:t>6</a:t>
            </a:r>
          </a:p>
        </p:txBody>
      </p:sp>
      <p:sp>
        <p:nvSpPr>
          <p:cNvPr id="35" name="AutoShape 31"/>
          <p:cNvSpPr>
            <a:spLocks noChangeArrowheads="1"/>
          </p:cNvSpPr>
          <p:nvPr/>
        </p:nvSpPr>
        <p:spPr bwMode="auto">
          <a:xfrm>
            <a:off x="4203315" y="5990151"/>
            <a:ext cx="914400" cy="4572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15" tIns="45707" rIns="91415" bIns="45707" anchor="ctr"/>
          <a:lstStyle/>
          <a:p>
            <a:pPr algn="ctr" eaLnBrk="1" hangingPunct="1"/>
            <a:r>
              <a:rPr lang="en-US" sz="2800" b="1">
                <a:solidFill>
                  <a:srgbClr val="FF0000"/>
                </a:solidFill>
                <a:latin typeface="Arial" charset="0"/>
              </a:rPr>
              <a:t>4</a:t>
            </a:r>
          </a:p>
        </p:txBody>
      </p:sp>
      <p:sp>
        <p:nvSpPr>
          <p:cNvPr id="38" name="AutoShape 16"/>
          <p:cNvSpPr>
            <a:spLocks noChangeArrowheads="1"/>
          </p:cNvSpPr>
          <p:nvPr/>
        </p:nvSpPr>
        <p:spPr bwMode="auto">
          <a:xfrm>
            <a:off x="386903" y="4287775"/>
            <a:ext cx="1143000" cy="4572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15" tIns="45707" rIns="91415" bIns="45707" anchor="ctr"/>
          <a:lstStyle/>
          <a:p>
            <a:pPr algn="ctr" eaLnBrk="1" hangingPunct="1"/>
            <a:r>
              <a:rPr lang="en-US" sz="2800" b="1" dirty="0">
                <a:solidFill>
                  <a:srgbClr val="0000CC"/>
                </a:solidFill>
                <a:latin typeface="Arial" charset="0"/>
              </a:rPr>
              <a:t>GA</a:t>
            </a:r>
          </a:p>
        </p:txBody>
      </p:sp>
      <p:sp>
        <p:nvSpPr>
          <p:cNvPr id="39" name="AutoShape 17"/>
          <p:cNvSpPr>
            <a:spLocks noChangeArrowheads="1"/>
          </p:cNvSpPr>
          <p:nvPr/>
        </p:nvSpPr>
        <p:spPr bwMode="auto">
          <a:xfrm>
            <a:off x="10663612" y="4286327"/>
            <a:ext cx="1143000" cy="457200"/>
          </a:xfrm>
          <a:prstGeom prst="horizontalScroll">
            <a:avLst>
              <a:gd name="adj" fmla="val 12500"/>
            </a:avLst>
          </a:prstGeom>
          <a:solidFill>
            <a:srgbClr val="E8FEA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lIns="91415" tIns="45707" rIns="91415" bIns="45707" anchor="ctr"/>
          <a:lstStyle/>
          <a:p>
            <a:pPr algn="ctr" eaLnBrk="1" hangingPunct="1"/>
            <a:r>
              <a:rPr lang="en-US" sz="2800" b="1" dirty="0">
                <a:solidFill>
                  <a:srgbClr val="FF0000"/>
                </a:solidFill>
                <a:latin typeface="Arial" charset="0"/>
              </a:rPr>
              <a:t>GB</a:t>
            </a:r>
          </a:p>
        </p:txBody>
      </p:sp>
      <p:sp>
        <p:nvSpPr>
          <p:cNvPr id="3" name="Right Arrow 2">
            <a:hlinkClick r:id="rId13" action="ppaction://hlinksldjump"/>
          </p:cNvPr>
          <p:cNvSpPr/>
          <p:nvPr/>
        </p:nvSpPr>
        <p:spPr>
          <a:xfrm>
            <a:off x="11238271" y="6447351"/>
            <a:ext cx="568341" cy="41064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247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650"/>
                            </p:stCondLst>
                            <p:childTnLst>
                              <p:par>
                                <p:cTn id="11" presetID="7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25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25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5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5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2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85" decel="100000"/>
                                        <p:tgtEl>
                                          <p:spTgt spid="2253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385" decel="100000"/>
                                        <p:tgtEl>
                                          <p:spTgt spid="2253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35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36" dur="385" fill="hold"/>
                                        <p:tgtEl>
                                          <p:spTgt spid="225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37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38" dur="385" fill="hold"/>
                                        <p:tgtEl>
                                          <p:spTgt spid="225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3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40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5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25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25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2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8" dur="1000"/>
                                        <p:tgtEl>
                                          <p:spTgt spid="22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287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25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 nodeType="clickPar">
                      <p:stCondLst>
                        <p:cond delay="0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533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25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 nodeType="clickPar">
                      <p:stCondLst>
                        <p:cond delay="0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9" dur="500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53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25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 nodeType="clickPar">
                      <p:stCondLst>
                        <p:cond delay="0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1000"/>
                                        <p:tgtEl>
                                          <p:spTgt spid="225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1000"/>
                                        <p:tgtEl>
                                          <p:spTgt spid="225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537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25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 nodeType="clickPar">
                      <p:stCondLst>
                        <p:cond delay="0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83" dur="10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534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225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 nodeType="clickPar">
                      <p:stCondLst>
                        <p:cond delay="0"/>
                      </p:stCondLst>
                      <p:childTnLst>
                        <p:par>
                          <p:cTn id="8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8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225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225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/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25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539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25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 nodeType="clickPar">
                      <p:stCondLst>
                        <p:cond delay="0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98" dur="1000"/>
                                        <p:tgtEl>
                                          <p:spTgt spid="225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538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25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 nodeType="clickPar">
                      <p:stCondLst>
                        <p:cond delay="0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04" dur="1000"/>
                                        <p:tgtEl>
                                          <p:spTgt spid="225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541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 nodeType="clickPar">
                      <p:stCondLst>
                        <p:cond delay="0"/>
                      </p:stCondLst>
                      <p:childTnLst>
                        <p:par>
                          <p:cTn id="1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9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1" presetClass="exit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wheel(4)">
                                      <p:cBhvr>
                                        <p:cTn id="123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10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1" presetClass="exit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wheel(4)">
                                      <p:cBhvr>
                                        <p:cTn id="136" dur="10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3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9" fill="hold">
                      <p:stCondLst>
                        <p:cond delay="0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wipe(down)">
                                      <p:cBhvr>
                                        <p:cTn id="149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6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0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6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4" fill="hold">
                      <p:stCondLst>
                        <p:cond delay="0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21" presetClass="exit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wheel(4)">
                                      <p:cBhvr>
                                        <p:cTn id="175" dur="10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7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8" fill="hold">
                      <p:stCondLst>
                        <p:cond delay="0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2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3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7" dur="1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8" dur="1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9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1" fill="hold">
                      <p:stCondLst>
                        <p:cond delay="0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24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198" dur="1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0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1" fill="hold">
                      <p:stCondLst>
                        <p:cond delay="0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5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21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4)">
                                      <p:cBhvr>
                                        <p:cTn id="209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1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2" fill="hold">
                      <p:stCondLst>
                        <p:cond delay="0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9" dur="10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2" presetClass="exit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223" dur="10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4" dur="10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2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7" fill="hold">
                      <p:stCondLst>
                        <p:cond delay="0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1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2" dur="10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3" fill="hold">
                      <p:stCondLst>
                        <p:cond delay="indefinite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6" dur="10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7" dur="10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4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6" fill="hold">
                      <p:stCondLst>
                        <p:cond delay="indefinite"/>
                      </p:stCondLst>
                      <p:childTnLst>
                        <p:par>
                          <p:cTn id="247" fill="hold">
                            <p:stCondLst>
                              <p:cond delay="0"/>
                            </p:stCondLst>
                            <p:childTnLst>
                              <p:par>
                                <p:cTn id="24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9" dur="10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0" dur="10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10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8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100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0" fill="hold">
                      <p:stCondLst>
                        <p:cond delay="indefinite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2" presetClass="exit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263" dur="10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4" dur="10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6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7" fill="hold">
                      <p:stCondLst>
                        <p:cond delay="0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1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3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4" dur="10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2" presetClass="exit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 additive="base">
                                        <p:cTn id="278" dur="10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9" dur="10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28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2" fill="hold">
                      <p:stCondLst>
                        <p:cond delay="0"/>
                      </p:stCondLst>
                      <p:childTnLst>
                        <p:par>
                          <p:cTn id="283" fill="hold">
                            <p:stCondLst>
                              <p:cond delay="0"/>
                            </p:stCondLst>
                            <p:childTnLst>
                              <p:par>
                                <p:cTn id="28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6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7" dur="100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8" fill="hold">
                      <p:stCondLst>
                        <p:cond delay="indefinite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91" dur="10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2" dur="10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22531" grpId="0"/>
      <p:bldP spid="22533" grpId="0" animBg="1"/>
      <p:bldP spid="22533" grpId="1" animBg="1"/>
      <p:bldP spid="22534" grpId="0" animBg="1"/>
      <p:bldP spid="22534" grpId="1" animBg="1"/>
      <p:bldP spid="22535" grpId="0" animBg="1"/>
      <p:bldP spid="22535" grpId="1" animBg="1"/>
      <p:bldP spid="22537" grpId="0" animBg="1"/>
      <p:bldP spid="22537" grpId="1" animBg="1"/>
      <p:bldP spid="22538" grpId="0" animBg="1"/>
      <p:bldP spid="22538" grpId="1" animBg="1"/>
      <p:bldP spid="22539" grpId="0" animBg="1"/>
      <p:bldP spid="22539" grpId="1" animBg="1"/>
      <p:bldP spid="22541" grpId="0" animBg="1"/>
      <p:bldP spid="22541" grpId="1" animBg="1"/>
      <p:bldP spid="2" grpId="0" animBg="1"/>
      <p:bldP spid="2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992555" y="468314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each sentence with a word or phrase from the box.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9949" y="441315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42734" y="33867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62A4732-B9E1-4BC6-8A58-97A9179BF36B}"/>
              </a:ext>
            </a:extLst>
          </p:cNvPr>
          <p:cNvSpPr txBox="1"/>
          <p:nvPr/>
        </p:nvSpPr>
        <p:spPr>
          <a:xfrm>
            <a:off x="152194" y="1056126"/>
            <a:ext cx="11799756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hronicaPro-Book"/>
              </a:rPr>
              <a:t>habitat    cutting down trees     ecosystem      endangered species      carbon dioxide</a:t>
            </a:r>
          </a:p>
        </p:txBody>
      </p:sp>
      <p:sp>
        <p:nvSpPr>
          <p:cNvPr id="25" name="Hộp Văn bản 5">
            <a:extLst>
              <a:ext uri="{FF2B5EF4-FFF2-40B4-BE49-F238E27FC236}">
                <a16:creationId xmlns:a16="http://schemas.microsoft.com/office/drawing/2014/main" id="{7031D8DD-1F0E-DF29-916C-73D2D9948659}"/>
              </a:ext>
            </a:extLst>
          </p:cNvPr>
          <p:cNvSpPr txBox="1"/>
          <p:nvPr/>
        </p:nvSpPr>
        <p:spPr>
          <a:xfrm>
            <a:off x="489950" y="1929744"/>
            <a:ext cx="1097349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C00000"/>
                </a:solidFill>
              </a:rPr>
              <a:t>1.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/>
              <a:t>People in my </a:t>
            </a:r>
            <a:r>
              <a:rPr lang="en-US" sz="3200" dirty="0" err="1"/>
              <a:t>neighbourhood</a:t>
            </a:r>
            <a:r>
              <a:rPr lang="en-US" sz="3200" dirty="0"/>
              <a:t> are doing a lot to save _________________.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42734" y="2423273"/>
            <a:ext cx="359985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endangered species</a:t>
            </a:r>
          </a:p>
        </p:txBody>
      </p:sp>
      <p:sp>
        <p:nvSpPr>
          <p:cNvPr id="10" name="Action Button: Home 9">
            <a:hlinkClick r:id="rId3" action="ppaction://hlinksldjump" highlightClick="1"/>
          </p:cNvPr>
          <p:cNvSpPr/>
          <p:nvPr/>
        </p:nvSpPr>
        <p:spPr>
          <a:xfrm>
            <a:off x="5651732" y="6282813"/>
            <a:ext cx="604684" cy="575187"/>
          </a:xfrm>
          <a:prstGeom prst="actionButtonHome">
            <a:avLst/>
          </a:prstGeom>
          <a:ln>
            <a:solidFill>
              <a:srgbClr val="FFFF00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094339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992555" y="468314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each sentence with a word or phrase from the box.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9949" y="441315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42734" y="33867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62A4732-B9E1-4BC6-8A58-97A9179BF36B}"/>
              </a:ext>
            </a:extLst>
          </p:cNvPr>
          <p:cNvSpPr txBox="1"/>
          <p:nvPr/>
        </p:nvSpPr>
        <p:spPr>
          <a:xfrm>
            <a:off x="152194" y="1056126"/>
            <a:ext cx="11799756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hronicaPro-Book"/>
              </a:rPr>
              <a:t>habitat    cutting down trees     ecosystem      endangered species      carbon dioxide</a:t>
            </a:r>
          </a:p>
        </p:txBody>
      </p:sp>
      <p:sp>
        <p:nvSpPr>
          <p:cNvPr id="25" name="Hộp Văn bản 5">
            <a:extLst>
              <a:ext uri="{FF2B5EF4-FFF2-40B4-BE49-F238E27FC236}">
                <a16:creationId xmlns:a16="http://schemas.microsoft.com/office/drawing/2014/main" id="{7031D8DD-1F0E-DF29-916C-73D2D9948659}"/>
              </a:ext>
            </a:extLst>
          </p:cNvPr>
          <p:cNvSpPr txBox="1"/>
          <p:nvPr/>
        </p:nvSpPr>
        <p:spPr>
          <a:xfrm>
            <a:off x="489950" y="1929744"/>
            <a:ext cx="109734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C00000"/>
                </a:solidFill>
              </a:rPr>
              <a:t>2. </a:t>
            </a:r>
            <a:r>
              <a:rPr lang="en-US" sz="3200" dirty="0"/>
              <a:t>Con Dao National Park provides a rich _______ for marine life.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317902" y="1874798"/>
            <a:ext cx="14950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habitat</a:t>
            </a:r>
          </a:p>
        </p:txBody>
      </p:sp>
      <p:sp>
        <p:nvSpPr>
          <p:cNvPr id="15" name="Action Button: Home 14">
            <a:hlinkClick r:id="rId3" action="ppaction://hlinksldjump" highlightClick="1"/>
          </p:cNvPr>
          <p:cNvSpPr/>
          <p:nvPr/>
        </p:nvSpPr>
        <p:spPr>
          <a:xfrm>
            <a:off x="5651732" y="6282813"/>
            <a:ext cx="604684" cy="575187"/>
          </a:xfrm>
          <a:prstGeom prst="actionButtonHome">
            <a:avLst/>
          </a:prstGeom>
          <a:ln>
            <a:solidFill>
              <a:srgbClr val="FFFF00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63328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992555" y="468314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each sentence with a word or phrase from the box.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9949" y="441315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42734" y="33867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62A4732-B9E1-4BC6-8A58-97A9179BF36B}"/>
              </a:ext>
            </a:extLst>
          </p:cNvPr>
          <p:cNvSpPr txBox="1"/>
          <p:nvPr/>
        </p:nvSpPr>
        <p:spPr>
          <a:xfrm>
            <a:off x="152194" y="1056126"/>
            <a:ext cx="11799756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hronicaPro-Book"/>
              </a:rPr>
              <a:t>habitat    cutting down trees     ecosystem      endangered species      carbon dioxide</a:t>
            </a:r>
          </a:p>
        </p:txBody>
      </p:sp>
      <p:sp>
        <p:nvSpPr>
          <p:cNvPr id="25" name="Hộp Văn bản 5">
            <a:extLst>
              <a:ext uri="{FF2B5EF4-FFF2-40B4-BE49-F238E27FC236}">
                <a16:creationId xmlns:a16="http://schemas.microsoft.com/office/drawing/2014/main" id="{7031D8DD-1F0E-DF29-916C-73D2D9948659}"/>
              </a:ext>
            </a:extLst>
          </p:cNvPr>
          <p:cNvSpPr txBox="1"/>
          <p:nvPr/>
        </p:nvSpPr>
        <p:spPr>
          <a:xfrm>
            <a:off x="489950" y="1929744"/>
            <a:ext cx="1097349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b="1" dirty="0">
                <a:solidFill>
                  <a:schemeClr val="accent2"/>
                </a:solidFill>
              </a:rPr>
              <a:t>3. </a:t>
            </a:r>
            <a:r>
              <a:rPr lang="en-US" sz="3200" dirty="0"/>
              <a:t>Forests help release oxygen and absorb _____________; they also provide homes for many species.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525364" y="1929744"/>
            <a:ext cx="27960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carbon dioxide</a:t>
            </a:r>
          </a:p>
        </p:txBody>
      </p:sp>
      <p:sp>
        <p:nvSpPr>
          <p:cNvPr id="11" name="Action Button: Home 10">
            <a:hlinkClick r:id="rId3" action="ppaction://hlinksldjump" highlightClick="1"/>
          </p:cNvPr>
          <p:cNvSpPr/>
          <p:nvPr/>
        </p:nvSpPr>
        <p:spPr>
          <a:xfrm>
            <a:off x="5651732" y="6282813"/>
            <a:ext cx="604684" cy="575187"/>
          </a:xfrm>
          <a:prstGeom prst="actionButtonHome">
            <a:avLst/>
          </a:prstGeom>
          <a:ln>
            <a:solidFill>
              <a:srgbClr val="FFFF00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695468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82202" y="1059985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each sentence </a:t>
            </a:r>
            <a:r>
              <a:rPr lang="en-US" sz="24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with a 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word or phrase from the box.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9596" y="1032986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2381" y="93034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62A4732-B9E1-4BC6-8A58-97A9179BF36B}"/>
              </a:ext>
            </a:extLst>
          </p:cNvPr>
          <p:cNvSpPr txBox="1"/>
          <p:nvPr/>
        </p:nvSpPr>
        <p:spPr>
          <a:xfrm>
            <a:off x="241841" y="1647797"/>
            <a:ext cx="11799756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hronicaPro-Book"/>
              </a:rPr>
              <a:t>habitat    cutting down trees     ecosystem      endangered species      carbon dioxide</a:t>
            </a:r>
          </a:p>
        </p:txBody>
      </p:sp>
      <p:sp>
        <p:nvSpPr>
          <p:cNvPr id="25" name="Hộp Văn bản 5">
            <a:extLst>
              <a:ext uri="{FF2B5EF4-FFF2-40B4-BE49-F238E27FC236}">
                <a16:creationId xmlns:a16="http://schemas.microsoft.com/office/drawing/2014/main" id="{7031D8DD-1F0E-DF29-916C-73D2D9948659}"/>
              </a:ext>
            </a:extLst>
          </p:cNvPr>
          <p:cNvSpPr txBox="1"/>
          <p:nvPr/>
        </p:nvSpPr>
        <p:spPr>
          <a:xfrm>
            <a:off x="632382" y="2877289"/>
            <a:ext cx="1012940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C00000"/>
                </a:solidFill>
              </a:rPr>
              <a:t>4.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/>
              <a:t>________________ is a serious environmental concern as it harms natural habitats.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029416" y="2874678"/>
            <a:ext cx="35903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Cutting down trees</a:t>
            </a:r>
          </a:p>
        </p:txBody>
      </p:sp>
      <p:sp>
        <p:nvSpPr>
          <p:cNvPr id="15" name="Action Button: Home 14">
            <a:hlinkClick r:id="rId3" action="ppaction://hlinksldjump" highlightClick="1"/>
          </p:cNvPr>
          <p:cNvSpPr/>
          <p:nvPr/>
        </p:nvSpPr>
        <p:spPr>
          <a:xfrm>
            <a:off x="5651732" y="6282813"/>
            <a:ext cx="604684" cy="575187"/>
          </a:xfrm>
          <a:prstGeom prst="actionButtonHome">
            <a:avLst/>
          </a:prstGeom>
          <a:ln>
            <a:solidFill>
              <a:srgbClr val="FFFF00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722629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Process 4"/>
          <p:cNvSpPr/>
          <p:nvPr/>
        </p:nvSpPr>
        <p:spPr>
          <a:xfrm>
            <a:off x="53787" y="89647"/>
            <a:ext cx="12084932" cy="6615953"/>
          </a:xfrm>
          <a:prstGeom prst="flowChartProcess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3" tIns="60952" rIns="121903" bIns="60952" rtlCol="0" anchor="ctr"/>
          <a:lstStyle/>
          <a:p>
            <a:pPr algn="ctr"/>
            <a:endParaRPr lang="en-US" sz="2400"/>
          </a:p>
        </p:txBody>
      </p:sp>
      <p:sp>
        <p:nvSpPr>
          <p:cNvPr id="13" name="Rectangle 12"/>
          <p:cNvSpPr/>
          <p:nvPr/>
        </p:nvSpPr>
        <p:spPr>
          <a:xfrm>
            <a:off x="3029527" y="152953"/>
            <a:ext cx="6945746" cy="67709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lIns="121903" tIns="60952" rIns="121903" bIns="60952">
            <a:spAutoFit/>
          </a:bodyPr>
          <a:lstStyle/>
          <a:p>
            <a:r>
              <a:rPr lang="en-US" sz="3600" b="1" dirty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Arial Black" panose="020B0A04020102020204" pitchFamily="34" charset="0"/>
              </a:rPr>
              <a:t>* WARM UP: PELMANISM </a:t>
            </a:r>
          </a:p>
        </p:txBody>
      </p:sp>
      <p:sp>
        <p:nvSpPr>
          <p:cNvPr id="1026" name="AutoShape 2"/>
          <p:cNvSpPr>
            <a:spLocks noChangeArrowheads="1"/>
          </p:cNvSpPr>
          <p:nvPr/>
        </p:nvSpPr>
        <p:spPr bwMode="auto">
          <a:xfrm>
            <a:off x="508001" y="1650018"/>
            <a:ext cx="2043950" cy="121920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121903" tIns="60952" rIns="121903" bIns="60952" numCol="1" anchor="t" anchorCtr="0" compatLnSpc="1">
            <a:prstTxWarp prst="textNoShape">
              <a:avLst/>
            </a:prstTxWarp>
          </a:bodyPr>
          <a:lstStyle/>
          <a:p>
            <a:pPr lvl="0" algn="ctr"/>
            <a:r>
              <a:rPr lang="vi-VN" sz="2800" b="1" dirty="0">
                <a:solidFill>
                  <a:srgbClr val="C00000"/>
                </a:solidFill>
                <a:latin typeface="Bahnschrift SemiBold Condensed" panose="020B0502040204020203" pitchFamily="34" charset="0"/>
                <a:cs typeface="Calibri" panose="020F0502020204030204" pitchFamily="34" charset="0"/>
              </a:rPr>
              <a:t>picking up rubbish </a:t>
            </a:r>
          </a:p>
        </p:txBody>
      </p:sp>
      <p:sp>
        <p:nvSpPr>
          <p:cNvPr id="1027" name="AutoShape 3"/>
          <p:cNvSpPr>
            <a:spLocks noChangeArrowheads="1"/>
          </p:cNvSpPr>
          <p:nvPr/>
        </p:nvSpPr>
        <p:spPr bwMode="auto">
          <a:xfrm>
            <a:off x="2769589" y="1601023"/>
            <a:ext cx="2065375" cy="1292066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121903" tIns="60952" rIns="121903" bIns="60952" numCol="1" anchor="t" anchorCtr="0" compatLnSpc="1">
            <a:prstTxWarp prst="textNoShape">
              <a:avLst/>
            </a:prstTxWarp>
          </a:bodyPr>
          <a:lstStyle/>
          <a:p>
            <a:pPr lvl="0" algn="ctr"/>
            <a:r>
              <a:rPr lang="vi-VN" sz="2500" b="1" dirty="0">
                <a:solidFill>
                  <a:srgbClr val="C00000"/>
                </a:solidFill>
                <a:latin typeface="Bahnschrift SemiBold Condensed" panose="020B0502040204020203" pitchFamily="34" charset="0"/>
                <a:cs typeface="Calibri" panose="020F0502020204030204" pitchFamily="34" charset="0"/>
              </a:rPr>
              <a:t>protecting endangered species</a:t>
            </a:r>
          </a:p>
        </p:txBody>
      </p:sp>
      <p:sp>
        <p:nvSpPr>
          <p:cNvPr id="1028" name="AutoShape 4"/>
          <p:cNvSpPr>
            <a:spLocks noChangeArrowheads="1"/>
          </p:cNvSpPr>
          <p:nvPr/>
        </p:nvSpPr>
        <p:spPr bwMode="auto">
          <a:xfrm>
            <a:off x="5190562" y="1618953"/>
            <a:ext cx="1972237" cy="1274135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121903" tIns="60952" rIns="121903" bIns="60952" numCol="1" anchor="t" anchorCtr="0" compatLnSpc="1">
            <a:prstTxWarp prst="textNoShape">
              <a:avLst/>
            </a:prstTxWarp>
          </a:bodyPr>
          <a:lstStyle/>
          <a:p>
            <a:pPr lvl="0" algn="ctr"/>
            <a:r>
              <a:rPr lang="vi-VN" sz="2800" b="1" dirty="0">
                <a:solidFill>
                  <a:srgbClr val="C00000"/>
                </a:solidFill>
                <a:latin typeface="Bahnschrift SemiBold Condensed" panose="020B0502040204020203" pitchFamily="34" charset="0"/>
                <a:cs typeface="Calibri" panose="020F0502020204030204" pitchFamily="34" charset="0"/>
              </a:rPr>
              <a:t>cutting down trees</a:t>
            </a:r>
          </a:p>
        </p:txBody>
      </p:sp>
      <p:sp>
        <p:nvSpPr>
          <p:cNvPr id="1029" name="AutoShape 5"/>
          <p:cNvSpPr>
            <a:spLocks noChangeArrowheads="1"/>
          </p:cNvSpPr>
          <p:nvPr/>
        </p:nvSpPr>
        <p:spPr bwMode="auto">
          <a:xfrm>
            <a:off x="7518400" y="1670116"/>
            <a:ext cx="1930400" cy="1222972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121903" tIns="60952" rIns="121903" bIns="60952" numCol="1" anchor="t" anchorCtr="0" compatLnSpc="1">
            <a:prstTxWarp prst="textNoShape">
              <a:avLst/>
            </a:prstTxWarp>
          </a:bodyPr>
          <a:lstStyle/>
          <a:p>
            <a:pPr lvl="0" algn="ctr"/>
            <a:r>
              <a:rPr lang="en-GB" sz="2800" b="1" dirty="0">
                <a:solidFill>
                  <a:srgbClr val="C00000"/>
                </a:solidFill>
                <a:latin typeface="Bahnschrift SemiBold Condensed" panose="020B0502040204020203" pitchFamily="34" charset="0"/>
                <a:cs typeface="Calibri" panose="020F0502020204030204" pitchFamily="34" charset="0"/>
              </a:rPr>
              <a:t>saving </a:t>
            </a:r>
          </a:p>
          <a:p>
            <a:pPr lvl="0" algn="ctr"/>
            <a:r>
              <a:rPr lang="en-GB" sz="2800" b="1" dirty="0">
                <a:solidFill>
                  <a:srgbClr val="C00000"/>
                </a:solidFill>
                <a:latin typeface="Bahnschrift SemiBold Condensed" panose="020B0502040204020203" pitchFamily="34" charset="0"/>
                <a:cs typeface="Calibri" panose="020F0502020204030204" pitchFamily="34" charset="0"/>
              </a:rPr>
              <a:t>water</a:t>
            </a:r>
            <a:endParaRPr lang="vi-VN" sz="2800" b="1" dirty="0">
              <a:solidFill>
                <a:srgbClr val="C00000"/>
              </a:solidFill>
              <a:latin typeface="Bahnschrift SemiBold Condensed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1030" name="AutoShape 6"/>
          <p:cNvSpPr>
            <a:spLocks noChangeArrowheads="1"/>
          </p:cNvSpPr>
          <p:nvPr/>
        </p:nvSpPr>
        <p:spPr bwMode="auto">
          <a:xfrm>
            <a:off x="9888071" y="1663290"/>
            <a:ext cx="1897529" cy="1229798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121903" tIns="60952" rIns="121903" bIns="60952" numCol="1" anchor="t" anchorCtr="0" compatLnSpc="1">
            <a:prstTxWarp prst="textNoShape">
              <a:avLst/>
            </a:prstTxWarp>
          </a:bodyPr>
          <a:lstStyle/>
          <a:p>
            <a:pPr lvl="0" algn="ctr"/>
            <a:r>
              <a:rPr lang="en-GB" sz="2800" b="1" dirty="0">
                <a:solidFill>
                  <a:srgbClr val="C00000"/>
                </a:solidFill>
                <a:latin typeface="Bahnschrift SemiBold Condensed" panose="020B0502040204020203" pitchFamily="34" charset="0"/>
                <a:cs typeface="Calibri" panose="020F0502020204030204" pitchFamily="34" charset="0"/>
              </a:rPr>
              <a:t>building a campfire</a:t>
            </a:r>
            <a:endParaRPr lang="vi-VN" sz="2800" b="1" dirty="0">
              <a:solidFill>
                <a:srgbClr val="C00000"/>
              </a:solidFill>
              <a:latin typeface="Bahnschrift SemiBold Condensed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12376" y="1460340"/>
            <a:ext cx="2159988" cy="1454133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21903" tIns="60952" rIns="121903" bIns="60952" rtlCol="0" anchor="ctr"/>
          <a:lstStyle/>
          <a:p>
            <a:pPr algn="ctr"/>
            <a:r>
              <a:rPr lang="en-US" sz="586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BodoniH" pitchFamily="34" charset="0"/>
              </a:rPr>
              <a:t>1</a:t>
            </a:r>
          </a:p>
        </p:txBody>
      </p:sp>
      <p:sp>
        <p:nvSpPr>
          <p:cNvPr id="27" name="Rectangle 26"/>
          <p:cNvSpPr/>
          <p:nvPr/>
        </p:nvSpPr>
        <p:spPr>
          <a:xfrm>
            <a:off x="2706834" y="1460340"/>
            <a:ext cx="2211294" cy="1454133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21903" tIns="60952" rIns="121903" bIns="60952" rtlCol="0" anchor="ctr"/>
          <a:lstStyle/>
          <a:p>
            <a:pPr algn="ctr"/>
            <a:r>
              <a:rPr lang="en-US" sz="586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BodoniH" pitchFamily="34" charset="0"/>
              </a:rPr>
              <a:t>2</a:t>
            </a:r>
          </a:p>
        </p:txBody>
      </p:sp>
      <p:sp>
        <p:nvSpPr>
          <p:cNvPr id="28" name="Rectangle 27"/>
          <p:cNvSpPr/>
          <p:nvPr/>
        </p:nvSpPr>
        <p:spPr>
          <a:xfrm>
            <a:off x="5052598" y="1478270"/>
            <a:ext cx="2136590" cy="1454133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21903" tIns="60952" rIns="121903" bIns="60952" rtlCol="0" anchor="ctr"/>
          <a:lstStyle/>
          <a:p>
            <a:pPr algn="ctr"/>
            <a:r>
              <a:rPr lang="en-US" sz="586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BodoniH" pitchFamily="34" charset="0"/>
              </a:rPr>
              <a:t>3</a:t>
            </a:r>
          </a:p>
        </p:txBody>
      </p:sp>
      <p:sp>
        <p:nvSpPr>
          <p:cNvPr id="29" name="Rectangle 28"/>
          <p:cNvSpPr/>
          <p:nvPr/>
        </p:nvSpPr>
        <p:spPr>
          <a:xfrm>
            <a:off x="7311705" y="1476027"/>
            <a:ext cx="2232214" cy="1454133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21903" tIns="60952" rIns="121903" bIns="60952" rtlCol="0" anchor="ctr"/>
          <a:lstStyle/>
          <a:p>
            <a:pPr algn="ctr"/>
            <a:r>
              <a:rPr lang="en-US" sz="586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BodoniH" pitchFamily="34" charset="0"/>
              </a:rPr>
              <a:t>4</a:t>
            </a:r>
          </a:p>
        </p:txBody>
      </p:sp>
      <p:sp>
        <p:nvSpPr>
          <p:cNvPr id="30" name="Rectangle 29"/>
          <p:cNvSpPr/>
          <p:nvPr/>
        </p:nvSpPr>
        <p:spPr>
          <a:xfrm>
            <a:off x="9672413" y="1500685"/>
            <a:ext cx="2241176" cy="1454133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21903" tIns="60952" rIns="121903" bIns="60952" rtlCol="0" anchor="ctr"/>
          <a:lstStyle/>
          <a:p>
            <a:pPr algn="ctr"/>
            <a:r>
              <a:rPr lang="en-US" sz="586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BodoniH" pitchFamily="34" charset="0"/>
              </a:rPr>
              <a:t>5</a:t>
            </a:r>
          </a:p>
        </p:txBody>
      </p:sp>
      <p:sp>
        <p:nvSpPr>
          <p:cNvPr id="37" name="Rectangle 36"/>
          <p:cNvSpPr/>
          <p:nvPr/>
        </p:nvSpPr>
        <p:spPr>
          <a:xfrm>
            <a:off x="3247705" y="6080754"/>
            <a:ext cx="1016000" cy="53340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21903" tIns="60952" rIns="121903" bIns="60952" rtlCol="0" anchor="ctr"/>
          <a:lstStyle/>
          <a:p>
            <a:pPr algn="ctr"/>
            <a:r>
              <a:rPr lang="en-US" sz="266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BodoniH" pitchFamily="34" charset="0"/>
              </a:rPr>
              <a:t>1</a:t>
            </a:r>
          </a:p>
        </p:txBody>
      </p:sp>
      <p:sp>
        <p:nvSpPr>
          <p:cNvPr id="38" name="Rectangle 37"/>
          <p:cNvSpPr/>
          <p:nvPr/>
        </p:nvSpPr>
        <p:spPr>
          <a:xfrm>
            <a:off x="4263705" y="6080754"/>
            <a:ext cx="1016000" cy="53340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21903" tIns="60952" rIns="121903" bIns="60952" rtlCol="0" anchor="ctr"/>
          <a:lstStyle/>
          <a:p>
            <a:pPr algn="ctr"/>
            <a:r>
              <a:rPr lang="en-US" sz="266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BodoniH" pitchFamily="34" charset="0"/>
              </a:rPr>
              <a:t>2</a:t>
            </a:r>
          </a:p>
        </p:txBody>
      </p:sp>
      <p:sp>
        <p:nvSpPr>
          <p:cNvPr id="39" name="Rectangle 38"/>
          <p:cNvSpPr/>
          <p:nvPr/>
        </p:nvSpPr>
        <p:spPr>
          <a:xfrm>
            <a:off x="5279705" y="6080754"/>
            <a:ext cx="1016000" cy="53340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21903" tIns="60952" rIns="121903" bIns="60952" rtlCol="0" anchor="ctr"/>
          <a:lstStyle/>
          <a:p>
            <a:pPr algn="ctr"/>
            <a:r>
              <a:rPr lang="en-US" sz="266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BodoniH" pitchFamily="34" charset="0"/>
              </a:rPr>
              <a:t>3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295705" y="6080754"/>
            <a:ext cx="1016000" cy="53340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21903" tIns="60952" rIns="121903" bIns="60952" rtlCol="0" anchor="ctr"/>
          <a:lstStyle/>
          <a:p>
            <a:pPr algn="ctr"/>
            <a:r>
              <a:rPr lang="en-US" sz="266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BodoniH" pitchFamily="34" charset="0"/>
              </a:rPr>
              <a:t>4</a:t>
            </a:r>
          </a:p>
        </p:txBody>
      </p:sp>
      <p:sp>
        <p:nvSpPr>
          <p:cNvPr id="41" name="Rectangle 40"/>
          <p:cNvSpPr/>
          <p:nvPr/>
        </p:nvSpPr>
        <p:spPr>
          <a:xfrm>
            <a:off x="7311705" y="6080754"/>
            <a:ext cx="1016000" cy="533400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121903" tIns="60952" rIns="121903" bIns="60952" rtlCol="0" anchor="ctr"/>
          <a:lstStyle/>
          <a:p>
            <a:pPr algn="ctr"/>
            <a:r>
              <a:rPr lang="en-US" sz="266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BodoniH" pitchFamily="34" charset="0"/>
              </a:rPr>
              <a:t>5</a:t>
            </a: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1260" y="3266599"/>
            <a:ext cx="2261586" cy="158663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38638" y="3262069"/>
            <a:ext cx="2244423" cy="158663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1682" y="3262070"/>
            <a:ext cx="2283425" cy="158663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6"/>
          <a:srcRect l="2407" t="3067" r="2228" b="3273"/>
          <a:stretch/>
        </p:blipFill>
        <p:spPr>
          <a:xfrm>
            <a:off x="2632481" y="3262069"/>
            <a:ext cx="2314858" cy="1628105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88462" y="3271606"/>
            <a:ext cx="2297447" cy="1586630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9806392" y="3255849"/>
            <a:ext cx="2272940" cy="1613525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21903" tIns="60952" rIns="121903" bIns="60952" rtlCol="0" anchor="ctr"/>
          <a:lstStyle/>
          <a:p>
            <a:pPr algn="ctr"/>
            <a:r>
              <a:rPr lang="en-US" sz="586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BodoniH" pitchFamily="34" charset="0"/>
              </a:rPr>
              <a:t>A</a:t>
            </a:r>
          </a:p>
        </p:txBody>
      </p:sp>
      <p:sp>
        <p:nvSpPr>
          <p:cNvPr id="52" name="Rectangle 51"/>
          <p:cNvSpPr/>
          <p:nvPr/>
        </p:nvSpPr>
        <p:spPr>
          <a:xfrm>
            <a:off x="2641235" y="3260892"/>
            <a:ext cx="2312588" cy="1613525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21903" tIns="60952" rIns="121903" bIns="60952" rtlCol="0" anchor="ctr"/>
          <a:lstStyle/>
          <a:p>
            <a:pPr algn="ctr"/>
            <a:r>
              <a:rPr lang="en-US" sz="586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BodoniH" pitchFamily="34" charset="0"/>
              </a:rPr>
              <a:t>B</a:t>
            </a:r>
          </a:p>
        </p:txBody>
      </p:sp>
      <p:sp>
        <p:nvSpPr>
          <p:cNvPr id="53" name="Rectangle 52"/>
          <p:cNvSpPr/>
          <p:nvPr/>
        </p:nvSpPr>
        <p:spPr>
          <a:xfrm>
            <a:off x="5011998" y="3251927"/>
            <a:ext cx="2372258" cy="1613525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21903" tIns="60952" rIns="121903" bIns="60952" rtlCol="0" anchor="ctr"/>
          <a:lstStyle/>
          <a:p>
            <a:pPr algn="ctr"/>
            <a:r>
              <a:rPr lang="en-US" sz="586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BodoniH" pitchFamily="34" charset="0"/>
              </a:rPr>
              <a:t>C</a:t>
            </a:r>
          </a:p>
        </p:txBody>
      </p:sp>
      <p:sp>
        <p:nvSpPr>
          <p:cNvPr id="54" name="Rectangle 53"/>
          <p:cNvSpPr/>
          <p:nvPr/>
        </p:nvSpPr>
        <p:spPr>
          <a:xfrm>
            <a:off x="7429358" y="3251927"/>
            <a:ext cx="2242137" cy="1613525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21903" tIns="60952" rIns="121903" bIns="60952" rtlCol="0" anchor="ctr"/>
          <a:lstStyle/>
          <a:p>
            <a:pPr algn="ctr"/>
            <a:r>
              <a:rPr lang="en-US" sz="586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BodoniH" pitchFamily="34" charset="0"/>
              </a:rPr>
              <a:t>D</a:t>
            </a:r>
          </a:p>
        </p:txBody>
      </p:sp>
      <p:sp>
        <p:nvSpPr>
          <p:cNvPr id="55" name="Rectangle 54"/>
          <p:cNvSpPr/>
          <p:nvPr/>
        </p:nvSpPr>
        <p:spPr>
          <a:xfrm>
            <a:off x="211409" y="3256457"/>
            <a:ext cx="2320306" cy="1613525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lIns="121903" tIns="60952" rIns="121903" bIns="60952" rtlCol="0" anchor="ctr"/>
          <a:lstStyle/>
          <a:p>
            <a:pPr algn="ctr"/>
            <a:r>
              <a:rPr lang="en-US" sz="5867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.VnBodoniH" pitchFamily="34" charset="0"/>
              </a:rPr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1188704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1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1.85185E-6 L 0.77149 0.4706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8568" y="23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56 3.7037E-6 L -0.0043 0.46851 " pathEditMode="relative" rAng="0" ptsTypes="AA">
                                      <p:cBhvr>
                                        <p:cTn id="71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" y="2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4.81481E-6 L -0.00052 0.46574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23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6 0.00555 L -0.58971 0.46875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284" y="231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4.07407E-6 L -0.19258 0.46782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35" y="233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1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8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3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0" dur="75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5" dur="7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6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7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6" dur="7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1026" grpId="0" animBg="1"/>
      <p:bldP spid="1027" grpId="0" animBg="1"/>
      <p:bldP spid="1028" grpId="0" animBg="1"/>
      <p:bldP spid="1029" grpId="0" animBg="1"/>
      <p:bldP spid="1030" grpId="0" animBg="1"/>
      <p:bldP spid="25" grpId="0" animBg="1"/>
      <p:bldP spid="25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51" grpId="0" animBg="1"/>
      <p:bldP spid="51" grpId="1" animBg="1"/>
      <p:bldP spid="52" grpId="0" animBg="1"/>
      <p:bldP spid="52" grpId="1" animBg="1"/>
      <p:bldP spid="53" grpId="0" animBg="1"/>
      <p:bldP spid="53" grpId="1" animBg="1"/>
      <p:bldP spid="54" grpId="0" animBg="1"/>
      <p:bldP spid="54" grpId="1" animBg="1"/>
      <p:bldP spid="55" grpId="0" animBg="1"/>
      <p:bldP spid="55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082202" y="204577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each sentence </a:t>
            </a:r>
            <a:r>
              <a:rPr lang="en-US" sz="24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with a </a:t>
            </a:r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word or phrase from the box.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9596" y="177578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2381" y="7493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62A4732-B9E1-4BC6-8A58-97A9179BF36B}"/>
              </a:ext>
            </a:extLst>
          </p:cNvPr>
          <p:cNvSpPr txBox="1"/>
          <p:nvPr/>
        </p:nvSpPr>
        <p:spPr>
          <a:xfrm>
            <a:off x="241841" y="792389"/>
            <a:ext cx="11799756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ChronicaPro-Book"/>
              </a:rPr>
              <a:t>habitat    cutting down trees     ecosystem      endangered species      carbon dioxide</a:t>
            </a:r>
          </a:p>
        </p:txBody>
      </p:sp>
      <p:sp>
        <p:nvSpPr>
          <p:cNvPr id="25" name="Hộp Văn bản 5">
            <a:extLst>
              <a:ext uri="{FF2B5EF4-FFF2-40B4-BE49-F238E27FC236}">
                <a16:creationId xmlns:a16="http://schemas.microsoft.com/office/drawing/2014/main" id="{7031D8DD-1F0E-DF29-916C-73D2D9948659}"/>
              </a:ext>
            </a:extLst>
          </p:cNvPr>
          <p:cNvSpPr txBox="1"/>
          <p:nvPr/>
        </p:nvSpPr>
        <p:spPr>
          <a:xfrm>
            <a:off x="632382" y="2021881"/>
            <a:ext cx="1012940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C00000"/>
                </a:solidFill>
              </a:rPr>
              <a:t>5.</a:t>
            </a:r>
            <a:r>
              <a:rPr lang="en-US" sz="3200" dirty="0">
                <a:solidFill>
                  <a:srgbClr val="C00000"/>
                </a:solidFill>
              </a:rPr>
              <a:t> </a:t>
            </a:r>
            <a:r>
              <a:rPr lang="en-US" sz="3200" dirty="0"/>
              <a:t>An _________ may be a whole forest, or a small pond, and it can be of any size.</a:t>
            </a:r>
            <a:endParaRPr lang="vi-VN" sz="3200" dirty="0"/>
          </a:p>
        </p:txBody>
      </p:sp>
      <p:sp>
        <p:nvSpPr>
          <p:cNvPr id="27" name="TextBox 26"/>
          <p:cNvSpPr txBox="1"/>
          <p:nvPr/>
        </p:nvSpPr>
        <p:spPr>
          <a:xfrm>
            <a:off x="1612205" y="2021881"/>
            <a:ext cx="21322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</a:rPr>
              <a:t>ecosystem</a:t>
            </a:r>
          </a:p>
        </p:txBody>
      </p:sp>
      <p:sp>
        <p:nvSpPr>
          <p:cNvPr id="10" name="Action Button: Home 9">
            <a:hlinkClick r:id="rId3" action="ppaction://hlinksldjump" highlightClick="1"/>
          </p:cNvPr>
          <p:cNvSpPr/>
          <p:nvPr/>
        </p:nvSpPr>
        <p:spPr>
          <a:xfrm>
            <a:off x="5651732" y="6282813"/>
            <a:ext cx="604684" cy="575187"/>
          </a:xfrm>
          <a:prstGeom prst="actionButtonHome">
            <a:avLst/>
          </a:prstGeom>
          <a:ln>
            <a:solidFill>
              <a:srgbClr val="FFFF00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4279051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700000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842" y="2483894"/>
            <a:ext cx="4949588" cy="3152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212252" y="464024"/>
            <a:ext cx="8997113" cy="1009933"/>
          </a:xfrm>
          <a:prstGeom prst="rect">
            <a:avLst/>
          </a:prstGeom>
          <a:noFill/>
          <a:ln w="34925"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121903" tIns="60952" rIns="121903" bIns="60952" numCol="1" rtlCol="0">
            <a:prstTxWarp prst="textWave1">
              <a:avLst/>
            </a:prstTxWarp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defTabSz="1219170">
              <a:defRPr/>
            </a:pPr>
            <a:r>
              <a:rPr lang="en-US" sz="8000" b="1" kern="0" cap="all" dirty="0">
                <a:ln/>
                <a:solidFill>
                  <a:schemeClr val="accent1">
                    <a:lumMod val="75000"/>
                  </a:scheme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.VnBahamasB" pitchFamily="34" charset="0"/>
              </a:rPr>
              <a:t>LUCKY NUMBER!</a:t>
            </a:r>
          </a:p>
        </p:txBody>
      </p:sp>
      <p:sp>
        <p:nvSpPr>
          <p:cNvPr id="8" name="Action Button: Home 7">
            <a:hlinkClick r:id="rId6" action="ppaction://hlinksldjump" highlightClick="1"/>
          </p:cNvPr>
          <p:cNvSpPr/>
          <p:nvPr/>
        </p:nvSpPr>
        <p:spPr>
          <a:xfrm>
            <a:off x="5651732" y="6282813"/>
            <a:ext cx="604684" cy="575187"/>
          </a:xfrm>
          <a:prstGeom prst="actionButtonHome">
            <a:avLst/>
          </a:prstGeom>
          <a:ln>
            <a:solidFill>
              <a:srgbClr val="FFFF00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248899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700000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842" y="2483894"/>
            <a:ext cx="4949588" cy="3152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212252" y="464024"/>
            <a:ext cx="8997113" cy="1009933"/>
          </a:xfrm>
          <a:prstGeom prst="rect">
            <a:avLst/>
          </a:prstGeom>
          <a:noFill/>
          <a:ln w="34925"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121903" tIns="60952" rIns="121903" bIns="60952" numCol="1" rtlCol="0">
            <a:prstTxWarp prst="textWave1">
              <a:avLst/>
            </a:prstTxWarp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defTabSz="1219170">
              <a:defRPr/>
            </a:pPr>
            <a:r>
              <a:rPr lang="en-US" sz="8000" b="1" kern="0" cap="all" dirty="0">
                <a:ln/>
                <a:solidFill>
                  <a:schemeClr val="accent1">
                    <a:lumMod val="75000"/>
                  </a:schemeClr>
                </a:solidFill>
                <a:effectLst>
                  <a:outerShdw blurRad="19685" dist="12700" dir="5400000" algn="tl" rotWithShape="0">
                    <a:srgbClr val="4F81BD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latin typeface=".VnBahamasB" pitchFamily="34" charset="0"/>
              </a:rPr>
              <a:t>LUCKY NUMBER!</a:t>
            </a:r>
          </a:p>
        </p:txBody>
      </p:sp>
      <p:sp>
        <p:nvSpPr>
          <p:cNvPr id="8" name="Action Button: Home 7">
            <a:hlinkClick r:id="rId6" action="ppaction://hlinksldjump" highlightClick="1"/>
          </p:cNvPr>
          <p:cNvSpPr/>
          <p:nvPr/>
        </p:nvSpPr>
        <p:spPr>
          <a:xfrm>
            <a:off x="5651732" y="6282813"/>
            <a:ext cx="604684" cy="575187"/>
          </a:xfrm>
          <a:prstGeom prst="actionButtonHome">
            <a:avLst/>
          </a:prstGeom>
          <a:ln>
            <a:solidFill>
              <a:srgbClr val="FFFF00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761891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uyển chọn 500+ hình ảnh icon buồn hot nhất hiện nay - Wikipedi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3153" y="1542477"/>
            <a:ext cx="4838955" cy="4100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764148" y="133817"/>
            <a:ext cx="6379853" cy="830997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0"/>
                  <a:lumOff val="100000"/>
                </a:schemeClr>
              </a:gs>
              <a:gs pos="35000">
                <a:schemeClr val="accent4">
                  <a:lumMod val="0"/>
                  <a:lumOff val="100000"/>
                </a:schemeClr>
              </a:gs>
              <a:gs pos="100000">
                <a:schemeClr val="accent4">
                  <a:lumMod val="100000"/>
                </a:schemeClr>
              </a:gs>
            </a:gsLst>
            <a:path path="circle">
              <a:fillToRect l="50000" t="-80000" r="50000" b="180000"/>
            </a:path>
            <a:tileRect/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b="1" i="1" dirty="0">
                <a:solidFill>
                  <a:schemeClr val="tx1"/>
                </a:solidFill>
              </a:rPr>
              <a:t>UNLUCKY NUMBER </a:t>
            </a:r>
          </a:p>
        </p:txBody>
      </p:sp>
      <p:pic>
        <p:nvPicPr>
          <p:cNvPr id="5" name="Tieng-bao-sai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42186" y="4"/>
            <a:ext cx="649817" cy="649817"/>
          </a:xfrm>
          <a:prstGeom prst="rect">
            <a:avLst/>
          </a:prstGeom>
        </p:spPr>
      </p:pic>
      <p:sp>
        <p:nvSpPr>
          <p:cNvPr id="7" name="Action Button: Home 6">
            <a:hlinkClick r:id="rId6" action="ppaction://hlinksldjump" highlightClick="1"/>
          </p:cNvPr>
          <p:cNvSpPr/>
          <p:nvPr/>
        </p:nvSpPr>
        <p:spPr>
          <a:xfrm>
            <a:off x="5651732" y="6282813"/>
            <a:ext cx="604684" cy="575187"/>
          </a:xfrm>
          <a:prstGeom prst="actionButtonHome">
            <a:avLst/>
          </a:prstGeom>
          <a:ln>
            <a:solidFill>
              <a:srgbClr val="FFFF00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546775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0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1131589" y="113116"/>
            <a:ext cx="10815315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Complete each sentence with a word or phrase from the box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684591" y="127170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08161" y="-2097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3" name="Hộp Văn bản 5">
            <a:extLst>
              <a:ext uri="{FF2B5EF4-FFF2-40B4-BE49-F238E27FC236}">
                <a16:creationId xmlns:a16="http://schemas.microsoft.com/office/drawing/2014/main" id="{7031D8DD-1F0E-DF29-916C-73D2D9948659}"/>
              </a:ext>
            </a:extLst>
          </p:cNvPr>
          <p:cNvSpPr txBox="1"/>
          <p:nvPr/>
        </p:nvSpPr>
        <p:spPr>
          <a:xfrm>
            <a:off x="433857" y="1729061"/>
            <a:ext cx="11932230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solidFill>
                  <a:schemeClr val="accent2"/>
                </a:solidFill>
              </a:rPr>
              <a:t>1.</a:t>
            </a:r>
            <a:r>
              <a:rPr lang="en-US" sz="2800" b="1" dirty="0"/>
              <a:t> People in my </a:t>
            </a:r>
            <a:r>
              <a:rPr lang="en-US" sz="2800" b="1" dirty="0" err="1"/>
              <a:t>neighbourhood</a:t>
            </a:r>
            <a:r>
              <a:rPr lang="en-US" sz="2800" b="1" dirty="0"/>
              <a:t> are doing a lot to save ______________.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solidFill>
                  <a:schemeClr val="accent2"/>
                </a:solidFill>
              </a:rPr>
              <a:t>2. </a:t>
            </a:r>
            <a:r>
              <a:rPr lang="en-US" sz="2800" b="1" dirty="0"/>
              <a:t>Con Dao National Park provides a rich _______ for marine life.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solidFill>
                  <a:schemeClr val="accent2"/>
                </a:solidFill>
              </a:rPr>
              <a:t>3. </a:t>
            </a:r>
            <a:r>
              <a:rPr lang="en-US" sz="2800" b="1" dirty="0"/>
              <a:t>Forests help release oxygen and absorb _____________; they also provide homes for many species.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solidFill>
                  <a:schemeClr val="accent2"/>
                </a:solidFill>
              </a:rPr>
              <a:t>4.</a:t>
            </a:r>
            <a:r>
              <a:rPr lang="en-US" sz="2800" b="1" dirty="0"/>
              <a:t> _______________  is a serious environmental concern as it harms natural habitats.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solidFill>
                  <a:schemeClr val="accent2"/>
                </a:solidFill>
              </a:rPr>
              <a:t>5.</a:t>
            </a:r>
            <a:r>
              <a:rPr lang="en-US" sz="2800" b="1" dirty="0"/>
              <a:t> An _________  may be a whole forest, or a small pond, and it can be of any size.</a:t>
            </a:r>
            <a:endParaRPr lang="vi-VN" sz="28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5689340" y="1181208"/>
            <a:ext cx="35998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endangered species</a:t>
            </a:r>
          </a:p>
        </p:txBody>
      </p:sp>
      <p:sp>
        <p:nvSpPr>
          <p:cNvPr id="3" name="Rectangle 2"/>
          <p:cNvSpPr/>
          <p:nvPr/>
        </p:nvSpPr>
        <p:spPr>
          <a:xfrm>
            <a:off x="1416362" y="594092"/>
            <a:ext cx="125662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  <a:latin typeface="ChronicaPro-Book"/>
              </a:rPr>
              <a:t>habitat</a:t>
            </a:r>
            <a:endParaRPr lang="en-US" sz="2000" b="1" dirty="0">
              <a:solidFill>
                <a:srgbClr val="C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902803" y="1201337"/>
            <a:ext cx="27960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carbon dioxide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02803" y="602974"/>
            <a:ext cx="35903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Cutting down trees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239831" y="599414"/>
            <a:ext cx="21322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ecosystem</a:t>
            </a:r>
          </a:p>
        </p:txBody>
      </p:sp>
    </p:spTree>
    <p:extLst>
      <p:ext uri="{BB962C8B-B14F-4D97-AF65-F5344CB8AC3E}">
        <p14:creationId xmlns:p14="http://schemas.microsoft.com/office/powerpoint/2010/main" val="2579947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3.33333E-6 L 0.24792 0.0763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96" y="3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48148E-6 L 0.41458 0.2393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729" y="11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4.44444E-6 L 0.31719 0.23982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59" y="119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4.07407E-6 L -0.18451 0.4733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232" y="236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96296E-6 L -0.40807 0.625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04" y="31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/>
      <p:bldP spid="11" grpId="0"/>
      <p:bldP spid="14" grpId="0"/>
      <p:bldP spid="1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470131" y="642290"/>
            <a:ext cx="1088705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How to pronounce words that contain the sounds: </a:t>
            </a:r>
            <a:r>
              <a:rPr lang="en-US" sz="28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/bl/ </a:t>
            </a:r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and </a:t>
            </a:r>
            <a:r>
              <a:rPr lang="en-US" sz="28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/kl/.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41150" y="957704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3778" y="16685"/>
            <a:ext cx="4045604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n-US" sz="32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</a:p>
        </p:txBody>
      </p:sp>
      <p:pic>
        <p:nvPicPr>
          <p:cNvPr id="3" name="HƯỚNG DẪN PHÁT ÂM LỚP 8 - Unit 7- Environmental protection - -bl- and -kl-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8760" y="1165510"/>
            <a:ext cx="10903975" cy="554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040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843756" y="1039730"/>
            <a:ext cx="1088705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repeat the words. Pay attention to the sounds </a:t>
            </a:r>
            <a:r>
              <a:rPr lang="en-US" sz="28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/bl/ </a:t>
            </a:r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and </a:t>
            </a:r>
            <a:r>
              <a:rPr lang="en-US" sz="28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/kl/.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288365" y="1060344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41150" y="957704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63591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n-US" sz="32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</a:p>
        </p:txBody>
      </p:sp>
      <p:graphicFrame>
        <p:nvGraphicFramePr>
          <p:cNvPr id="10" name="Bảng 9">
            <a:extLst>
              <a:ext uri="{FF2B5EF4-FFF2-40B4-BE49-F238E27FC236}">
                <a16:creationId xmlns:a16="http://schemas.microsoft.com/office/drawing/2014/main" id="{75D596DB-E074-E9DF-4420-9635BF85A8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8848424"/>
              </p:ext>
            </p:extLst>
          </p:nvPr>
        </p:nvGraphicFramePr>
        <p:xfrm>
          <a:off x="3252859" y="1982699"/>
          <a:ext cx="5489248" cy="3920910"/>
        </p:xfrm>
        <a:graphic>
          <a:graphicData uri="http://schemas.openxmlformats.org/drawingml/2006/table">
            <a:tbl>
              <a:tblPr/>
              <a:tblGrid>
                <a:gridCol w="2744624">
                  <a:extLst>
                    <a:ext uri="{9D8B030D-6E8A-4147-A177-3AD203B41FA5}">
                      <a16:colId xmlns:a16="http://schemas.microsoft.com/office/drawing/2014/main" val="4220563180"/>
                    </a:ext>
                  </a:extLst>
                </a:gridCol>
                <a:gridCol w="2744624">
                  <a:extLst>
                    <a:ext uri="{9D8B030D-6E8A-4147-A177-3AD203B41FA5}">
                      <a16:colId xmlns:a16="http://schemas.microsoft.com/office/drawing/2014/main" val="2944765766"/>
                    </a:ext>
                  </a:extLst>
                </a:gridCol>
              </a:tblGrid>
              <a:tr h="692415">
                <a:tc>
                  <a:txBody>
                    <a:bodyPr/>
                    <a:lstStyle/>
                    <a:p>
                      <a:pPr algn="ctr"/>
                      <a:r>
                        <a:rPr lang="vi-VN" sz="3600" b="1" i="0">
                          <a:solidFill>
                            <a:srgbClr val="24202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/bl/ </a:t>
                      </a:r>
                      <a:endParaRPr lang="vi-VN" sz="3600" b="1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CDCD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vi-VN" sz="3600" b="1" i="0" dirty="0">
                          <a:solidFill>
                            <a:srgbClr val="24202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/kl/</a:t>
                      </a:r>
                      <a:endParaRPr lang="vi-VN" sz="3600" b="1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CD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79540703"/>
                  </a:ext>
                </a:extLst>
              </a:tr>
              <a:tr h="3228495">
                <a:tc>
                  <a:txBody>
                    <a:bodyPr/>
                    <a:lstStyle/>
                    <a:p>
                      <a:r>
                        <a:rPr lang="vi-VN" sz="4000" b="0" i="0" dirty="0" err="1">
                          <a:solidFill>
                            <a:srgbClr val="F26548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bl</a:t>
                      </a:r>
                      <a:r>
                        <a:rPr lang="vi-VN" sz="4000" b="0" i="0" dirty="0" err="1">
                          <a:solidFill>
                            <a:srgbClr val="24202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ock</a:t>
                      </a:r>
                      <a:br>
                        <a:rPr lang="vi-VN" sz="4000" b="0" i="0" dirty="0">
                          <a:solidFill>
                            <a:srgbClr val="24202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vi-VN" sz="4000" b="0" i="0" dirty="0" err="1">
                          <a:solidFill>
                            <a:srgbClr val="F26548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bl</a:t>
                      </a:r>
                      <a:r>
                        <a:rPr lang="vi-VN" sz="4000" b="0" i="0" dirty="0" err="1">
                          <a:solidFill>
                            <a:srgbClr val="24202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ast</a:t>
                      </a:r>
                      <a:br>
                        <a:rPr lang="vi-VN" sz="4000" b="0" i="0" dirty="0">
                          <a:solidFill>
                            <a:srgbClr val="24202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vi-VN" sz="4000" b="0" i="0" dirty="0" err="1">
                          <a:solidFill>
                            <a:srgbClr val="F26548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bl</a:t>
                      </a:r>
                      <a:r>
                        <a:rPr lang="vi-VN" sz="4000" b="0" i="0" dirty="0" err="1">
                          <a:solidFill>
                            <a:srgbClr val="24202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anket</a:t>
                      </a:r>
                      <a:br>
                        <a:rPr lang="vi-VN" sz="4000" b="0" i="0" dirty="0">
                          <a:solidFill>
                            <a:srgbClr val="24202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vi-VN" sz="4000" b="0" i="0" dirty="0" err="1">
                          <a:solidFill>
                            <a:srgbClr val="F26548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bl</a:t>
                      </a:r>
                      <a:r>
                        <a:rPr lang="vi-VN" sz="4000" b="0" i="0" dirty="0" err="1">
                          <a:solidFill>
                            <a:srgbClr val="24202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ack</a:t>
                      </a:r>
                      <a:br>
                        <a:rPr lang="vi-VN" sz="4000" b="0" i="0" dirty="0">
                          <a:solidFill>
                            <a:srgbClr val="24202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vi-VN" sz="4000" b="0" i="0" dirty="0" err="1">
                          <a:solidFill>
                            <a:srgbClr val="24202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</a:t>
                      </a:r>
                      <a:r>
                        <a:rPr lang="vi-VN" sz="4000" b="0" i="0" dirty="0" err="1">
                          <a:solidFill>
                            <a:srgbClr val="F26548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bl</a:t>
                      </a:r>
                      <a:r>
                        <a:rPr lang="vi-VN" sz="4000" b="0" i="0" dirty="0" err="1">
                          <a:solidFill>
                            <a:srgbClr val="24202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em</a:t>
                      </a:r>
                      <a:endParaRPr lang="vi-VN" sz="40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4000" b="0" i="0" dirty="0">
                          <a:solidFill>
                            <a:srgbClr val="F26548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cl</a:t>
                      </a:r>
                      <a:r>
                        <a:rPr lang="en-US" sz="4000" b="0" i="0" dirty="0">
                          <a:solidFill>
                            <a:srgbClr val="24202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ean</a:t>
                      </a:r>
                      <a:br>
                        <a:rPr lang="en-US" sz="4000" b="0" i="0" dirty="0">
                          <a:solidFill>
                            <a:srgbClr val="24202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4000" b="0" i="0" dirty="0">
                          <a:solidFill>
                            <a:srgbClr val="F26548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cl</a:t>
                      </a:r>
                      <a:r>
                        <a:rPr lang="en-US" sz="4000" b="0" i="0" dirty="0">
                          <a:solidFill>
                            <a:srgbClr val="24202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own</a:t>
                      </a:r>
                      <a:br>
                        <a:rPr lang="en-US" sz="4000" b="0" i="0" dirty="0">
                          <a:solidFill>
                            <a:srgbClr val="24202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4000" b="0" i="0" dirty="0">
                          <a:solidFill>
                            <a:srgbClr val="F26548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cl</a:t>
                      </a:r>
                      <a:r>
                        <a:rPr lang="en-US" sz="4000" b="0" i="0" dirty="0">
                          <a:solidFill>
                            <a:srgbClr val="24202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ub</a:t>
                      </a:r>
                      <a:br>
                        <a:rPr lang="en-US" sz="4000" b="0" i="0" dirty="0">
                          <a:solidFill>
                            <a:srgbClr val="24202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4000" b="0" i="0" dirty="0">
                          <a:solidFill>
                            <a:srgbClr val="F26548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cl</a:t>
                      </a:r>
                      <a:r>
                        <a:rPr lang="en-US" sz="4000" b="0" i="0" dirty="0">
                          <a:solidFill>
                            <a:srgbClr val="24202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ass</a:t>
                      </a:r>
                      <a:br>
                        <a:rPr lang="en-US" sz="4000" b="0" i="0" dirty="0">
                          <a:solidFill>
                            <a:srgbClr val="24202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4000" b="0" i="0" dirty="0">
                          <a:solidFill>
                            <a:srgbClr val="F26548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cl</a:t>
                      </a:r>
                      <a:r>
                        <a:rPr lang="en-US" sz="4000" b="0" i="0" dirty="0">
                          <a:solidFill>
                            <a:srgbClr val="24202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ear</a:t>
                      </a:r>
                      <a:endParaRPr lang="en-US" sz="4000" dirty="0"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75268859"/>
                  </a:ext>
                </a:extLst>
              </a:tr>
            </a:tbl>
          </a:graphicData>
        </a:graphic>
      </p:graphicFrame>
      <p:pic>
        <p:nvPicPr>
          <p:cNvPr id="2" name="Track 4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0245" y="2943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101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7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989673" y="1239693"/>
            <a:ext cx="10322353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Listen and </a:t>
            </a:r>
            <a:r>
              <a:rPr lang="en-US" sz="2800" b="1" dirty="0" err="1"/>
              <a:t>practise</a:t>
            </a:r>
            <a:r>
              <a:rPr lang="en-US" sz="2800" b="1" dirty="0"/>
              <a:t> the sentences. Underline the words with /bl/, and circle the words with /kl/. </a:t>
            </a:r>
            <a:endParaRPr lang="en-US" sz="28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87067" y="1317524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41824" y="120420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pic>
        <p:nvPicPr>
          <p:cNvPr id="2" name="Track 4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07226" y="430895"/>
            <a:ext cx="609600" cy="609600"/>
          </a:xfrm>
          <a:prstGeom prst="rect">
            <a:avLst/>
          </a:prstGeom>
        </p:spPr>
      </p:pic>
      <p:sp>
        <p:nvSpPr>
          <p:cNvPr id="13" name="Hộp Văn bản 5">
            <a:extLst>
              <a:ext uri="{FF2B5EF4-FFF2-40B4-BE49-F238E27FC236}">
                <a16:creationId xmlns:a16="http://schemas.microsoft.com/office/drawing/2014/main" id="{7031D8DD-1F0E-DF29-916C-73D2D9948659}"/>
              </a:ext>
            </a:extLst>
          </p:cNvPr>
          <p:cNvSpPr txBox="1"/>
          <p:nvPr/>
        </p:nvSpPr>
        <p:spPr>
          <a:xfrm>
            <a:off x="826292" y="2634761"/>
            <a:ext cx="9988245" cy="36317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800" b="1">
                <a:solidFill>
                  <a:schemeClr val="accent2"/>
                </a:solidFill>
              </a:rPr>
              <a:t>1.</a:t>
            </a:r>
            <a:r>
              <a:rPr lang="en-US" sz="3800"/>
              <a:t> Look! There are black clouds all over!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800" b="1">
                <a:solidFill>
                  <a:schemeClr val="accent2"/>
                </a:solidFill>
              </a:rPr>
              <a:t>2. </a:t>
            </a:r>
            <a:r>
              <a:rPr lang="en-US" sz="3800"/>
              <a:t>A truck blocked the way to the club.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800" b="1">
                <a:solidFill>
                  <a:schemeClr val="accent2"/>
                </a:solidFill>
              </a:rPr>
              <a:t>3. </a:t>
            </a:r>
            <a:r>
              <a:rPr lang="en-US" sz="3800"/>
              <a:t>The students painted the classroom blue.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800" b="1">
                <a:solidFill>
                  <a:schemeClr val="accent2"/>
                </a:solidFill>
              </a:rPr>
              <a:t>4.</a:t>
            </a:r>
            <a:r>
              <a:rPr lang="en-US" sz="3800"/>
              <a:t> The wind blew the clock down.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n-US" sz="3800" b="1">
                <a:solidFill>
                  <a:schemeClr val="accent2"/>
                </a:solidFill>
              </a:rPr>
              <a:t>5.</a:t>
            </a:r>
            <a:r>
              <a:rPr lang="en-US" sz="3800"/>
              <a:t> We cleaned up the environment after the blast.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4545623" y="3209192"/>
            <a:ext cx="109903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2892669" y="3956538"/>
            <a:ext cx="152986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8475784" y="4668714"/>
            <a:ext cx="94077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3314700" y="5398477"/>
            <a:ext cx="94077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9626111" y="6137031"/>
            <a:ext cx="101258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5644662" y="2687512"/>
            <a:ext cx="1371600" cy="62425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Oval 24"/>
          <p:cNvSpPr/>
          <p:nvPr/>
        </p:nvSpPr>
        <p:spPr>
          <a:xfrm>
            <a:off x="7376747" y="3434858"/>
            <a:ext cx="975945" cy="62425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Oval 25"/>
          <p:cNvSpPr/>
          <p:nvPr/>
        </p:nvSpPr>
        <p:spPr>
          <a:xfrm>
            <a:off x="6330462" y="4138515"/>
            <a:ext cx="2145322" cy="62425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9" name="Oval 28"/>
          <p:cNvSpPr/>
          <p:nvPr/>
        </p:nvSpPr>
        <p:spPr>
          <a:xfrm>
            <a:off x="5021434" y="4861183"/>
            <a:ext cx="1221104" cy="62425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Oval 29"/>
          <p:cNvSpPr/>
          <p:nvPr/>
        </p:nvSpPr>
        <p:spPr>
          <a:xfrm>
            <a:off x="2093596" y="5591909"/>
            <a:ext cx="1722266" cy="62425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TextBox 26"/>
          <p:cNvSpPr txBox="1"/>
          <p:nvPr/>
        </p:nvSpPr>
        <p:spPr>
          <a:xfrm>
            <a:off x="487067" y="194965"/>
            <a:ext cx="4163591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en-US" sz="3200" b="1" dirty="0">
                <a:solidFill>
                  <a:srgbClr val="C0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PRONUNCIATION</a:t>
            </a:r>
          </a:p>
        </p:txBody>
      </p:sp>
    </p:spTree>
    <p:extLst>
      <p:ext uri="{BB962C8B-B14F-4D97-AF65-F5344CB8AC3E}">
        <p14:creationId xmlns:p14="http://schemas.microsoft.com/office/powerpoint/2010/main" val="626516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7" dur="514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 animBg="1"/>
      <p:bldP spid="25" grpId="0" animBg="1"/>
      <p:bldP spid="26" grpId="0" animBg="1"/>
      <p:bldP spid="29" grpId="0" animBg="1"/>
      <p:bldP spid="3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6" y="207665"/>
            <a:ext cx="4291411" cy="584775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CONSOLIDATION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85D3B7-A40A-4421-9C5F-777653C71BC7}"/>
              </a:ext>
            </a:extLst>
          </p:cNvPr>
          <p:cNvSpPr txBox="1"/>
          <p:nvPr/>
        </p:nvSpPr>
        <p:spPr>
          <a:xfrm>
            <a:off x="628983" y="1188331"/>
            <a:ext cx="836554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dirty="0"/>
              <a:t>Vocabulary: The lexical items related to Environmental Protection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200" dirty="0"/>
              <a:t>Pronunciation: Correctly pronounce words that contain the sounds: /bl/ and /kl/</a:t>
            </a:r>
          </a:p>
        </p:txBody>
      </p:sp>
      <p:pic>
        <p:nvPicPr>
          <p:cNvPr id="2050" name="Picture 2" descr="Recruiting Action Plan Wrap-Up – firecrackers">
            <a:extLst>
              <a:ext uri="{FF2B5EF4-FFF2-40B4-BE49-F238E27FC236}">
                <a16:creationId xmlns:a16="http://schemas.microsoft.com/office/drawing/2014/main" id="{FE7FA83B-BF66-4478-AC2F-3619125C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3300" y="500052"/>
            <a:ext cx="3712065" cy="2494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4808144" y="260196"/>
            <a:ext cx="3087160" cy="64633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Homework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972964" y="1657409"/>
            <a:ext cx="9242752" cy="1668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3600" dirty="0"/>
              <a:t>Do ex A1,2, B2 (P. 55.56) in the workbook.</a:t>
            </a:r>
          </a:p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3600" dirty="0" err="1"/>
              <a:t>Prepair</a:t>
            </a:r>
            <a:r>
              <a:rPr lang="en-US" sz="3600" dirty="0"/>
              <a:t> lesson 3 – A closer look 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3BC39F2-4045-47C3-BEE7-34D1574878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3736" r="8626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0427" y="3492785"/>
            <a:ext cx="4249429" cy="2965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lowchart: Process 4"/>
          <p:cNvSpPr/>
          <p:nvPr/>
        </p:nvSpPr>
        <p:spPr>
          <a:xfrm>
            <a:off x="53787" y="89647"/>
            <a:ext cx="12084932" cy="6615953"/>
          </a:xfrm>
          <a:prstGeom prst="flowChartProcess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3" tIns="60952" rIns="121903" bIns="60952" rtlCol="0" anchor="ctr"/>
          <a:lstStyle/>
          <a:p>
            <a:pPr algn="ctr"/>
            <a:endParaRPr lang="en-US" sz="2400"/>
          </a:p>
        </p:txBody>
      </p:sp>
      <p:sp>
        <p:nvSpPr>
          <p:cNvPr id="1026" name="AutoShape 2"/>
          <p:cNvSpPr>
            <a:spLocks noChangeArrowheads="1"/>
          </p:cNvSpPr>
          <p:nvPr/>
        </p:nvSpPr>
        <p:spPr bwMode="auto">
          <a:xfrm>
            <a:off x="9867670" y="3658112"/>
            <a:ext cx="2043950" cy="1219200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121903" tIns="60952" rIns="121903" bIns="60952" numCol="1" anchor="t" anchorCtr="0" compatLnSpc="1">
            <a:prstTxWarp prst="textNoShape">
              <a:avLst/>
            </a:prstTxWarp>
          </a:bodyPr>
          <a:lstStyle/>
          <a:p>
            <a:pPr lvl="0" algn="ctr"/>
            <a:r>
              <a:rPr lang="vi-VN" sz="2800" b="1" dirty="0">
                <a:solidFill>
                  <a:srgbClr val="C00000"/>
                </a:solidFill>
                <a:latin typeface="Bahnschrift SemiBold Condensed" panose="020B0502040204020203" pitchFamily="34" charset="0"/>
                <a:cs typeface="Calibri" panose="020F0502020204030204" pitchFamily="34" charset="0"/>
              </a:rPr>
              <a:t>picking up rubbish </a:t>
            </a:r>
          </a:p>
        </p:txBody>
      </p:sp>
      <p:sp>
        <p:nvSpPr>
          <p:cNvPr id="1027" name="AutoShape 3"/>
          <p:cNvSpPr>
            <a:spLocks noChangeArrowheads="1"/>
          </p:cNvSpPr>
          <p:nvPr/>
        </p:nvSpPr>
        <p:spPr bwMode="auto">
          <a:xfrm>
            <a:off x="2810032" y="3658112"/>
            <a:ext cx="2065375" cy="1292066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121903" tIns="60952" rIns="121903" bIns="60952" numCol="1" anchor="t" anchorCtr="0" compatLnSpc="1">
            <a:prstTxWarp prst="textNoShape">
              <a:avLst/>
            </a:prstTxWarp>
          </a:bodyPr>
          <a:lstStyle/>
          <a:p>
            <a:pPr lvl="0" algn="ctr"/>
            <a:r>
              <a:rPr lang="vi-VN" sz="2500" b="1" dirty="0">
                <a:solidFill>
                  <a:srgbClr val="C00000"/>
                </a:solidFill>
                <a:latin typeface="Bahnschrift SemiBold Condensed" panose="020B0502040204020203" pitchFamily="34" charset="0"/>
                <a:cs typeface="Calibri" panose="020F0502020204030204" pitchFamily="34" charset="0"/>
              </a:rPr>
              <a:t>protecting endangered species</a:t>
            </a:r>
          </a:p>
        </p:txBody>
      </p:sp>
      <p:sp>
        <p:nvSpPr>
          <p:cNvPr id="1028" name="AutoShape 4"/>
          <p:cNvSpPr>
            <a:spLocks noChangeArrowheads="1"/>
          </p:cNvSpPr>
          <p:nvPr/>
        </p:nvSpPr>
        <p:spPr bwMode="auto">
          <a:xfrm>
            <a:off x="5084492" y="3676043"/>
            <a:ext cx="1972237" cy="1274135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121903" tIns="60952" rIns="121903" bIns="60952" numCol="1" anchor="t" anchorCtr="0" compatLnSpc="1">
            <a:prstTxWarp prst="textNoShape">
              <a:avLst/>
            </a:prstTxWarp>
          </a:bodyPr>
          <a:lstStyle/>
          <a:p>
            <a:pPr lvl="0" algn="ctr"/>
            <a:r>
              <a:rPr lang="vi-VN" sz="2800" b="1" dirty="0">
                <a:solidFill>
                  <a:srgbClr val="C00000"/>
                </a:solidFill>
                <a:latin typeface="Bahnschrift SemiBold Condensed" panose="020B0502040204020203" pitchFamily="34" charset="0"/>
                <a:cs typeface="Calibri" panose="020F0502020204030204" pitchFamily="34" charset="0"/>
              </a:rPr>
              <a:t>cutting down trees</a:t>
            </a:r>
          </a:p>
        </p:txBody>
      </p:sp>
      <p:sp>
        <p:nvSpPr>
          <p:cNvPr id="1029" name="AutoShape 5"/>
          <p:cNvSpPr>
            <a:spLocks noChangeArrowheads="1"/>
          </p:cNvSpPr>
          <p:nvPr/>
        </p:nvSpPr>
        <p:spPr bwMode="auto">
          <a:xfrm>
            <a:off x="343151" y="3692659"/>
            <a:ext cx="1930400" cy="1222972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121903" tIns="60952" rIns="121903" bIns="60952" numCol="1" anchor="t" anchorCtr="0" compatLnSpc="1">
            <a:prstTxWarp prst="textNoShape">
              <a:avLst/>
            </a:prstTxWarp>
          </a:bodyPr>
          <a:lstStyle/>
          <a:p>
            <a:pPr lvl="0" algn="ctr"/>
            <a:r>
              <a:rPr lang="en-GB" sz="2800" b="1" dirty="0">
                <a:solidFill>
                  <a:srgbClr val="C00000"/>
                </a:solidFill>
                <a:latin typeface="Bahnschrift SemiBold Condensed" panose="020B0502040204020203" pitchFamily="34" charset="0"/>
                <a:cs typeface="Calibri" panose="020F0502020204030204" pitchFamily="34" charset="0"/>
              </a:rPr>
              <a:t>saving </a:t>
            </a:r>
          </a:p>
          <a:p>
            <a:pPr lvl="0" algn="ctr"/>
            <a:r>
              <a:rPr lang="en-GB" sz="2800" b="1" dirty="0">
                <a:solidFill>
                  <a:srgbClr val="C00000"/>
                </a:solidFill>
                <a:latin typeface="Bahnschrift SemiBold Condensed" panose="020B0502040204020203" pitchFamily="34" charset="0"/>
                <a:cs typeface="Calibri" panose="020F0502020204030204" pitchFamily="34" charset="0"/>
              </a:rPr>
              <a:t>water</a:t>
            </a:r>
            <a:endParaRPr lang="vi-VN" sz="2800" b="1" dirty="0">
              <a:solidFill>
                <a:srgbClr val="C00000"/>
              </a:solidFill>
              <a:latin typeface="Bahnschrift SemiBold Condensed" panose="020B0502040204020203" pitchFamily="34" charset="0"/>
              <a:cs typeface="Calibri" panose="020F0502020204030204" pitchFamily="34" charset="0"/>
            </a:endParaRPr>
          </a:p>
        </p:txBody>
      </p:sp>
      <p:sp>
        <p:nvSpPr>
          <p:cNvPr id="1030" name="AutoShape 6"/>
          <p:cNvSpPr>
            <a:spLocks noChangeArrowheads="1"/>
          </p:cNvSpPr>
          <p:nvPr/>
        </p:nvSpPr>
        <p:spPr bwMode="auto">
          <a:xfrm>
            <a:off x="7664894" y="3720380"/>
            <a:ext cx="1897529" cy="1229798"/>
          </a:xfrm>
          <a:prstGeom prst="roundRect">
            <a:avLst>
              <a:gd name="adj" fmla="val 16667"/>
            </a:avLst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121903" tIns="60952" rIns="121903" bIns="60952" numCol="1" anchor="t" anchorCtr="0" compatLnSpc="1">
            <a:prstTxWarp prst="textNoShape">
              <a:avLst/>
            </a:prstTxWarp>
          </a:bodyPr>
          <a:lstStyle/>
          <a:p>
            <a:pPr lvl="0" algn="ctr"/>
            <a:r>
              <a:rPr lang="en-GB" sz="2800" b="1" dirty="0">
                <a:solidFill>
                  <a:srgbClr val="C00000"/>
                </a:solidFill>
                <a:latin typeface="Bahnschrift SemiBold Condensed" panose="020B0502040204020203" pitchFamily="34" charset="0"/>
                <a:cs typeface="Calibri" panose="020F0502020204030204" pitchFamily="34" charset="0"/>
              </a:rPr>
              <a:t>building a campfire</a:t>
            </a:r>
            <a:endParaRPr lang="vi-VN" sz="2800" b="1" dirty="0">
              <a:solidFill>
                <a:srgbClr val="C00000"/>
              </a:solidFill>
              <a:latin typeface="Bahnschrift SemiBold Condensed" panose="020B0502040204020203" pitchFamily="34" charset="0"/>
              <a:cs typeface="Calibri" panose="020F0502020204030204" pitchFamily="34" charset="0"/>
            </a:endParaRP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070" y="1966716"/>
            <a:ext cx="2261586" cy="1586631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91448" y="1962186"/>
            <a:ext cx="2244423" cy="158663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4492" y="1962187"/>
            <a:ext cx="2283425" cy="158663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6"/>
          <a:srcRect l="2407" t="3067" r="2228" b="3273"/>
          <a:stretch/>
        </p:blipFill>
        <p:spPr>
          <a:xfrm>
            <a:off x="2685291" y="1962186"/>
            <a:ext cx="2314858" cy="1628105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41272" y="1971723"/>
            <a:ext cx="2297447" cy="158663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1950821" y="588773"/>
            <a:ext cx="8726143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* Tick the actions that protect the environment.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503" y="5054943"/>
            <a:ext cx="761695" cy="76169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180" y="5078336"/>
            <a:ext cx="761695" cy="76169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08797" y="5163348"/>
            <a:ext cx="761695" cy="761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124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1430870" y="1828802"/>
            <a:ext cx="9131300" cy="4545013"/>
            <a:chOff x="912" y="672"/>
            <a:chExt cx="3982" cy="2863"/>
          </a:xfrm>
        </p:grpSpPr>
        <p:sp>
          <p:nvSpPr>
            <p:cNvPr id="1030" name="Freeform 3"/>
            <p:cNvSpPr>
              <a:spLocks/>
            </p:cNvSpPr>
            <p:nvPr/>
          </p:nvSpPr>
          <p:spPr bwMode="auto">
            <a:xfrm>
              <a:off x="1999" y="1619"/>
              <a:ext cx="2622" cy="1759"/>
            </a:xfrm>
            <a:custGeom>
              <a:avLst/>
              <a:gdLst>
                <a:gd name="T0" fmla="*/ 1308 w 2622"/>
                <a:gd name="T1" fmla="*/ 0 h 1759"/>
                <a:gd name="T2" fmla="*/ 2622 w 2622"/>
                <a:gd name="T3" fmla="*/ 624 h 1759"/>
                <a:gd name="T4" fmla="*/ 2622 w 2622"/>
                <a:gd name="T5" fmla="*/ 1759 h 1759"/>
                <a:gd name="T6" fmla="*/ 1760 w 2622"/>
                <a:gd name="T7" fmla="*/ 1759 h 1759"/>
                <a:gd name="T8" fmla="*/ 871 w 2622"/>
                <a:gd name="T9" fmla="*/ 1759 h 1759"/>
                <a:gd name="T10" fmla="*/ 0 w 2622"/>
                <a:gd name="T11" fmla="*/ 1759 h 1759"/>
                <a:gd name="T12" fmla="*/ 0 w 2622"/>
                <a:gd name="T13" fmla="*/ 624 h 1759"/>
                <a:gd name="T14" fmla="*/ 1308 w 2622"/>
                <a:gd name="T15" fmla="*/ 0 h 175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2622"/>
                <a:gd name="T25" fmla="*/ 0 h 1759"/>
                <a:gd name="T26" fmla="*/ 2622 w 2622"/>
                <a:gd name="T27" fmla="*/ 1759 h 175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622" h="1759">
                  <a:moveTo>
                    <a:pt x="1308" y="0"/>
                  </a:moveTo>
                  <a:lnTo>
                    <a:pt x="2622" y="624"/>
                  </a:lnTo>
                  <a:lnTo>
                    <a:pt x="2622" y="1759"/>
                  </a:lnTo>
                  <a:lnTo>
                    <a:pt x="1760" y="1759"/>
                  </a:lnTo>
                  <a:lnTo>
                    <a:pt x="871" y="1759"/>
                  </a:lnTo>
                  <a:lnTo>
                    <a:pt x="0" y="1759"/>
                  </a:lnTo>
                  <a:lnTo>
                    <a:pt x="0" y="624"/>
                  </a:lnTo>
                  <a:lnTo>
                    <a:pt x="1308" y="0"/>
                  </a:lnTo>
                  <a:close/>
                </a:path>
              </a:pathLst>
            </a:custGeom>
            <a:solidFill>
              <a:srgbClr val="CC6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31" name="Freeform 4"/>
            <p:cNvSpPr>
              <a:spLocks/>
            </p:cNvSpPr>
            <p:nvPr/>
          </p:nvSpPr>
          <p:spPr bwMode="auto">
            <a:xfrm>
              <a:off x="2964" y="1002"/>
              <a:ext cx="707" cy="702"/>
            </a:xfrm>
            <a:custGeom>
              <a:avLst/>
              <a:gdLst>
                <a:gd name="T0" fmla="*/ 707 w 707"/>
                <a:gd name="T1" fmla="*/ 702 h 702"/>
                <a:gd name="T2" fmla="*/ 707 w 707"/>
                <a:gd name="T3" fmla="*/ 0 h 702"/>
                <a:gd name="T4" fmla="*/ 0 w 707"/>
                <a:gd name="T5" fmla="*/ 0 h 702"/>
                <a:gd name="T6" fmla="*/ 0 w 707"/>
                <a:gd name="T7" fmla="*/ 688 h 702"/>
                <a:gd name="T8" fmla="*/ 343 w 707"/>
                <a:gd name="T9" fmla="*/ 512 h 702"/>
                <a:gd name="T10" fmla="*/ 707 w 707"/>
                <a:gd name="T11" fmla="*/ 702 h 70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707"/>
                <a:gd name="T19" fmla="*/ 0 h 702"/>
                <a:gd name="T20" fmla="*/ 707 w 707"/>
                <a:gd name="T21" fmla="*/ 702 h 702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707" h="702">
                  <a:moveTo>
                    <a:pt x="707" y="702"/>
                  </a:moveTo>
                  <a:lnTo>
                    <a:pt x="707" y="0"/>
                  </a:lnTo>
                  <a:lnTo>
                    <a:pt x="0" y="0"/>
                  </a:lnTo>
                  <a:lnTo>
                    <a:pt x="0" y="688"/>
                  </a:lnTo>
                  <a:lnTo>
                    <a:pt x="343" y="512"/>
                  </a:lnTo>
                  <a:lnTo>
                    <a:pt x="707" y="702"/>
                  </a:lnTo>
                  <a:close/>
                </a:path>
              </a:pathLst>
            </a:custGeom>
            <a:solidFill>
              <a:srgbClr val="CC66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32" name="Freeform 5"/>
            <p:cNvSpPr>
              <a:spLocks/>
            </p:cNvSpPr>
            <p:nvPr/>
          </p:nvSpPr>
          <p:spPr bwMode="auto">
            <a:xfrm>
              <a:off x="1743" y="1622"/>
              <a:ext cx="1221" cy="615"/>
            </a:xfrm>
            <a:custGeom>
              <a:avLst/>
              <a:gdLst>
                <a:gd name="T0" fmla="*/ 0 w 1221"/>
                <a:gd name="T1" fmla="*/ 615 h 615"/>
                <a:gd name="T2" fmla="*/ 1221 w 1221"/>
                <a:gd name="T3" fmla="*/ 72 h 615"/>
                <a:gd name="T4" fmla="*/ 1221 w 1221"/>
                <a:gd name="T5" fmla="*/ 61 h 615"/>
                <a:gd name="T6" fmla="*/ 1221 w 1221"/>
                <a:gd name="T7" fmla="*/ 43 h 615"/>
                <a:gd name="T8" fmla="*/ 1221 w 1221"/>
                <a:gd name="T9" fmla="*/ 22 h 615"/>
                <a:gd name="T10" fmla="*/ 1221 w 1221"/>
                <a:gd name="T11" fmla="*/ 0 h 615"/>
                <a:gd name="T12" fmla="*/ 0 w 1221"/>
                <a:gd name="T13" fmla="*/ 544 h 615"/>
                <a:gd name="T14" fmla="*/ 0 w 1221"/>
                <a:gd name="T15" fmla="*/ 615 h 61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221"/>
                <a:gd name="T25" fmla="*/ 0 h 615"/>
                <a:gd name="T26" fmla="*/ 1221 w 1221"/>
                <a:gd name="T27" fmla="*/ 615 h 615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221" h="615">
                  <a:moveTo>
                    <a:pt x="0" y="615"/>
                  </a:moveTo>
                  <a:lnTo>
                    <a:pt x="1221" y="72"/>
                  </a:lnTo>
                  <a:lnTo>
                    <a:pt x="1221" y="61"/>
                  </a:lnTo>
                  <a:lnTo>
                    <a:pt x="1221" y="43"/>
                  </a:lnTo>
                  <a:lnTo>
                    <a:pt x="1221" y="22"/>
                  </a:lnTo>
                  <a:lnTo>
                    <a:pt x="1221" y="0"/>
                  </a:lnTo>
                  <a:lnTo>
                    <a:pt x="0" y="544"/>
                  </a:lnTo>
                  <a:lnTo>
                    <a:pt x="0" y="615"/>
                  </a:lnTo>
                  <a:close/>
                </a:path>
              </a:pathLst>
            </a:custGeom>
            <a:solidFill>
              <a:srgbClr val="7A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33" name="Rectangle 6"/>
            <p:cNvSpPr>
              <a:spLocks noChangeArrowheads="1"/>
            </p:cNvSpPr>
            <p:nvPr/>
          </p:nvSpPr>
          <p:spPr bwMode="auto">
            <a:xfrm>
              <a:off x="1999" y="3469"/>
              <a:ext cx="2622" cy="66"/>
            </a:xfrm>
            <a:prstGeom prst="rect">
              <a:avLst/>
            </a:prstGeom>
            <a:solidFill>
              <a:srgbClr val="7A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34" name="Freeform 7"/>
            <p:cNvSpPr>
              <a:spLocks/>
            </p:cNvSpPr>
            <p:nvPr/>
          </p:nvSpPr>
          <p:spPr bwMode="auto">
            <a:xfrm>
              <a:off x="2777" y="672"/>
              <a:ext cx="1053" cy="266"/>
            </a:xfrm>
            <a:custGeom>
              <a:avLst/>
              <a:gdLst>
                <a:gd name="T0" fmla="*/ 530 w 1053"/>
                <a:gd name="T1" fmla="*/ 0 h 266"/>
                <a:gd name="T2" fmla="*/ 0 w 1053"/>
                <a:gd name="T3" fmla="*/ 266 h 266"/>
                <a:gd name="T4" fmla="*/ 1053 w 1053"/>
                <a:gd name="T5" fmla="*/ 266 h 266"/>
                <a:gd name="T6" fmla="*/ 530 w 1053"/>
                <a:gd name="T7" fmla="*/ 0 h 26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53"/>
                <a:gd name="T13" fmla="*/ 0 h 266"/>
                <a:gd name="T14" fmla="*/ 1053 w 1053"/>
                <a:gd name="T15" fmla="*/ 266 h 26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53" h="266">
                  <a:moveTo>
                    <a:pt x="530" y="0"/>
                  </a:moveTo>
                  <a:lnTo>
                    <a:pt x="0" y="266"/>
                  </a:lnTo>
                  <a:lnTo>
                    <a:pt x="1053" y="266"/>
                  </a:lnTo>
                  <a:lnTo>
                    <a:pt x="530" y="0"/>
                  </a:lnTo>
                  <a:close/>
                </a:path>
              </a:pathLst>
            </a:custGeom>
            <a:solidFill>
              <a:srgbClr val="7A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35" name="Freeform 8"/>
            <p:cNvSpPr>
              <a:spLocks/>
            </p:cNvSpPr>
            <p:nvPr/>
          </p:nvSpPr>
          <p:spPr bwMode="auto">
            <a:xfrm>
              <a:off x="3668" y="1632"/>
              <a:ext cx="1206" cy="611"/>
            </a:xfrm>
            <a:custGeom>
              <a:avLst/>
              <a:gdLst>
                <a:gd name="T0" fmla="*/ 1206 w 1206"/>
                <a:gd name="T1" fmla="*/ 611 h 611"/>
                <a:gd name="T2" fmla="*/ 0 w 1206"/>
                <a:gd name="T3" fmla="*/ 68 h 611"/>
                <a:gd name="T4" fmla="*/ 0 w 1206"/>
                <a:gd name="T5" fmla="*/ 58 h 611"/>
                <a:gd name="T6" fmla="*/ 0 w 1206"/>
                <a:gd name="T7" fmla="*/ 41 h 611"/>
                <a:gd name="T8" fmla="*/ 0 w 1206"/>
                <a:gd name="T9" fmla="*/ 23 h 611"/>
                <a:gd name="T10" fmla="*/ 0 w 1206"/>
                <a:gd name="T11" fmla="*/ 0 h 611"/>
                <a:gd name="T12" fmla="*/ 1206 w 1206"/>
                <a:gd name="T13" fmla="*/ 541 h 611"/>
                <a:gd name="T14" fmla="*/ 1206 w 1206"/>
                <a:gd name="T15" fmla="*/ 611 h 61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1206"/>
                <a:gd name="T25" fmla="*/ 0 h 611"/>
                <a:gd name="T26" fmla="*/ 1206 w 1206"/>
                <a:gd name="T27" fmla="*/ 611 h 611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1206" h="611">
                  <a:moveTo>
                    <a:pt x="1206" y="611"/>
                  </a:moveTo>
                  <a:lnTo>
                    <a:pt x="0" y="68"/>
                  </a:lnTo>
                  <a:lnTo>
                    <a:pt x="0" y="58"/>
                  </a:lnTo>
                  <a:lnTo>
                    <a:pt x="0" y="41"/>
                  </a:lnTo>
                  <a:lnTo>
                    <a:pt x="0" y="23"/>
                  </a:lnTo>
                  <a:lnTo>
                    <a:pt x="0" y="0"/>
                  </a:lnTo>
                  <a:lnTo>
                    <a:pt x="1206" y="541"/>
                  </a:lnTo>
                  <a:lnTo>
                    <a:pt x="1206" y="611"/>
                  </a:lnTo>
                  <a:close/>
                </a:path>
              </a:pathLst>
            </a:custGeom>
            <a:solidFill>
              <a:srgbClr val="7A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36" name="Rectangle 9"/>
            <p:cNvSpPr>
              <a:spLocks noChangeArrowheads="1"/>
            </p:cNvSpPr>
            <p:nvPr/>
          </p:nvSpPr>
          <p:spPr bwMode="auto">
            <a:xfrm>
              <a:off x="3023" y="2555"/>
              <a:ext cx="594" cy="827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37" name="Freeform 10"/>
            <p:cNvSpPr>
              <a:spLocks/>
            </p:cNvSpPr>
            <p:nvPr/>
          </p:nvSpPr>
          <p:spPr bwMode="auto">
            <a:xfrm>
              <a:off x="3126" y="1079"/>
              <a:ext cx="366" cy="355"/>
            </a:xfrm>
            <a:custGeom>
              <a:avLst/>
              <a:gdLst>
                <a:gd name="T0" fmla="*/ 190 w 366"/>
                <a:gd name="T1" fmla="*/ 0 h 355"/>
                <a:gd name="T2" fmla="*/ 147 w 366"/>
                <a:gd name="T3" fmla="*/ 4 h 355"/>
                <a:gd name="T4" fmla="*/ 110 w 366"/>
                <a:gd name="T5" fmla="*/ 12 h 355"/>
                <a:gd name="T6" fmla="*/ 79 w 366"/>
                <a:gd name="T7" fmla="*/ 26 h 355"/>
                <a:gd name="T8" fmla="*/ 51 w 366"/>
                <a:gd name="T9" fmla="*/ 47 h 355"/>
                <a:gd name="T10" fmla="*/ 28 w 366"/>
                <a:gd name="T11" fmla="*/ 72 h 355"/>
                <a:gd name="T12" fmla="*/ 14 w 366"/>
                <a:gd name="T13" fmla="*/ 99 h 355"/>
                <a:gd name="T14" fmla="*/ 2 w 366"/>
                <a:gd name="T15" fmla="*/ 130 h 355"/>
                <a:gd name="T16" fmla="*/ 0 w 366"/>
                <a:gd name="T17" fmla="*/ 163 h 355"/>
                <a:gd name="T18" fmla="*/ 0 w 366"/>
                <a:gd name="T19" fmla="*/ 223 h 355"/>
                <a:gd name="T20" fmla="*/ 0 w 366"/>
                <a:gd name="T21" fmla="*/ 272 h 355"/>
                <a:gd name="T22" fmla="*/ 0 w 366"/>
                <a:gd name="T23" fmla="*/ 315 h 355"/>
                <a:gd name="T24" fmla="*/ 0 w 366"/>
                <a:gd name="T25" fmla="*/ 355 h 355"/>
                <a:gd name="T26" fmla="*/ 79 w 366"/>
                <a:gd name="T27" fmla="*/ 355 h 355"/>
                <a:gd name="T28" fmla="*/ 130 w 366"/>
                <a:gd name="T29" fmla="*/ 355 h 355"/>
                <a:gd name="T30" fmla="*/ 161 w 366"/>
                <a:gd name="T31" fmla="*/ 355 h 355"/>
                <a:gd name="T32" fmla="*/ 187 w 366"/>
                <a:gd name="T33" fmla="*/ 355 h 355"/>
                <a:gd name="T34" fmla="*/ 210 w 366"/>
                <a:gd name="T35" fmla="*/ 355 h 355"/>
                <a:gd name="T36" fmla="*/ 241 w 366"/>
                <a:gd name="T37" fmla="*/ 355 h 355"/>
                <a:gd name="T38" fmla="*/ 289 w 366"/>
                <a:gd name="T39" fmla="*/ 355 h 355"/>
                <a:gd name="T40" fmla="*/ 366 w 366"/>
                <a:gd name="T41" fmla="*/ 355 h 355"/>
                <a:gd name="T42" fmla="*/ 366 w 366"/>
                <a:gd name="T43" fmla="*/ 297 h 355"/>
                <a:gd name="T44" fmla="*/ 366 w 366"/>
                <a:gd name="T45" fmla="*/ 245 h 355"/>
                <a:gd name="T46" fmla="*/ 366 w 366"/>
                <a:gd name="T47" fmla="*/ 198 h 355"/>
                <a:gd name="T48" fmla="*/ 366 w 366"/>
                <a:gd name="T49" fmla="*/ 157 h 355"/>
                <a:gd name="T50" fmla="*/ 363 w 366"/>
                <a:gd name="T51" fmla="*/ 136 h 355"/>
                <a:gd name="T52" fmla="*/ 357 w 366"/>
                <a:gd name="T53" fmla="*/ 111 h 355"/>
                <a:gd name="T54" fmla="*/ 343 w 366"/>
                <a:gd name="T55" fmla="*/ 84 h 355"/>
                <a:gd name="T56" fmla="*/ 326 w 366"/>
                <a:gd name="T57" fmla="*/ 60 h 355"/>
                <a:gd name="T58" fmla="*/ 300 w 366"/>
                <a:gd name="T59" fmla="*/ 35 h 355"/>
                <a:gd name="T60" fmla="*/ 269 w 366"/>
                <a:gd name="T61" fmla="*/ 16 h 355"/>
                <a:gd name="T62" fmla="*/ 232 w 366"/>
                <a:gd name="T63" fmla="*/ 4 h 355"/>
                <a:gd name="T64" fmla="*/ 190 w 366"/>
                <a:gd name="T65" fmla="*/ 0 h 35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366"/>
                <a:gd name="T100" fmla="*/ 0 h 355"/>
                <a:gd name="T101" fmla="*/ 366 w 366"/>
                <a:gd name="T102" fmla="*/ 355 h 355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366" h="355">
                  <a:moveTo>
                    <a:pt x="190" y="0"/>
                  </a:moveTo>
                  <a:lnTo>
                    <a:pt x="147" y="4"/>
                  </a:lnTo>
                  <a:lnTo>
                    <a:pt x="110" y="12"/>
                  </a:lnTo>
                  <a:lnTo>
                    <a:pt x="79" y="26"/>
                  </a:lnTo>
                  <a:lnTo>
                    <a:pt x="51" y="47"/>
                  </a:lnTo>
                  <a:lnTo>
                    <a:pt x="28" y="72"/>
                  </a:lnTo>
                  <a:lnTo>
                    <a:pt x="14" y="99"/>
                  </a:lnTo>
                  <a:lnTo>
                    <a:pt x="2" y="130"/>
                  </a:lnTo>
                  <a:lnTo>
                    <a:pt x="0" y="163"/>
                  </a:lnTo>
                  <a:lnTo>
                    <a:pt x="0" y="223"/>
                  </a:lnTo>
                  <a:lnTo>
                    <a:pt x="0" y="272"/>
                  </a:lnTo>
                  <a:lnTo>
                    <a:pt x="0" y="315"/>
                  </a:lnTo>
                  <a:lnTo>
                    <a:pt x="0" y="355"/>
                  </a:lnTo>
                  <a:lnTo>
                    <a:pt x="79" y="355"/>
                  </a:lnTo>
                  <a:lnTo>
                    <a:pt x="130" y="355"/>
                  </a:lnTo>
                  <a:lnTo>
                    <a:pt x="161" y="355"/>
                  </a:lnTo>
                  <a:lnTo>
                    <a:pt x="187" y="355"/>
                  </a:lnTo>
                  <a:lnTo>
                    <a:pt x="210" y="355"/>
                  </a:lnTo>
                  <a:lnTo>
                    <a:pt x="241" y="355"/>
                  </a:lnTo>
                  <a:lnTo>
                    <a:pt x="289" y="355"/>
                  </a:lnTo>
                  <a:lnTo>
                    <a:pt x="366" y="355"/>
                  </a:lnTo>
                  <a:lnTo>
                    <a:pt x="366" y="297"/>
                  </a:lnTo>
                  <a:lnTo>
                    <a:pt x="366" y="245"/>
                  </a:lnTo>
                  <a:lnTo>
                    <a:pt x="366" y="198"/>
                  </a:lnTo>
                  <a:lnTo>
                    <a:pt x="366" y="157"/>
                  </a:lnTo>
                  <a:lnTo>
                    <a:pt x="363" y="136"/>
                  </a:lnTo>
                  <a:lnTo>
                    <a:pt x="357" y="111"/>
                  </a:lnTo>
                  <a:lnTo>
                    <a:pt x="343" y="84"/>
                  </a:lnTo>
                  <a:lnTo>
                    <a:pt x="326" y="60"/>
                  </a:lnTo>
                  <a:lnTo>
                    <a:pt x="300" y="35"/>
                  </a:lnTo>
                  <a:lnTo>
                    <a:pt x="269" y="16"/>
                  </a:lnTo>
                  <a:lnTo>
                    <a:pt x="232" y="4"/>
                  </a:lnTo>
                  <a:lnTo>
                    <a:pt x="19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38" name="Freeform 11"/>
            <p:cNvSpPr>
              <a:spLocks/>
            </p:cNvSpPr>
            <p:nvPr/>
          </p:nvSpPr>
          <p:spPr bwMode="auto">
            <a:xfrm>
              <a:off x="2828" y="2398"/>
              <a:ext cx="28" cy="666"/>
            </a:xfrm>
            <a:custGeom>
              <a:avLst/>
              <a:gdLst>
                <a:gd name="T0" fmla="*/ 14 w 28"/>
                <a:gd name="T1" fmla="*/ 20 h 666"/>
                <a:gd name="T2" fmla="*/ 0 w 28"/>
                <a:gd name="T3" fmla="*/ 10 h 666"/>
                <a:gd name="T4" fmla="*/ 0 w 28"/>
                <a:gd name="T5" fmla="*/ 666 h 666"/>
                <a:gd name="T6" fmla="*/ 28 w 28"/>
                <a:gd name="T7" fmla="*/ 666 h 666"/>
                <a:gd name="T8" fmla="*/ 28 w 28"/>
                <a:gd name="T9" fmla="*/ 10 h 666"/>
                <a:gd name="T10" fmla="*/ 14 w 28"/>
                <a:gd name="T11" fmla="*/ 0 h 666"/>
                <a:gd name="T12" fmla="*/ 28 w 28"/>
                <a:gd name="T13" fmla="*/ 10 h 666"/>
                <a:gd name="T14" fmla="*/ 28 w 28"/>
                <a:gd name="T15" fmla="*/ 0 h 666"/>
                <a:gd name="T16" fmla="*/ 14 w 28"/>
                <a:gd name="T17" fmla="*/ 0 h 666"/>
                <a:gd name="T18" fmla="*/ 14 w 28"/>
                <a:gd name="T19" fmla="*/ 20 h 66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8"/>
                <a:gd name="T31" fmla="*/ 0 h 666"/>
                <a:gd name="T32" fmla="*/ 28 w 28"/>
                <a:gd name="T33" fmla="*/ 666 h 66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8" h="666">
                  <a:moveTo>
                    <a:pt x="14" y="20"/>
                  </a:moveTo>
                  <a:lnTo>
                    <a:pt x="0" y="10"/>
                  </a:lnTo>
                  <a:lnTo>
                    <a:pt x="0" y="666"/>
                  </a:lnTo>
                  <a:lnTo>
                    <a:pt x="28" y="666"/>
                  </a:lnTo>
                  <a:lnTo>
                    <a:pt x="28" y="10"/>
                  </a:lnTo>
                  <a:lnTo>
                    <a:pt x="14" y="0"/>
                  </a:lnTo>
                  <a:lnTo>
                    <a:pt x="28" y="10"/>
                  </a:lnTo>
                  <a:lnTo>
                    <a:pt x="28" y="0"/>
                  </a:lnTo>
                  <a:lnTo>
                    <a:pt x="14" y="0"/>
                  </a:lnTo>
                  <a:lnTo>
                    <a:pt x="14" y="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39" name="Freeform 12"/>
            <p:cNvSpPr>
              <a:spLocks/>
            </p:cNvSpPr>
            <p:nvPr/>
          </p:nvSpPr>
          <p:spPr bwMode="auto">
            <a:xfrm>
              <a:off x="2305" y="2398"/>
              <a:ext cx="537" cy="20"/>
            </a:xfrm>
            <a:custGeom>
              <a:avLst/>
              <a:gdLst>
                <a:gd name="T0" fmla="*/ 29 w 537"/>
                <a:gd name="T1" fmla="*/ 10 h 20"/>
                <a:gd name="T2" fmla="*/ 15 w 537"/>
                <a:gd name="T3" fmla="*/ 20 h 20"/>
                <a:gd name="T4" fmla="*/ 537 w 537"/>
                <a:gd name="T5" fmla="*/ 20 h 20"/>
                <a:gd name="T6" fmla="*/ 537 w 537"/>
                <a:gd name="T7" fmla="*/ 0 h 20"/>
                <a:gd name="T8" fmla="*/ 15 w 537"/>
                <a:gd name="T9" fmla="*/ 0 h 20"/>
                <a:gd name="T10" fmla="*/ 0 w 537"/>
                <a:gd name="T11" fmla="*/ 10 h 20"/>
                <a:gd name="T12" fmla="*/ 15 w 537"/>
                <a:gd name="T13" fmla="*/ 0 h 20"/>
                <a:gd name="T14" fmla="*/ 0 w 537"/>
                <a:gd name="T15" fmla="*/ 0 h 20"/>
                <a:gd name="T16" fmla="*/ 0 w 537"/>
                <a:gd name="T17" fmla="*/ 10 h 20"/>
                <a:gd name="T18" fmla="*/ 29 w 537"/>
                <a:gd name="T19" fmla="*/ 10 h 2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37"/>
                <a:gd name="T31" fmla="*/ 0 h 20"/>
                <a:gd name="T32" fmla="*/ 537 w 537"/>
                <a:gd name="T33" fmla="*/ 20 h 2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37" h="20">
                  <a:moveTo>
                    <a:pt x="29" y="10"/>
                  </a:moveTo>
                  <a:lnTo>
                    <a:pt x="15" y="20"/>
                  </a:lnTo>
                  <a:lnTo>
                    <a:pt x="537" y="20"/>
                  </a:lnTo>
                  <a:lnTo>
                    <a:pt x="537" y="0"/>
                  </a:lnTo>
                  <a:lnTo>
                    <a:pt x="15" y="0"/>
                  </a:lnTo>
                  <a:lnTo>
                    <a:pt x="0" y="10"/>
                  </a:lnTo>
                  <a:lnTo>
                    <a:pt x="15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29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40" name="Freeform 13"/>
            <p:cNvSpPr>
              <a:spLocks/>
            </p:cNvSpPr>
            <p:nvPr/>
          </p:nvSpPr>
          <p:spPr bwMode="auto">
            <a:xfrm>
              <a:off x="2305" y="2408"/>
              <a:ext cx="29" cy="667"/>
            </a:xfrm>
            <a:custGeom>
              <a:avLst/>
              <a:gdLst>
                <a:gd name="T0" fmla="*/ 15 w 29"/>
                <a:gd name="T1" fmla="*/ 646 h 667"/>
                <a:gd name="T2" fmla="*/ 29 w 29"/>
                <a:gd name="T3" fmla="*/ 656 h 667"/>
                <a:gd name="T4" fmla="*/ 29 w 29"/>
                <a:gd name="T5" fmla="*/ 0 h 667"/>
                <a:gd name="T6" fmla="*/ 0 w 29"/>
                <a:gd name="T7" fmla="*/ 0 h 667"/>
                <a:gd name="T8" fmla="*/ 0 w 29"/>
                <a:gd name="T9" fmla="*/ 656 h 667"/>
                <a:gd name="T10" fmla="*/ 15 w 29"/>
                <a:gd name="T11" fmla="*/ 667 h 667"/>
                <a:gd name="T12" fmla="*/ 0 w 29"/>
                <a:gd name="T13" fmla="*/ 656 h 667"/>
                <a:gd name="T14" fmla="*/ 0 w 29"/>
                <a:gd name="T15" fmla="*/ 667 h 667"/>
                <a:gd name="T16" fmla="*/ 15 w 29"/>
                <a:gd name="T17" fmla="*/ 667 h 667"/>
                <a:gd name="T18" fmla="*/ 15 w 29"/>
                <a:gd name="T19" fmla="*/ 646 h 66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9"/>
                <a:gd name="T31" fmla="*/ 0 h 667"/>
                <a:gd name="T32" fmla="*/ 29 w 29"/>
                <a:gd name="T33" fmla="*/ 667 h 66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9" h="667">
                  <a:moveTo>
                    <a:pt x="15" y="646"/>
                  </a:moveTo>
                  <a:lnTo>
                    <a:pt x="29" y="656"/>
                  </a:lnTo>
                  <a:lnTo>
                    <a:pt x="29" y="0"/>
                  </a:lnTo>
                  <a:lnTo>
                    <a:pt x="0" y="0"/>
                  </a:lnTo>
                  <a:lnTo>
                    <a:pt x="0" y="656"/>
                  </a:lnTo>
                  <a:lnTo>
                    <a:pt x="15" y="667"/>
                  </a:lnTo>
                  <a:lnTo>
                    <a:pt x="0" y="656"/>
                  </a:lnTo>
                  <a:lnTo>
                    <a:pt x="0" y="667"/>
                  </a:lnTo>
                  <a:lnTo>
                    <a:pt x="15" y="667"/>
                  </a:lnTo>
                  <a:lnTo>
                    <a:pt x="15" y="64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41" name="Freeform 14"/>
            <p:cNvSpPr>
              <a:spLocks/>
            </p:cNvSpPr>
            <p:nvPr/>
          </p:nvSpPr>
          <p:spPr bwMode="auto">
            <a:xfrm>
              <a:off x="2320" y="3054"/>
              <a:ext cx="536" cy="21"/>
            </a:xfrm>
            <a:custGeom>
              <a:avLst/>
              <a:gdLst>
                <a:gd name="T0" fmla="*/ 508 w 536"/>
                <a:gd name="T1" fmla="*/ 10 h 21"/>
                <a:gd name="T2" fmla="*/ 522 w 536"/>
                <a:gd name="T3" fmla="*/ 0 h 21"/>
                <a:gd name="T4" fmla="*/ 0 w 536"/>
                <a:gd name="T5" fmla="*/ 0 h 21"/>
                <a:gd name="T6" fmla="*/ 0 w 536"/>
                <a:gd name="T7" fmla="*/ 21 h 21"/>
                <a:gd name="T8" fmla="*/ 522 w 536"/>
                <a:gd name="T9" fmla="*/ 21 h 21"/>
                <a:gd name="T10" fmla="*/ 536 w 536"/>
                <a:gd name="T11" fmla="*/ 10 h 21"/>
                <a:gd name="T12" fmla="*/ 522 w 536"/>
                <a:gd name="T13" fmla="*/ 21 h 21"/>
                <a:gd name="T14" fmla="*/ 536 w 536"/>
                <a:gd name="T15" fmla="*/ 21 h 21"/>
                <a:gd name="T16" fmla="*/ 536 w 536"/>
                <a:gd name="T17" fmla="*/ 10 h 21"/>
                <a:gd name="T18" fmla="*/ 508 w 536"/>
                <a:gd name="T19" fmla="*/ 10 h 2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36"/>
                <a:gd name="T31" fmla="*/ 0 h 21"/>
                <a:gd name="T32" fmla="*/ 536 w 536"/>
                <a:gd name="T33" fmla="*/ 21 h 2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36" h="21">
                  <a:moveTo>
                    <a:pt x="508" y="10"/>
                  </a:moveTo>
                  <a:lnTo>
                    <a:pt x="522" y="0"/>
                  </a:lnTo>
                  <a:lnTo>
                    <a:pt x="0" y="0"/>
                  </a:lnTo>
                  <a:lnTo>
                    <a:pt x="0" y="21"/>
                  </a:lnTo>
                  <a:lnTo>
                    <a:pt x="522" y="21"/>
                  </a:lnTo>
                  <a:lnTo>
                    <a:pt x="536" y="10"/>
                  </a:lnTo>
                  <a:lnTo>
                    <a:pt x="522" y="21"/>
                  </a:lnTo>
                  <a:lnTo>
                    <a:pt x="536" y="21"/>
                  </a:lnTo>
                  <a:lnTo>
                    <a:pt x="536" y="10"/>
                  </a:lnTo>
                  <a:lnTo>
                    <a:pt x="508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42" name="Freeform 15"/>
            <p:cNvSpPr>
              <a:spLocks/>
            </p:cNvSpPr>
            <p:nvPr/>
          </p:nvSpPr>
          <p:spPr bwMode="auto">
            <a:xfrm>
              <a:off x="2322" y="2590"/>
              <a:ext cx="517" cy="20"/>
            </a:xfrm>
            <a:custGeom>
              <a:avLst/>
              <a:gdLst>
                <a:gd name="T0" fmla="*/ 517 w 517"/>
                <a:gd name="T1" fmla="*/ 10 h 20"/>
                <a:gd name="T2" fmla="*/ 517 w 517"/>
                <a:gd name="T3" fmla="*/ 0 h 20"/>
                <a:gd name="T4" fmla="*/ 0 w 517"/>
                <a:gd name="T5" fmla="*/ 0 h 20"/>
                <a:gd name="T6" fmla="*/ 0 w 517"/>
                <a:gd name="T7" fmla="*/ 20 h 20"/>
                <a:gd name="T8" fmla="*/ 517 w 517"/>
                <a:gd name="T9" fmla="*/ 20 h 20"/>
                <a:gd name="T10" fmla="*/ 517 w 517"/>
                <a:gd name="T11" fmla="*/ 10 h 2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17"/>
                <a:gd name="T19" fmla="*/ 0 h 20"/>
                <a:gd name="T20" fmla="*/ 517 w 517"/>
                <a:gd name="T21" fmla="*/ 20 h 2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17" h="20">
                  <a:moveTo>
                    <a:pt x="517" y="10"/>
                  </a:moveTo>
                  <a:lnTo>
                    <a:pt x="517" y="0"/>
                  </a:lnTo>
                  <a:lnTo>
                    <a:pt x="0" y="0"/>
                  </a:lnTo>
                  <a:lnTo>
                    <a:pt x="0" y="20"/>
                  </a:lnTo>
                  <a:lnTo>
                    <a:pt x="517" y="20"/>
                  </a:lnTo>
                  <a:lnTo>
                    <a:pt x="517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43" name="Freeform 16"/>
            <p:cNvSpPr>
              <a:spLocks/>
            </p:cNvSpPr>
            <p:nvPr/>
          </p:nvSpPr>
          <p:spPr bwMode="auto">
            <a:xfrm>
              <a:off x="2322" y="2829"/>
              <a:ext cx="517" cy="21"/>
            </a:xfrm>
            <a:custGeom>
              <a:avLst/>
              <a:gdLst>
                <a:gd name="T0" fmla="*/ 517 w 517"/>
                <a:gd name="T1" fmla="*/ 10 h 21"/>
                <a:gd name="T2" fmla="*/ 517 w 517"/>
                <a:gd name="T3" fmla="*/ 0 h 21"/>
                <a:gd name="T4" fmla="*/ 0 w 517"/>
                <a:gd name="T5" fmla="*/ 0 h 21"/>
                <a:gd name="T6" fmla="*/ 0 w 517"/>
                <a:gd name="T7" fmla="*/ 21 h 21"/>
                <a:gd name="T8" fmla="*/ 517 w 517"/>
                <a:gd name="T9" fmla="*/ 21 h 21"/>
                <a:gd name="T10" fmla="*/ 517 w 517"/>
                <a:gd name="T11" fmla="*/ 10 h 2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17"/>
                <a:gd name="T19" fmla="*/ 0 h 21"/>
                <a:gd name="T20" fmla="*/ 517 w 517"/>
                <a:gd name="T21" fmla="*/ 21 h 2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17" h="21">
                  <a:moveTo>
                    <a:pt x="517" y="10"/>
                  </a:moveTo>
                  <a:lnTo>
                    <a:pt x="517" y="0"/>
                  </a:lnTo>
                  <a:lnTo>
                    <a:pt x="0" y="0"/>
                  </a:lnTo>
                  <a:lnTo>
                    <a:pt x="0" y="21"/>
                  </a:lnTo>
                  <a:lnTo>
                    <a:pt x="517" y="21"/>
                  </a:lnTo>
                  <a:lnTo>
                    <a:pt x="517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44" name="Freeform 17"/>
            <p:cNvSpPr>
              <a:spLocks/>
            </p:cNvSpPr>
            <p:nvPr/>
          </p:nvSpPr>
          <p:spPr bwMode="auto">
            <a:xfrm>
              <a:off x="2558" y="2418"/>
              <a:ext cx="28" cy="640"/>
            </a:xfrm>
            <a:custGeom>
              <a:avLst/>
              <a:gdLst>
                <a:gd name="T0" fmla="*/ 14 w 28"/>
                <a:gd name="T1" fmla="*/ 640 h 640"/>
                <a:gd name="T2" fmla="*/ 28 w 28"/>
                <a:gd name="T3" fmla="*/ 640 h 640"/>
                <a:gd name="T4" fmla="*/ 28 w 28"/>
                <a:gd name="T5" fmla="*/ 0 h 640"/>
                <a:gd name="T6" fmla="*/ 0 w 28"/>
                <a:gd name="T7" fmla="*/ 0 h 640"/>
                <a:gd name="T8" fmla="*/ 0 w 28"/>
                <a:gd name="T9" fmla="*/ 640 h 640"/>
                <a:gd name="T10" fmla="*/ 14 w 28"/>
                <a:gd name="T11" fmla="*/ 640 h 64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8"/>
                <a:gd name="T19" fmla="*/ 0 h 640"/>
                <a:gd name="T20" fmla="*/ 28 w 28"/>
                <a:gd name="T21" fmla="*/ 640 h 64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8" h="640">
                  <a:moveTo>
                    <a:pt x="14" y="640"/>
                  </a:moveTo>
                  <a:lnTo>
                    <a:pt x="28" y="640"/>
                  </a:lnTo>
                  <a:lnTo>
                    <a:pt x="28" y="0"/>
                  </a:lnTo>
                  <a:lnTo>
                    <a:pt x="0" y="0"/>
                  </a:lnTo>
                  <a:lnTo>
                    <a:pt x="0" y="640"/>
                  </a:lnTo>
                  <a:lnTo>
                    <a:pt x="14" y="6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45" name="Freeform 18"/>
            <p:cNvSpPr>
              <a:spLocks/>
            </p:cNvSpPr>
            <p:nvPr/>
          </p:nvSpPr>
          <p:spPr bwMode="auto">
            <a:xfrm>
              <a:off x="4289" y="2398"/>
              <a:ext cx="29" cy="666"/>
            </a:xfrm>
            <a:custGeom>
              <a:avLst/>
              <a:gdLst>
                <a:gd name="T0" fmla="*/ 15 w 29"/>
                <a:gd name="T1" fmla="*/ 20 h 666"/>
                <a:gd name="T2" fmla="*/ 0 w 29"/>
                <a:gd name="T3" fmla="*/ 10 h 666"/>
                <a:gd name="T4" fmla="*/ 0 w 29"/>
                <a:gd name="T5" fmla="*/ 666 h 666"/>
                <a:gd name="T6" fmla="*/ 29 w 29"/>
                <a:gd name="T7" fmla="*/ 666 h 666"/>
                <a:gd name="T8" fmla="*/ 29 w 29"/>
                <a:gd name="T9" fmla="*/ 10 h 666"/>
                <a:gd name="T10" fmla="*/ 15 w 29"/>
                <a:gd name="T11" fmla="*/ 0 h 666"/>
                <a:gd name="T12" fmla="*/ 29 w 29"/>
                <a:gd name="T13" fmla="*/ 10 h 666"/>
                <a:gd name="T14" fmla="*/ 29 w 29"/>
                <a:gd name="T15" fmla="*/ 0 h 666"/>
                <a:gd name="T16" fmla="*/ 15 w 29"/>
                <a:gd name="T17" fmla="*/ 0 h 666"/>
                <a:gd name="T18" fmla="*/ 15 w 29"/>
                <a:gd name="T19" fmla="*/ 20 h 66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9"/>
                <a:gd name="T31" fmla="*/ 0 h 666"/>
                <a:gd name="T32" fmla="*/ 29 w 29"/>
                <a:gd name="T33" fmla="*/ 666 h 66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9" h="666">
                  <a:moveTo>
                    <a:pt x="15" y="20"/>
                  </a:moveTo>
                  <a:lnTo>
                    <a:pt x="0" y="10"/>
                  </a:lnTo>
                  <a:lnTo>
                    <a:pt x="0" y="666"/>
                  </a:lnTo>
                  <a:lnTo>
                    <a:pt x="29" y="666"/>
                  </a:lnTo>
                  <a:lnTo>
                    <a:pt x="29" y="10"/>
                  </a:lnTo>
                  <a:lnTo>
                    <a:pt x="15" y="0"/>
                  </a:lnTo>
                  <a:lnTo>
                    <a:pt x="29" y="10"/>
                  </a:lnTo>
                  <a:lnTo>
                    <a:pt x="29" y="0"/>
                  </a:lnTo>
                  <a:lnTo>
                    <a:pt x="15" y="0"/>
                  </a:lnTo>
                  <a:lnTo>
                    <a:pt x="15" y="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46" name="Freeform 19"/>
            <p:cNvSpPr>
              <a:spLocks/>
            </p:cNvSpPr>
            <p:nvPr/>
          </p:nvSpPr>
          <p:spPr bwMode="auto">
            <a:xfrm>
              <a:off x="3770" y="2398"/>
              <a:ext cx="534" cy="20"/>
            </a:xfrm>
            <a:custGeom>
              <a:avLst/>
              <a:gdLst>
                <a:gd name="T0" fmla="*/ 28 w 534"/>
                <a:gd name="T1" fmla="*/ 10 h 20"/>
                <a:gd name="T2" fmla="*/ 14 w 534"/>
                <a:gd name="T3" fmla="*/ 20 h 20"/>
                <a:gd name="T4" fmla="*/ 534 w 534"/>
                <a:gd name="T5" fmla="*/ 20 h 20"/>
                <a:gd name="T6" fmla="*/ 534 w 534"/>
                <a:gd name="T7" fmla="*/ 0 h 20"/>
                <a:gd name="T8" fmla="*/ 14 w 534"/>
                <a:gd name="T9" fmla="*/ 0 h 20"/>
                <a:gd name="T10" fmla="*/ 0 w 534"/>
                <a:gd name="T11" fmla="*/ 10 h 20"/>
                <a:gd name="T12" fmla="*/ 14 w 534"/>
                <a:gd name="T13" fmla="*/ 0 h 20"/>
                <a:gd name="T14" fmla="*/ 0 w 534"/>
                <a:gd name="T15" fmla="*/ 0 h 20"/>
                <a:gd name="T16" fmla="*/ 0 w 534"/>
                <a:gd name="T17" fmla="*/ 10 h 20"/>
                <a:gd name="T18" fmla="*/ 28 w 534"/>
                <a:gd name="T19" fmla="*/ 10 h 2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34"/>
                <a:gd name="T31" fmla="*/ 0 h 20"/>
                <a:gd name="T32" fmla="*/ 534 w 534"/>
                <a:gd name="T33" fmla="*/ 20 h 2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34" h="20">
                  <a:moveTo>
                    <a:pt x="28" y="10"/>
                  </a:moveTo>
                  <a:lnTo>
                    <a:pt x="14" y="20"/>
                  </a:lnTo>
                  <a:lnTo>
                    <a:pt x="534" y="20"/>
                  </a:lnTo>
                  <a:lnTo>
                    <a:pt x="534" y="0"/>
                  </a:lnTo>
                  <a:lnTo>
                    <a:pt x="14" y="0"/>
                  </a:lnTo>
                  <a:lnTo>
                    <a:pt x="0" y="10"/>
                  </a:lnTo>
                  <a:lnTo>
                    <a:pt x="14" y="0"/>
                  </a:lnTo>
                  <a:lnTo>
                    <a:pt x="0" y="0"/>
                  </a:lnTo>
                  <a:lnTo>
                    <a:pt x="0" y="10"/>
                  </a:lnTo>
                  <a:lnTo>
                    <a:pt x="28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47" name="Freeform 20"/>
            <p:cNvSpPr>
              <a:spLocks/>
            </p:cNvSpPr>
            <p:nvPr/>
          </p:nvSpPr>
          <p:spPr bwMode="auto">
            <a:xfrm>
              <a:off x="3770" y="2408"/>
              <a:ext cx="28" cy="667"/>
            </a:xfrm>
            <a:custGeom>
              <a:avLst/>
              <a:gdLst>
                <a:gd name="T0" fmla="*/ 14 w 28"/>
                <a:gd name="T1" fmla="*/ 646 h 667"/>
                <a:gd name="T2" fmla="*/ 28 w 28"/>
                <a:gd name="T3" fmla="*/ 656 h 667"/>
                <a:gd name="T4" fmla="*/ 28 w 28"/>
                <a:gd name="T5" fmla="*/ 0 h 667"/>
                <a:gd name="T6" fmla="*/ 0 w 28"/>
                <a:gd name="T7" fmla="*/ 0 h 667"/>
                <a:gd name="T8" fmla="*/ 0 w 28"/>
                <a:gd name="T9" fmla="*/ 656 h 667"/>
                <a:gd name="T10" fmla="*/ 14 w 28"/>
                <a:gd name="T11" fmla="*/ 667 h 667"/>
                <a:gd name="T12" fmla="*/ 0 w 28"/>
                <a:gd name="T13" fmla="*/ 656 h 667"/>
                <a:gd name="T14" fmla="*/ 0 w 28"/>
                <a:gd name="T15" fmla="*/ 667 h 667"/>
                <a:gd name="T16" fmla="*/ 14 w 28"/>
                <a:gd name="T17" fmla="*/ 667 h 667"/>
                <a:gd name="T18" fmla="*/ 14 w 28"/>
                <a:gd name="T19" fmla="*/ 646 h 66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28"/>
                <a:gd name="T31" fmla="*/ 0 h 667"/>
                <a:gd name="T32" fmla="*/ 28 w 28"/>
                <a:gd name="T33" fmla="*/ 667 h 66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28" h="667">
                  <a:moveTo>
                    <a:pt x="14" y="646"/>
                  </a:moveTo>
                  <a:lnTo>
                    <a:pt x="28" y="656"/>
                  </a:lnTo>
                  <a:lnTo>
                    <a:pt x="28" y="0"/>
                  </a:lnTo>
                  <a:lnTo>
                    <a:pt x="0" y="0"/>
                  </a:lnTo>
                  <a:lnTo>
                    <a:pt x="0" y="656"/>
                  </a:lnTo>
                  <a:lnTo>
                    <a:pt x="14" y="667"/>
                  </a:lnTo>
                  <a:lnTo>
                    <a:pt x="0" y="656"/>
                  </a:lnTo>
                  <a:lnTo>
                    <a:pt x="0" y="667"/>
                  </a:lnTo>
                  <a:lnTo>
                    <a:pt x="14" y="667"/>
                  </a:lnTo>
                  <a:lnTo>
                    <a:pt x="14" y="64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48" name="Freeform 21"/>
            <p:cNvSpPr>
              <a:spLocks/>
            </p:cNvSpPr>
            <p:nvPr/>
          </p:nvSpPr>
          <p:spPr bwMode="auto">
            <a:xfrm>
              <a:off x="3784" y="3054"/>
              <a:ext cx="534" cy="21"/>
            </a:xfrm>
            <a:custGeom>
              <a:avLst/>
              <a:gdLst>
                <a:gd name="T0" fmla="*/ 505 w 534"/>
                <a:gd name="T1" fmla="*/ 10 h 21"/>
                <a:gd name="T2" fmla="*/ 520 w 534"/>
                <a:gd name="T3" fmla="*/ 0 h 21"/>
                <a:gd name="T4" fmla="*/ 0 w 534"/>
                <a:gd name="T5" fmla="*/ 0 h 21"/>
                <a:gd name="T6" fmla="*/ 0 w 534"/>
                <a:gd name="T7" fmla="*/ 21 h 21"/>
                <a:gd name="T8" fmla="*/ 520 w 534"/>
                <a:gd name="T9" fmla="*/ 21 h 21"/>
                <a:gd name="T10" fmla="*/ 534 w 534"/>
                <a:gd name="T11" fmla="*/ 10 h 21"/>
                <a:gd name="T12" fmla="*/ 520 w 534"/>
                <a:gd name="T13" fmla="*/ 21 h 21"/>
                <a:gd name="T14" fmla="*/ 534 w 534"/>
                <a:gd name="T15" fmla="*/ 21 h 21"/>
                <a:gd name="T16" fmla="*/ 534 w 534"/>
                <a:gd name="T17" fmla="*/ 10 h 21"/>
                <a:gd name="T18" fmla="*/ 505 w 534"/>
                <a:gd name="T19" fmla="*/ 10 h 2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34"/>
                <a:gd name="T31" fmla="*/ 0 h 21"/>
                <a:gd name="T32" fmla="*/ 534 w 534"/>
                <a:gd name="T33" fmla="*/ 21 h 2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34" h="21">
                  <a:moveTo>
                    <a:pt x="505" y="10"/>
                  </a:moveTo>
                  <a:lnTo>
                    <a:pt x="520" y="0"/>
                  </a:lnTo>
                  <a:lnTo>
                    <a:pt x="0" y="0"/>
                  </a:lnTo>
                  <a:lnTo>
                    <a:pt x="0" y="21"/>
                  </a:lnTo>
                  <a:lnTo>
                    <a:pt x="520" y="21"/>
                  </a:lnTo>
                  <a:lnTo>
                    <a:pt x="534" y="10"/>
                  </a:lnTo>
                  <a:lnTo>
                    <a:pt x="520" y="21"/>
                  </a:lnTo>
                  <a:lnTo>
                    <a:pt x="534" y="21"/>
                  </a:lnTo>
                  <a:lnTo>
                    <a:pt x="534" y="10"/>
                  </a:lnTo>
                  <a:lnTo>
                    <a:pt x="505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49" name="Freeform 22"/>
            <p:cNvSpPr>
              <a:spLocks/>
            </p:cNvSpPr>
            <p:nvPr/>
          </p:nvSpPr>
          <p:spPr bwMode="auto">
            <a:xfrm>
              <a:off x="3793" y="2590"/>
              <a:ext cx="505" cy="20"/>
            </a:xfrm>
            <a:custGeom>
              <a:avLst/>
              <a:gdLst>
                <a:gd name="T0" fmla="*/ 505 w 505"/>
                <a:gd name="T1" fmla="*/ 10 h 20"/>
                <a:gd name="T2" fmla="*/ 505 w 505"/>
                <a:gd name="T3" fmla="*/ 0 h 20"/>
                <a:gd name="T4" fmla="*/ 0 w 505"/>
                <a:gd name="T5" fmla="*/ 0 h 20"/>
                <a:gd name="T6" fmla="*/ 0 w 505"/>
                <a:gd name="T7" fmla="*/ 20 h 20"/>
                <a:gd name="T8" fmla="*/ 505 w 505"/>
                <a:gd name="T9" fmla="*/ 20 h 20"/>
                <a:gd name="T10" fmla="*/ 505 w 505"/>
                <a:gd name="T11" fmla="*/ 10 h 2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05"/>
                <a:gd name="T19" fmla="*/ 0 h 20"/>
                <a:gd name="T20" fmla="*/ 505 w 505"/>
                <a:gd name="T21" fmla="*/ 20 h 2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05" h="20">
                  <a:moveTo>
                    <a:pt x="505" y="10"/>
                  </a:moveTo>
                  <a:lnTo>
                    <a:pt x="505" y="0"/>
                  </a:lnTo>
                  <a:lnTo>
                    <a:pt x="0" y="0"/>
                  </a:lnTo>
                  <a:lnTo>
                    <a:pt x="0" y="20"/>
                  </a:lnTo>
                  <a:lnTo>
                    <a:pt x="505" y="20"/>
                  </a:lnTo>
                  <a:lnTo>
                    <a:pt x="505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50" name="Freeform 23"/>
            <p:cNvSpPr>
              <a:spLocks/>
            </p:cNvSpPr>
            <p:nvPr/>
          </p:nvSpPr>
          <p:spPr bwMode="auto">
            <a:xfrm>
              <a:off x="3793" y="2829"/>
              <a:ext cx="505" cy="21"/>
            </a:xfrm>
            <a:custGeom>
              <a:avLst/>
              <a:gdLst>
                <a:gd name="T0" fmla="*/ 505 w 505"/>
                <a:gd name="T1" fmla="*/ 10 h 21"/>
                <a:gd name="T2" fmla="*/ 505 w 505"/>
                <a:gd name="T3" fmla="*/ 0 h 21"/>
                <a:gd name="T4" fmla="*/ 0 w 505"/>
                <a:gd name="T5" fmla="*/ 0 h 21"/>
                <a:gd name="T6" fmla="*/ 0 w 505"/>
                <a:gd name="T7" fmla="*/ 21 h 21"/>
                <a:gd name="T8" fmla="*/ 505 w 505"/>
                <a:gd name="T9" fmla="*/ 21 h 21"/>
                <a:gd name="T10" fmla="*/ 505 w 505"/>
                <a:gd name="T11" fmla="*/ 10 h 2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505"/>
                <a:gd name="T19" fmla="*/ 0 h 21"/>
                <a:gd name="T20" fmla="*/ 505 w 505"/>
                <a:gd name="T21" fmla="*/ 21 h 2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505" h="21">
                  <a:moveTo>
                    <a:pt x="505" y="10"/>
                  </a:moveTo>
                  <a:lnTo>
                    <a:pt x="505" y="0"/>
                  </a:lnTo>
                  <a:lnTo>
                    <a:pt x="0" y="0"/>
                  </a:lnTo>
                  <a:lnTo>
                    <a:pt x="0" y="21"/>
                  </a:lnTo>
                  <a:lnTo>
                    <a:pt x="505" y="21"/>
                  </a:lnTo>
                  <a:lnTo>
                    <a:pt x="505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51" name="Freeform 24"/>
            <p:cNvSpPr>
              <a:spLocks/>
            </p:cNvSpPr>
            <p:nvPr/>
          </p:nvSpPr>
          <p:spPr bwMode="auto">
            <a:xfrm>
              <a:off x="4023" y="2418"/>
              <a:ext cx="28" cy="640"/>
            </a:xfrm>
            <a:custGeom>
              <a:avLst/>
              <a:gdLst>
                <a:gd name="T0" fmla="*/ 14 w 28"/>
                <a:gd name="T1" fmla="*/ 640 h 640"/>
                <a:gd name="T2" fmla="*/ 28 w 28"/>
                <a:gd name="T3" fmla="*/ 640 h 640"/>
                <a:gd name="T4" fmla="*/ 28 w 28"/>
                <a:gd name="T5" fmla="*/ 0 h 640"/>
                <a:gd name="T6" fmla="*/ 0 w 28"/>
                <a:gd name="T7" fmla="*/ 0 h 640"/>
                <a:gd name="T8" fmla="*/ 0 w 28"/>
                <a:gd name="T9" fmla="*/ 640 h 640"/>
                <a:gd name="T10" fmla="*/ 14 w 28"/>
                <a:gd name="T11" fmla="*/ 640 h 640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8"/>
                <a:gd name="T19" fmla="*/ 0 h 640"/>
                <a:gd name="T20" fmla="*/ 28 w 28"/>
                <a:gd name="T21" fmla="*/ 640 h 64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8" h="640">
                  <a:moveTo>
                    <a:pt x="14" y="640"/>
                  </a:moveTo>
                  <a:lnTo>
                    <a:pt x="28" y="640"/>
                  </a:lnTo>
                  <a:lnTo>
                    <a:pt x="28" y="0"/>
                  </a:lnTo>
                  <a:lnTo>
                    <a:pt x="0" y="0"/>
                  </a:lnTo>
                  <a:lnTo>
                    <a:pt x="0" y="640"/>
                  </a:lnTo>
                  <a:lnTo>
                    <a:pt x="14" y="64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52" name="Freeform 25"/>
            <p:cNvSpPr>
              <a:spLocks/>
            </p:cNvSpPr>
            <p:nvPr/>
          </p:nvSpPr>
          <p:spPr bwMode="auto">
            <a:xfrm>
              <a:off x="3148" y="1139"/>
              <a:ext cx="301" cy="241"/>
            </a:xfrm>
            <a:custGeom>
              <a:avLst/>
              <a:gdLst>
                <a:gd name="T0" fmla="*/ 176 w 301"/>
                <a:gd name="T1" fmla="*/ 239 h 241"/>
                <a:gd name="T2" fmla="*/ 227 w 301"/>
                <a:gd name="T3" fmla="*/ 239 h 241"/>
                <a:gd name="T4" fmla="*/ 264 w 301"/>
                <a:gd name="T5" fmla="*/ 235 h 241"/>
                <a:gd name="T6" fmla="*/ 287 w 301"/>
                <a:gd name="T7" fmla="*/ 227 h 241"/>
                <a:gd name="T8" fmla="*/ 296 w 301"/>
                <a:gd name="T9" fmla="*/ 224 h 241"/>
                <a:gd name="T10" fmla="*/ 298 w 301"/>
                <a:gd name="T11" fmla="*/ 218 h 241"/>
                <a:gd name="T12" fmla="*/ 301 w 301"/>
                <a:gd name="T13" fmla="*/ 208 h 241"/>
                <a:gd name="T14" fmla="*/ 293 w 301"/>
                <a:gd name="T15" fmla="*/ 187 h 241"/>
                <a:gd name="T16" fmla="*/ 284 w 301"/>
                <a:gd name="T17" fmla="*/ 167 h 241"/>
                <a:gd name="T18" fmla="*/ 278 w 301"/>
                <a:gd name="T19" fmla="*/ 156 h 241"/>
                <a:gd name="T20" fmla="*/ 276 w 301"/>
                <a:gd name="T21" fmla="*/ 148 h 241"/>
                <a:gd name="T22" fmla="*/ 273 w 301"/>
                <a:gd name="T23" fmla="*/ 142 h 241"/>
                <a:gd name="T24" fmla="*/ 270 w 301"/>
                <a:gd name="T25" fmla="*/ 130 h 241"/>
                <a:gd name="T26" fmla="*/ 264 w 301"/>
                <a:gd name="T27" fmla="*/ 107 h 241"/>
                <a:gd name="T28" fmla="*/ 264 w 301"/>
                <a:gd name="T29" fmla="*/ 94 h 241"/>
                <a:gd name="T30" fmla="*/ 264 w 301"/>
                <a:gd name="T31" fmla="*/ 88 h 241"/>
                <a:gd name="T32" fmla="*/ 261 w 301"/>
                <a:gd name="T33" fmla="*/ 72 h 241"/>
                <a:gd name="T34" fmla="*/ 259 w 301"/>
                <a:gd name="T35" fmla="*/ 47 h 241"/>
                <a:gd name="T36" fmla="*/ 253 w 301"/>
                <a:gd name="T37" fmla="*/ 22 h 241"/>
                <a:gd name="T38" fmla="*/ 225 w 301"/>
                <a:gd name="T39" fmla="*/ 4 h 241"/>
                <a:gd name="T40" fmla="*/ 176 w 301"/>
                <a:gd name="T41" fmla="*/ 0 h 241"/>
                <a:gd name="T42" fmla="*/ 134 w 301"/>
                <a:gd name="T43" fmla="*/ 8 h 241"/>
                <a:gd name="T44" fmla="*/ 117 w 301"/>
                <a:gd name="T45" fmla="*/ 30 h 241"/>
                <a:gd name="T46" fmla="*/ 103 w 301"/>
                <a:gd name="T47" fmla="*/ 53 h 241"/>
                <a:gd name="T48" fmla="*/ 94 w 301"/>
                <a:gd name="T49" fmla="*/ 68 h 241"/>
                <a:gd name="T50" fmla="*/ 91 w 301"/>
                <a:gd name="T51" fmla="*/ 72 h 241"/>
                <a:gd name="T52" fmla="*/ 85 w 301"/>
                <a:gd name="T53" fmla="*/ 84 h 241"/>
                <a:gd name="T54" fmla="*/ 68 w 301"/>
                <a:gd name="T55" fmla="*/ 105 h 241"/>
                <a:gd name="T56" fmla="*/ 60 w 301"/>
                <a:gd name="T57" fmla="*/ 115 h 241"/>
                <a:gd name="T58" fmla="*/ 57 w 301"/>
                <a:gd name="T59" fmla="*/ 119 h 241"/>
                <a:gd name="T60" fmla="*/ 51 w 301"/>
                <a:gd name="T61" fmla="*/ 125 h 241"/>
                <a:gd name="T62" fmla="*/ 40 w 301"/>
                <a:gd name="T63" fmla="*/ 138 h 241"/>
                <a:gd name="T64" fmla="*/ 20 w 301"/>
                <a:gd name="T65" fmla="*/ 154 h 241"/>
                <a:gd name="T66" fmla="*/ 3 w 301"/>
                <a:gd name="T67" fmla="*/ 175 h 241"/>
                <a:gd name="T68" fmla="*/ 0 w 301"/>
                <a:gd name="T69" fmla="*/ 185 h 241"/>
                <a:gd name="T70" fmla="*/ 6 w 301"/>
                <a:gd name="T71" fmla="*/ 187 h 241"/>
                <a:gd name="T72" fmla="*/ 12 w 301"/>
                <a:gd name="T73" fmla="*/ 194 h 241"/>
                <a:gd name="T74" fmla="*/ 32 w 301"/>
                <a:gd name="T75" fmla="*/ 206 h 241"/>
                <a:gd name="T76" fmla="*/ 66 w 301"/>
                <a:gd name="T77" fmla="*/ 220 h 241"/>
                <a:gd name="T78" fmla="*/ 114 w 301"/>
                <a:gd name="T79" fmla="*/ 233 h 241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w 301"/>
                <a:gd name="T121" fmla="*/ 0 h 241"/>
                <a:gd name="T122" fmla="*/ 301 w 301"/>
                <a:gd name="T123" fmla="*/ 241 h 241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T120" t="T121" r="T122" b="T123"/>
              <a:pathLst>
                <a:path w="301" h="241">
                  <a:moveTo>
                    <a:pt x="145" y="237"/>
                  </a:moveTo>
                  <a:lnTo>
                    <a:pt x="176" y="239"/>
                  </a:lnTo>
                  <a:lnTo>
                    <a:pt x="205" y="241"/>
                  </a:lnTo>
                  <a:lnTo>
                    <a:pt x="227" y="239"/>
                  </a:lnTo>
                  <a:lnTo>
                    <a:pt x="247" y="237"/>
                  </a:lnTo>
                  <a:lnTo>
                    <a:pt x="264" y="235"/>
                  </a:lnTo>
                  <a:lnTo>
                    <a:pt x="276" y="231"/>
                  </a:lnTo>
                  <a:lnTo>
                    <a:pt x="287" y="227"/>
                  </a:lnTo>
                  <a:lnTo>
                    <a:pt x="293" y="224"/>
                  </a:lnTo>
                  <a:lnTo>
                    <a:pt x="296" y="224"/>
                  </a:lnTo>
                  <a:lnTo>
                    <a:pt x="296" y="222"/>
                  </a:lnTo>
                  <a:lnTo>
                    <a:pt x="298" y="218"/>
                  </a:lnTo>
                  <a:lnTo>
                    <a:pt x="301" y="216"/>
                  </a:lnTo>
                  <a:lnTo>
                    <a:pt x="301" y="208"/>
                  </a:lnTo>
                  <a:lnTo>
                    <a:pt x="298" y="200"/>
                  </a:lnTo>
                  <a:lnTo>
                    <a:pt x="293" y="187"/>
                  </a:lnTo>
                  <a:lnTo>
                    <a:pt x="287" y="173"/>
                  </a:lnTo>
                  <a:lnTo>
                    <a:pt x="284" y="167"/>
                  </a:lnTo>
                  <a:lnTo>
                    <a:pt x="281" y="161"/>
                  </a:lnTo>
                  <a:lnTo>
                    <a:pt x="278" y="156"/>
                  </a:lnTo>
                  <a:lnTo>
                    <a:pt x="278" y="150"/>
                  </a:lnTo>
                  <a:lnTo>
                    <a:pt x="276" y="148"/>
                  </a:lnTo>
                  <a:lnTo>
                    <a:pt x="273" y="144"/>
                  </a:lnTo>
                  <a:lnTo>
                    <a:pt x="273" y="142"/>
                  </a:lnTo>
                  <a:lnTo>
                    <a:pt x="273" y="140"/>
                  </a:lnTo>
                  <a:lnTo>
                    <a:pt x="270" y="130"/>
                  </a:lnTo>
                  <a:lnTo>
                    <a:pt x="267" y="117"/>
                  </a:lnTo>
                  <a:lnTo>
                    <a:pt x="264" y="107"/>
                  </a:lnTo>
                  <a:lnTo>
                    <a:pt x="264" y="97"/>
                  </a:lnTo>
                  <a:lnTo>
                    <a:pt x="264" y="94"/>
                  </a:lnTo>
                  <a:lnTo>
                    <a:pt x="264" y="90"/>
                  </a:lnTo>
                  <a:lnTo>
                    <a:pt x="264" y="88"/>
                  </a:lnTo>
                  <a:lnTo>
                    <a:pt x="264" y="86"/>
                  </a:lnTo>
                  <a:lnTo>
                    <a:pt x="261" y="72"/>
                  </a:lnTo>
                  <a:lnTo>
                    <a:pt x="259" y="59"/>
                  </a:lnTo>
                  <a:lnTo>
                    <a:pt x="259" y="47"/>
                  </a:lnTo>
                  <a:lnTo>
                    <a:pt x="256" y="39"/>
                  </a:lnTo>
                  <a:lnTo>
                    <a:pt x="253" y="22"/>
                  </a:lnTo>
                  <a:lnTo>
                    <a:pt x="242" y="10"/>
                  </a:lnTo>
                  <a:lnTo>
                    <a:pt x="225" y="4"/>
                  </a:lnTo>
                  <a:lnTo>
                    <a:pt x="199" y="2"/>
                  </a:lnTo>
                  <a:lnTo>
                    <a:pt x="176" y="0"/>
                  </a:lnTo>
                  <a:lnTo>
                    <a:pt x="154" y="0"/>
                  </a:lnTo>
                  <a:lnTo>
                    <a:pt x="134" y="8"/>
                  </a:lnTo>
                  <a:lnTo>
                    <a:pt x="122" y="22"/>
                  </a:lnTo>
                  <a:lnTo>
                    <a:pt x="117" y="30"/>
                  </a:lnTo>
                  <a:lnTo>
                    <a:pt x="111" y="41"/>
                  </a:lnTo>
                  <a:lnTo>
                    <a:pt x="103" y="53"/>
                  </a:lnTo>
                  <a:lnTo>
                    <a:pt x="94" y="66"/>
                  </a:lnTo>
                  <a:lnTo>
                    <a:pt x="94" y="68"/>
                  </a:lnTo>
                  <a:lnTo>
                    <a:pt x="94" y="70"/>
                  </a:lnTo>
                  <a:lnTo>
                    <a:pt x="91" y="72"/>
                  </a:lnTo>
                  <a:lnTo>
                    <a:pt x="88" y="72"/>
                  </a:lnTo>
                  <a:lnTo>
                    <a:pt x="85" y="84"/>
                  </a:lnTo>
                  <a:lnTo>
                    <a:pt x="77" y="94"/>
                  </a:lnTo>
                  <a:lnTo>
                    <a:pt x="68" y="105"/>
                  </a:lnTo>
                  <a:lnTo>
                    <a:pt x="60" y="115"/>
                  </a:lnTo>
                  <a:lnTo>
                    <a:pt x="60" y="117"/>
                  </a:lnTo>
                  <a:lnTo>
                    <a:pt x="57" y="119"/>
                  </a:lnTo>
                  <a:lnTo>
                    <a:pt x="51" y="125"/>
                  </a:lnTo>
                  <a:lnTo>
                    <a:pt x="46" y="132"/>
                  </a:lnTo>
                  <a:lnTo>
                    <a:pt x="40" y="138"/>
                  </a:lnTo>
                  <a:lnTo>
                    <a:pt x="34" y="142"/>
                  </a:lnTo>
                  <a:lnTo>
                    <a:pt x="20" y="154"/>
                  </a:lnTo>
                  <a:lnTo>
                    <a:pt x="9" y="165"/>
                  </a:lnTo>
                  <a:lnTo>
                    <a:pt x="3" y="175"/>
                  </a:lnTo>
                  <a:lnTo>
                    <a:pt x="0" y="183"/>
                  </a:lnTo>
                  <a:lnTo>
                    <a:pt x="0" y="185"/>
                  </a:lnTo>
                  <a:lnTo>
                    <a:pt x="3" y="187"/>
                  </a:lnTo>
                  <a:lnTo>
                    <a:pt x="6" y="187"/>
                  </a:lnTo>
                  <a:lnTo>
                    <a:pt x="6" y="189"/>
                  </a:lnTo>
                  <a:lnTo>
                    <a:pt x="12" y="194"/>
                  </a:lnTo>
                  <a:lnTo>
                    <a:pt x="20" y="200"/>
                  </a:lnTo>
                  <a:lnTo>
                    <a:pt x="32" y="206"/>
                  </a:lnTo>
                  <a:lnTo>
                    <a:pt x="46" y="212"/>
                  </a:lnTo>
                  <a:lnTo>
                    <a:pt x="66" y="220"/>
                  </a:lnTo>
                  <a:lnTo>
                    <a:pt x="88" y="227"/>
                  </a:lnTo>
                  <a:lnTo>
                    <a:pt x="114" y="233"/>
                  </a:lnTo>
                  <a:lnTo>
                    <a:pt x="145" y="237"/>
                  </a:lnTo>
                  <a:close/>
                </a:path>
              </a:pathLst>
            </a:custGeom>
            <a:solidFill>
              <a:srgbClr val="7A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53" name="Freeform 26"/>
            <p:cNvSpPr>
              <a:spLocks/>
            </p:cNvSpPr>
            <p:nvPr/>
          </p:nvSpPr>
          <p:spPr bwMode="auto">
            <a:xfrm>
              <a:off x="3148" y="1306"/>
              <a:ext cx="301" cy="64"/>
            </a:xfrm>
            <a:custGeom>
              <a:avLst/>
              <a:gdLst>
                <a:gd name="T0" fmla="*/ 151 w 301"/>
                <a:gd name="T1" fmla="*/ 12 h 64"/>
                <a:gd name="T2" fmla="*/ 199 w 301"/>
                <a:gd name="T3" fmla="*/ 20 h 64"/>
                <a:gd name="T4" fmla="*/ 244 w 301"/>
                <a:gd name="T5" fmla="*/ 33 h 64"/>
                <a:gd name="T6" fmla="*/ 278 w 301"/>
                <a:gd name="T7" fmla="*/ 49 h 64"/>
                <a:gd name="T8" fmla="*/ 296 w 301"/>
                <a:gd name="T9" fmla="*/ 57 h 64"/>
                <a:gd name="T10" fmla="*/ 298 w 301"/>
                <a:gd name="T11" fmla="*/ 51 h 64"/>
                <a:gd name="T12" fmla="*/ 276 w 301"/>
                <a:gd name="T13" fmla="*/ 33 h 64"/>
                <a:gd name="T14" fmla="*/ 202 w 301"/>
                <a:gd name="T15" fmla="*/ 10 h 64"/>
                <a:gd name="T16" fmla="*/ 117 w 301"/>
                <a:gd name="T17" fmla="*/ 0 h 64"/>
                <a:gd name="T18" fmla="*/ 34 w 301"/>
                <a:gd name="T19" fmla="*/ 6 h 64"/>
                <a:gd name="T20" fmla="*/ 0 w 301"/>
                <a:gd name="T21" fmla="*/ 18 h 64"/>
                <a:gd name="T22" fmla="*/ 6 w 301"/>
                <a:gd name="T23" fmla="*/ 20 h 64"/>
                <a:gd name="T24" fmla="*/ 17 w 301"/>
                <a:gd name="T25" fmla="*/ 18 h 64"/>
                <a:gd name="T26" fmla="*/ 43 w 301"/>
                <a:gd name="T27" fmla="*/ 14 h 64"/>
                <a:gd name="T28" fmla="*/ 68 w 301"/>
                <a:gd name="T29" fmla="*/ 12 h 64"/>
                <a:gd name="T30" fmla="*/ 97 w 301"/>
                <a:gd name="T31" fmla="*/ 10 h 64"/>
                <a:gd name="T32" fmla="*/ 108 w 301"/>
                <a:gd name="T33" fmla="*/ 12 h 64"/>
                <a:gd name="T34" fmla="*/ 103 w 301"/>
                <a:gd name="T35" fmla="*/ 20 h 64"/>
                <a:gd name="T36" fmla="*/ 94 w 301"/>
                <a:gd name="T37" fmla="*/ 24 h 64"/>
                <a:gd name="T38" fmla="*/ 80 w 301"/>
                <a:gd name="T39" fmla="*/ 31 h 64"/>
                <a:gd name="T40" fmla="*/ 74 w 301"/>
                <a:gd name="T41" fmla="*/ 37 h 64"/>
                <a:gd name="T42" fmla="*/ 77 w 301"/>
                <a:gd name="T43" fmla="*/ 51 h 64"/>
                <a:gd name="T44" fmla="*/ 85 w 301"/>
                <a:gd name="T45" fmla="*/ 60 h 64"/>
                <a:gd name="T46" fmla="*/ 85 w 301"/>
                <a:gd name="T47" fmla="*/ 60 h 64"/>
                <a:gd name="T48" fmla="*/ 88 w 301"/>
                <a:gd name="T49" fmla="*/ 60 h 64"/>
                <a:gd name="T50" fmla="*/ 94 w 301"/>
                <a:gd name="T51" fmla="*/ 64 h 64"/>
                <a:gd name="T52" fmla="*/ 105 w 301"/>
                <a:gd name="T53" fmla="*/ 62 h 64"/>
                <a:gd name="T54" fmla="*/ 117 w 301"/>
                <a:gd name="T55" fmla="*/ 53 h 64"/>
                <a:gd name="T56" fmla="*/ 122 w 301"/>
                <a:gd name="T57" fmla="*/ 43 h 64"/>
                <a:gd name="T58" fmla="*/ 120 w 301"/>
                <a:gd name="T59" fmla="*/ 29 h 64"/>
                <a:gd name="T60" fmla="*/ 111 w 301"/>
                <a:gd name="T61" fmla="*/ 20 h 64"/>
                <a:gd name="T62" fmla="*/ 120 w 301"/>
                <a:gd name="T63" fmla="*/ 12 h 6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w 301"/>
                <a:gd name="T97" fmla="*/ 0 h 64"/>
                <a:gd name="T98" fmla="*/ 301 w 301"/>
                <a:gd name="T99" fmla="*/ 64 h 64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T96" t="T97" r="T98" b="T99"/>
              <a:pathLst>
                <a:path w="301" h="64">
                  <a:moveTo>
                    <a:pt x="122" y="10"/>
                  </a:moveTo>
                  <a:lnTo>
                    <a:pt x="151" y="12"/>
                  </a:lnTo>
                  <a:lnTo>
                    <a:pt x="176" y="14"/>
                  </a:lnTo>
                  <a:lnTo>
                    <a:pt x="199" y="20"/>
                  </a:lnTo>
                  <a:lnTo>
                    <a:pt x="222" y="24"/>
                  </a:lnTo>
                  <a:lnTo>
                    <a:pt x="244" y="33"/>
                  </a:lnTo>
                  <a:lnTo>
                    <a:pt x="261" y="39"/>
                  </a:lnTo>
                  <a:lnTo>
                    <a:pt x="278" y="49"/>
                  </a:lnTo>
                  <a:lnTo>
                    <a:pt x="293" y="57"/>
                  </a:lnTo>
                  <a:lnTo>
                    <a:pt x="296" y="57"/>
                  </a:lnTo>
                  <a:lnTo>
                    <a:pt x="296" y="55"/>
                  </a:lnTo>
                  <a:lnTo>
                    <a:pt x="298" y="51"/>
                  </a:lnTo>
                  <a:lnTo>
                    <a:pt x="301" y="49"/>
                  </a:lnTo>
                  <a:lnTo>
                    <a:pt x="276" y="33"/>
                  </a:lnTo>
                  <a:lnTo>
                    <a:pt x="242" y="20"/>
                  </a:lnTo>
                  <a:lnTo>
                    <a:pt x="202" y="10"/>
                  </a:lnTo>
                  <a:lnTo>
                    <a:pt x="159" y="4"/>
                  </a:lnTo>
                  <a:lnTo>
                    <a:pt x="117" y="0"/>
                  </a:lnTo>
                  <a:lnTo>
                    <a:pt x="74" y="2"/>
                  </a:lnTo>
                  <a:lnTo>
                    <a:pt x="34" y="6"/>
                  </a:lnTo>
                  <a:lnTo>
                    <a:pt x="0" y="16"/>
                  </a:lnTo>
                  <a:lnTo>
                    <a:pt x="0" y="18"/>
                  </a:lnTo>
                  <a:lnTo>
                    <a:pt x="3" y="20"/>
                  </a:lnTo>
                  <a:lnTo>
                    <a:pt x="6" y="20"/>
                  </a:lnTo>
                  <a:lnTo>
                    <a:pt x="6" y="22"/>
                  </a:lnTo>
                  <a:lnTo>
                    <a:pt x="17" y="18"/>
                  </a:lnTo>
                  <a:lnTo>
                    <a:pt x="32" y="16"/>
                  </a:lnTo>
                  <a:lnTo>
                    <a:pt x="43" y="14"/>
                  </a:lnTo>
                  <a:lnTo>
                    <a:pt x="57" y="12"/>
                  </a:lnTo>
                  <a:lnTo>
                    <a:pt x="68" y="12"/>
                  </a:lnTo>
                  <a:lnTo>
                    <a:pt x="83" y="10"/>
                  </a:lnTo>
                  <a:lnTo>
                    <a:pt x="97" y="10"/>
                  </a:lnTo>
                  <a:lnTo>
                    <a:pt x="111" y="10"/>
                  </a:lnTo>
                  <a:lnTo>
                    <a:pt x="108" y="12"/>
                  </a:lnTo>
                  <a:lnTo>
                    <a:pt x="105" y="16"/>
                  </a:lnTo>
                  <a:lnTo>
                    <a:pt x="103" y="20"/>
                  </a:lnTo>
                  <a:lnTo>
                    <a:pt x="103" y="22"/>
                  </a:lnTo>
                  <a:lnTo>
                    <a:pt x="94" y="24"/>
                  </a:lnTo>
                  <a:lnTo>
                    <a:pt x="85" y="27"/>
                  </a:lnTo>
                  <a:lnTo>
                    <a:pt x="80" y="31"/>
                  </a:lnTo>
                  <a:lnTo>
                    <a:pt x="74" y="33"/>
                  </a:lnTo>
                  <a:lnTo>
                    <a:pt x="74" y="37"/>
                  </a:lnTo>
                  <a:lnTo>
                    <a:pt x="74" y="43"/>
                  </a:lnTo>
                  <a:lnTo>
                    <a:pt x="77" y="51"/>
                  </a:lnTo>
                  <a:lnTo>
                    <a:pt x="83" y="57"/>
                  </a:lnTo>
                  <a:lnTo>
                    <a:pt x="85" y="60"/>
                  </a:lnTo>
                  <a:lnTo>
                    <a:pt x="88" y="60"/>
                  </a:lnTo>
                  <a:lnTo>
                    <a:pt x="91" y="62"/>
                  </a:lnTo>
                  <a:lnTo>
                    <a:pt x="94" y="64"/>
                  </a:lnTo>
                  <a:lnTo>
                    <a:pt x="105" y="62"/>
                  </a:lnTo>
                  <a:lnTo>
                    <a:pt x="114" y="57"/>
                  </a:lnTo>
                  <a:lnTo>
                    <a:pt x="117" y="53"/>
                  </a:lnTo>
                  <a:lnTo>
                    <a:pt x="122" y="47"/>
                  </a:lnTo>
                  <a:lnTo>
                    <a:pt x="122" y="43"/>
                  </a:lnTo>
                  <a:lnTo>
                    <a:pt x="122" y="37"/>
                  </a:lnTo>
                  <a:lnTo>
                    <a:pt x="120" y="29"/>
                  </a:lnTo>
                  <a:lnTo>
                    <a:pt x="111" y="22"/>
                  </a:lnTo>
                  <a:lnTo>
                    <a:pt x="111" y="20"/>
                  </a:lnTo>
                  <a:lnTo>
                    <a:pt x="114" y="16"/>
                  </a:lnTo>
                  <a:lnTo>
                    <a:pt x="120" y="12"/>
                  </a:lnTo>
                  <a:lnTo>
                    <a:pt x="122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54" name="Freeform 27"/>
            <p:cNvSpPr>
              <a:spLocks/>
            </p:cNvSpPr>
            <p:nvPr/>
          </p:nvSpPr>
          <p:spPr bwMode="auto">
            <a:xfrm>
              <a:off x="3225" y="1363"/>
              <a:ext cx="17" cy="17"/>
            </a:xfrm>
            <a:custGeom>
              <a:avLst/>
              <a:gdLst>
                <a:gd name="T0" fmla="*/ 6 w 17"/>
                <a:gd name="T1" fmla="*/ 0 h 17"/>
                <a:gd name="T2" fmla="*/ 8 w 17"/>
                <a:gd name="T3" fmla="*/ 3 h 17"/>
                <a:gd name="T4" fmla="*/ 8 w 17"/>
                <a:gd name="T5" fmla="*/ 3 h 17"/>
                <a:gd name="T6" fmla="*/ 8 w 17"/>
                <a:gd name="T7" fmla="*/ 3 h 17"/>
                <a:gd name="T8" fmla="*/ 11 w 17"/>
                <a:gd name="T9" fmla="*/ 3 h 17"/>
                <a:gd name="T10" fmla="*/ 11 w 17"/>
                <a:gd name="T11" fmla="*/ 3 h 17"/>
                <a:gd name="T12" fmla="*/ 14 w 17"/>
                <a:gd name="T13" fmla="*/ 5 h 17"/>
                <a:gd name="T14" fmla="*/ 17 w 17"/>
                <a:gd name="T15" fmla="*/ 7 h 17"/>
                <a:gd name="T16" fmla="*/ 17 w 17"/>
                <a:gd name="T17" fmla="*/ 7 h 17"/>
                <a:gd name="T18" fmla="*/ 17 w 17"/>
                <a:gd name="T19" fmla="*/ 9 h 17"/>
                <a:gd name="T20" fmla="*/ 17 w 17"/>
                <a:gd name="T21" fmla="*/ 11 h 17"/>
                <a:gd name="T22" fmla="*/ 14 w 17"/>
                <a:gd name="T23" fmla="*/ 13 h 17"/>
                <a:gd name="T24" fmla="*/ 8 w 17"/>
                <a:gd name="T25" fmla="*/ 13 h 17"/>
                <a:gd name="T26" fmla="*/ 8 w 17"/>
                <a:gd name="T27" fmla="*/ 17 h 17"/>
                <a:gd name="T28" fmla="*/ 6 w 17"/>
                <a:gd name="T29" fmla="*/ 17 h 17"/>
                <a:gd name="T30" fmla="*/ 6 w 17"/>
                <a:gd name="T31" fmla="*/ 13 h 17"/>
                <a:gd name="T32" fmla="*/ 0 w 17"/>
                <a:gd name="T33" fmla="*/ 11 h 17"/>
                <a:gd name="T34" fmla="*/ 0 w 17"/>
                <a:gd name="T35" fmla="*/ 9 h 17"/>
                <a:gd name="T36" fmla="*/ 0 w 17"/>
                <a:gd name="T37" fmla="*/ 5 h 17"/>
                <a:gd name="T38" fmla="*/ 6 w 17"/>
                <a:gd name="T39" fmla="*/ 0 h 17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w 17"/>
                <a:gd name="T61" fmla="*/ 0 h 17"/>
                <a:gd name="T62" fmla="*/ 17 w 17"/>
                <a:gd name="T63" fmla="*/ 17 h 17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T60" t="T61" r="T62" b="T63"/>
              <a:pathLst>
                <a:path w="17" h="17">
                  <a:moveTo>
                    <a:pt x="6" y="0"/>
                  </a:moveTo>
                  <a:lnTo>
                    <a:pt x="8" y="3"/>
                  </a:lnTo>
                  <a:lnTo>
                    <a:pt x="11" y="3"/>
                  </a:lnTo>
                  <a:lnTo>
                    <a:pt x="14" y="5"/>
                  </a:lnTo>
                  <a:lnTo>
                    <a:pt x="17" y="7"/>
                  </a:lnTo>
                  <a:lnTo>
                    <a:pt x="17" y="9"/>
                  </a:lnTo>
                  <a:lnTo>
                    <a:pt x="17" y="11"/>
                  </a:lnTo>
                  <a:lnTo>
                    <a:pt x="14" y="13"/>
                  </a:lnTo>
                  <a:lnTo>
                    <a:pt x="8" y="13"/>
                  </a:lnTo>
                  <a:lnTo>
                    <a:pt x="8" y="17"/>
                  </a:lnTo>
                  <a:lnTo>
                    <a:pt x="6" y="17"/>
                  </a:lnTo>
                  <a:lnTo>
                    <a:pt x="6" y="13"/>
                  </a:lnTo>
                  <a:lnTo>
                    <a:pt x="0" y="11"/>
                  </a:lnTo>
                  <a:lnTo>
                    <a:pt x="0" y="9"/>
                  </a:lnTo>
                  <a:lnTo>
                    <a:pt x="0" y="5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7A111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55" name="Freeform 28"/>
            <p:cNvSpPr>
              <a:spLocks/>
            </p:cNvSpPr>
            <p:nvPr/>
          </p:nvSpPr>
          <p:spPr bwMode="auto">
            <a:xfrm>
              <a:off x="3591" y="2377"/>
              <a:ext cx="28" cy="37"/>
            </a:xfrm>
            <a:custGeom>
              <a:avLst/>
              <a:gdLst>
                <a:gd name="T0" fmla="*/ 0 w 28"/>
                <a:gd name="T1" fmla="*/ 0 h 37"/>
                <a:gd name="T2" fmla="*/ 0 w 28"/>
                <a:gd name="T3" fmla="*/ 0 h 37"/>
                <a:gd name="T4" fmla="*/ 0 w 28"/>
                <a:gd name="T5" fmla="*/ 21 h 37"/>
                <a:gd name="T6" fmla="*/ 0 w 28"/>
                <a:gd name="T7" fmla="*/ 33 h 37"/>
                <a:gd name="T8" fmla="*/ 0 w 28"/>
                <a:gd name="T9" fmla="*/ 37 h 37"/>
                <a:gd name="T10" fmla="*/ 14 w 28"/>
                <a:gd name="T11" fmla="*/ 37 h 37"/>
                <a:gd name="T12" fmla="*/ 14 w 28"/>
                <a:gd name="T13" fmla="*/ 37 h 37"/>
                <a:gd name="T14" fmla="*/ 28 w 28"/>
                <a:gd name="T15" fmla="*/ 37 h 37"/>
                <a:gd name="T16" fmla="*/ 28 w 28"/>
                <a:gd name="T17" fmla="*/ 33 h 37"/>
                <a:gd name="T18" fmla="*/ 28 w 28"/>
                <a:gd name="T19" fmla="*/ 21 h 37"/>
                <a:gd name="T20" fmla="*/ 28 w 28"/>
                <a:gd name="T21" fmla="*/ 0 h 37"/>
                <a:gd name="T22" fmla="*/ 28 w 28"/>
                <a:gd name="T23" fmla="*/ 0 h 37"/>
                <a:gd name="T24" fmla="*/ 0 w 28"/>
                <a:gd name="T25" fmla="*/ 0 h 3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28"/>
                <a:gd name="T40" fmla="*/ 0 h 37"/>
                <a:gd name="T41" fmla="*/ 28 w 28"/>
                <a:gd name="T42" fmla="*/ 37 h 3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28" h="37">
                  <a:moveTo>
                    <a:pt x="0" y="0"/>
                  </a:moveTo>
                  <a:lnTo>
                    <a:pt x="0" y="0"/>
                  </a:lnTo>
                  <a:lnTo>
                    <a:pt x="0" y="21"/>
                  </a:lnTo>
                  <a:lnTo>
                    <a:pt x="0" y="33"/>
                  </a:lnTo>
                  <a:lnTo>
                    <a:pt x="0" y="37"/>
                  </a:lnTo>
                  <a:lnTo>
                    <a:pt x="14" y="37"/>
                  </a:lnTo>
                  <a:lnTo>
                    <a:pt x="28" y="37"/>
                  </a:lnTo>
                  <a:lnTo>
                    <a:pt x="28" y="33"/>
                  </a:lnTo>
                  <a:lnTo>
                    <a:pt x="28" y="21"/>
                  </a:lnTo>
                  <a:lnTo>
                    <a:pt x="28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56" name="Freeform 29"/>
            <p:cNvSpPr>
              <a:spLocks/>
            </p:cNvSpPr>
            <p:nvPr/>
          </p:nvSpPr>
          <p:spPr bwMode="auto">
            <a:xfrm>
              <a:off x="3023" y="2187"/>
              <a:ext cx="596" cy="190"/>
            </a:xfrm>
            <a:custGeom>
              <a:avLst/>
              <a:gdLst>
                <a:gd name="T0" fmla="*/ 29 w 596"/>
                <a:gd name="T1" fmla="*/ 190 h 190"/>
                <a:gd name="T2" fmla="*/ 29 w 596"/>
                <a:gd name="T3" fmla="*/ 190 h 190"/>
                <a:gd name="T4" fmla="*/ 35 w 596"/>
                <a:gd name="T5" fmla="*/ 149 h 190"/>
                <a:gd name="T6" fmla="*/ 52 w 596"/>
                <a:gd name="T7" fmla="*/ 114 h 190"/>
                <a:gd name="T8" fmla="*/ 77 w 596"/>
                <a:gd name="T9" fmla="*/ 85 h 190"/>
                <a:gd name="T10" fmla="*/ 111 w 596"/>
                <a:gd name="T11" fmla="*/ 62 h 190"/>
                <a:gd name="T12" fmla="*/ 151 w 596"/>
                <a:gd name="T13" fmla="*/ 41 h 190"/>
                <a:gd name="T14" fmla="*/ 196 w 596"/>
                <a:gd name="T15" fmla="*/ 31 h 190"/>
                <a:gd name="T16" fmla="*/ 245 w 596"/>
                <a:gd name="T17" fmla="*/ 23 h 190"/>
                <a:gd name="T18" fmla="*/ 298 w 596"/>
                <a:gd name="T19" fmla="*/ 21 h 190"/>
                <a:gd name="T20" fmla="*/ 352 w 596"/>
                <a:gd name="T21" fmla="*/ 25 h 190"/>
                <a:gd name="T22" fmla="*/ 401 w 596"/>
                <a:gd name="T23" fmla="*/ 33 h 190"/>
                <a:gd name="T24" fmla="*/ 446 w 596"/>
                <a:gd name="T25" fmla="*/ 46 h 190"/>
                <a:gd name="T26" fmla="*/ 486 w 596"/>
                <a:gd name="T27" fmla="*/ 66 h 190"/>
                <a:gd name="T28" fmla="*/ 520 w 596"/>
                <a:gd name="T29" fmla="*/ 89 h 190"/>
                <a:gd name="T30" fmla="*/ 545 w 596"/>
                <a:gd name="T31" fmla="*/ 118 h 190"/>
                <a:gd name="T32" fmla="*/ 562 w 596"/>
                <a:gd name="T33" fmla="*/ 151 h 190"/>
                <a:gd name="T34" fmla="*/ 568 w 596"/>
                <a:gd name="T35" fmla="*/ 190 h 190"/>
                <a:gd name="T36" fmla="*/ 596 w 596"/>
                <a:gd name="T37" fmla="*/ 190 h 190"/>
                <a:gd name="T38" fmla="*/ 591 w 596"/>
                <a:gd name="T39" fmla="*/ 147 h 190"/>
                <a:gd name="T40" fmla="*/ 568 w 596"/>
                <a:gd name="T41" fmla="*/ 109 h 190"/>
                <a:gd name="T42" fmla="*/ 543 w 596"/>
                <a:gd name="T43" fmla="*/ 76 h 190"/>
                <a:gd name="T44" fmla="*/ 503 w 596"/>
                <a:gd name="T45" fmla="*/ 50 h 190"/>
                <a:gd name="T46" fmla="*/ 457 w 596"/>
                <a:gd name="T47" fmla="*/ 29 h 190"/>
                <a:gd name="T48" fmla="*/ 406 w 596"/>
                <a:gd name="T49" fmla="*/ 12 h 190"/>
                <a:gd name="T50" fmla="*/ 352 w 596"/>
                <a:gd name="T51" fmla="*/ 4 h 190"/>
                <a:gd name="T52" fmla="*/ 298 w 596"/>
                <a:gd name="T53" fmla="*/ 0 h 190"/>
                <a:gd name="T54" fmla="*/ 245 w 596"/>
                <a:gd name="T55" fmla="*/ 2 h 190"/>
                <a:gd name="T56" fmla="*/ 191 w 596"/>
                <a:gd name="T57" fmla="*/ 10 h 190"/>
                <a:gd name="T58" fmla="*/ 140 w 596"/>
                <a:gd name="T59" fmla="*/ 25 h 190"/>
                <a:gd name="T60" fmla="*/ 94 w 596"/>
                <a:gd name="T61" fmla="*/ 46 h 190"/>
                <a:gd name="T62" fmla="*/ 54 w 596"/>
                <a:gd name="T63" fmla="*/ 72 h 190"/>
                <a:gd name="T64" fmla="*/ 29 w 596"/>
                <a:gd name="T65" fmla="*/ 105 h 190"/>
                <a:gd name="T66" fmla="*/ 6 w 596"/>
                <a:gd name="T67" fmla="*/ 145 h 190"/>
                <a:gd name="T68" fmla="*/ 0 w 596"/>
                <a:gd name="T69" fmla="*/ 190 h 190"/>
                <a:gd name="T70" fmla="*/ 0 w 596"/>
                <a:gd name="T71" fmla="*/ 190 h 190"/>
                <a:gd name="T72" fmla="*/ 29 w 596"/>
                <a:gd name="T73" fmla="*/ 190 h 19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w 596"/>
                <a:gd name="T112" fmla="*/ 0 h 190"/>
                <a:gd name="T113" fmla="*/ 596 w 596"/>
                <a:gd name="T114" fmla="*/ 190 h 190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T111" t="T112" r="T113" b="T114"/>
              <a:pathLst>
                <a:path w="596" h="190">
                  <a:moveTo>
                    <a:pt x="29" y="190"/>
                  </a:moveTo>
                  <a:lnTo>
                    <a:pt x="29" y="190"/>
                  </a:lnTo>
                  <a:lnTo>
                    <a:pt x="35" y="149"/>
                  </a:lnTo>
                  <a:lnTo>
                    <a:pt x="52" y="114"/>
                  </a:lnTo>
                  <a:lnTo>
                    <a:pt x="77" y="85"/>
                  </a:lnTo>
                  <a:lnTo>
                    <a:pt x="111" y="62"/>
                  </a:lnTo>
                  <a:lnTo>
                    <a:pt x="151" y="41"/>
                  </a:lnTo>
                  <a:lnTo>
                    <a:pt x="196" y="31"/>
                  </a:lnTo>
                  <a:lnTo>
                    <a:pt x="245" y="23"/>
                  </a:lnTo>
                  <a:lnTo>
                    <a:pt x="298" y="21"/>
                  </a:lnTo>
                  <a:lnTo>
                    <a:pt x="352" y="25"/>
                  </a:lnTo>
                  <a:lnTo>
                    <a:pt x="401" y="33"/>
                  </a:lnTo>
                  <a:lnTo>
                    <a:pt x="446" y="46"/>
                  </a:lnTo>
                  <a:lnTo>
                    <a:pt x="486" y="66"/>
                  </a:lnTo>
                  <a:lnTo>
                    <a:pt x="520" y="89"/>
                  </a:lnTo>
                  <a:lnTo>
                    <a:pt x="545" y="118"/>
                  </a:lnTo>
                  <a:lnTo>
                    <a:pt x="562" y="151"/>
                  </a:lnTo>
                  <a:lnTo>
                    <a:pt x="568" y="190"/>
                  </a:lnTo>
                  <a:lnTo>
                    <a:pt x="596" y="190"/>
                  </a:lnTo>
                  <a:lnTo>
                    <a:pt x="591" y="147"/>
                  </a:lnTo>
                  <a:lnTo>
                    <a:pt x="568" y="109"/>
                  </a:lnTo>
                  <a:lnTo>
                    <a:pt x="543" y="76"/>
                  </a:lnTo>
                  <a:lnTo>
                    <a:pt x="503" y="50"/>
                  </a:lnTo>
                  <a:lnTo>
                    <a:pt x="457" y="29"/>
                  </a:lnTo>
                  <a:lnTo>
                    <a:pt x="406" y="12"/>
                  </a:lnTo>
                  <a:lnTo>
                    <a:pt x="352" y="4"/>
                  </a:lnTo>
                  <a:lnTo>
                    <a:pt x="298" y="0"/>
                  </a:lnTo>
                  <a:lnTo>
                    <a:pt x="245" y="2"/>
                  </a:lnTo>
                  <a:lnTo>
                    <a:pt x="191" y="10"/>
                  </a:lnTo>
                  <a:lnTo>
                    <a:pt x="140" y="25"/>
                  </a:lnTo>
                  <a:lnTo>
                    <a:pt x="94" y="46"/>
                  </a:lnTo>
                  <a:lnTo>
                    <a:pt x="54" y="72"/>
                  </a:lnTo>
                  <a:lnTo>
                    <a:pt x="29" y="105"/>
                  </a:lnTo>
                  <a:lnTo>
                    <a:pt x="6" y="145"/>
                  </a:lnTo>
                  <a:lnTo>
                    <a:pt x="0" y="190"/>
                  </a:lnTo>
                  <a:lnTo>
                    <a:pt x="29" y="19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57" name="Freeform 30"/>
            <p:cNvSpPr>
              <a:spLocks/>
            </p:cNvSpPr>
            <p:nvPr/>
          </p:nvSpPr>
          <p:spPr bwMode="auto">
            <a:xfrm>
              <a:off x="3023" y="2377"/>
              <a:ext cx="29" cy="47"/>
            </a:xfrm>
            <a:custGeom>
              <a:avLst/>
              <a:gdLst>
                <a:gd name="T0" fmla="*/ 15 w 29"/>
                <a:gd name="T1" fmla="*/ 27 h 47"/>
                <a:gd name="T2" fmla="*/ 15 w 29"/>
                <a:gd name="T3" fmla="*/ 37 h 47"/>
                <a:gd name="T4" fmla="*/ 29 w 29"/>
                <a:gd name="T5" fmla="*/ 37 h 47"/>
                <a:gd name="T6" fmla="*/ 29 w 29"/>
                <a:gd name="T7" fmla="*/ 33 h 47"/>
                <a:gd name="T8" fmla="*/ 29 w 29"/>
                <a:gd name="T9" fmla="*/ 21 h 47"/>
                <a:gd name="T10" fmla="*/ 29 w 29"/>
                <a:gd name="T11" fmla="*/ 0 h 47"/>
                <a:gd name="T12" fmla="*/ 0 w 29"/>
                <a:gd name="T13" fmla="*/ 0 h 47"/>
                <a:gd name="T14" fmla="*/ 0 w 29"/>
                <a:gd name="T15" fmla="*/ 21 h 47"/>
                <a:gd name="T16" fmla="*/ 0 w 29"/>
                <a:gd name="T17" fmla="*/ 33 h 47"/>
                <a:gd name="T18" fmla="*/ 0 w 29"/>
                <a:gd name="T19" fmla="*/ 37 h 47"/>
                <a:gd name="T20" fmla="*/ 15 w 29"/>
                <a:gd name="T21" fmla="*/ 37 h 47"/>
                <a:gd name="T22" fmla="*/ 15 w 29"/>
                <a:gd name="T23" fmla="*/ 47 h 47"/>
                <a:gd name="T24" fmla="*/ 0 w 29"/>
                <a:gd name="T25" fmla="*/ 37 h 47"/>
                <a:gd name="T26" fmla="*/ 0 w 29"/>
                <a:gd name="T27" fmla="*/ 47 h 47"/>
                <a:gd name="T28" fmla="*/ 15 w 29"/>
                <a:gd name="T29" fmla="*/ 47 h 47"/>
                <a:gd name="T30" fmla="*/ 15 w 29"/>
                <a:gd name="T31" fmla="*/ 27 h 47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29"/>
                <a:gd name="T49" fmla="*/ 0 h 47"/>
                <a:gd name="T50" fmla="*/ 29 w 29"/>
                <a:gd name="T51" fmla="*/ 47 h 47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29" h="47">
                  <a:moveTo>
                    <a:pt x="15" y="27"/>
                  </a:moveTo>
                  <a:lnTo>
                    <a:pt x="15" y="37"/>
                  </a:lnTo>
                  <a:lnTo>
                    <a:pt x="29" y="37"/>
                  </a:lnTo>
                  <a:lnTo>
                    <a:pt x="29" y="33"/>
                  </a:lnTo>
                  <a:lnTo>
                    <a:pt x="29" y="21"/>
                  </a:lnTo>
                  <a:lnTo>
                    <a:pt x="29" y="0"/>
                  </a:lnTo>
                  <a:lnTo>
                    <a:pt x="0" y="0"/>
                  </a:lnTo>
                  <a:lnTo>
                    <a:pt x="0" y="21"/>
                  </a:lnTo>
                  <a:lnTo>
                    <a:pt x="0" y="33"/>
                  </a:lnTo>
                  <a:lnTo>
                    <a:pt x="0" y="37"/>
                  </a:lnTo>
                  <a:lnTo>
                    <a:pt x="15" y="37"/>
                  </a:lnTo>
                  <a:lnTo>
                    <a:pt x="15" y="47"/>
                  </a:lnTo>
                  <a:lnTo>
                    <a:pt x="0" y="37"/>
                  </a:lnTo>
                  <a:lnTo>
                    <a:pt x="0" y="47"/>
                  </a:lnTo>
                  <a:lnTo>
                    <a:pt x="15" y="47"/>
                  </a:lnTo>
                  <a:lnTo>
                    <a:pt x="15" y="2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58" name="Freeform 31"/>
            <p:cNvSpPr>
              <a:spLocks/>
            </p:cNvSpPr>
            <p:nvPr/>
          </p:nvSpPr>
          <p:spPr bwMode="auto">
            <a:xfrm>
              <a:off x="3038" y="2404"/>
              <a:ext cx="581" cy="20"/>
            </a:xfrm>
            <a:custGeom>
              <a:avLst/>
              <a:gdLst>
                <a:gd name="T0" fmla="*/ 553 w 581"/>
                <a:gd name="T1" fmla="*/ 10 h 20"/>
                <a:gd name="T2" fmla="*/ 567 w 581"/>
                <a:gd name="T3" fmla="*/ 0 h 20"/>
                <a:gd name="T4" fmla="*/ 0 w 581"/>
                <a:gd name="T5" fmla="*/ 0 h 20"/>
                <a:gd name="T6" fmla="*/ 0 w 581"/>
                <a:gd name="T7" fmla="*/ 20 h 20"/>
                <a:gd name="T8" fmla="*/ 567 w 581"/>
                <a:gd name="T9" fmla="*/ 20 h 20"/>
                <a:gd name="T10" fmla="*/ 581 w 581"/>
                <a:gd name="T11" fmla="*/ 10 h 20"/>
                <a:gd name="T12" fmla="*/ 567 w 581"/>
                <a:gd name="T13" fmla="*/ 20 h 20"/>
                <a:gd name="T14" fmla="*/ 581 w 581"/>
                <a:gd name="T15" fmla="*/ 20 h 20"/>
                <a:gd name="T16" fmla="*/ 581 w 581"/>
                <a:gd name="T17" fmla="*/ 10 h 20"/>
                <a:gd name="T18" fmla="*/ 553 w 581"/>
                <a:gd name="T19" fmla="*/ 10 h 2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581"/>
                <a:gd name="T31" fmla="*/ 0 h 20"/>
                <a:gd name="T32" fmla="*/ 581 w 581"/>
                <a:gd name="T33" fmla="*/ 20 h 20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581" h="20">
                  <a:moveTo>
                    <a:pt x="553" y="10"/>
                  </a:moveTo>
                  <a:lnTo>
                    <a:pt x="567" y="0"/>
                  </a:lnTo>
                  <a:lnTo>
                    <a:pt x="0" y="0"/>
                  </a:lnTo>
                  <a:lnTo>
                    <a:pt x="0" y="20"/>
                  </a:lnTo>
                  <a:lnTo>
                    <a:pt x="567" y="20"/>
                  </a:lnTo>
                  <a:lnTo>
                    <a:pt x="581" y="10"/>
                  </a:lnTo>
                  <a:lnTo>
                    <a:pt x="567" y="20"/>
                  </a:lnTo>
                  <a:lnTo>
                    <a:pt x="581" y="20"/>
                  </a:lnTo>
                  <a:lnTo>
                    <a:pt x="581" y="10"/>
                  </a:lnTo>
                  <a:lnTo>
                    <a:pt x="553" y="1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59" name="Freeform 32"/>
            <p:cNvSpPr>
              <a:spLocks/>
            </p:cNvSpPr>
            <p:nvPr/>
          </p:nvSpPr>
          <p:spPr bwMode="auto">
            <a:xfrm>
              <a:off x="3310" y="2199"/>
              <a:ext cx="29" cy="213"/>
            </a:xfrm>
            <a:custGeom>
              <a:avLst/>
              <a:gdLst>
                <a:gd name="T0" fmla="*/ 14 w 29"/>
                <a:gd name="T1" fmla="*/ 213 h 213"/>
                <a:gd name="T2" fmla="*/ 29 w 29"/>
                <a:gd name="T3" fmla="*/ 213 h 213"/>
                <a:gd name="T4" fmla="*/ 29 w 29"/>
                <a:gd name="T5" fmla="*/ 0 h 213"/>
                <a:gd name="T6" fmla="*/ 0 w 29"/>
                <a:gd name="T7" fmla="*/ 0 h 213"/>
                <a:gd name="T8" fmla="*/ 0 w 29"/>
                <a:gd name="T9" fmla="*/ 213 h 213"/>
                <a:gd name="T10" fmla="*/ 14 w 29"/>
                <a:gd name="T11" fmla="*/ 213 h 21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9"/>
                <a:gd name="T19" fmla="*/ 0 h 213"/>
                <a:gd name="T20" fmla="*/ 29 w 29"/>
                <a:gd name="T21" fmla="*/ 213 h 213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9" h="213">
                  <a:moveTo>
                    <a:pt x="14" y="213"/>
                  </a:moveTo>
                  <a:lnTo>
                    <a:pt x="29" y="213"/>
                  </a:lnTo>
                  <a:lnTo>
                    <a:pt x="29" y="0"/>
                  </a:lnTo>
                  <a:lnTo>
                    <a:pt x="0" y="0"/>
                  </a:lnTo>
                  <a:lnTo>
                    <a:pt x="0" y="213"/>
                  </a:lnTo>
                  <a:lnTo>
                    <a:pt x="14" y="21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60" name="Freeform 33"/>
            <p:cNvSpPr>
              <a:spLocks/>
            </p:cNvSpPr>
            <p:nvPr/>
          </p:nvSpPr>
          <p:spPr bwMode="auto">
            <a:xfrm>
              <a:off x="3316" y="2251"/>
              <a:ext cx="235" cy="167"/>
            </a:xfrm>
            <a:custGeom>
              <a:avLst/>
              <a:gdLst>
                <a:gd name="T0" fmla="*/ 8 w 235"/>
                <a:gd name="T1" fmla="*/ 161 h 167"/>
                <a:gd name="T2" fmla="*/ 17 w 235"/>
                <a:gd name="T3" fmla="*/ 167 h 167"/>
                <a:gd name="T4" fmla="*/ 235 w 235"/>
                <a:gd name="T5" fmla="*/ 12 h 167"/>
                <a:gd name="T6" fmla="*/ 218 w 235"/>
                <a:gd name="T7" fmla="*/ 0 h 167"/>
                <a:gd name="T8" fmla="*/ 0 w 235"/>
                <a:gd name="T9" fmla="*/ 155 h 167"/>
                <a:gd name="T10" fmla="*/ 8 w 235"/>
                <a:gd name="T11" fmla="*/ 161 h 16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35"/>
                <a:gd name="T19" fmla="*/ 0 h 167"/>
                <a:gd name="T20" fmla="*/ 235 w 235"/>
                <a:gd name="T21" fmla="*/ 167 h 167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35" h="167">
                  <a:moveTo>
                    <a:pt x="8" y="161"/>
                  </a:moveTo>
                  <a:lnTo>
                    <a:pt x="17" y="167"/>
                  </a:lnTo>
                  <a:lnTo>
                    <a:pt x="235" y="12"/>
                  </a:lnTo>
                  <a:lnTo>
                    <a:pt x="218" y="0"/>
                  </a:lnTo>
                  <a:lnTo>
                    <a:pt x="0" y="155"/>
                  </a:lnTo>
                  <a:lnTo>
                    <a:pt x="8" y="16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61" name="Freeform 34"/>
            <p:cNvSpPr>
              <a:spLocks/>
            </p:cNvSpPr>
            <p:nvPr/>
          </p:nvSpPr>
          <p:spPr bwMode="auto">
            <a:xfrm>
              <a:off x="3106" y="2247"/>
              <a:ext cx="227" cy="171"/>
            </a:xfrm>
            <a:custGeom>
              <a:avLst/>
              <a:gdLst>
                <a:gd name="T0" fmla="*/ 218 w 227"/>
                <a:gd name="T1" fmla="*/ 165 h 171"/>
                <a:gd name="T2" fmla="*/ 227 w 227"/>
                <a:gd name="T3" fmla="*/ 159 h 171"/>
                <a:gd name="T4" fmla="*/ 17 w 227"/>
                <a:gd name="T5" fmla="*/ 0 h 171"/>
                <a:gd name="T6" fmla="*/ 0 w 227"/>
                <a:gd name="T7" fmla="*/ 12 h 171"/>
                <a:gd name="T8" fmla="*/ 210 w 227"/>
                <a:gd name="T9" fmla="*/ 171 h 171"/>
                <a:gd name="T10" fmla="*/ 218 w 227"/>
                <a:gd name="T11" fmla="*/ 165 h 17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227"/>
                <a:gd name="T19" fmla="*/ 0 h 171"/>
                <a:gd name="T20" fmla="*/ 227 w 227"/>
                <a:gd name="T21" fmla="*/ 171 h 171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27" h="171">
                  <a:moveTo>
                    <a:pt x="218" y="165"/>
                  </a:moveTo>
                  <a:lnTo>
                    <a:pt x="227" y="159"/>
                  </a:lnTo>
                  <a:lnTo>
                    <a:pt x="17" y="0"/>
                  </a:lnTo>
                  <a:lnTo>
                    <a:pt x="0" y="12"/>
                  </a:lnTo>
                  <a:lnTo>
                    <a:pt x="210" y="171"/>
                  </a:lnTo>
                  <a:lnTo>
                    <a:pt x="218" y="1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62" name="Freeform 35"/>
            <p:cNvSpPr>
              <a:spLocks/>
            </p:cNvSpPr>
            <p:nvPr/>
          </p:nvSpPr>
          <p:spPr bwMode="auto">
            <a:xfrm>
              <a:off x="1749" y="1719"/>
              <a:ext cx="321" cy="270"/>
            </a:xfrm>
            <a:custGeom>
              <a:avLst/>
              <a:gdLst>
                <a:gd name="T0" fmla="*/ 134 w 321"/>
                <a:gd name="T1" fmla="*/ 6 h 270"/>
                <a:gd name="T2" fmla="*/ 136 w 321"/>
                <a:gd name="T3" fmla="*/ 20 h 270"/>
                <a:gd name="T4" fmla="*/ 136 w 321"/>
                <a:gd name="T5" fmla="*/ 37 h 270"/>
                <a:gd name="T6" fmla="*/ 139 w 321"/>
                <a:gd name="T7" fmla="*/ 61 h 270"/>
                <a:gd name="T8" fmla="*/ 159 w 321"/>
                <a:gd name="T9" fmla="*/ 70 h 270"/>
                <a:gd name="T10" fmla="*/ 202 w 321"/>
                <a:gd name="T11" fmla="*/ 68 h 270"/>
                <a:gd name="T12" fmla="*/ 233 w 321"/>
                <a:gd name="T13" fmla="*/ 72 h 270"/>
                <a:gd name="T14" fmla="*/ 261 w 321"/>
                <a:gd name="T15" fmla="*/ 82 h 270"/>
                <a:gd name="T16" fmla="*/ 290 w 321"/>
                <a:gd name="T17" fmla="*/ 92 h 270"/>
                <a:gd name="T18" fmla="*/ 315 w 321"/>
                <a:gd name="T19" fmla="*/ 99 h 270"/>
                <a:gd name="T20" fmla="*/ 298 w 321"/>
                <a:gd name="T21" fmla="*/ 101 h 270"/>
                <a:gd name="T22" fmla="*/ 256 w 321"/>
                <a:gd name="T23" fmla="*/ 105 h 270"/>
                <a:gd name="T24" fmla="*/ 239 w 321"/>
                <a:gd name="T25" fmla="*/ 101 h 270"/>
                <a:gd name="T26" fmla="*/ 227 w 321"/>
                <a:gd name="T27" fmla="*/ 101 h 270"/>
                <a:gd name="T28" fmla="*/ 241 w 321"/>
                <a:gd name="T29" fmla="*/ 113 h 270"/>
                <a:gd name="T30" fmla="*/ 281 w 321"/>
                <a:gd name="T31" fmla="*/ 144 h 270"/>
                <a:gd name="T32" fmla="*/ 301 w 321"/>
                <a:gd name="T33" fmla="*/ 175 h 270"/>
                <a:gd name="T34" fmla="*/ 315 w 321"/>
                <a:gd name="T35" fmla="*/ 194 h 270"/>
                <a:gd name="T36" fmla="*/ 309 w 321"/>
                <a:gd name="T37" fmla="*/ 194 h 270"/>
                <a:gd name="T38" fmla="*/ 292 w 321"/>
                <a:gd name="T39" fmla="*/ 181 h 270"/>
                <a:gd name="T40" fmla="*/ 264 w 321"/>
                <a:gd name="T41" fmla="*/ 171 h 270"/>
                <a:gd name="T42" fmla="*/ 216 w 321"/>
                <a:gd name="T43" fmla="*/ 150 h 270"/>
                <a:gd name="T44" fmla="*/ 216 w 321"/>
                <a:gd name="T45" fmla="*/ 177 h 270"/>
                <a:gd name="T46" fmla="*/ 213 w 321"/>
                <a:gd name="T47" fmla="*/ 243 h 270"/>
                <a:gd name="T48" fmla="*/ 199 w 321"/>
                <a:gd name="T49" fmla="*/ 245 h 270"/>
                <a:gd name="T50" fmla="*/ 153 w 321"/>
                <a:gd name="T51" fmla="*/ 185 h 270"/>
                <a:gd name="T52" fmla="*/ 142 w 321"/>
                <a:gd name="T53" fmla="*/ 146 h 270"/>
                <a:gd name="T54" fmla="*/ 136 w 321"/>
                <a:gd name="T55" fmla="*/ 156 h 270"/>
                <a:gd name="T56" fmla="*/ 125 w 321"/>
                <a:gd name="T57" fmla="*/ 187 h 270"/>
                <a:gd name="T58" fmla="*/ 77 w 321"/>
                <a:gd name="T59" fmla="*/ 231 h 270"/>
                <a:gd name="T60" fmla="*/ 74 w 321"/>
                <a:gd name="T61" fmla="*/ 210 h 270"/>
                <a:gd name="T62" fmla="*/ 82 w 321"/>
                <a:gd name="T63" fmla="*/ 140 h 270"/>
                <a:gd name="T64" fmla="*/ 102 w 321"/>
                <a:gd name="T65" fmla="*/ 117 h 270"/>
                <a:gd name="T66" fmla="*/ 97 w 321"/>
                <a:gd name="T67" fmla="*/ 115 h 270"/>
                <a:gd name="T68" fmla="*/ 82 w 321"/>
                <a:gd name="T69" fmla="*/ 125 h 270"/>
                <a:gd name="T70" fmla="*/ 68 w 321"/>
                <a:gd name="T71" fmla="*/ 130 h 270"/>
                <a:gd name="T72" fmla="*/ 48 w 321"/>
                <a:gd name="T73" fmla="*/ 130 h 270"/>
                <a:gd name="T74" fmla="*/ 20 w 321"/>
                <a:gd name="T75" fmla="*/ 132 h 270"/>
                <a:gd name="T76" fmla="*/ 17 w 321"/>
                <a:gd name="T77" fmla="*/ 128 h 270"/>
                <a:gd name="T78" fmla="*/ 40 w 321"/>
                <a:gd name="T79" fmla="*/ 109 h 270"/>
                <a:gd name="T80" fmla="*/ 74 w 321"/>
                <a:gd name="T81" fmla="*/ 88 h 270"/>
                <a:gd name="T82" fmla="*/ 119 w 321"/>
                <a:gd name="T83" fmla="*/ 76 h 270"/>
                <a:gd name="T84" fmla="*/ 136 w 321"/>
                <a:gd name="T85" fmla="*/ 66 h 270"/>
                <a:gd name="T86" fmla="*/ 131 w 321"/>
                <a:gd name="T87" fmla="*/ 39 h 270"/>
                <a:gd name="T88" fmla="*/ 131 w 321"/>
                <a:gd name="T89" fmla="*/ 20 h 270"/>
                <a:gd name="T90" fmla="*/ 131 w 321"/>
                <a:gd name="T91" fmla="*/ 6 h 270"/>
                <a:gd name="T92" fmla="*/ 134 w 321"/>
                <a:gd name="T93" fmla="*/ 0 h 270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321"/>
                <a:gd name="T142" fmla="*/ 0 h 270"/>
                <a:gd name="T143" fmla="*/ 321 w 321"/>
                <a:gd name="T144" fmla="*/ 270 h 27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321" h="270">
                  <a:moveTo>
                    <a:pt x="134" y="0"/>
                  </a:moveTo>
                  <a:lnTo>
                    <a:pt x="134" y="6"/>
                  </a:lnTo>
                  <a:lnTo>
                    <a:pt x="136" y="12"/>
                  </a:lnTo>
                  <a:lnTo>
                    <a:pt x="136" y="20"/>
                  </a:lnTo>
                  <a:lnTo>
                    <a:pt x="136" y="26"/>
                  </a:lnTo>
                  <a:lnTo>
                    <a:pt x="136" y="37"/>
                  </a:lnTo>
                  <a:lnTo>
                    <a:pt x="136" y="49"/>
                  </a:lnTo>
                  <a:lnTo>
                    <a:pt x="139" y="61"/>
                  </a:lnTo>
                  <a:lnTo>
                    <a:pt x="145" y="72"/>
                  </a:lnTo>
                  <a:lnTo>
                    <a:pt x="159" y="70"/>
                  </a:lnTo>
                  <a:lnTo>
                    <a:pt x="179" y="68"/>
                  </a:lnTo>
                  <a:lnTo>
                    <a:pt x="202" y="68"/>
                  </a:lnTo>
                  <a:lnTo>
                    <a:pt x="224" y="70"/>
                  </a:lnTo>
                  <a:lnTo>
                    <a:pt x="233" y="72"/>
                  </a:lnTo>
                  <a:lnTo>
                    <a:pt x="247" y="76"/>
                  </a:lnTo>
                  <a:lnTo>
                    <a:pt x="261" y="82"/>
                  </a:lnTo>
                  <a:lnTo>
                    <a:pt x="275" y="86"/>
                  </a:lnTo>
                  <a:lnTo>
                    <a:pt x="290" y="92"/>
                  </a:lnTo>
                  <a:lnTo>
                    <a:pt x="304" y="97"/>
                  </a:lnTo>
                  <a:lnTo>
                    <a:pt x="315" y="99"/>
                  </a:lnTo>
                  <a:lnTo>
                    <a:pt x="321" y="99"/>
                  </a:lnTo>
                  <a:lnTo>
                    <a:pt x="298" y="101"/>
                  </a:lnTo>
                  <a:lnTo>
                    <a:pt x="275" y="103"/>
                  </a:lnTo>
                  <a:lnTo>
                    <a:pt x="256" y="105"/>
                  </a:lnTo>
                  <a:lnTo>
                    <a:pt x="244" y="103"/>
                  </a:lnTo>
                  <a:lnTo>
                    <a:pt x="239" y="101"/>
                  </a:lnTo>
                  <a:lnTo>
                    <a:pt x="233" y="101"/>
                  </a:lnTo>
                  <a:lnTo>
                    <a:pt x="227" y="101"/>
                  </a:lnTo>
                  <a:lnTo>
                    <a:pt x="221" y="101"/>
                  </a:lnTo>
                  <a:lnTo>
                    <a:pt x="241" y="113"/>
                  </a:lnTo>
                  <a:lnTo>
                    <a:pt x="261" y="128"/>
                  </a:lnTo>
                  <a:lnTo>
                    <a:pt x="281" y="144"/>
                  </a:lnTo>
                  <a:lnTo>
                    <a:pt x="292" y="167"/>
                  </a:lnTo>
                  <a:lnTo>
                    <a:pt x="301" y="175"/>
                  </a:lnTo>
                  <a:lnTo>
                    <a:pt x="309" y="183"/>
                  </a:lnTo>
                  <a:lnTo>
                    <a:pt x="315" y="194"/>
                  </a:lnTo>
                  <a:lnTo>
                    <a:pt x="315" y="202"/>
                  </a:lnTo>
                  <a:lnTo>
                    <a:pt x="309" y="194"/>
                  </a:lnTo>
                  <a:lnTo>
                    <a:pt x="301" y="185"/>
                  </a:lnTo>
                  <a:lnTo>
                    <a:pt x="292" y="181"/>
                  </a:lnTo>
                  <a:lnTo>
                    <a:pt x="281" y="177"/>
                  </a:lnTo>
                  <a:lnTo>
                    <a:pt x="264" y="171"/>
                  </a:lnTo>
                  <a:lnTo>
                    <a:pt x="241" y="163"/>
                  </a:lnTo>
                  <a:lnTo>
                    <a:pt x="216" y="150"/>
                  </a:lnTo>
                  <a:lnTo>
                    <a:pt x="202" y="138"/>
                  </a:lnTo>
                  <a:lnTo>
                    <a:pt x="216" y="177"/>
                  </a:lnTo>
                  <a:lnTo>
                    <a:pt x="216" y="212"/>
                  </a:lnTo>
                  <a:lnTo>
                    <a:pt x="213" y="243"/>
                  </a:lnTo>
                  <a:lnTo>
                    <a:pt x="219" y="270"/>
                  </a:lnTo>
                  <a:lnTo>
                    <a:pt x="199" y="245"/>
                  </a:lnTo>
                  <a:lnTo>
                    <a:pt x="173" y="218"/>
                  </a:lnTo>
                  <a:lnTo>
                    <a:pt x="153" y="185"/>
                  </a:lnTo>
                  <a:lnTo>
                    <a:pt x="148" y="144"/>
                  </a:lnTo>
                  <a:lnTo>
                    <a:pt x="142" y="146"/>
                  </a:lnTo>
                  <a:lnTo>
                    <a:pt x="139" y="150"/>
                  </a:lnTo>
                  <a:lnTo>
                    <a:pt x="136" y="156"/>
                  </a:lnTo>
                  <a:lnTo>
                    <a:pt x="136" y="165"/>
                  </a:lnTo>
                  <a:lnTo>
                    <a:pt x="125" y="187"/>
                  </a:lnTo>
                  <a:lnTo>
                    <a:pt x="102" y="210"/>
                  </a:lnTo>
                  <a:lnTo>
                    <a:pt x="77" y="231"/>
                  </a:lnTo>
                  <a:lnTo>
                    <a:pt x="57" y="253"/>
                  </a:lnTo>
                  <a:lnTo>
                    <a:pt x="74" y="210"/>
                  </a:lnTo>
                  <a:lnTo>
                    <a:pt x="77" y="171"/>
                  </a:lnTo>
                  <a:lnTo>
                    <a:pt x="82" y="140"/>
                  </a:lnTo>
                  <a:lnTo>
                    <a:pt x="102" y="121"/>
                  </a:lnTo>
                  <a:lnTo>
                    <a:pt x="102" y="117"/>
                  </a:lnTo>
                  <a:lnTo>
                    <a:pt x="99" y="115"/>
                  </a:lnTo>
                  <a:lnTo>
                    <a:pt x="97" y="115"/>
                  </a:lnTo>
                  <a:lnTo>
                    <a:pt x="91" y="119"/>
                  </a:lnTo>
                  <a:lnTo>
                    <a:pt x="82" y="125"/>
                  </a:lnTo>
                  <a:lnTo>
                    <a:pt x="77" y="130"/>
                  </a:lnTo>
                  <a:lnTo>
                    <a:pt x="68" y="130"/>
                  </a:lnTo>
                  <a:lnTo>
                    <a:pt x="60" y="130"/>
                  </a:lnTo>
                  <a:lnTo>
                    <a:pt x="48" y="130"/>
                  </a:lnTo>
                  <a:lnTo>
                    <a:pt x="34" y="130"/>
                  </a:lnTo>
                  <a:lnTo>
                    <a:pt x="20" y="132"/>
                  </a:lnTo>
                  <a:lnTo>
                    <a:pt x="0" y="134"/>
                  </a:lnTo>
                  <a:lnTo>
                    <a:pt x="17" y="128"/>
                  </a:lnTo>
                  <a:lnTo>
                    <a:pt x="28" y="119"/>
                  </a:lnTo>
                  <a:lnTo>
                    <a:pt x="40" y="109"/>
                  </a:lnTo>
                  <a:lnTo>
                    <a:pt x="54" y="99"/>
                  </a:lnTo>
                  <a:lnTo>
                    <a:pt x="74" y="88"/>
                  </a:lnTo>
                  <a:lnTo>
                    <a:pt x="97" y="80"/>
                  </a:lnTo>
                  <a:lnTo>
                    <a:pt x="119" y="76"/>
                  </a:lnTo>
                  <a:lnTo>
                    <a:pt x="136" y="76"/>
                  </a:lnTo>
                  <a:lnTo>
                    <a:pt x="136" y="66"/>
                  </a:lnTo>
                  <a:lnTo>
                    <a:pt x="134" y="53"/>
                  </a:lnTo>
                  <a:lnTo>
                    <a:pt x="131" y="39"/>
                  </a:lnTo>
                  <a:lnTo>
                    <a:pt x="131" y="28"/>
                  </a:lnTo>
                  <a:lnTo>
                    <a:pt x="131" y="20"/>
                  </a:lnTo>
                  <a:lnTo>
                    <a:pt x="131" y="12"/>
                  </a:lnTo>
                  <a:lnTo>
                    <a:pt x="131" y="6"/>
                  </a:lnTo>
                  <a:lnTo>
                    <a:pt x="128" y="2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C1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63" name="Freeform 36"/>
            <p:cNvSpPr>
              <a:spLocks/>
            </p:cNvSpPr>
            <p:nvPr/>
          </p:nvSpPr>
          <p:spPr bwMode="auto">
            <a:xfrm>
              <a:off x="3094" y="1481"/>
              <a:ext cx="250" cy="145"/>
            </a:xfrm>
            <a:custGeom>
              <a:avLst/>
              <a:gdLst>
                <a:gd name="T0" fmla="*/ 52 w 250"/>
                <a:gd name="T1" fmla="*/ 4 h 145"/>
                <a:gd name="T2" fmla="*/ 71 w 250"/>
                <a:gd name="T3" fmla="*/ 23 h 145"/>
                <a:gd name="T4" fmla="*/ 63 w 250"/>
                <a:gd name="T5" fmla="*/ 25 h 145"/>
                <a:gd name="T6" fmla="*/ 15 w 250"/>
                <a:gd name="T7" fmla="*/ 15 h 145"/>
                <a:gd name="T8" fmla="*/ 6 w 250"/>
                <a:gd name="T9" fmla="*/ 23 h 145"/>
                <a:gd name="T10" fmla="*/ 20 w 250"/>
                <a:gd name="T11" fmla="*/ 31 h 145"/>
                <a:gd name="T12" fmla="*/ 15 w 250"/>
                <a:gd name="T13" fmla="*/ 37 h 145"/>
                <a:gd name="T14" fmla="*/ 0 w 250"/>
                <a:gd name="T15" fmla="*/ 52 h 145"/>
                <a:gd name="T16" fmla="*/ 12 w 250"/>
                <a:gd name="T17" fmla="*/ 68 h 145"/>
                <a:gd name="T18" fmla="*/ 43 w 250"/>
                <a:gd name="T19" fmla="*/ 74 h 145"/>
                <a:gd name="T20" fmla="*/ 57 w 250"/>
                <a:gd name="T21" fmla="*/ 87 h 145"/>
                <a:gd name="T22" fmla="*/ 86 w 250"/>
                <a:gd name="T23" fmla="*/ 116 h 145"/>
                <a:gd name="T24" fmla="*/ 108 w 250"/>
                <a:gd name="T25" fmla="*/ 122 h 145"/>
                <a:gd name="T26" fmla="*/ 128 w 250"/>
                <a:gd name="T27" fmla="*/ 112 h 145"/>
                <a:gd name="T28" fmla="*/ 142 w 250"/>
                <a:gd name="T29" fmla="*/ 116 h 145"/>
                <a:gd name="T30" fmla="*/ 191 w 250"/>
                <a:gd name="T31" fmla="*/ 138 h 145"/>
                <a:gd name="T32" fmla="*/ 205 w 250"/>
                <a:gd name="T33" fmla="*/ 134 h 145"/>
                <a:gd name="T34" fmla="*/ 199 w 250"/>
                <a:gd name="T35" fmla="*/ 110 h 145"/>
                <a:gd name="T36" fmla="*/ 208 w 250"/>
                <a:gd name="T37" fmla="*/ 105 h 145"/>
                <a:gd name="T38" fmla="*/ 239 w 250"/>
                <a:gd name="T39" fmla="*/ 107 h 145"/>
                <a:gd name="T40" fmla="*/ 236 w 250"/>
                <a:gd name="T41" fmla="*/ 95 h 145"/>
                <a:gd name="T42" fmla="*/ 202 w 250"/>
                <a:gd name="T43" fmla="*/ 70 h 145"/>
                <a:gd name="T44" fmla="*/ 196 w 250"/>
                <a:gd name="T45" fmla="*/ 64 h 145"/>
                <a:gd name="T46" fmla="*/ 205 w 250"/>
                <a:gd name="T47" fmla="*/ 56 h 145"/>
                <a:gd name="T48" fmla="*/ 196 w 250"/>
                <a:gd name="T49" fmla="*/ 48 h 145"/>
                <a:gd name="T50" fmla="*/ 154 w 250"/>
                <a:gd name="T51" fmla="*/ 31 h 145"/>
                <a:gd name="T52" fmla="*/ 137 w 250"/>
                <a:gd name="T53" fmla="*/ 27 h 145"/>
                <a:gd name="T54" fmla="*/ 128 w 250"/>
                <a:gd name="T55" fmla="*/ 19 h 145"/>
                <a:gd name="T56" fmla="*/ 114 w 250"/>
                <a:gd name="T57" fmla="*/ 17 h 145"/>
                <a:gd name="T58" fmla="*/ 88 w 250"/>
                <a:gd name="T59" fmla="*/ 25 h 145"/>
                <a:gd name="T60" fmla="*/ 80 w 250"/>
                <a:gd name="T61" fmla="*/ 25 h 145"/>
                <a:gd name="T62" fmla="*/ 60 w 250"/>
                <a:gd name="T63" fmla="*/ 8 h 145"/>
                <a:gd name="T64" fmla="*/ 52 w 250"/>
                <a:gd name="T65" fmla="*/ 2 h 145"/>
                <a:gd name="T66" fmla="*/ 46 w 250"/>
                <a:gd name="T67" fmla="*/ 0 h 14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50"/>
                <a:gd name="T103" fmla="*/ 0 h 145"/>
                <a:gd name="T104" fmla="*/ 250 w 250"/>
                <a:gd name="T105" fmla="*/ 145 h 14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50" h="145">
                  <a:moveTo>
                    <a:pt x="46" y="0"/>
                  </a:moveTo>
                  <a:lnTo>
                    <a:pt x="52" y="4"/>
                  </a:lnTo>
                  <a:lnTo>
                    <a:pt x="63" y="15"/>
                  </a:lnTo>
                  <a:lnTo>
                    <a:pt x="71" y="23"/>
                  </a:lnTo>
                  <a:lnTo>
                    <a:pt x="80" y="29"/>
                  </a:lnTo>
                  <a:lnTo>
                    <a:pt x="63" y="25"/>
                  </a:lnTo>
                  <a:lnTo>
                    <a:pt x="37" y="19"/>
                  </a:lnTo>
                  <a:lnTo>
                    <a:pt x="15" y="15"/>
                  </a:lnTo>
                  <a:lnTo>
                    <a:pt x="0" y="19"/>
                  </a:lnTo>
                  <a:lnTo>
                    <a:pt x="6" y="23"/>
                  </a:lnTo>
                  <a:lnTo>
                    <a:pt x="15" y="27"/>
                  </a:lnTo>
                  <a:lnTo>
                    <a:pt x="20" y="31"/>
                  </a:lnTo>
                  <a:lnTo>
                    <a:pt x="29" y="35"/>
                  </a:lnTo>
                  <a:lnTo>
                    <a:pt x="15" y="37"/>
                  </a:lnTo>
                  <a:lnTo>
                    <a:pt x="6" y="41"/>
                  </a:lnTo>
                  <a:lnTo>
                    <a:pt x="0" y="52"/>
                  </a:lnTo>
                  <a:lnTo>
                    <a:pt x="0" y="66"/>
                  </a:lnTo>
                  <a:lnTo>
                    <a:pt x="12" y="68"/>
                  </a:lnTo>
                  <a:lnTo>
                    <a:pt x="29" y="70"/>
                  </a:lnTo>
                  <a:lnTo>
                    <a:pt x="43" y="74"/>
                  </a:lnTo>
                  <a:lnTo>
                    <a:pt x="54" y="74"/>
                  </a:lnTo>
                  <a:lnTo>
                    <a:pt x="57" y="87"/>
                  </a:lnTo>
                  <a:lnTo>
                    <a:pt x="71" y="101"/>
                  </a:lnTo>
                  <a:lnTo>
                    <a:pt x="86" y="116"/>
                  </a:lnTo>
                  <a:lnTo>
                    <a:pt x="97" y="126"/>
                  </a:lnTo>
                  <a:lnTo>
                    <a:pt x="108" y="122"/>
                  </a:lnTo>
                  <a:lnTo>
                    <a:pt x="120" y="116"/>
                  </a:lnTo>
                  <a:lnTo>
                    <a:pt x="128" y="112"/>
                  </a:lnTo>
                  <a:lnTo>
                    <a:pt x="125" y="105"/>
                  </a:lnTo>
                  <a:lnTo>
                    <a:pt x="142" y="116"/>
                  </a:lnTo>
                  <a:lnTo>
                    <a:pt x="168" y="128"/>
                  </a:lnTo>
                  <a:lnTo>
                    <a:pt x="191" y="138"/>
                  </a:lnTo>
                  <a:lnTo>
                    <a:pt x="208" y="145"/>
                  </a:lnTo>
                  <a:lnTo>
                    <a:pt x="205" y="134"/>
                  </a:lnTo>
                  <a:lnTo>
                    <a:pt x="205" y="122"/>
                  </a:lnTo>
                  <a:lnTo>
                    <a:pt x="199" y="110"/>
                  </a:lnTo>
                  <a:lnTo>
                    <a:pt x="188" y="99"/>
                  </a:lnTo>
                  <a:lnTo>
                    <a:pt x="208" y="105"/>
                  </a:lnTo>
                  <a:lnTo>
                    <a:pt x="225" y="105"/>
                  </a:lnTo>
                  <a:lnTo>
                    <a:pt x="239" y="107"/>
                  </a:lnTo>
                  <a:lnTo>
                    <a:pt x="250" y="107"/>
                  </a:lnTo>
                  <a:lnTo>
                    <a:pt x="236" y="95"/>
                  </a:lnTo>
                  <a:lnTo>
                    <a:pt x="219" y="83"/>
                  </a:lnTo>
                  <a:lnTo>
                    <a:pt x="202" y="70"/>
                  </a:lnTo>
                  <a:lnTo>
                    <a:pt x="188" y="66"/>
                  </a:lnTo>
                  <a:lnTo>
                    <a:pt x="196" y="64"/>
                  </a:lnTo>
                  <a:lnTo>
                    <a:pt x="202" y="60"/>
                  </a:lnTo>
                  <a:lnTo>
                    <a:pt x="205" y="56"/>
                  </a:lnTo>
                  <a:lnTo>
                    <a:pt x="210" y="54"/>
                  </a:lnTo>
                  <a:lnTo>
                    <a:pt x="196" y="48"/>
                  </a:lnTo>
                  <a:lnTo>
                    <a:pt x="176" y="39"/>
                  </a:lnTo>
                  <a:lnTo>
                    <a:pt x="154" y="31"/>
                  </a:lnTo>
                  <a:lnTo>
                    <a:pt x="137" y="31"/>
                  </a:lnTo>
                  <a:lnTo>
                    <a:pt x="137" y="27"/>
                  </a:lnTo>
                  <a:lnTo>
                    <a:pt x="134" y="23"/>
                  </a:lnTo>
                  <a:lnTo>
                    <a:pt x="128" y="19"/>
                  </a:lnTo>
                  <a:lnTo>
                    <a:pt x="125" y="15"/>
                  </a:lnTo>
                  <a:lnTo>
                    <a:pt x="114" y="17"/>
                  </a:lnTo>
                  <a:lnTo>
                    <a:pt x="100" y="19"/>
                  </a:lnTo>
                  <a:lnTo>
                    <a:pt x="88" y="25"/>
                  </a:lnTo>
                  <a:lnTo>
                    <a:pt x="86" y="31"/>
                  </a:lnTo>
                  <a:lnTo>
                    <a:pt x="80" y="25"/>
                  </a:lnTo>
                  <a:lnTo>
                    <a:pt x="69" y="17"/>
                  </a:lnTo>
                  <a:lnTo>
                    <a:pt x="60" y="8"/>
                  </a:lnTo>
                  <a:lnTo>
                    <a:pt x="54" y="4"/>
                  </a:lnTo>
                  <a:lnTo>
                    <a:pt x="52" y="2"/>
                  </a:lnTo>
                  <a:lnTo>
                    <a:pt x="49" y="2"/>
                  </a:lnTo>
                  <a:lnTo>
                    <a:pt x="46" y="0"/>
                  </a:lnTo>
                  <a:close/>
                </a:path>
              </a:pathLst>
            </a:custGeom>
            <a:solidFill>
              <a:srgbClr val="FFB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64" name="Freeform 37"/>
            <p:cNvSpPr>
              <a:spLocks/>
            </p:cNvSpPr>
            <p:nvPr/>
          </p:nvSpPr>
          <p:spPr bwMode="auto">
            <a:xfrm>
              <a:off x="4181" y="2228"/>
              <a:ext cx="352" cy="304"/>
            </a:xfrm>
            <a:custGeom>
              <a:avLst/>
              <a:gdLst>
                <a:gd name="T0" fmla="*/ 148 w 352"/>
                <a:gd name="T1" fmla="*/ 15 h 304"/>
                <a:gd name="T2" fmla="*/ 157 w 352"/>
                <a:gd name="T3" fmla="*/ 46 h 304"/>
                <a:gd name="T4" fmla="*/ 148 w 352"/>
                <a:gd name="T5" fmla="*/ 50 h 304"/>
                <a:gd name="T6" fmla="*/ 123 w 352"/>
                <a:gd name="T7" fmla="*/ 38 h 304"/>
                <a:gd name="T8" fmla="*/ 97 w 352"/>
                <a:gd name="T9" fmla="*/ 25 h 304"/>
                <a:gd name="T10" fmla="*/ 71 w 352"/>
                <a:gd name="T11" fmla="*/ 11 h 304"/>
                <a:gd name="T12" fmla="*/ 60 w 352"/>
                <a:gd name="T13" fmla="*/ 9 h 304"/>
                <a:gd name="T14" fmla="*/ 32 w 352"/>
                <a:gd name="T15" fmla="*/ 5 h 304"/>
                <a:gd name="T16" fmla="*/ 29 w 352"/>
                <a:gd name="T17" fmla="*/ 13 h 304"/>
                <a:gd name="T18" fmla="*/ 15 w 352"/>
                <a:gd name="T19" fmla="*/ 35 h 304"/>
                <a:gd name="T20" fmla="*/ 15 w 352"/>
                <a:gd name="T21" fmla="*/ 46 h 304"/>
                <a:gd name="T22" fmla="*/ 46 w 352"/>
                <a:gd name="T23" fmla="*/ 60 h 304"/>
                <a:gd name="T24" fmla="*/ 60 w 352"/>
                <a:gd name="T25" fmla="*/ 79 h 304"/>
                <a:gd name="T26" fmla="*/ 52 w 352"/>
                <a:gd name="T27" fmla="*/ 97 h 304"/>
                <a:gd name="T28" fmla="*/ 52 w 352"/>
                <a:gd name="T29" fmla="*/ 120 h 304"/>
                <a:gd name="T30" fmla="*/ 60 w 352"/>
                <a:gd name="T31" fmla="*/ 147 h 304"/>
                <a:gd name="T32" fmla="*/ 83 w 352"/>
                <a:gd name="T33" fmla="*/ 157 h 304"/>
                <a:gd name="T34" fmla="*/ 120 w 352"/>
                <a:gd name="T35" fmla="*/ 151 h 304"/>
                <a:gd name="T36" fmla="*/ 142 w 352"/>
                <a:gd name="T37" fmla="*/ 166 h 304"/>
                <a:gd name="T38" fmla="*/ 159 w 352"/>
                <a:gd name="T39" fmla="*/ 205 h 304"/>
                <a:gd name="T40" fmla="*/ 174 w 352"/>
                <a:gd name="T41" fmla="*/ 223 h 304"/>
                <a:gd name="T42" fmla="*/ 196 w 352"/>
                <a:gd name="T43" fmla="*/ 240 h 304"/>
                <a:gd name="T44" fmla="*/ 219 w 352"/>
                <a:gd name="T45" fmla="*/ 265 h 304"/>
                <a:gd name="T46" fmla="*/ 242 w 352"/>
                <a:gd name="T47" fmla="*/ 291 h 304"/>
                <a:gd name="T48" fmla="*/ 253 w 352"/>
                <a:gd name="T49" fmla="*/ 279 h 304"/>
                <a:gd name="T50" fmla="*/ 267 w 352"/>
                <a:gd name="T51" fmla="*/ 246 h 304"/>
                <a:gd name="T52" fmla="*/ 281 w 352"/>
                <a:gd name="T53" fmla="*/ 232 h 304"/>
                <a:gd name="T54" fmla="*/ 256 w 352"/>
                <a:gd name="T55" fmla="*/ 188 h 304"/>
                <a:gd name="T56" fmla="*/ 262 w 352"/>
                <a:gd name="T57" fmla="*/ 180 h 304"/>
                <a:gd name="T58" fmla="*/ 287 w 352"/>
                <a:gd name="T59" fmla="*/ 203 h 304"/>
                <a:gd name="T60" fmla="*/ 304 w 352"/>
                <a:gd name="T61" fmla="*/ 209 h 304"/>
                <a:gd name="T62" fmla="*/ 335 w 352"/>
                <a:gd name="T63" fmla="*/ 217 h 304"/>
                <a:gd name="T64" fmla="*/ 338 w 352"/>
                <a:gd name="T65" fmla="*/ 205 h 304"/>
                <a:gd name="T66" fmla="*/ 324 w 352"/>
                <a:gd name="T67" fmla="*/ 176 h 304"/>
                <a:gd name="T68" fmla="*/ 313 w 352"/>
                <a:gd name="T69" fmla="*/ 159 h 304"/>
                <a:gd name="T70" fmla="*/ 293 w 352"/>
                <a:gd name="T71" fmla="*/ 135 h 304"/>
                <a:gd name="T72" fmla="*/ 293 w 352"/>
                <a:gd name="T73" fmla="*/ 122 h 304"/>
                <a:gd name="T74" fmla="*/ 315 w 352"/>
                <a:gd name="T75" fmla="*/ 112 h 304"/>
                <a:gd name="T76" fmla="*/ 307 w 352"/>
                <a:gd name="T77" fmla="*/ 99 h 304"/>
                <a:gd name="T78" fmla="*/ 270 w 352"/>
                <a:gd name="T79" fmla="*/ 79 h 304"/>
                <a:gd name="T80" fmla="*/ 259 w 352"/>
                <a:gd name="T81" fmla="*/ 64 h 304"/>
                <a:gd name="T82" fmla="*/ 262 w 352"/>
                <a:gd name="T83" fmla="*/ 58 h 304"/>
                <a:gd name="T84" fmla="*/ 256 w 352"/>
                <a:gd name="T85" fmla="*/ 54 h 304"/>
                <a:gd name="T86" fmla="*/ 230 w 352"/>
                <a:gd name="T87" fmla="*/ 52 h 304"/>
                <a:gd name="T88" fmla="*/ 205 w 352"/>
                <a:gd name="T89" fmla="*/ 54 h 304"/>
                <a:gd name="T90" fmla="*/ 182 w 352"/>
                <a:gd name="T91" fmla="*/ 56 h 304"/>
                <a:gd name="T92" fmla="*/ 168 w 352"/>
                <a:gd name="T93" fmla="*/ 50 h 304"/>
                <a:gd name="T94" fmla="*/ 154 w 352"/>
                <a:gd name="T95" fmla="*/ 19 h 304"/>
                <a:gd name="T96" fmla="*/ 142 w 352"/>
                <a:gd name="T97" fmla="*/ 2 h 30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352"/>
                <a:gd name="T148" fmla="*/ 0 h 304"/>
                <a:gd name="T149" fmla="*/ 352 w 352"/>
                <a:gd name="T150" fmla="*/ 304 h 304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352" h="304">
                  <a:moveTo>
                    <a:pt x="142" y="2"/>
                  </a:moveTo>
                  <a:lnTo>
                    <a:pt x="148" y="15"/>
                  </a:lnTo>
                  <a:lnTo>
                    <a:pt x="154" y="31"/>
                  </a:lnTo>
                  <a:lnTo>
                    <a:pt x="157" y="46"/>
                  </a:lnTo>
                  <a:lnTo>
                    <a:pt x="154" y="52"/>
                  </a:lnTo>
                  <a:lnTo>
                    <a:pt x="148" y="50"/>
                  </a:lnTo>
                  <a:lnTo>
                    <a:pt x="137" y="44"/>
                  </a:lnTo>
                  <a:lnTo>
                    <a:pt x="123" y="38"/>
                  </a:lnTo>
                  <a:lnTo>
                    <a:pt x="111" y="31"/>
                  </a:lnTo>
                  <a:lnTo>
                    <a:pt x="97" y="25"/>
                  </a:lnTo>
                  <a:lnTo>
                    <a:pt x="83" y="17"/>
                  </a:lnTo>
                  <a:lnTo>
                    <a:pt x="71" y="11"/>
                  </a:lnTo>
                  <a:lnTo>
                    <a:pt x="66" y="7"/>
                  </a:lnTo>
                  <a:lnTo>
                    <a:pt x="60" y="9"/>
                  </a:lnTo>
                  <a:lnTo>
                    <a:pt x="46" y="9"/>
                  </a:lnTo>
                  <a:lnTo>
                    <a:pt x="32" y="5"/>
                  </a:lnTo>
                  <a:lnTo>
                    <a:pt x="20" y="0"/>
                  </a:lnTo>
                  <a:lnTo>
                    <a:pt x="29" y="13"/>
                  </a:lnTo>
                  <a:lnTo>
                    <a:pt x="26" y="25"/>
                  </a:lnTo>
                  <a:lnTo>
                    <a:pt x="15" y="35"/>
                  </a:lnTo>
                  <a:lnTo>
                    <a:pt x="0" y="40"/>
                  </a:lnTo>
                  <a:lnTo>
                    <a:pt x="15" y="46"/>
                  </a:lnTo>
                  <a:lnTo>
                    <a:pt x="32" y="52"/>
                  </a:lnTo>
                  <a:lnTo>
                    <a:pt x="46" y="60"/>
                  </a:lnTo>
                  <a:lnTo>
                    <a:pt x="57" y="68"/>
                  </a:lnTo>
                  <a:lnTo>
                    <a:pt x="60" y="79"/>
                  </a:lnTo>
                  <a:lnTo>
                    <a:pt x="57" y="87"/>
                  </a:lnTo>
                  <a:lnTo>
                    <a:pt x="52" y="97"/>
                  </a:lnTo>
                  <a:lnTo>
                    <a:pt x="49" y="108"/>
                  </a:lnTo>
                  <a:lnTo>
                    <a:pt x="52" y="120"/>
                  </a:lnTo>
                  <a:lnTo>
                    <a:pt x="57" y="132"/>
                  </a:lnTo>
                  <a:lnTo>
                    <a:pt x="60" y="147"/>
                  </a:lnTo>
                  <a:lnTo>
                    <a:pt x="63" y="159"/>
                  </a:lnTo>
                  <a:lnTo>
                    <a:pt x="83" y="157"/>
                  </a:lnTo>
                  <a:lnTo>
                    <a:pt x="103" y="153"/>
                  </a:lnTo>
                  <a:lnTo>
                    <a:pt x="120" y="151"/>
                  </a:lnTo>
                  <a:lnTo>
                    <a:pt x="134" y="153"/>
                  </a:lnTo>
                  <a:lnTo>
                    <a:pt x="142" y="166"/>
                  </a:lnTo>
                  <a:lnTo>
                    <a:pt x="154" y="184"/>
                  </a:lnTo>
                  <a:lnTo>
                    <a:pt x="159" y="205"/>
                  </a:lnTo>
                  <a:lnTo>
                    <a:pt x="165" y="221"/>
                  </a:lnTo>
                  <a:lnTo>
                    <a:pt x="174" y="223"/>
                  </a:lnTo>
                  <a:lnTo>
                    <a:pt x="185" y="230"/>
                  </a:lnTo>
                  <a:lnTo>
                    <a:pt x="196" y="240"/>
                  </a:lnTo>
                  <a:lnTo>
                    <a:pt x="208" y="250"/>
                  </a:lnTo>
                  <a:lnTo>
                    <a:pt x="219" y="265"/>
                  </a:lnTo>
                  <a:lnTo>
                    <a:pt x="230" y="277"/>
                  </a:lnTo>
                  <a:lnTo>
                    <a:pt x="242" y="291"/>
                  </a:lnTo>
                  <a:lnTo>
                    <a:pt x="250" y="304"/>
                  </a:lnTo>
                  <a:lnTo>
                    <a:pt x="253" y="279"/>
                  </a:lnTo>
                  <a:lnTo>
                    <a:pt x="256" y="258"/>
                  </a:lnTo>
                  <a:lnTo>
                    <a:pt x="267" y="246"/>
                  </a:lnTo>
                  <a:lnTo>
                    <a:pt x="287" y="250"/>
                  </a:lnTo>
                  <a:lnTo>
                    <a:pt x="281" y="232"/>
                  </a:lnTo>
                  <a:lnTo>
                    <a:pt x="267" y="207"/>
                  </a:lnTo>
                  <a:lnTo>
                    <a:pt x="256" y="188"/>
                  </a:lnTo>
                  <a:lnTo>
                    <a:pt x="253" y="178"/>
                  </a:lnTo>
                  <a:lnTo>
                    <a:pt x="262" y="180"/>
                  </a:lnTo>
                  <a:lnTo>
                    <a:pt x="276" y="190"/>
                  </a:lnTo>
                  <a:lnTo>
                    <a:pt x="287" y="203"/>
                  </a:lnTo>
                  <a:lnTo>
                    <a:pt x="296" y="213"/>
                  </a:lnTo>
                  <a:lnTo>
                    <a:pt x="304" y="209"/>
                  </a:lnTo>
                  <a:lnTo>
                    <a:pt x="321" y="211"/>
                  </a:lnTo>
                  <a:lnTo>
                    <a:pt x="335" y="217"/>
                  </a:lnTo>
                  <a:lnTo>
                    <a:pt x="352" y="227"/>
                  </a:lnTo>
                  <a:lnTo>
                    <a:pt x="338" y="205"/>
                  </a:lnTo>
                  <a:lnTo>
                    <a:pt x="327" y="186"/>
                  </a:lnTo>
                  <a:lnTo>
                    <a:pt x="324" y="176"/>
                  </a:lnTo>
                  <a:lnTo>
                    <a:pt x="327" y="174"/>
                  </a:lnTo>
                  <a:lnTo>
                    <a:pt x="313" y="159"/>
                  </a:lnTo>
                  <a:lnTo>
                    <a:pt x="301" y="147"/>
                  </a:lnTo>
                  <a:lnTo>
                    <a:pt x="293" y="135"/>
                  </a:lnTo>
                  <a:lnTo>
                    <a:pt x="290" y="128"/>
                  </a:lnTo>
                  <a:lnTo>
                    <a:pt x="293" y="122"/>
                  </a:lnTo>
                  <a:lnTo>
                    <a:pt x="304" y="116"/>
                  </a:lnTo>
                  <a:lnTo>
                    <a:pt x="315" y="112"/>
                  </a:lnTo>
                  <a:lnTo>
                    <a:pt x="327" y="112"/>
                  </a:lnTo>
                  <a:lnTo>
                    <a:pt x="307" y="99"/>
                  </a:lnTo>
                  <a:lnTo>
                    <a:pt x="287" y="89"/>
                  </a:lnTo>
                  <a:lnTo>
                    <a:pt x="270" y="79"/>
                  </a:lnTo>
                  <a:lnTo>
                    <a:pt x="262" y="71"/>
                  </a:lnTo>
                  <a:lnTo>
                    <a:pt x="259" y="64"/>
                  </a:lnTo>
                  <a:lnTo>
                    <a:pt x="259" y="60"/>
                  </a:lnTo>
                  <a:lnTo>
                    <a:pt x="262" y="58"/>
                  </a:lnTo>
                  <a:lnTo>
                    <a:pt x="264" y="56"/>
                  </a:lnTo>
                  <a:lnTo>
                    <a:pt x="256" y="54"/>
                  </a:lnTo>
                  <a:lnTo>
                    <a:pt x="242" y="52"/>
                  </a:lnTo>
                  <a:lnTo>
                    <a:pt x="230" y="52"/>
                  </a:lnTo>
                  <a:lnTo>
                    <a:pt x="216" y="52"/>
                  </a:lnTo>
                  <a:lnTo>
                    <a:pt x="205" y="54"/>
                  </a:lnTo>
                  <a:lnTo>
                    <a:pt x="191" y="54"/>
                  </a:lnTo>
                  <a:lnTo>
                    <a:pt x="182" y="56"/>
                  </a:lnTo>
                  <a:lnTo>
                    <a:pt x="174" y="58"/>
                  </a:lnTo>
                  <a:lnTo>
                    <a:pt x="168" y="50"/>
                  </a:lnTo>
                  <a:lnTo>
                    <a:pt x="162" y="33"/>
                  </a:lnTo>
                  <a:lnTo>
                    <a:pt x="154" y="19"/>
                  </a:lnTo>
                  <a:lnTo>
                    <a:pt x="151" y="9"/>
                  </a:lnTo>
                  <a:lnTo>
                    <a:pt x="142" y="2"/>
                  </a:lnTo>
                  <a:close/>
                </a:path>
              </a:pathLst>
            </a:custGeom>
            <a:solidFill>
              <a:srgbClr val="B2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65" name="Freeform 38"/>
            <p:cNvSpPr>
              <a:spLocks/>
            </p:cNvSpPr>
            <p:nvPr/>
          </p:nvSpPr>
          <p:spPr bwMode="auto">
            <a:xfrm>
              <a:off x="2161" y="1349"/>
              <a:ext cx="247" cy="209"/>
            </a:xfrm>
            <a:custGeom>
              <a:avLst/>
              <a:gdLst>
                <a:gd name="T0" fmla="*/ 8 w 247"/>
                <a:gd name="T1" fmla="*/ 41 h 209"/>
                <a:gd name="T2" fmla="*/ 22 w 247"/>
                <a:gd name="T3" fmla="*/ 43 h 209"/>
                <a:gd name="T4" fmla="*/ 28 w 247"/>
                <a:gd name="T5" fmla="*/ 56 h 209"/>
                <a:gd name="T6" fmla="*/ 22 w 247"/>
                <a:gd name="T7" fmla="*/ 87 h 209"/>
                <a:gd name="T8" fmla="*/ 31 w 247"/>
                <a:gd name="T9" fmla="*/ 97 h 209"/>
                <a:gd name="T10" fmla="*/ 39 w 247"/>
                <a:gd name="T11" fmla="*/ 95 h 209"/>
                <a:gd name="T12" fmla="*/ 48 w 247"/>
                <a:gd name="T13" fmla="*/ 109 h 209"/>
                <a:gd name="T14" fmla="*/ 65 w 247"/>
                <a:gd name="T15" fmla="*/ 153 h 209"/>
                <a:gd name="T16" fmla="*/ 79 w 247"/>
                <a:gd name="T17" fmla="*/ 157 h 209"/>
                <a:gd name="T18" fmla="*/ 88 w 247"/>
                <a:gd name="T19" fmla="*/ 145 h 209"/>
                <a:gd name="T20" fmla="*/ 105 w 247"/>
                <a:gd name="T21" fmla="*/ 157 h 209"/>
                <a:gd name="T22" fmla="*/ 142 w 247"/>
                <a:gd name="T23" fmla="*/ 200 h 209"/>
                <a:gd name="T24" fmla="*/ 156 w 247"/>
                <a:gd name="T25" fmla="*/ 202 h 209"/>
                <a:gd name="T26" fmla="*/ 159 w 247"/>
                <a:gd name="T27" fmla="*/ 190 h 209"/>
                <a:gd name="T28" fmla="*/ 167 w 247"/>
                <a:gd name="T29" fmla="*/ 188 h 209"/>
                <a:gd name="T30" fmla="*/ 187 w 247"/>
                <a:gd name="T31" fmla="*/ 200 h 209"/>
                <a:gd name="T32" fmla="*/ 198 w 247"/>
                <a:gd name="T33" fmla="*/ 196 h 209"/>
                <a:gd name="T34" fmla="*/ 198 w 247"/>
                <a:gd name="T35" fmla="*/ 186 h 209"/>
                <a:gd name="T36" fmla="*/ 204 w 247"/>
                <a:gd name="T37" fmla="*/ 182 h 209"/>
                <a:gd name="T38" fmla="*/ 215 w 247"/>
                <a:gd name="T39" fmla="*/ 194 h 209"/>
                <a:gd name="T40" fmla="*/ 224 w 247"/>
                <a:gd name="T41" fmla="*/ 190 h 209"/>
                <a:gd name="T42" fmla="*/ 224 w 247"/>
                <a:gd name="T43" fmla="*/ 180 h 209"/>
                <a:gd name="T44" fmla="*/ 230 w 247"/>
                <a:gd name="T45" fmla="*/ 173 h 209"/>
                <a:gd name="T46" fmla="*/ 244 w 247"/>
                <a:gd name="T47" fmla="*/ 173 h 209"/>
                <a:gd name="T48" fmla="*/ 247 w 247"/>
                <a:gd name="T49" fmla="*/ 163 h 209"/>
                <a:gd name="T50" fmla="*/ 235 w 247"/>
                <a:gd name="T51" fmla="*/ 151 h 209"/>
                <a:gd name="T52" fmla="*/ 235 w 247"/>
                <a:gd name="T53" fmla="*/ 140 h 209"/>
                <a:gd name="T54" fmla="*/ 244 w 247"/>
                <a:gd name="T55" fmla="*/ 132 h 209"/>
                <a:gd name="T56" fmla="*/ 238 w 247"/>
                <a:gd name="T57" fmla="*/ 120 h 209"/>
                <a:gd name="T58" fmla="*/ 218 w 247"/>
                <a:gd name="T59" fmla="*/ 116 h 209"/>
                <a:gd name="T60" fmla="*/ 215 w 247"/>
                <a:gd name="T61" fmla="*/ 105 h 209"/>
                <a:gd name="T62" fmla="*/ 227 w 247"/>
                <a:gd name="T63" fmla="*/ 91 h 209"/>
                <a:gd name="T64" fmla="*/ 215 w 247"/>
                <a:gd name="T65" fmla="*/ 76 h 209"/>
                <a:gd name="T66" fmla="*/ 170 w 247"/>
                <a:gd name="T67" fmla="*/ 68 h 209"/>
                <a:gd name="T68" fmla="*/ 161 w 247"/>
                <a:gd name="T69" fmla="*/ 50 h 209"/>
                <a:gd name="T70" fmla="*/ 178 w 247"/>
                <a:gd name="T71" fmla="*/ 33 h 209"/>
                <a:gd name="T72" fmla="*/ 167 w 247"/>
                <a:gd name="T73" fmla="*/ 23 h 209"/>
                <a:gd name="T74" fmla="*/ 125 w 247"/>
                <a:gd name="T75" fmla="*/ 35 h 209"/>
                <a:gd name="T76" fmla="*/ 116 w 247"/>
                <a:gd name="T77" fmla="*/ 31 h 209"/>
                <a:gd name="T78" fmla="*/ 127 w 247"/>
                <a:gd name="T79" fmla="*/ 12 h 209"/>
                <a:gd name="T80" fmla="*/ 113 w 247"/>
                <a:gd name="T81" fmla="*/ 0 h 209"/>
                <a:gd name="T82" fmla="*/ 82 w 247"/>
                <a:gd name="T83" fmla="*/ 27 h 209"/>
                <a:gd name="T84" fmla="*/ 71 w 247"/>
                <a:gd name="T85" fmla="*/ 27 h 209"/>
                <a:gd name="T86" fmla="*/ 68 w 247"/>
                <a:gd name="T87" fmla="*/ 14 h 209"/>
                <a:gd name="T88" fmla="*/ 59 w 247"/>
                <a:gd name="T89" fmla="*/ 12 h 209"/>
                <a:gd name="T90" fmla="*/ 39 w 247"/>
                <a:gd name="T91" fmla="*/ 33 h 209"/>
                <a:gd name="T92" fmla="*/ 20 w 247"/>
                <a:gd name="T93" fmla="*/ 37 h 209"/>
                <a:gd name="T94" fmla="*/ 11 w 247"/>
                <a:gd name="T95" fmla="*/ 37 h 209"/>
                <a:gd name="T96" fmla="*/ 5 w 247"/>
                <a:gd name="T97" fmla="*/ 37 h 209"/>
                <a:gd name="T98" fmla="*/ 0 w 247"/>
                <a:gd name="T99" fmla="*/ 39 h 20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w 247"/>
                <a:gd name="T151" fmla="*/ 0 h 209"/>
                <a:gd name="T152" fmla="*/ 247 w 247"/>
                <a:gd name="T153" fmla="*/ 209 h 209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T150" t="T151" r="T152" b="T153"/>
              <a:pathLst>
                <a:path w="247" h="209">
                  <a:moveTo>
                    <a:pt x="0" y="39"/>
                  </a:moveTo>
                  <a:lnTo>
                    <a:pt x="8" y="41"/>
                  </a:lnTo>
                  <a:lnTo>
                    <a:pt x="17" y="41"/>
                  </a:lnTo>
                  <a:lnTo>
                    <a:pt x="22" y="43"/>
                  </a:lnTo>
                  <a:lnTo>
                    <a:pt x="28" y="48"/>
                  </a:lnTo>
                  <a:lnTo>
                    <a:pt x="28" y="56"/>
                  </a:lnTo>
                  <a:lnTo>
                    <a:pt x="25" y="70"/>
                  </a:lnTo>
                  <a:lnTo>
                    <a:pt x="22" y="87"/>
                  </a:lnTo>
                  <a:lnTo>
                    <a:pt x="25" y="95"/>
                  </a:lnTo>
                  <a:lnTo>
                    <a:pt x="31" y="97"/>
                  </a:lnTo>
                  <a:lnTo>
                    <a:pt x="34" y="97"/>
                  </a:lnTo>
                  <a:lnTo>
                    <a:pt x="39" y="95"/>
                  </a:lnTo>
                  <a:lnTo>
                    <a:pt x="42" y="97"/>
                  </a:lnTo>
                  <a:lnTo>
                    <a:pt x="48" y="109"/>
                  </a:lnTo>
                  <a:lnTo>
                    <a:pt x="56" y="132"/>
                  </a:lnTo>
                  <a:lnTo>
                    <a:pt x="65" y="153"/>
                  </a:lnTo>
                  <a:lnTo>
                    <a:pt x="73" y="161"/>
                  </a:lnTo>
                  <a:lnTo>
                    <a:pt x="79" y="157"/>
                  </a:lnTo>
                  <a:lnTo>
                    <a:pt x="85" y="149"/>
                  </a:lnTo>
                  <a:lnTo>
                    <a:pt x="88" y="145"/>
                  </a:lnTo>
                  <a:lnTo>
                    <a:pt x="93" y="145"/>
                  </a:lnTo>
                  <a:lnTo>
                    <a:pt x="105" y="157"/>
                  </a:lnTo>
                  <a:lnTo>
                    <a:pt x="122" y="180"/>
                  </a:lnTo>
                  <a:lnTo>
                    <a:pt x="142" y="200"/>
                  </a:lnTo>
                  <a:lnTo>
                    <a:pt x="153" y="209"/>
                  </a:lnTo>
                  <a:lnTo>
                    <a:pt x="156" y="202"/>
                  </a:lnTo>
                  <a:lnTo>
                    <a:pt x="159" y="196"/>
                  </a:lnTo>
                  <a:lnTo>
                    <a:pt x="159" y="190"/>
                  </a:lnTo>
                  <a:lnTo>
                    <a:pt x="161" y="186"/>
                  </a:lnTo>
                  <a:lnTo>
                    <a:pt x="167" y="188"/>
                  </a:lnTo>
                  <a:lnTo>
                    <a:pt x="178" y="194"/>
                  </a:lnTo>
                  <a:lnTo>
                    <a:pt x="187" y="200"/>
                  </a:lnTo>
                  <a:lnTo>
                    <a:pt x="195" y="202"/>
                  </a:lnTo>
                  <a:lnTo>
                    <a:pt x="198" y="196"/>
                  </a:lnTo>
                  <a:lnTo>
                    <a:pt x="198" y="192"/>
                  </a:lnTo>
                  <a:lnTo>
                    <a:pt x="198" y="186"/>
                  </a:lnTo>
                  <a:lnTo>
                    <a:pt x="201" y="182"/>
                  </a:lnTo>
                  <a:lnTo>
                    <a:pt x="204" y="182"/>
                  </a:lnTo>
                  <a:lnTo>
                    <a:pt x="210" y="188"/>
                  </a:lnTo>
                  <a:lnTo>
                    <a:pt x="215" y="194"/>
                  </a:lnTo>
                  <a:lnTo>
                    <a:pt x="221" y="194"/>
                  </a:lnTo>
                  <a:lnTo>
                    <a:pt x="224" y="190"/>
                  </a:lnTo>
                  <a:lnTo>
                    <a:pt x="224" y="186"/>
                  </a:lnTo>
                  <a:lnTo>
                    <a:pt x="224" y="180"/>
                  </a:lnTo>
                  <a:lnTo>
                    <a:pt x="227" y="176"/>
                  </a:lnTo>
                  <a:lnTo>
                    <a:pt x="230" y="173"/>
                  </a:lnTo>
                  <a:lnTo>
                    <a:pt x="238" y="173"/>
                  </a:lnTo>
                  <a:lnTo>
                    <a:pt x="244" y="173"/>
                  </a:lnTo>
                  <a:lnTo>
                    <a:pt x="247" y="169"/>
                  </a:lnTo>
                  <a:lnTo>
                    <a:pt x="247" y="163"/>
                  </a:lnTo>
                  <a:lnTo>
                    <a:pt x="244" y="157"/>
                  </a:lnTo>
                  <a:lnTo>
                    <a:pt x="235" y="151"/>
                  </a:lnTo>
                  <a:lnTo>
                    <a:pt x="232" y="145"/>
                  </a:lnTo>
                  <a:lnTo>
                    <a:pt x="235" y="140"/>
                  </a:lnTo>
                  <a:lnTo>
                    <a:pt x="238" y="136"/>
                  </a:lnTo>
                  <a:lnTo>
                    <a:pt x="244" y="132"/>
                  </a:lnTo>
                  <a:lnTo>
                    <a:pt x="244" y="126"/>
                  </a:lnTo>
                  <a:lnTo>
                    <a:pt x="238" y="120"/>
                  </a:lnTo>
                  <a:lnTo>
                    <a:pt x="227" y="118"/>
                  </a:lnTo>
                  <a:lnTo>
                    <a:pt x="218" y="116"/>
                  </a:lnTo>
                  <a:lnTo>
                    <a:pt x="213" y="112"/>
                  </a:lnTo>
                  <a:lnTo>
                    <a:pt x="215" y="105"/>
                  </a:lnTo>
                  <a:lnTo>
                    <a:pt x="221" y="97"/>
                  </a:lnTo>
                  <a:lnTo>
                    <a:pt x="227" y="91"/>
                  </a:lnTo>
                  <a:lnTo>
                    <a:pt x="227" y="83"/>
                  </a:lnTo>
                  <a:lnTo>
                    <a:pt x="215" y="76"/>
                  </a:lnTo>
                  <a:lnTo>
                    <a:pt x="193" y="72"/>
                  </a:lnTo>
                  <a:lnTo>
                    <a:pt x="170" y="68"/>
                  </a:lnTo>
                  <a:lnTo>
                    <a:pt x="159" y="60"/>
                  </a:lnTo>
                  <a:lnTo>
                    <a:pt x="161" y="50"/>
                  </a:lnTo>
                  <a:lnTo>
                    <a:pt x="170" y="41"/>
                  </a:lnTo>
                  <a:lnTo>
                    <a:pt x="178" y="33"/>
                  </a:lnTo>
                  <a:lnTo>
                    <a:pt x="181" y="25"/>
                  </a:lnTo>
                  <a:lnTo>
                    <a:pt x="167" y="23"/>
                  </a:lnTo>
                  <a:lnTo>
                    <a:pt x="144" y="29"/>
                  </a:lnTo>
                  <a:lnTo>
                    <a:pt x="125" y="35"/>
                  </a:lnTo>
                  <a:lnTo>
                    <a:pt x="113" y="37"/>
                  </a:lnTo>
                  <a:lnTo>
                    <a:pt x="116" y="31"/>
                  </a:lnTo>
                  <a:lnTo>
                    <a:pt x="122" y="23"/>
                  </a:lnTo>
                  <a:lnTo>
                    <a:pt x="127" y="12"/>
                  </a:lnTo>
                  <a:lnTo>
                    <a:pt x="125" y="2"/>
                  </a:lnTo>
                  <a:lnTo>
                    <a:pt x="113" y="0"/>
                  </a:lnTo>
                  <a:lnTo>
                    <a:pt x="96" y="12"/>
                  </a:lnTo>
                  <a:lnTo>
                    <a:pt x="82" y="27"/>
                  </a:lnTo>
                  <a:lnTo>
                    <a:pt x="73" y="31"/>
                  </a:lnTo>
                  <a:lnTo>
                    <a:pt x="71" y="27"/>
                  </a:lnTo>
                  <a:lnTo>
                    <a:pt x="71" y="21"/>
                  </a:lnTo>
                  <a:lnTo>
                    <a:pt x="68" y="14"/>
                  </a:lnTo>
                  <a:lnTo>
                    <a:pt x="65" y="10"/>
                  </a:lnTo>
                  <a:lnTo>
                    <a:pt x="59" y="12"/>
                  </a:lnTo>
                  <a:lnTo>
                    <a:pt x="51" y="23"/>
                  </a:lnTo>
                  <a:lnTo>
                    <a:pt x="39" y="33"/>
                  </a:lnTo>
                  <a:lnTo>
                    <a:pt x="25" y="37"/>
                  </a:lnTo>
                  <a:lnTo>
                    <a:pt x="20" y="37"/>
                  </a:lnTo>
                  <a:lnTo>
                    <a:pt x="14" y="37"/>
                  </a:lnTo>
                  <a:lnTo>
                    <a:pt x="11" y="37"/>
                  </a:lnTo>
                  <a:lnTo>
                    <a:pt x="8" y="37"/>
                  </a:lnTo>
                  <a:lnTo>
                    <a:pt x="5" y="37"/>
                  </a:lnTo>
                  <a:lnTo>
                    <a:pt x="2" y="37"/>
                  </a:lnTo>
                  <a:lnTo>
                    <a:pt x="0" y="39"/>
                  </a:lnTo>
                  <a:close/>
                </a:path>
              </a:pathLst>
            </a:custGeom>
            <a:solidFill>
              <a:srgbClr val="D8A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66" name="Freeform 39"/>
            <p:cNvSpPr>
              <a:spLocks/>
            </p:cNvSpPr>
            <p:nvPr/>
          </p:nvSpPr>
          <p:spPr bwMode="auto">
            <a:xfrm>
              <a:off x="4499" y="1716"/>
              <a:ext cx="313" cy="201"/>
            </a:xfrm>
            <a:custGeom>
              <a:avLst/>
              <a:gdLst>
                <a:gd name="T0" fmla="*/ 244 w 313"/>
                <a:gd name="T1" fmla="*/ 5 h 201"/>
                <a:gd name="T2" fmla="*/ 233 w 313"/>
                <a:gd name="T3" fmla="*/ 17 h 201"/>
                <a:gd name="T4" fmla="*/ 222 w 313"/>
                <a:gd name="T5" fmla="*/ 27 h 201"/>
                <a:gd name="T6" fmla="*/ 205 w 313"/>
                <a:gd name="T7" fmla="*/ 48 h 201"/>
                <a:gd name="T8" fmla="*/ 213 w 313"/>
                <a:gd name="T9" fmla="*/ 54 h 201"/>
                <a:gd name="T10" fmla="*/ 247 w 313"/>
                <a:gd name="T11" fmla="*/ 52 h 201"/>
                <a:gd name="T12" fmla="*/ 273 w 313"/>
                <a:gd name="T13" fmla="*/ 58 h 201"/>
                <a:gd name="T14" fmla="*/ 301 w 313"/>
                <a:gd name="T15" fmla="*/ 73 h 201"/>
                <a:gd name="T16" fmla="*/ 293 w 313"/>
                <a:gd name="T17" fmla="*/ 75 h 201"/>
                <a:gd name="T18" fmla="*/ 261 w 313"/>
                <a:gd name="T19" fmla="*/ 79 h 201"/>
                <a:gd name="T20" fmla="*/ 250 w 313"/>
                <a:gd name="T21" fmla="*/ 77 h 201"/>
                <a:gd name="T22" fmla="*/ 242 w 313"/>
                <a:gd name="T23" fmla="*/ 75 h 201"/>
                <a:gd name="T24" fmla="*/ 244 w 313"/>
                <a:gd name="T25" fmla="*/ 83 h 201"/>
                <a:gd name="T26" fmla="*/ 250 w 313"/>
                <a:gd name="T27" fmla="*/ 108 h 201"/>
                <a:gd name="T28" fmla="*/ 242 w 313"/>
                <a:gd name="T29" fmla="*/ 131 h 201"/>
                <a:gd name="T30" fmla="*/ 236 w 313"/>
                <a:gd name="T31" fmla="*/ 145 h 201"/>
                <a:gd name="T32" fmla="*/ 233 w 313"/>
                <a:gd name="T33" fmla="*/ 145 h 201"/>
                <a:gd name="T34" fmla="*/ 230 w 313"/>
                <a:gd name="T35" fmla="*/ 135 h 201"/>
                <a:gd name="T36" fmla="*/ 216 w 313"/>
                <a:gd name="T37" fmla="*/ 128 h 201"/>
                <a:gd name="T38" fmla="*/ 193 w 313"/>
                <a:gd name="T39" fmla="*/ 114 h 201"/>
                <a:gd name="T40" fmla="*/ 176 w 313"/>
                <a:gd name="T41" fmla="*/ 133 h 201"/>
                <a:gd name="T42" fmla="*/ 128 w 313"/>
                <a:gd name="T43" fmla="*/ 182 h 201"/>
                <a:gd name="T44" fmla="*/ 114 w 313"/>
                <a:gd name="T45" fmla="*/ 184 h 201"/>
                <a:gd name="T46" fmla="*/ 122 w 313"/>
                <a:gd name="T47" fmla="*/ 139 h 201"/>
                <a:gd name="T48" fmla="*/ 145 w 313"/>
                <a:gd name="T49" fmla="*/ 110 h 201"/>
                <a:gd name="T50" fmla="*/ 134 w 313"/>
                <a:gd name="T51" fmla="*/ 116 h 201"/>
                <a:gd name="T52" fmla="*/ 117 w 313"/>
                <a:gd name="T53" fmla="*/ 133 h 201"/>
                <a:gd name="T54" fmla="*/ 85 w 313"/>
                <a:gd name="T55" fmla="*/ 149 h 201"/>
                <a:gd name="T56" fmla="*/ 51 w 313"/>
                <a:gd name="T57" fmla="*/ 166 h 201"/>
                <a:gd name="T58" fmla="*/ 15 w 313"/>
                <a:gd name="T59" fmla="*/ 182 h 201"/>
                <a:gd name="T60" fmla="*/ 23 w 313"/>
                <a:gd name="T61" fmla="*/ 174 h 201"/>
                <a:gd name="T62" fmla="*/ 60 w 313"/>
                <a:gd name="T63" fmla="*/ 143 h 201"/>
                <a:gd name="T64" fmla="*/ 91 w 313"/>
                <a:gd name="T65" fmla="*/ 116 h 201"/>
                <a:gd name="T66" fmla="*/ 120 w 313"/>
                <a:gd name="T67" fmla="*/ 97 h 201"/>
                <a:gd name="T68" fmla="*/ 137 w 313"/>
                <a:gd name="T69" fmla="*/ 87 h 201"/>
                <a:gd name="T70" fmla="*/ 134 w 313"/>
                <a:gd name="T71" fmla="*/ 87 h 201"/>
                <a:gd name="T72" fmla="*/ 108 w 313"/>
                <a:gd name="T73" fmla="*/ 95 h 201"/>
                <a:gd name="T74" fmla="*/ 77 w 313"/>
                <a:gd name="T75" fmla="*/ 97 h 201"/>
                <a:gd name="T76" fmla="*/ 66 w 313"/>
                <a:gd name="T77" fmla="*/ 95 h 201"/>
                <a:gd name="T78" fmla="*/ 100 w 313"/>
                <a:gd name="T79" fmla="*/ 81 h 201"/>
                <a:gd name="T80" fmla="*/ 137 w 313"/>
                <a:gd name="T81" fmla="*/ 67 h 201"/>
                <a:gd name="T82" fmla="*/ 179 w 313"/>
                <a:gd name="T83" fmla="*/ 58 h 201"/>
                <a:gd name="T84" fmla="*/ 199 w 313"/>
                <a:gd name="T85" fmla="*/ 52 h 201"/>
                <a:gd name="T86" fmla="*/ 216 w 313"/>
                <a:gd name="T87" fmla="*/ 31 h 201"/>
                <a:gd name="T88" fmla="*/ 230 w 313"/>
                <a:gd name="T89" fmla="*/ 17 h 201"/>
                <a:gd name="T90" fmla="*/ 239 w 313"/>
                <a:gd name="T91" fmla="*/ 5 h 201"/>
                <a:gd name="T92" fmla="*/ 247 w 313"/>
                <a:gd name="T93" fmla="*/ 0 h 201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313"/>
                <a:gd name="T142" fmla="*/ 0 h 201"/>
                <a:gd name="T143" fmla="*/ 313 w 313"/>
                <a:gd name="T144" fmla="*/ 201 h 201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313" h="201">
                  <a:moveTo>
                    <a:pt x="247" y="0"/>
                  </a:moveTo>
                  <a:lnTo>
                    <a:pt x="244" y="5"/>
                  </a:lnTo>
                  <a:lnTo>
                    <a:pt x="239" y="11"/>
                  </a:lnTo>
                  <a:lnTo>
                    <a:pt x="233" y="17"/>
                  </a:lnTo>
                  <a:lnTo>
                    <a:pt x="230" y="21"/>
                  </a:lnTo>
                  <a:lnTo>
                    <a:pt x="222" y="27"/>
                  </a:lnTo>
                  <a:lnTo>
                    <a:pt x="213" y="38"/>
                  </a:lnTo>
                  <a:lnTo>
                    <a:pt x="205" y="48"/>
                  </a:lnTo>
                  <a:lnTo>
                    <a:pt x="202" y="54"/>
                  </a:lnTo>
                  <a:lnTo>
                    <a:pt x="213" y="54"/>
                  </a:lnTo>
                  <a:lnTo>
                    <a:pt x="230" y="52"/>
                  </a:lnTo>
                  <a:lnTo>
                    <a:pt x="247" y="52"/>
                  </a:lnTo>
                  <a:lnTo>
                    <a:pt x="261" y="54"/>
                  </a:lnTo>
                  <a:lnTo>
                    <a:pt x="273" y="58"/>
                  </a:lnTo>
                  <a:lnTo>
                    <a:pt x="287" y="64"/>
                  </a:lnTo>
                  <a:lnTo>
                    <a:pt x="301" y="73"/>
                  </a:lnTo>
                  <a:lnTo>
                    <a:pt x="313" y="75"/>
                  </a:lnTo>
                  <a:lnTo>
                    <a:pt x="293" y="75"/>
                  </a:lnTo>
                  <a:lnTo>
                    <a:pt x="276" y="77"/>
                  </a:lnTo>
                  <a:lnTo>
                    <a:pt x="261" y="79"/>
                  </a:lnTo>
                  <a:lnTo>
                    <a:pt x="253" y="79"/>
                  </a:lnTo>
                  <a:lnTo>
                    <a:pt x="250" y="77"/>
                  </a:lnTo>
                  <a:lnTo>
                    <a:pt x="247" y="77"/>
                  </a:lnTo>
                  <a:lnTo>
                    <a:pt x="242" y="75"/>
                  </a:lnTo>
                  <a:lnTo>
                    <a:pt x="239" y="75"/>
                  </a:lnTo>
                  <a:lnTo>
                    <a:pt x="244" y="83"/>
                  </a:lnTo>
                  <a:lnTo>
                    <a:pt x="250" y="93"/>
                  </a:lnTo>
                  <a:lnTo>
                    <a:pt x="250" y="108"/>
                  </a:lnTo>
                  <a:lnTo>
                    <a:pt x="242" y="124"/>
                  </a:lnTo>
                  <a:lnTo>
                    <a:pt x="242" y="131"/>
                  </a:lnTo>
                  <a:lnTo>
                    <a:pt x="242" y="137"/>
                  </a:lnTo>
                  <a:lnTo>
                    <a:pt x="236" y="145"/>
                  </a:lnTo>
                  <a:lnTo>
                    <a:pt x="233" y="151"/>
                  </a:lnTo>
                  <a:lnTo>
                    <a:pt x="233" y="145"/>
                  </a:lnTo>
                  <a:lnTo>
                    <a:pt x="233" y="139"/>
                  </a:lnTo>
                  <a:lnTo>
                    <a:pt x="230" y="135"/>
                  </a:lnTo>
                  <a:lnTo>
                    <a:pt x="225" y="133"/>
                  </a:lnTo>
                  <a:lnTo>
                    <a:pt x="216" y="128"/>
                  </a:lnTo>
                  <a:lnTo>
                    <a:pt x="205" y="122"/>
                  </a:lnTo>
                  <a:lnTo>
                    <a:pt x="193" y="114"/>
                  </a:lnTo>
                  <a:lnTo>
                    <a:pt x="193" y="104"/>
                  </a:lnTo>
                  <a:lnTo>
                    <a:pt x="176" y="133"/>
                  </a:lnTo>
                  <a:lnTo>
                    <a:pt x="151" y="159"/>
                  </a:lnTo>
                  <a:lnTo>
                    <a:pt x="128" y="182"/>
                  </a:lnTo>
                  <a:lnTo>
                    <a:pt x="111" y="201"/>
                  </a:lnTo>
                  <a:lnTo>
                    <a:pt x="114" y="184"/>
                  </a:lnTo>
                  <a:lnTo>
                    <a:pt x="114" y="164"/>
                  </a:lnTo>
                  <a:lnTo>
                    <a:pt x="122" y="139"/>
                  </a:lnTo>
                  <a:lnTo>
                    <a:pt x="151" y="108"/>
                  </a:lnTo>
                  <a:lnTo>
                    <a:pt x="145" y="110"/>
                  </a:lnTo>
                  <a:lnTo>
                    <a:pt x="139" y="112"/>
                  </a:lnTo>
                  <a:lnTo>
                    <a:pt x="134" y="116"/>
                  </a:lnTo>
                  <a:lnTo>
                    <a:pt x="128" y="122"/>
                  </a:lnTo>
                  <a:lnTo>
                    <a:pt x="117" y="133"/>
                  </a:lnTo>
                  <a:lnTo>
                    <a:pt x="103" y="141"/>
                  </a:lnTo>
                  <a:lnTo>
                    <a:pt x="85" y="149"/>
                  </a:lnTo>
                  <a:lnTo>
                    <a:pt x="68" y="157"/>
                  </a:lnTo>
                  <a:lnTo>
                    <a:pt x="51" y="166"/>
                  </a:lnTo>
                  <a:lnTo>
                    <a:pt x="32" y="174"/>
                  </a:lnTo>
                  <a:lnTo>
                    <a:pt x="15" y="182"/>
                  </a:lnTo>
                  <a:lnTo>
                    <a:pt x="0" y="190"/>
                  </a:lnTo>
                  <a:lnTo>
                    <a:pt x="23" y="174"/>
                  </a:lnTo>
                  <a:lnTo>
                    <a:pt x="43" y="157"/>
                  </a:lnTo>
                  <a:lnTo>
                    <a:pt x="60" y="143"/>
                  </a:lnTo>
                  <a:lnTo>
                    <a:pt x="77" y="128"/>
                  </a:lnTo>
                  <a:lnTo>
                    <a:pt x="91" y="116"/>
                  </a:lnTo>
                  <a:lnTo>
                    <a:pt x="105" y="106"/>
                  </a:lnTo>
                  <a:lnTo>
                    <a:pt x="120" y="97"/>
                  </a:lnTo>
                  <a:lnTo>
                    <a:pt x="134" y="91"/>
                  </a:lnTo>
                  <a:lnTo>
                    <a:pt x="137" y="87"/>
                  </a:lnTo>
                  <a:lnTo>
                    <a:pt x="134" y="87"/>
                  </a:lnTo>
                  <a:lnTo>
                    <a:pt x="128" y="89"/>
                  </a:lnTo>
                  <a:lnTo>
                    <a:pt x="108" y="95"/>
                  </a:lnTo>
                  <a:lnTo>
                    <a:pt x="94" y="97"/>
                  </a:lnTo>
                  <a:lnTo>
                    <a:pt x="77" y="97"/>
                  </a:lnTo>
                  <a:lnTo>
                    <a:pt x="49" y="100"/>
                  </a:lnTo>
                  <a:lnTo>
                    <a:pt x="66" y="95"/>
                  </a:lnTo>
                  <a:lnTo>
                    <a:pt x="83" y="89"/>
                  </a:lnTo>
                  <a:lnTo>
                    <a:pt x="100" y="81"/>
                  </a:lnTo>
                  <a:lnTo>
                    <a:pt x="117" y="73"/>
                  </a:lnTo>
                  <a:lnTo>
                    <a:pt x="137" y="67"/>
                  </a:lnTo>
                  <a:lnTo>
                    <a:pt x="159" y="60"/>
                  </a:lnTo>
                  <a:lnTo>
                    <a:pt x="179" y="58"/>
                  </a:lnTo>
                  <a:lnTo>
                    <a:pt x="193" y="58"/>
                  </a:lnTo>
                  <a:lnTo>
                    <a:pt x="199" y="52"/>
                  </a:lnTo>
                  <a:lnTo>
                    <a:pt x="208" y="42"/>
                  </a:lnTo>
                  <a:lnTo>
                    <a:pt x="216" y="31"/>
                  </a:lnTo>
                  <a:lnTo>
                    <a:pt x="225" y="23"/>
                  </a:lnTo>
                  <a:lnTo>
                    <a:pt x="230" y="17"/>
                  </a:lnTo>
                  <a:lnTo>
                    <a:pt x="236" y="11"/>
                  </a:lnTo>
                  <a:lnTo>
                    <a:pt x="239" y="5"/>
                  </a:lnTo>
                  <a:lnTo>
                    <a:pt x="242" y="3"/>
                  </a:lnTo>
                  <a:lnTo>
                    <a:pt x="247" y="0"/>
                  </a:lnTo>
                  <a:close/>
                </a:path>
              </a:pathLst>
            </a:custGeom>
            <a:solidFill>
              <a:srgbClr val="FF47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67" name="Freeform 40"/>
            <p:cNvSpPr>
              <a:spLocks/>
            </p:cNvSpPr>
            <p:nvPr/>
          </p:nvSpPr>
          <p:spPr bwMode="auto">
            <a:xfrm>
              <a:off x="3855" y="1434"/>
              <a:ext cx="284" cy="159"/>
            </a:xfrm>
            <a:custGeom>
              <a:avLst/>
              <a:gdLst>
                <a:gd name="T0" fmla="*/ 202 w 284"/>
                <a:gd name="T1" fmla="*/ 6 h 159"/>
                <a:gd name="T2" fmla="*/ 185 w 284"/>
                <a:gd name="T3" fmla="*/ 22 h 159"/>
                <a:gd name="T4" fmla="*/ 196 w 284"/>
                <a:gd name="T5" fmla="*/ 27 h 159"/>
                <a:gd name="T6" fmla="*/ 241 w 284"/>
                <a:gd name="T7" fmla="*/ 20 h 159"/>
                <a:gd name="T8" fmla="*/ 258 w 284"/>
                <a:gd name="T9" fmla="*/ 20 h 159"/>
                <a:gd name="T10" fmla="*/ 275 w 284"/>
                <a:gd name="T11" fmla="*/ 24 h 159"/>
                <a:gd name="T12" fmla="*/ 275 w 284"/>
                <a:gd name="T13" fmla="*/ 31 h 159"/>
                <a:gd name="T14" fmla="*/ 275 w 284"/>
                <a:gd name="T15" fmla="*/ 45 h 159"/>
                <a:gd name="T16" fmla="*/ 273 w 284"/>
                <a:gd name="T17" fmla="*/ 51 h 159"/>
                <a:gd name="T18" fmla="*/ 247 w 284"/>
                <a:gd name="T19" fmla="*/ 53 h 159"/>
                <a:gd name="T20" fmla="*/ 230 w 284"/>
                <a:gd name="T21" fmla="*/ 62 h 159"/>
                <a:gd name="T22" fmla="*/ 230 w 284"/>
                <a:gd name="T23" fmla="*/ 76 h 159"/>
                <a:gd name="T24" fmla="*/ 219 w 284"/>
                <a:gd name="T25" fmla="*/ 88 h 159"/>
                <a:gd name="T26" fmla="*/ 204 w 284"/>
                <a:gd name="T27" fmla="*/ 103 h 159"/>
                <a:gd name="T28" fmla="*/ 187 w 284"/>
                <a:gd name="T29" fmla="*/ 105 h 159"/>
                <a:gd name="T30" fmla="*/ 168 w 284"/>
                <a:gd name="T31" fmla="*/ 95 h 159"/>
                <a:gd name="T32" fmla="*/ 148 w 284"/>
                <a:gd name="T33" fmla="*/ 97 h 159"/>
                <a:gd name="T34" fmla="*/ 122 w 284"/>
                <a:gd name="T35" fmla="*/ 117 h 159"/>
                <a:gd name="T36" fmla="*/ 99 w 284"/>
                <a:gd name="T37" fmla="*/ 130 h 159"/>
                <a:gd name="T38" fmla="*/ 54 w 284"/>
                <a:gd name="T39" fmla="*/ 146 h 159"/>
                <a:gd name="T40" fmla="*/ 40 w 284"/>
                <a:gd name="T41" fmla="*/ 144 h 159"/>
                <a:gd name="T42" fmla="*/ 45 w 284"/>
                <a:gd name="T43" fmla="*/ 121 h 159"/>
                <a:gd name="T44" fmla="*/ 43 w 284"/>
                <a:gd name="T45" fmla="*/ 111 h 159"/>
                <a:gd name="T46" fmla="*/ 77 w 284"/>
                <a:gd name="T47" fmla="*/ 91 h 159"/>
                <a:gd name="T48" fmla="*/ 77 w 284"/>
                <a:gd name="T49" fmla="*/ 84 h 159"/>
                <a:gd name="T50" fmla="*/ 48 w 284"/>
                <a:gd name="T51" fmla="*/ 91 h 159"/>
                <a:gd name="T52" fmla="*/ 37 w 284"/>
                <a:gd name="T53" fmla="*/ 91 h 159"/>
                <a:gd name="T54" fmla="*/ 14 w 284"/>
                <a:gd name="T55" fmla="*/ 91 h 159"/>
                <a:gd name="T56" fmla="*/ 17 w 284"/>
                <a:gd name="T57" fmla="*/ 82 h 159"/>
                <a:gd name="T58" fmla="*/ 37 w 284"/>
                <a:gd name="T59" fmla="*/ 68 h 159"/>
                <a:gd name="T60" fmla="*/ 48 w 284"/>
                <a:gd name="T61" fmla="*/ 62 h 159"/>
                <a:gd name="T62" fmla="*/ 71 w 284"/>
                <a:gd name="T63" fmla="*/ 51 h 159"/>
                <a:gd name="T64" fmla="*/ 74 w 284"/>
                <a:gd name="T65" fmla="*/ 43 h 159"/>
                <a:gd name="T66" fmla="*/ 63 w 284"/>
                <a:gd name="T67" fmla="*/ 33 h 159"/>
                <a:gd name="T68" fmla="*/ 77 w 284"/>
                <a:gd name="T69" fmla="*/ 27 h 159"/>
                <a:gd name="T70" fmla="*/ 105 w 284"/>
                <a:gd name="T71" fmla="*/ 20 h 159"/>
                <a:gd name="T72" fmla="*/ 116 w 284"/>
                <a:gd name="T73" fmla="*/ 16 h 159"/>
                <a:gd name="T74" fmla="*/ 119 w 284"/>
                <a:gd name="T75" fmla="*/ 10 h 159"/>
                <a:gd name="T76" fmla="*/ 131 w 284"/>
                <a:gd name="T77" fmla="*/ 10 h 159"/>
                <a:gd name="T78" fmla="*/ 162 w 284"/>
                <a:gd name="T79" fmla="*/ 20 h 159"/>
                <a:gd name="T80" fmla="*/ 176 w 284"/>
                <a:gd name="T81" fmla="*/ 22 h 159"/>
                <a:gd name="T82" fmla="*/ 196 w 284"/>
                <a:gd name="T83" fmla="*/ 8 h 159"/>
                <a:gd name="T84" fmla="*/ 210 w 284"/>
                <a:gd name="T85" fmla="*/ 0 h 15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84"/>
                <a:gd name="T130" fmla="*/ 0 h 159"/>
                <a:gd name="T131" fmla="*/ 284 w 284"/>
                <a:gd name="T132" fmla="*/ 159 h 159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84" h="159">
                  <a:moveTo>
                    <a:pt x="210" y="0"/>
                  </a:moveTo>
                  <a:lnTo>
                    <a:pt x="202" y="6"/>
                  </a:lnTo>
                  <a:lnTo>
                    <a:pt x="193" y="16"/>
                  </a:lnTo>
                  <a:lnTo>
                    <a:pt x="185" y="22"/>
                  </a:lnTo>
                  <a:lnTo>
                    <a:pt x="185" y="27"/>
                  </a:lnTo>
                  <a:lnTo>
                    <a:pt x="196" y="27"/>
                  </a:lnTo>
                  <a:lnTo>
                    <a:pt x="219" y="24"/>
                  </a:lnTo>
                  <a:lnTo>
                    <a:pt x="241" y="20"/>
                  </a:lnTo>
                  <a:lnTo>
                    <a:pt x="258" y="18"/>
                  </a:lnTo>
                  <a:lnTo>
                    <a:pt x="258" y="20"/>
                  </a:lnTo>
                  <a:lnTo>
                    <a:pt x="267" y="22"/>
                  </a:lnTo>
                  <a:lnTo>
                    <a:pt x="275" y="24"/>
                  </a:lnTo>
                  <a:lnTo>
                    <a:pt x="284" y="24"/>
                  </a:lnTo>
                  <a:lnTo>
                    <a:pt x="275" y="31"/>
                  </a:lnTo>
                  <a:lnTo>
                    <a:pt x="273" y="37"/>
                  </a:lnTo>
                  <a:lnTo>
                    <a:pt x="275" y="45"/>
                  </a:lnTo>
                  <a:lnTo>
                    <a:pt x="281" y="51"/>
                  </a:lnTo>
                  <a:lnTo>
                    <a:pt x="273" y="51"/>
                  </a:lnTo>
                  <a:lnTo>
                    <a:pt x="258" y="53"/>
                  </a:lnTo>
                  <a:lnTo>
                    <a:pt x="247" y="53"/>
                  </a:lnTo>
                  <a:lnTo>
                    <a:pt x="236" y="57"/>
                  </a:lnTo>
                  <a:lnTo>
                    <a:pt x="230" y="62"/>
                  </a:lnTo>
                  <a:lnTo>
                    <a:pt x="230" y="68"/>
                  </a:lnTo>
                  <a:lnTo>
                    <a:pt x="230" y="76"/>
                  </a:lnTo>
                  <a:lnTo>
                    <a:pt x="227" y="82"/>
                  </a:lnTo>
                  <a:lnTo>
                    <a:pt x="219" y="88"/>
                  </a:lnTo>
                  <a:lnTo>
                    <a:pt x="213" y="95"/>
                  </a:lnTo>
                  <a:lnTo>
                    <a:pt x="204" y="103"/>
                  </a:lnTo>
                  <a:lnTo>
                    <a:pt x="199" y="109"/>
                  </a:lnTo>
                  <a:lnTo>
                    <a:pt x="187" y="105"/>
                  </a:lnTo>
                  <a:lnTo>
                    <a:pt x="179" y="101"/>
                  </a:lnTo>
                  <a:lnTo>
                    <a:pt x="168" y="95"/>
                  </a:lnTo>
                  <a:lnTo>
                    <a:pt x="159" y="93"/>
                  </a:lnTo>
                  <a:lnTo>
                    <a:pt x="148" y="97"/>
                  </a:lnTo>
                  <a:lnTo>
                    <a:pt x="136" y="107"/>
                  </a:lnTo>
                  <a:lnTo>
                    <a:pt x="122" y="117"/>
                  </a:lnTo>
                  <a:lnTo>
                    <a:pt x="114" y="128"/>
                  </a:lnTo>
                  <a:lnTo>
                    <a:pt x="99" y="130"/>
                  </a:lnTo>
                  <a:lnTo>
                    <a:pt x="77" y="136"/>
                  </a:lnTo>
                  <a:lnTo>
                    <a:pt x="54" y="146"/>
                  </a:lnTo>
                  <a:lnTo>
                    <a:pt x="31" y="159"/>
                  </a:lnTo>
                  <a:lnTo>
                    <a:pt x="40" y="144"/>
                  </a:lnTo>
                  <a:lnTo>
                    <a:pt x="45" y="130"/>
                  </a:lnTo>
                  <a:lnTo>
                    <a:pt x="45" y="121"/>
                  </a:lnTo>
                  <a:lnTo>
                    <a:pt x="31" y="121"/>
                  </a:lnTo>
                  <a:lnTo>
                    <a:pt x="43" y="111"/>
                  </a:lnTo>
                  <a:lnTo>
                    <a:pt x="60" y="99"/>
                  </a:lnTo>
                  <a:lnTo>
                    <a:pt x="77" y="91"/>
                  </a:lnTo>
                  <a:lnTo>
                    <a:pt x="82" y="84"/>
                  </a:lnTo>
                  <a:lnTo>
                    <a:pt x="77" y="84"/>
                  </a:lnTo>
                  <a:lnTo>
                    <a:pt x="63" y="86"/>
                  </a:lnTo>
                  <a:lnTo>
                    <a:pt x="48" y="91"/>
                  </a:lnTo>
                  <a:lnTo>
                    <a:pt x="40" y="95"/>
                  </a:lnTo>
                  <a:lnTo>
                    <a:pt x="37" y="91"/>
                  </a:lnTo>
                  <a:lnTo>
                    <a:pt x="26" y="91"/>
                  </a:lnTo>
                  <a:lnTo>
                    <a:pt x="14" y="91"/>
                  </a:lnTo>
                  <a:lnTo>
                    <a:pt x="0" y="95"/>
                  </a:lnTo>
                  <a:lnTo>
                    <a:pt x="17" y="82"/>
                  </a:lnTo>
                  <a:lnTo>
                    <a:pt x="31" y="74"/>
                  </a:lnTo>
                  <a:lnTo>
                    <a:pt x="37" y="68"/>
                  </a:lnTo>
                  <a:lnTo>
                    <a:pt x="34" y="66"/>
                  </a:lnTo>
                  <a:lnTo>
                    <a:pt x="48" y="62"/>
                  </a:lnTo>
                  <a:lnTo>
                    <a:pt x="63" y="55"/>
                  </a:lnTo>
                  <a:lnTo>
                    <a:pt x="71" y="51"/>
                  </a:lnTo>
                  <a:lnTo>
                    <a:pt x="77" y="47"/>
                  </a:lnTo>
                  <a:lnTo>
                    <a:pt x="74" y="43"/>
                  </a:lnTo>
                  <a:lnTo>
                    <a:pt x="71" y="37"/>
                  </a:lnTo>
                  <a:lnTo>
                    <a:pt x="63" y="33"/>
                  </a:lnTo>
                  <a:lnTo>
                    <a:pt x="57" y="29"/>
                  </a:lnTo>
                  <a:lnTo>
                    <a:pt x="77" y="27"/>
                  </a:lnTo>
                  <a:lnTo>
                    <a:pt x="94" y="22"/>
                  </a:lnTo>
                  <a:lnTo>
                    <a:pt x="105" y="20"/>
                  </a:lnTo>
                  <a:lnTo>
                    <a:pt x="114" y="18"/>
                  </a:lnTo>
                  <a:lnTo>
                    <a:pt x="116" y="16"/>
                  </a:lnTo>
                  <a:lnTo>
                    <a:pt x="119" y="12"/>
                  </a:lnTo>
                  <a:lnTo>
                    <a:pt x="119" y="10"/>
                  </a:lnTo>
                  <a:lnTo>
                    <a:pt x="116" y="8"/>
                  </a:lnTo>
                  <a:lnTo>
                    <a:pt x="131" y="10"/>
                  </a:lnTo>
                  <a:lnTo>
                    <a:pt x="148" y="16"/>
                  </a:lnTo>
                  <a:lnTo>
                    <a:pt x="162" y="20"/>
                  </a:lnTo>
                  <a:lnTo>
                    <a:pt x="170" y="27"/>
                  </a:lnTo>
                  <a:lnTo>
                    <a:pt x="176" y="22"/>
                  </a:lnTo>
                  <a:lnTo>
                    <a:pt x="187" y="16"/>
                  </a:lnTo>
                  <a:lnTo>
                    <a:pt x="196" y="8"/>
                  </a:lnTo>
                  <a:lnTo>
                    <a:pt x="202" y="4"/>
                  </a:lnTo>
                  <a:lnTo>
                    <a:pt x="210" y="0"/>
                  </a:lnTo>
                  <a:close/>
                </a:path>
              </a:pathLst>
            </a:custGeom>
            <a:solidFill>
              <a:srgbClr val="991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68" name="Freeform 41"/>
            <p:cNvSpPr>
              <a:spLocks/>
            </p:cNvSpPr>
            <p:nvPr/>
          </p:nvSpPr>
          <p:spPr bwMode="auto">
            <a:xfrm>
              <a:off x="3812" y="1120"/>
              <a:ext cx="191" cy="124"/>
            </a:xfrm>
            <a:custGeom>
              <a:avLst/>
              <a:gdLst>
                <a:gd name="T0" fmla="*/ 97 w 191"/>
                <a:gd name="T1" fmla="*/ 4 h 124"/>
                <a:gd name="T2" fmla="*/ 97 w 191"/>
                <a:gd name="T3" fmla="*/ 19 h 124"/>
                <a:gd name="T4" fmla="*/ 108 w 191"/>
                <a:gd name="T5" fmla="*/ 21 h 124"/>
                <a:gd name="T6" fmla="*/ 137 w 191"/>
                <a:gd name="T7" fmla="*/ 16 h 124"/>
                <a:gd name="T8" fmla="*/ 151 w 191"/>
                <a:gd name="T9" fmla="*/ 16 h 124"/>
                <a:gd name="T10" fmla="*/ 168 w 191"/>
                <a:gd name="T11" fmla="*/ 19 h 124"/>
                <a:gd name="T12" fmla="*/ 171 w 191"/>
                <a:gd name="T13" fmla="*/ 23 h 124"/>
                <a:gd name="T14" fmla="*/ 185 w 191"/>
                <a:gd name="T15" fmla="*/ 35 h 124"/>
                <a:gd name="T16" fmla="*/ 185 w 191"/>
                <a:gd name="T17" fmla="*/ 39 h 124"/>
                <a:gd name="T18" fmla="*/ 168 w 191"/>
                <a:gd name="T19" fmla="*/ 41 h 124"/>
                <a:gd name="T20" fmla="*/ 162 w 191"/>
                <a:gd name="T21" fmla="*/ 47 h 124"/>
                <a:gd name="T22" fmla="*/ 171 w 191"/>
                <a:gd name="T23" fmla="*/ 58 h 124"/>
                <a:gd name="T24" fmla="*/ 174 w 191"/>
                <a:gd name="T25" fmla="*/ 70 h 124"/>
                <a:gd name="T26" fmla="*/ 174 w 191"/>
                <a:gd name="T27" fmla="*/ 80 h 124"/>
                <a:gd name="T28" fmla="*/ 162 w 191"/>
                <a:gd name="T29" fmla="*/ 82 h 124"/>
                <a:gd name="T30" fmla="*/ 137 w 191"/>
                <a:gd name="T31" fmla="*/ 74 h 124"/>
                <a:gd name="T32" fmla="*/ 128 w 191"/>
                <a:gd name="T33" fmla="*/ 76 h 124"/>
                <a:gd name="T34" fmla="*/ 120 w 191"/>
                <a:gd name="T35" fmla="*/ 91 h 124"/>
                <a:gd name="T36" fmla="*/ 111 w 191"/>
                <a:gd name="T37" fmla="*/ 101 h 124"/>
                <a:gd name="T38" fmla="*/ 91 w 191"/>
                <a:gd name="T39" fmla="*/ 116 h 124"/>
                <a:gd name="T40" fmla="*/ 77 w 191"/>
                <a:gd name="T41" fmla="*/ 111 h 124"/>
                <a:gd name="T42" fmla="*/ 63 w 191"/>
                <a:gd name="T43" fmla="*/ 95 h 124"/>
                <a:gd name="T44" fmla="*/ 52 w 191"/>
                <a:gd name="T45" fmla="*/ 87 h 124"/>
                <a:gd name="T46" fmla="*/ 60 w 191"/>
                <a:gd name="T47" fmla="*/ 68 h 124"/>
                <a:gd name="T48" fmla="*/ 54 w 191"/>
                <a:gd name="T49" fmla="*/ 64 h 124"/>
                <a:gd name="T50" fmla="*/ 43 w 191"/>
                <a:gd name="T51" fmla="*/ 70 h 124"/>
                <a:gd name="T52" fmla="*/ 32 w 191"/>
                <a:gd name="T53" fmla="*/ 72 h 124"/>
                <a:gd name="T54" fmla="*/ 15 w 191"/>
                <a:gd name="T55" fmla="*/ 70 h 124"/>
                <a:gd name="T56" fmla="*/ 12 w 191"/>
                <a:gd name="T57" fmla="*/ 64 h 124"/>
                <a:gd name="T58" fmla="*/ 15 w 191"/>
                <a:gd name="T59" fmla="*/ 54 h 124"/>
                <a:gd name="T60" fmla="*/ 18 w 191"/>
                <a:gd name="T61" fmla="*/ 47 h 124"/>
                <a:gd name="T62" fmla="*/ 26 w 191"/>
                <a:gd name="T63" fmla="*/ 39 h 124"/>
                <a:gd name="T64" fmla="*/ 23 w 191"/>
                <a:gd name="T65" fmla="*/ 33 h 124"/>
                <a:gd name="T66" fmla="*/ 9 w 191"/>
                <a:gd name="T67" fmla="*/ 25 h 124"/>
                <a:gd name="T68" fmla="*/ 12 w 191"/>
                <a:gd name="T69" fmla="*/ 21 h 124"/>
                <a:gd name="T70" fmla="*/ 32 w 191"/>
                <a:gd name="T71" fmla="*/ 16 h 124"/>
                <a:gd name="T72" fmla="*/ 35 w 191"/>
                <a:gd name="T73" fmla="*/ 12 h 124"/>
                <a:gd name="T74" fmla="*/ 35 w 191"/>
                <a:gd name="T75" fmla="*/ 8 h 124"/>
                <a:gd name="T76" fmla="*/ 46 w 191"/>
                <a:gd name="T77" fmla="*/ 8 h 124"/>
                <a:gd name="T78" fmla="*/ 74 w 191"/>
                <a:gd name="T79" fmla="*/ 16 h 124"/>
                <a:gd name="T80" fmla="*/ 88 w 191"/>
                <a:gd name="T81" fmla="*/ 19 h 124"/>
                <a:gd name="T82" fmla="*/ 94 w 191"/>
                <a:gd name="T83" fmla="*/ 6 h 124"/>
                <a:gd name="T84" fmla="*/ 97 w 191"/>
                <a:gd name="T85" fmla="*/ 0 h 124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91"/>
                <a:gd name="T130" fmla="*/ 0 h 124"/>
                <a:gd name="T131" fmla="*/ 191 w 191"/>
                <a:gd name="T132" fmla="*/ 124 h 124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91" h="124">
                  <a:moveTo>
                    <a:pt x="97" y="0"/>
                  </a:moveTo>
                  <a:lnTo>
                    <a:pt x="97" y="4"/>
                  </a:lnTo>
                  <a:lnTo>
                    <a:pt x="97" y="12"/>
                  </a:lnTo>
                  <a:lnTo>
                    <a:pt x="97" y="19"/>
                  </a:lnTo>
                  <a:lnTo>
                    <a:pt x="97" y="21"/>
                  </a:lnTo>
                  <a:lnTo>
                    <a:pt x="108" y="21"/>
                  </a:lnTo>
                  <a:lnTo>
                    <a:pt x="123" y="19"/>
                  </a:lnTo>
                  <a:lnTo>
                    <a:pt x="137" y="16"/>
                  </a:lnTo>
                  <a:lnTo>
                    <a:pt x="145" y="14"/>
                  </a:lnTo>
                  <a:lnTo>
                    <a:pt x="151" y="16"/>
                  </a:lnTo>
                  <a:lnTo>
                    <a:pt x="159" y="19"/>
                  </a:lnTo>
                  <a:lnTo>
                    <a:pt x="168" y="19"/>
                  </a:lnTo>
                  <a:lnTo>
                    <a:pt x="174" y="19"/>
                  </a:lnTo>
                  <a:lnTo>
                    <a:pt x="171" y="23"/>
                  </a:lnTo>
                  <a:lnTo>
                    <a:pt x="176" y="29"/>
                  </a:lnTo>
                  <a:lnTo>
                    <a:pt x="185" y="35"/>
                  </a:lnTo>
                  <a:lnTo>
                    <a:pt x="191" y="39"/>
                  </a:lnTo>
                  <a:lnTo>
                    <a:pt x="185" y="39"/>
                  </a:lnTo>
                  <a:lnTo>
                    <a:pt x="176" y="41"/>
                  </a:lnTo>
                  <a:lnTo>
                    <a:pt x="168" y="41"/>
                  </a:lnTo>
                  <a:lnTo>
                    <a:pt x="162" y="43"/>
                  </a:lnTo>
                  <a:lnTo>
                    <a:pt x="162" y="47"/>
                  </a:lnTo>
                  <a:lnTo>
                    <a:pt x="165" y="54"/>
                  </a:lnTo>
                  <a:lnTo>
                    <a:pt x="171" y="58"/>
                  </a:lnTo>
                  <a:lnTo>
                    <a:pt x="174" y="64"/>
                  </a:lnTo>
                  <a:lnTo>
                    <a:pt x="174" y="70"/>
                  </a:lnTo>
                  <a:lnTo>
                    <a:pt x="174" y="74"/>
                  </a:lnTo>
                  <a:lnTo>
                    <a:pt x="174" y="80"/>
                  </a:lnTo>
                  <a:lnTo>
                    <a:pt x="174" y="87"/>
                  </a:lnTo>
                  <a:lnTo>
                    <a:pt x="162" y="82"/>
                  </a:lnTo>
                  <a:lnTo>
                    <a:pt x="148" y="78"/>
                  </a:lnTo>
                  <a:lnTo>
                    <a:pt x="137" y="74"/>
                  </a:lnTo>
                  <a:lnTo>
                    <a:pt x="131" y="72"/>
                  </a:lnTo>
                  <a:lnTo>
                    <a:pt x="128" y="76"/>
                  </a:lnTo>
                  <a:lnTo>
                    <a:pt x="123" y="82"/>
                  </a:lnTo>
                  <a:lnTo>
                    <a:pt x="120" y="91"/>
                  </a:lnTo>
                  <a:lnTo>
                    <a:pt x="120" y="99"/>
                  </a:lnTo>
                  <a:lnTo>
                    <a:pt x="111" y="101"/>
                  </a:lnTo>
                  <a:lnTo>
                    <a:pt x="100" y="107"/>
                  </a:lnTo>
                  <a:lnTo>
                    <a:pt x="91" y="116"/>
                  </a:lnTo>
                  <a:lnTo>
                    <a:pt x="83" y="124"/>
                  </a:lnTo>
                  <a:lnTo>
                    <a:pt x="77" y="111"/>
                  </a:lnTo>
                  <a:lnTo>
                    <a:pt x="71" y="101"/>
                  </a:lnTo>
                  <a:lnTo>
                    <a:pt x="63" y="95"/>
                  </a:lnTo>
                  <a:lnTo>
                    <a:pt x="52" y="95"/>
                  </a:lnTo>
                  <a:lnTo>
                    <a:pt x="52" y="87"/>
                  </a:lnTo>
                  <a:lnTo>
                    <a:pt x="57" y="76"/>
                  </a:lnTo>
                  <a:lnTo>
                    <a:pt x="60" y="68"/>
                  </a:lnTo>
                  <a:lnTo>
                    <a:pt x="60" y="64"/>
                  </a:lnTo>
                  <a:lnTo>
                    <a:pt x="54" y="64"/>
                  </a:lnTo>
                  <a:lnTo>
                    <a:pt x="49" y="66"/>
                  </a:lnTo>
                  <a:lnTo>
                    <a:pt x="43" y="70"/>
                  </a:lnTo>
                  <a:lnTo>
                    <a:pt x="37" y="74"/>
                  </a:lnTo>
                  <a:lnTo>
                    <a:pt x="32" y="72"/>
                  </a:lnTo>
                  <a:lnTo>
                    <a:pt x="23" y="70"/>
                  </a:lnTo>
                  <a:lnTo>
                    <a:pt x="15" y="70"/>
                  </a:lnTo>
                  <a:lnTo>
                    <a:pt x="9" y="72"/>
                  </a:lnTo>
                  <a:lnTo>
                    <a:pt x="12" y="64"/>
                  </a:lnTo>
                  <a:lnTo>
                    <a:pt x="15" y="58"/>
                  </a:lnTo>
                  <a:lnTo>
                    <a:pt x="15" y="54"/>
                  </a:lnTo>
                  <a:lnTo>
                    <a:pt x="12" y="52"/>
                  </a:lnTo>
                  <a:lnTo>
                    <a:pt x="18" y="47"/>
                  </a:lnTo>
                  <a:lnTo>
                    <a:pt x="23" y="43"/>
                  </a:lnTo>
                  <a:lnTo>
                    <a:pt x="26" y="39"/>
                  </a:lnTo>
                  <a:lnTo>
                    <a:pt x="29" y="37"/>
                  </a:lnTo>
                  <a:lnTo>
                    <a:pt x="23" y="33"/>
                  </a:lnTo>
                  <a:lnTo>
                    <a:pt x="18" y="29"/>
                  </a:lnTo>
                  <a:lnTo>
                    <a:pt x="9" y="25"/>
                  </a:lnTo>
                  <a:lnTo>
                    <a:pt x="0" y="23"/>
                  </a:lnTo>
                  <a:lnTo>
                    <a:pt x="12" y="21"/>
                  </a:lnTo>
                  <a:lnTo>
                    <a:pt x="23" y="19"/>
                  </a:lnTo>
                  <a:lnTo>
                    <a:pt x="32" y="16"/>
                  </a:lnTo>
                  <a:lnTo>
                    <a:pt x="35" y="14"/>
                  </a:lnTo>
                  <a:lnTo>
                    <a:pt x="35" y="12"/>
                  </a:lnTo>
                  <a:lnTo>
                    <a:pt x="35" y="10"/>
                  </a:lnTo>
                  <a:lnTo>
                    <a:pt x="35" y="8"/>
                  </a:lnTo>
                  <a:lnTo>
                    <a:pt x="32" y="6"/>
                  </a:lnTo>
                  <a:lnTo>
                    <a:pt x="46" y="8"/>
                  </a:lnTo>
                  <a:lnTo>
                    <a:pt x="60" y="12"/>
                  </a:lnTo>
                  <a:lnTo>
                    <a:pt x="74" y="16"/>
                  </a:lnTo>
                  <a:lnTo>
                    <a:pt x="86" y="21"/>
                  </a:lnTo>
                  <a:lnTo>
                    <a:pt x="88" y="19"/>
                  </a:lnTo>
                  <a:lnTo>
                    <a:pt x="91" y="12"/>
                  </a:lnTo>
                  <a:lnTo>
                    <a:pt x="94" y="6"/>
                  </a:lnTo>
                  <a:lnTo>
                    <a:pt x="94" y="2"/>
                  </a:lnTo>
                  <a:lnTo>
                    <a:pt x="97" y="0"/>
                  </a:lnTo>
                  <a:close/>
                </a:path>
              </a:pathLst>
            </a:custGeom>
            <a:solidFill>
              <a:srgbClr val="FF30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69" name="Freeform 42"/>
            <p:cNvSpPr>
              <a:spLocks/>
            </p:cNvSpPr>
            <p:nvPr/>
          </p:nvSpPr>
          <p:spPr bwMode="auto">
            <a:xfrm>
              <a:off x="4735" y="2389"/>
              <a:ext cx="159" cy="207"/>
            </a:xfrm>
            <a:custGeom>
              <a:avLst/>
              <a:gdLst>
                <a:gd name="T0" fmla="*/ 88 w 159"/>
                <a:gd name="T1" fmla="*/ 0 h 207"/>
                <a:gd name="T2" fmla="*/ 82 w 159"/>
                <a:gd name="T3" fmla="*/ 19 h 207"/>
                <a:gd name="T4" fmla="*/ 74 w 159"/>
                <a:gd name="T5" fmla="*/ 33 h 207"/>
                <a:gd name="T6" fmla="*/ 57 w 159"/>
                <a:gd name="T7" fmla="*/ 44 h 207"/>
                <a:gd name="T8" fmla="*/ 28 w 159"/>
                <a:gd name="T9" fmla="*/ 46 h 207"/>
                <a:gd name="T10" fmla="*/ 31 w 159"/>
                <a:gd name="T11" fmla="*/ 54 h 207"/>
                <a:gd name="T12" fmla="*/ 31 w 159"/>
                <a:gd name="T13" fmla="*/ 62 h 207"/>
                <a:gd name="T14" fmla="*/ 28 w 159"/>
                <a:gd name="T15" fmla="*/ 69 h 207"/>
                <a:gd name="T16" fmla="*/ 17 w 159"/>
                <a:gd name="T17" fmla="*/ 73 h 207"/>
                <a:gd name="T18" fmla="*/ 23 w 159"/>
                <a:gd name="T19" fmla="*/ 81 h 207"/>
                <a:gd name="T20" fmla="*/ 23 w 159"/>
                <a:gd name="T21" fmla="*/ 91 h 207"/>
                <a:gd name="T22" fmla="*/ 17 w 159"/>
                <a:gd name="T23" fmla="*/ 99 h 207"/>
                <a:gd name="T24" fmla="*/ 6 w 159"/>
                <a:gd name="T25" fmla="*/ 106 h 207"/>
                <a:gd name="T26" fmla="*/ 17 w 159"/>
                <a:gd name="T27" fmla="*/ 112 h 207"/>
                <a:gd name="T28" fmla="*/ 20 w 159"/>
                <a:gd name="T29" fmla="*/ 122 h 207"/>
                <a:gd name="T30" fmla="*/ 11 w 159"/>
                <a:gd name="T31" fmla="*/ 130 h 207"/>
                <a:gd name="T32" fmla="*/ 0 w 159"/>
                <a:gd name="T33" fmla="*/ 137 h 207"/>
                <a:gd name="T34" fmla="*/ 11 w 159"/>
                <a:gd name="T35" fmla="*/ 139 h 207"/>
                <a:gd name="T36" fmla="*/ 17 w 159"/>
                <a:gd name="T37" fmla="*/ 145 h 207"/>
                <a:gd name="T38" fmla="*/ 14 w 159"/>
                <a:gd name="T39" fmla="*/ 153 h 207"/>
                <a:gd name="T40" fmla="*/ 8 w 159"/>
                <a:gd name="T41" fmla="*/ 159 h 207"/>
                <a:gd name="T42" fmla="*/ 23 w 159"/>
                <a:gd name="T43" fmla="*/ 161 h 207"/>
                <a:gd name="T44" fmla="*/ 31 w 159"/>
                <a:gd name="T45" fmla="*/ 168 h 207"/>
                <a:gd name="T46" fmla="*/ 37 w 159"/>
                <a:gd name="T47" fmla="*/ 176 h 207"/>
                <a:gd name="T48" fmla="*/ 34 w 159"/>
                <a:gd name="T49" fmla="*/ 182 h 207"/>
                <a:gd name="T50" fmla="*/ 51 w 159"/>
                <a:gd name="T51" fmla="*/ 184 h 207"/>
                <a:gd name="T52" fmla="*/ 62 w 159"/>
                <a:gd name="T53" fmla="*/ 188 h 207"/>
                <a:gd name="T54" fmla="*/ 71 w 159"/>
                <a:gd name="T55" fmla="*/ 196 h 207"/>
                <a:gd name="T56" fmla="*/ 74 w 159"/>
                <a:gd name="T57" fmla="*/ 207 h 207"/>
                <a:gd name="T58" fmla="*/ 74 w 159"/>
                <a:gd name="T59" fmla="*/ 194 h 207"/>
                <a:gd name="T60" fmla="*/ 79 w 159"/>
                <a:gd name="T61" fmla="*/ 182 h 207"/>
                <a:gd name="T62" fmla="*/ 88 w 159"/>
                <a:gd name="T63" fmla="*/ 178 h 207"/>
                <a:gd name="T64" fmla="*/ 99 w 159"/>
                <a:gd name="T65" fmla="*/ 184 h 207"/>
                <a:gd name="T66" fmla="*/ 99 w 159"/>
                <a:gd name="T67" fmla="*/ 174 h 207"/>
                <a:gd name="T68" fmla="*/ 108 w 159"/>
                <a:gd name="T69" fmla="*/ 168 h 207"/>
                <a:gd name="T70" fmla="*/ 119 w 159"/>
                <a:gd name="T71" fmla="*/ 166 h 207"/>
                <a:gd name="T72" fmla="*/ 130 w 159"/>
                <a:gd name="T73" fmla="*/ 168 h 207"/>
                <a:gd name="T74" fmla="*/ 122 w 159"/>
                <a:gd name="T75" fmla="*/ 157 h 207"/>
                <a:gd name="T76" fmla="*/ 122 w 159"/>
                <a:gd name="T77" fmla="*/ 147 h 207"/>
                <a:gd name="T78" fmla="*/ 128 w 159"/>
                <a:gd name="T79" fmla="*/ 141 h 207"/>
                <a:gd name="T80" fmla="*/ 139 w 159"/>
                <a:gd name="T81" fmla="*/ 141 h 207"/>
                <a:gd name="T82" fmla="*/ 130 w 159"/>
                <a:gd name="T83" fmla="*/ 126 h 207"/>
                <a:gd name="T84" fmla="*/ 133 w 159"/>
                <a:gd name="T85" fmla="*/ 114 h 207"/>
                <a:gd name="T86" fmla="*/ 145 w 159"/>
                <a:gd name="T87" fmla="*/ 108 h 207"/>
                <a:gd name="T88" fmla="*/ 159 w 159"/>
                <a:gd name="T89" fmla="*/ 106 h 207"/>
                <a:gd name="T90" fmla="*/ 147 w 159"/>
                <a:gd name="T91" fmla="*/ 95 h 207"/>
                <a:gd name="T92" fmla="*/ 145 w 159"/>
                <a:gd name="T93" fmla="*/ 87 h 207"/>
                <a:gd name="T94" fmla="*/ 145 w 159"/>
                <a:gd name="T95" fmla="*/ 79 h 207"/>
                <a:gd name="T96" fmla="*/ 153 w 159"/>
                <a:gd name="T97" fmla="*/ 75 h 207"/>
                <a:gd name="T98" fmla="*/ 139 w 159"/>
                <a:gd name="T99" fmla="*/ 75 h 207"/>
                <a:gd name="T100" fmla="*/ 130 w 159"/>
                <a:gd name="T101" fmla="*/ 71 h 207"/>
                <a:gd name="T102" fmla="*/ 130 w 159"/>
                <a:gd name="T103" fmla="*/ 64 h 207"/>
                <a:gd name="T104" fmla="*/ 136 w 159"/>
                <a:gd name="T105" fmla="*/ 58 h 207"/>
                <a:gd name="T106" fmla="*/ 122 w 159"/>
                <a:gd name="T107" fmla="*/ 58 h 207"/>
                <a:gd name="T108" fmla="*/ 116 w 159"/>
                <a:gd name="T109" fmla="*/ 54 h 207"/>
                <a:gd name="T110" fmla="*/ 116 w 159"/>
                <a:gd name="T111" fmla="*/ 48 h 207"/>
                <a:gd name="T112" fmla="*/ 119 w 159"/>
                <a:gd name="T113" fmla="*/ 42 h 207"/>
                <a:gd name="T114" fmla="*/ 108 w 159"/>
                <a:gd name="T115" fmla="*/ 40 h 207"/>
                <a:gd name="T116" fmla="*/ 94 w 159"/>
                <a:gd name="T117" fmla="*/ 33 h 207"/>
                <a:gd name="T118" fmla="*/ 88 w 159"/>
                <a:gd name="T119" fmla="*/ 23 h 207"/>
                <a:gd name="T120" fmla="*/ 94 w 159"/>
                <a:gd name="T121" fmla="*/ 7 h 207"/>
                <a:gd name="T122" fmla="*/ 88 w 159"/>
                <a:gd name="T123" fmla="*/ 0 h 207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159"/>
                <a:gd name="T187" fmla="*/ 0 h 207"/>
                <a:gd name="T188" fmla="*/ 159 w 159"/>
                <a:gd name="T189" fmla="*/ 207 h 207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159" h="207">
                  <a:moveTo>
                    <a:pt x="88" y="0"/>
                  </a:moveTo>
                  <a:lnTo>
                    <a:pt x="82" y="19"/>
                  </a:lnTo>
                  <a:lnTo>
                    <a:pt x="74" y="33"/>
                  </a:lnTo>
                  <a:lnTo>
                    <a:pt x="57" y="44"/>
                  </a:lnTo>
                  <a:lnTo>
                    <a:pt x="28" y="46"/>
                  </a:lnTo>
                  <a:lnTo>
                    <a:pt x="31" y="54"/>
                  </a:lnTo>
                  <a:lnTo>
                    <a:pt x="31" y="62"/>
                  </a:lnTo>
                  <a:lnTo>
                    <a:pt x="28" y="69"/>
                  </a:lnTo>
                  <a:lnTo>
                    <a:pt x="17" y="73"/>
                  </a:lnTo>
                  <a:lnTo>
                    <a:pt x="23" y="81"/>
                  </a:lnTo>
                  <a:lnTo>
                    <a:pt x="23" y="91"/>
                  </a:lnTo>
                  <a:lnTo>
                    <a:pt x="17" y="99"/>
                  </a:lnTo>
                  <a:lnTo>
                    <a:pt x="6" y="106"/>
                  </a:lnTo>
                  <a:lnTo>
                    <a:pt x="17" y="112"/>
                  </a:lnTo>
                  <a:lnTo>
                    <a:pt x="20" y="122"/>
                  </a:lnTo>
                  <a:lnTo>
                    <a:pt x="11" y="130"/>
                  </a:lnTo>
                  <a:lnTo>
                    <a:pt x="0" y="137"/>
                  </a:lnTo>
                  <a:lnTo>
                    <a:pt x="11" y="139"/>
                  </a:lnTo>
                  <a:lnTo>
                    <a:pt x="17" y="145"/>
                  </a:lnTo>
                  <a:lnTo>
                    <a:pt x="14" y="153"/>
                  </a:lnTo>
                  <a:lnTo>
                    <a:pt x="8" y="159"/>
                  </a:lnTo>
                  <a:lnTo>
                    <a:pt x="23" y="161"/>
                  </a:lnTo>
                  <a:lnTo>
                    <a:pt x="31" y="168"/>
                  </a:lnTo>
                  <a:lnTo>
                    <a:pt x="37" y="176"/>
                  </a:lnTo>
                  <a:lnTo>
                    <a:pt x="34" y="182"/>
                  </a:lnTo>
                  <a:lnTo>
                    <a:pt x="51" y="184"/>
                  </a:lnTo>
                  <a:lnTo>
                    <a:pt x="62" y="188"/>
                  </a:lnTo>
                  <a:lnTo>
                    <a:pt x="71" y="196"/>
                  </a:lnTo>
                  <a:lnTo>
                    <a:pt x="74" y="207"/>
                  </a:lnTo>
                  <a:lnTo>
                    <a:pt x="74" y="194"/>
                  </a:lnTo>
                  <a:lnTo>
                    <a:pt x="79" y="182"/>
                  </a:lnTo>
                  <a:lnTo>
                    <a:pt x="88" y="178"/>
                  </a:lnTo>
                  <a:lnTo>
                    <a:pt x="99" y="184"/>
                  </a:lnTo>
                  <a:lnTo>
                    <a:pt x="99" y="174"/>
                  </a:lnTo>
                  <a:lnTo>
                    <a:pt x="108" y="168"/>
                  </a:lnTo>
                  <a:lnTo>
                    <a:pt x="119" y="166"/>
                  </a:lnTo>
                  <a:lnTo>
                    <a:pt x="130" y="168"/>
                  </a:lnTo>
                  <a:lnTo>
                    <a:pt x="122" y="157"/>
                  </a:lnTo>
                  <a:lnTo>
                    <a:pt x="122" y="147"/>
                  </a:lnTo>
                  <a:lnTo>
                    <a:pt x="128" y="141"/>
                  </a:lnTo>
                  <a:lnTo>
                    <a:pt x="139" y="141"/>
                  </a:lnTo>
                  <a:lnTo>
                    <a:pt x="130" y="126"/>
                  </a:lnTo>
                  <a:lnTo>
                    <a:pt x="133" y="114"/>
                  </a:lnTo>
                  <a:lnTo>
                    <a:pt x="145" y="108"/>
                  </a:lnTo>
                  <a:lnTo>
                    <a:pt x="159" y="106"/>
                  </a:lnTo>
                  <a:lnTo>
                    <a:pt x="147" y="95"/>
                  </a:lnTo>
                  <a:lnTo>
                    <a:pt x="145" y="87"/>
                  </a:lnTo>
                  <a:lnTo>
                    <a:pt x="145" y="79"/>
                  </a:lnTo>
                  <a:lnTo>
                    <a:pt x="153" y="75"/>
                  </a:lnTo>
                  <a:lnTo>
                    <a:pt x="139" y="75"/>
                  </a:lnTo>
                  <a:lnTo>
                    <a:pt x="130" y="71"/>
                  </a:lnTo>
                  <a:lnTo>
                    <a:pt x="130" y="64"/>
                  </a:lnTo>
                  <a:lnTo>
                    <a:pt x="136" y="58"/>
                  </a:lnTo>
                  <a:lnTo>
                    <a:pt x="122" y="58"/>
                  </a:lnTo>
                  <a:lnTo>
                    <a:pt x="116" y="54"/>
                  </a:lnTo>
                  <a:lnTo>
                    <a:pt x="116" y="48"/>
                  </a:lnTo>
                  <a:lnTo>
                    <a:pt x="119" y="42"/>
                  </a:lnTo>
                  <a:lnTo>
                    <a:pt x="108" y="40"/>
                  </a:lnTo>
                  <a:lnTo>
                    <a:pt x="94" y="33"/>
                  </a:lnTo>
                  <a:lnTo>
                    <a:pt x="88" y="23"/>
                  </a:lnTo>
                  <a:lnTo>
                    <a:pt x="94" y="7"/>
                  </a:lnTo>
                  <a:lnTo>
                    <a:pt x="88" y="0"/>
                  </a:lnTo>
                  <a:close/>
                </a:path>
              </a:pathLst>
            </a:custGeom>
            <a:solidFill>
              <a:srgbClr val="D8A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70" name="Freeform 43"/>
            <p:cNvSpPr>
              <a:spLocks/>
            </p:cNvSpPr>
            <p:nvPr/>
          </p:nvSpPr>
          <p:spPr bwMode="auto">
            <a:xfrm>
              <a:off x="2447" y="2488"/>
              <a:ext cx="321" cy="151"/>
            </a:xfrm>
            <a:custGeom>
              <a:avLst/>
              <a:gdLst>
                <a:gd name="T0" fmla="*/ 6 w 321"/>
                <a:gd name="T1" fmla="*/ 23 h 151"/>
                <a:gd name="T2" fmla="*/ 23 w 321"/>
                <a:gd name="T3" fmla="*/ 33 h 151"/>
                <a:gd name="T4" fmla="*/ 40 w 321"/>
                <a:gd name="T5" fmla="*/ 29 h 151"/>
                <a:gd name="T6" fmla="*/ 57 w 321"/>
                <a:gd name="T7" fmla="*/ 11 h 151"/>
                <a:gd name="T8" fmla="*/ 71 w 321"/>
                <a:gd name="T9" fmla="*/ 9 h 151"/>
                <a:gd name="T10" fmla="*/ 80 w 321"/>
                <a:gd name="T11" fmla="*/ 15 h 151"/>
                <a:gd name="T12" fmla="*/ 97 w 321"/>
                <a:gd name="T13" fmla="*/ 13 h 151"/>
                <a:gd name="T14" fmla="*/ 145 w 321"/>
                <a:gd name="T15" fmla="*/ 0 h 151"/>
                <a:gd name="T16" fmla="*/ 159 w 321"/>
                <a:gd name="T17" fmla="*/ 11 h 151"/>
                <a:gd name="T18" fmla="*/ 159 w 321"/>
                <a:gd name="T19" fmla="*/ 21 h 151"/>
                <a:gd name="T20" fmla="*/ 171 w 321"/>
                <a:gd name="T21" fmla="*/ 23 h 151"/>
                <a:gd name="T22" fmla="*/ 199 w 321"/>
                <a:gd name="T23" fmla="*/ 23 h 151"/>
                <a:gd name="T24" fmla="*/ 233 w 321"/>
                <a:gd name="T25" fmla="*/ 25 h 151"/>
                <a:gd name="T26" fmla="*/ 259 w 321"/>
                <a:gd name="T27" fmla="*/ 27 h 151"/>
                <a:gd name="T28" fmla="*/ 264 w 321"/>
                <a:gd name="T29" fmla="*/ 36 h 151"/>
                <a:gd name="T30" fmla="*/ 259 w 321"/>
                <a:gd name="T31" fmla="*/ 44 h 151"/>
                <a:gd name="T32" fmla="*/ 264 w 321"/>
                <a:gd name="T33" fmla="*/ 52 h 151"/>
                <a:gd name="T34" fmla="*/ 290 w 321"/>
                <a:gd name="T35" fmla="*/ 58 h 151"/>
                <a:gd name="T36" fmla="*/ 298 w 321"/>
                <a:gd name="T37" fmla="*/ 64 h 151"/>
                <a:gd name="T38" fmla="*/ 293 w 321"/>
                <a:gd name="T39" fmla="*/ 71 h 151"/>
                <a:gd name="T40" fmla="*/ 293 w 321"/>
                <a:gd name="T41" fmla="*/ 77 h 151"/>
                <a:gd name="T42" fmla="*/ 313 w 321"/>
                <a:gd name="T43" fmla="*/ 79 h 151"/>
                <a:gd name="T44" fmla="*/ 318 w 321"/>
                <a:gd name="T45" fmla="*/ 85 h 151"/>
                <a:gd name="T46" fmla="*/ 310 w 321"/>
                <a:gd name="T47" fmla="*/ 91 h 151"/>
                <a:gd name="T48" fmla="*/ 310 w 321"/>
                <a:gd name="T49" fmla="*/ 100 h 151"/>
                <a:gd name="T50" fmla="*/ 321 w 321"/>
                <a:gd name="T51" fmla="*/ 108 h 151"/>
                <a:gd name="T52" fmla="*/ 315 w 321"/>
                <a:gd name="T53" fmla="*/ 118 h 151"/>
                <a:gd name="T54" fmla="*/ 298 w 321"/>
                <a:gd name="T55" fmla="*/ 116 h 151"/>
                <a:gd name="T56" fmla="*/ 290 w 321"/>
                <a:gd name="T57" fmla="*/ 122 h 151"/>
                <a:gd name="T58" fmla="*/ 290 w 321"/>
                <a:gd name="T59" fmla="*/ 133 h 151"/>
                <a:gd name="T60" fmla="*/ 276 w 321"/>
                <a:gd name="T61" fmla="*/ 137 h 151"/>
                <a:gd name="T62" fmla="*/ 256 w 321"/>
                <a:gd name="T63" fmla="*/ 124 h 151"/>
                <a:gd name="T64" fmla="*/ 247 w 321"/>
                <a:gd name="T65" fmla="*/ 128 h 151"/>
                <a:gd name="T66" fmla="*/ 247 w 321"/>
                <a:gd name="T67" fmla="*/ 147 h 151"/>
                <a:gd name="T68" fmla="*/ 225 w 321"/>
                <a:gd name="T69" fmla="*/ 145 h 151"/>
                <a:gd name="T70" fmla="*/ 179 w 321"/>
                <a:gd name="T71" fmla="*/ 120 h 151"/>
                <a:gd name="T72" fmla="*/ 156 w 321"/>
                <a:gd name="T73" fmla="*/ 122 h 151"/>
                <a:gd name="T74" fmla="*/ 162 w 321"/>
                <a:gd name="T75" fmla="*/ 145 h 151"/>
                <a:gd name="T76" fmla="*/ 142 w 321"/>
                <a:gd name="T77" fmla="*/ 143 h 151"/>
                <a:gd name="T78" fmla="*/ 111 w 321"/>
                <a:gd name="T79" fmla="*/ 106 h 151"/>
                <a:gd name="T80" fmla="*/ 100 w 321"/>
                <a:gd name="T81" fmla="*/ 102 h 151"/>
                <a:gd name="T82" fmla="*/ 94 w 321"/>
                <a:gd name="T83" fmla="*/ 120 h 151"/>
                <a:gd name="T84" fmla="*/ 74 w 321"/>
                <a:gd name="T85" fmla="*/ 118 h 151"/>
                <a:gd name="T86" fmla="*/ 66 w 321"/>
                <a:gd name="T87" fmla="*/ 81 h 151"/>
                <a:gd name="T88" fmla="*/ 57 w 321"/>
                <a:gd name="T89" fmla="*/ 73 h 151"/>
                <a:gd name="T90" fmla="*/ 43 w 321"/>
                <a:gd name="T91" fmla="*/ 77 h 151"/>
                <a:gd name="T92" fmla="*/ 34 w 321"/>
                <a:gd name="T93" fmla="*/ 73 h 151"/>
                <a:gd name="T94" fmla="*/ 32 w 321"/>
                <a:gd name="T95" fmla="*/ 50 h 151"/>
                <a:gd name="T96" fmla="*/ 15 w 321"/>
                <a:gd name="T97" fmla="*/ 36 h 151"/>
                <a:gd name="T98" fmla="*/ 6 w 321"/>
                <a:gd name="T99" fmla="*/ 29 h 151"/>
                <a:gd name="T100" fmla="*/ 0 w 321"/>
                <a:gd name="T101" fmla="*/ 25 h 151"/>
                <a:gd name="T102" fmla="*/ 0 w 321"/>
                <a:gd name="T103" fmla="*/ 19 h 15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321"/>
                <a:gd name="T157" fmla="*/ 0 h 151"/>
                <a:gd name="T158" fmla="*/ 321 w 321"/>
                <a:gd name="T159" fmla="*/ 151 h 151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321" h="151">
                  <a:moveTo>
                    <a:pt x="0" y="19"/>
                  </a:moveTo>
                  <a:lnTo>
                    <a:pt x="6" y="23"/>
                  </a:lnTo>
                  <a:lnTo>
                    <a:pt x="15" y="29"/>
                  </a:lnTo>
                  <a:lnTo>
                    <a:pt x="23" y="33"/>
                  </a:lnTo>
                  <a:lnTo>
                    <a:pt x="32" y="33"/>
                  </a:lnTo>
                  <a:lnTo>
                    <a:pt x="40" y="29"/>
                  </a:lnTo>
                  <a:lnTo>
                    <a:pt x="49" y="19"/>
                  </a:lnTo>
                  <a:lnTo>
                    <a:pt x="57" y="11"/>
                  </a:lnTo>
                  <a:lnTo>
                    <a:pt x="66" y="7"/>
                  </a:lnTo>
                  <a:lnTo>
                    <a:pt x="71" y="9"/>
                  </a:lnTo>
                  <a:lnTo>
                    <a:pt x="77" y="11"/>
                  </a:lnTo>
                  <a:lnTo>
                    <a:pt x="80" y="15"/>
                  </a:lnTo>
                  <a:lnTo>
                    <a:pt x="83" y="17"/>
                  </a:lnTo>
                  <a:lnTo>
                    <a:pt x="97" y="13"/>
                  </a:lnTo>
                  <a:lnTo>
                    <a:pt x="120" y="7"/>
                  </a:lnTo>
                  <a:lnTo>
                    <a:pt x="145" y="0"/>
                  </a:lnTo>
                  <a:lnTo>
                    <a:pt x="156" y="3"/>
                  </a:lnTo>
                  <a:lnTo>
                    <a:pt x="159" y="11"/>
                  </a:lnTo>
                  <a:lnTo>
                    <a:pt x="159" y="17"/>
                  </a:lnTo>
                  <a:lnTo>
                    <a:pt x="159" y="21"/>
                  </a:lnTo>
                  <a:lnTo>
                    <a:pt x="162" y="23"/>
                  </a:lnTo>
                  <a:lnTo>
                    <a:pt x="171" y="23"/>
                  </a:lnTo>
                  <a:lnTo>
                    <a:pt x="182" y="23"/>
                  </a:lnTo>
                  <a:lnTo>
                    <a:pt x="199" y="23"/>
                  </a:lnTo>
                  <a:lnTo>
                    <a:pt x="216" y="23"/>
                  </a:lnTo>
                  <a:lnTo>
                    <a:pt x="233" y="25"/>
                  </a:lnTo>
                  <a:lnTo>
                    <a:pt x="247" y="25"/>
                  </a:lnTo>
                  <a:lnTo>
                    <a:pt x="259" y="27"/>
                  </a:lnTo>
                  <a:lnTo>
                    <a:pt x="264" y="29"/>
                  </a:lnTo>
                  <a:lnTo>
                    <a:pt x="264" y="36"/>
                  </a:lnTo>
                  <a:lnTo>
                    <a:pt x="261" y="40"/>
                  </a:lnTo>
                  <a:lnTo>
                    <a:pt x="259" y="44"/>
                  </a:lnTo>
                  <a:lnTo>
                    <a:pt x="256" y="48"/>
                  </a:lnTo>
                  <a:lnTo>
                    <a:pt x="264" y="52"/>
                  </a:lnTo>
                  <a:lnTo>
                    <a:pt x="278" y="54"/>
                  </a:lnTo>
                  <a:lnTo>
                    <a:pt x="290" y="58"/>
                  </a:lnTo>
                  <a:lnTo>
                    <a:pt x="298" y="62"/>
                  </a:lnTo>
                  <a:lnTo>
                    <a:pt x="298" y="64"/>
                  </a:lnTo>
                  <a:lnTo>
                    <a:pt x="295" y="69"/>
                  </a:lnTo>
                  <a:lnTo>
                    <a:pt x="293" y="71"/>
                  </a:lnTo>
                  <a:lnTo>
                    <a:pt x="290" y="75"/>
                  </a:lnTo>
                  <a:lnTo>
                    <a:pt x="293" y="77"/>
                  </a:lnTo>
                  <a:lnTo>
                    <a:pt x="304" y="79"/>
                  </a:lnTo>
                  <a:lnTo>
                    <a:pt x="313" y="79"/>
                  </a:lnTo>
                  <a:lnTo>
                    <a:pt x="318" y="83"/>
                  </a:lnTo>
                  <a:lnTo>
                    <a:pt x="318" y="85"/>
                  </a:lnTo>
                  <a:lnTo>
                    <a:pt x="313" y="89"/>
                  </a:lnTo>
                  <a:lnTo>
                    <a:pt x="310" y="91"/>
                  </a:lnTo>
                  <a:lnTo>
                    <a:pt x="307" y="95"/>
                  </a:lnTo>
                  <a:lnTo>
                    <a:pt x="310" y="100"/>
                  </a:lnTo>
                  <a:lnTo>
                    <a:pt x="315" y="104"/>
                  </a:lnTo>
                  <a:lnTo>
                    <a:pt x="321" y="108"/>
                  </a:lnTo>
                  <a:lnTo>
                    <a:pt x="321" y="114"/>
                  </a:lnTo>
                  <a:lnTo>
                    <a:pt x="315" y="118"/>
                  </a:lnTo>
                  <a:lnTo>
                    <a:pt x="307" y="118"/>
                  </a:lnTo>
                  <a:lnTo>
                    <a:pt x="298" y="116"/>
                  </a:lnTo>
                  <a:lnTo>
                    <a:pt x="293" y="118"/>
                  </a:lnTo>
                  <a:lnTo>
                    <a:pt x="290" y="122"/>
                  </a:lnTo>
                  <a:lnTo>
                    <a:pt x="290" y="126"/>
                  </a:lnTo>
                  <a:lnTo>
                    <a:pt x="290" y="133"/>
                  </a:lnTo>
                  <a:lnTo>
                    <a:pt x="284" y="137"/>
                  </a:lnTo>
                  <a:lnTo>
                    <a:pt x="276" y="137"/>
                  </a:lnTo>
                  <a:lnTo>
                    <a:pt x="267" y="131"/>
                  </a:lnTo>
                  <a:lnTo>
                    <a:pt x="256" y="124"/>
                  </a:lnTo>
                  <a:lnTo>
                    <a:pt x="250" y="122"/>
                  </a:lnTo>
                  <a:lnTo>
                    <a:pt x="247" y="128"/>
                  </a:lnTo>
                  <a:lnTo>
                    <a:pt x="247" y="137"/>
                  </a:lnTo>
                  <a:lnTo>
                    <a:pt x="247" y="147"/>
                  </a:lnTo>
                  <a:lnTo>
                    <a:pt x="242" y="151"/>
                  </a:lnTo>
                  <a:lnTo>
                    <a:pt x="225" y="145"/>
                  </a:lnTo>
                  <a:lnTo>
                    <a:pt x="202" y="133"/>
                  </a:lnTo>
                  <a:lnTo>
                    <a:pt x="179" y="120"/>
                  </a:lnTo>
                  <a:lnTo>
                    <a:pt x="162" y="116"/>
                  </a:lnTo>
                  <a:lnTo>
                    <a:pt x="156" y="122"/>
                  </a:lnTo>
                  <a:lnTo>
                    <a:pt x="159" y="135"/>
                  </a:lnTo>
                  <a:lnTo>
                    <a:pt x="162" y="145"/>
                  </a:lnTo>
                  <a:lnTo>
                    <a:pt x="156" y="151"/>
                  </a:lnTo>
                  <a:lnTo>
                    <a:pt x="142" y="143"/>
                  </a:lnTo>
                  <a:lnTo>
                    <a:pt x="125" y="124"/>
                  </a:lnTo>
                  <a:lnTo>
                    <a:pt x="111" y="106"/>
                  </a:lnTo>
                  <a:lnTo>
                    <a:pt x="102" y="97"/>
                  </a:lnTo>
                  <a:lnTo>
                    <a:pt x="100" y="102"/>
                  </a:lnTo>
                  <a:lnTo>
                    <a:pt x="100" y="110"/>
                  </a:lnTo>
                  <a:lnTo>
                    <a:pt x="94" y="120"/>
                  </a:lnTo>
                  <a:lnTo>
                    <a:pt x="85" y="124"/>
                  </a:lnTo>
                  <a:lnTo>
                    <a:pt x="74" y="118"/>
                  </a:lnTo>
                  <a:lnTo>
                    <a:pt x="68" y="100"/>
                  </a:lnTo>
                  <a:lnTo>
                    <a:pt x="66" y="81"/>
                  </a:lnTo>
                  <a:lnTo>
                    <a:pt x="63" y="73"/>
                  </a:lnTo>
                  <a:lnTo>
                    <a:pt x="57" y="73"/>
                  </a:lnTo>
                  <a:lnTo>
                    <a:pt x="51" y="75"/>
                  </a:lnTo>
                  <a:lnTo>
                    <a:pt x="43" y="77"/>
                  </a:lnTo>
                  <a:lnTo>
                    <a:pt x="37" y="77"/>
                  </a:lnTo>
                  <a:lnTo>
                    <a:pt x="34" y="73"/>
                  </a:lnTo>
                  <a:lnTo>
                    <a:pt x="34" y="62"/>
                  </a:lnTo>
                  <a:lnTo>
                    <a:pt x="32" y="50"/>
                  </a:lnTo>
                  <a:lnTo>
                    <a:pt x="20" y="40"/>
                  </a:lnTo>
                  <a:lnTo>
                    <a:pt x="15" y="36"/>
                  </a:lnTo>
                  <a:lnTo>
                    <a:pt x="12" y="33"/>
                  </a:lnTo>
                  <a:lnTo>
                    <a:pt x="6" y="29"/>
                  </a:lnTo>
                  <a:lnTo>
                    <a:pt x="3" y="27"/>
                  </a:lnTo>
                  <a:lnTo>
                    <a:pt x="0" y="25"/>
                  </a:lnTo>
                  <a:lnTo>
                    <a:pt x="0" y="23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71" name="Freeform 44"/>
            <p:cNvSpPr>
              <a:spLocks/>
            </p:cNvSpPr>
            <p:nvPr/>
          </p:nvSpPr>
          <p:spPr bwMode="auto">
            <a:xfrm>
              <a:off x="2691" y="1085"/>
              <a:ext cx="188" cy="186"/>
            </a:xfrm>
            <a:custGeom>
              <a:avLst/>
              <a:gdLst>
                <a:gd name="T0" fmla="*/ 80 w 188"/>
                <a:gd name="T1" fmla="*/ 4 h 186"/>
                <a:gd name="T2" fmla="*/ 83 w 188"/>
                <a:gd name="T3" fmla="*/ 14 h 186"/>
                <a:gd name="T4" fmla="*/ 86 w 188"/>
                <a:gd name="T5" fmla="*/ 23 h 186"/>
                <a:gd name="T6" fmla="*/ 91 w 188"/>
                <a:gd name="T7" fmla="*/ 37 h 186"/>
                <a:gd name="T8" fmla="*/ 83 w 188"/>
                <a:gd name="T9" fmla="*/ 49 h 186"/>
                <a:gd name="T10" fmla="*/ 60 w 188"/>
                <a:gd name="T11" fmla="*/ 66 h 186"/>
                <a:gd name="T12" fmla="*/ 37 w 188"/>
                <a:gd name="T13" fmla="*/ 89 h 186"/>
                <a:gd name="T14" fmla="*/ 9 w 188"/>
                <a:gd name="T15" fmla="*/ 122 h 186"/>
                <a:gd name="T16" fmla="*/ 15 w 188"/>
                <a:gd name="T17" fmla="*/ 122 h 186"/>
                <a:gd name="T18" fmla="*/ 40 w 188"/>
                <a:gd name="T19" fmla="*/ 107 h 186"/>
                <a:gd name="T20" fmla="*/ 49 w 188"/>
                <a:gd name="T21" fmla="*/ 99 h 186"/>
                <a:gd name="T22" fmla="*/ 54 w 188"/>
                <a:gd name="T23" fmla="*/ 93 h 186"/>
                <a:gd name="T24" fmla="*/ 49 w 188"/>
                <a:gd name="T25" fmla="*/ 105 h 186"/>
                <a:gd name="T26" fmla="*/ 34 w 188"/>
                <a:gd name="T27" fmla="*/ 140 h 186"/>
                <a:gd name="T28" fmla="*/ 32 w 188"/>
                <a:gd name="T29" fmla="*/ 165 h 186"/>
                <a:gd name="T30" fmla="*/ 32 w 188"/>
                <a:gd name="T31" fmla="*/ 181 h 186"/>
                <a:gd name="T32" fmla="*/ 34 w 188"/>
                <a:gd name="T33" fmla="*/ 177 h 186"/>
                <a:gd name="T34" fmla="*/ 40 w 188"/>
                <a:gd name="T35" fmla="*/ 163 h 186"/>
                <a:gd name="T36" fmla="*/ 51 w 188"/>
                <a:gd name="T37" fmla="*/ 146 h 186"/>
                <a:gd name="T38" fmla="*/ 74 w 188"/>
                <a:gd name="T39" fmla="*/ 117 h 186"/>
                <a:gd name="T40" fmla="*/ 80 w 188"/>
                <a:gd name="T41" fmla="*/ 132 h 186"/>
                <a:gd name="T42" fmla="*/ 97 w 188"/>
                <a:gd name="T43" fmla="*/ 167 h 186"/>
                <a:gd name="T44" fmla="*/ 105 w 188"/>
                <a:gd name="T45" fmla="*/ 163 h 186"/>
                <a:gd name="T46" fmla="*/ 117 w 188"/>
                <a:gd name="T47" fmla="*/ 111 h 186"/>
                <a:gd name="T48" fmla="*/ 111 w 188"/>
                <a:gd name="T49" fmla="*/ 84 h 186"/>
                <a:gd name="T50" fmla="*/ 117 w 188"/>
                <a:gd name="T51" fmla="*/ 89 h 186"/>
                <a:gd name="T52" fmla="*/ 131 w 188"/>
                <a:gd name="T53" fmla="*/ 101 h 186"/>
                <a:gd name="T54" fmla="*/ 171 w 188"/>
                <a:gd name="T55" fmla="*/ 105 h 186"/>
                <a:gd name="T56" fmla="*/ 168 w 188"/>
                <a:gd name="T57" fmla="*/ 91 h 186"/>
                <a:gd name="T58" fmla="*/ 145 w 188"/>
                <a:gd name="T59" fmla="*/ 56 h 186"/>
                <a:gd name="T60" fmla="*/ 128 w 188"/>
                <a:gd name="T61" fmla="*/ 51 h 186"/>
                <a:gd name="T62" fmla="*/ 131 w 188"/>
                <a:gd name="T63" fmla="*/ 49 h 186"/>
                <a:gd name="T64" fmla="*/ 145 w 188"/>
                <a:gd name="T65" fmla="*/ 47 h 186"/>
                <a:gd name="T66" fmla="*/ 168 w 188"/>
                <a:gd name="T67" fmla="*/ 33 h 186"/>
                <a:gd name="T68" fmla="*/ 176 w 188"/>
                <a:gd name="T69" fmla="*/ 23 h 186"/>
                <a:gd name="T70" fmla="*/ 157 w 188"/>
                <a:gd name="T71" fmla="*/ 23 h 186"/>
                <a:gd name="T72" fmla="*/ 137 w 188"/>
                <a:gd name="T73" fmla="*/ 25 h 186"/>
                <a:gd name="T74" fmla="*/ 105 w 188"/>
                <a:gd name="T75" fmla="*/ 37 h 186"/>
                <a:gd name="T76" fmla="*/ 94 w 188"/>
                <a:gd name="T77" fmla="*/ 37 h 186"/>
                <a:gd name="T78" fmla="*/ 88 w 188"/>
                <a:gd name="T79" fmla="*/ 23 h 186"/>
                <a:gd name="T80" fmla="*/ 83 w 188"/>
                <a:gd name="T81" fmla="*/ 12 h 186"/>
                <a:gd name="T82" fmla="*/ 83 w 188"/>
                <a:gd name="T83" fmla="*/ 2 h 186"/>
                <a:gd name="T84" fmla="*/ 80 w 188"/>
                <a:gd name="T85" fmla="*/ 0 h 18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88"/>
                <a:gd name="T130" fmla="*/ 0 h 186"/>
                <a:gd name="T131" fmla="*/ 188 w 188"/>
                <a:gd name="T132" fmla="*/ 186 h 18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88" h="186">
                  <a:moveTo>
                    <a:pt x="80" y="0"/>
                  </a:moveTo>
                  <a:lnTo>
                    <a:pt x="80" y="4"/>
                  </a:lnTo>
                  <a:lnTo>
                    <a:pt x="83" y="8"/>
                  </a:lnTo>
                  <a:lnTo>
                    <a:pt x="83" y="14"/>
                  </a:lnTo>
                  <a:lnTo>
                    <a:pt x="86" y="18"/>
                  </a:lnTo>
                  <a:lnTo>
                    <a:pt x="86" y="23"/>
                  </a:lnTo>
                  <a:lnTo>
                    <a:pt x="88" y="29"/>
                  </a:lnTo>
                  <a:lnTo>
                    <a:pt x="91" y="37"/>
                  </a:lnTo>
                  <a:lnTo>
                    <a:pt x="91" y="45"/>
                  </a:lnTo>
                  <a:lnTo>
                    <a:pt x="83" y="49"/>
                  </a:lnTo>
                  <a:lnTo>
                    <a:pt x="71" y="58"/>
                  </a:lnTo>
                  <a:lnTo>
                    <a:pt x="60" y="66"/>
                  </a:lnTo>
                  <a:lnTo>
                    <a:pt x="49" y="76"/>
                  </a:lnTo>
                  <a:lnTo>
                    <a:pt x="37" y="89"/>
                  </a:lnTo>
                  <a:lnTo>
                    <a:pt x="23" y="105"/>
                  </a:lnTo>
                  <a:lnTo>
                    <a:pt x="9" y="122"/>
                  </a:lnTo>
                  <a:lnTo>
                    <a:pt x="0" y="130"/>
                  </a:lnTo>
                  <a:lnTo>
                    <a:pt x="15" y="122"/>
                  </a:lnTo>
                  <a:lnTo>
                    <a:pt x="29" y="113"/>
                  </a:lnTo>
                  <a:lnTo>
                    <a:pt x="40" y="107"/>
                  </a:lnTo>
                  <a:lnTo>
                    <a:pt x="46" y="103"/>
                  </a:lnTo>
                  <a:lnTo>
                    <a:pt x="49" y="99"/>
                  </a:lnTo>
                  <a:lnTo>
                    <a:pt x="51" y="97"/>
                  </a:lnTo>
                  <a:lnTo>
                    <a:pt x="54" y="93"/>
                  </a:lnTo>
                  <a:lnTo>
                    <a:pt x="57" y="91"/>
                  </a:lnTo>
                  <a:lnTo>
                    <a:pt x="49" y="105"/>
                  </a:lnTo>
                  <a:lnTo>
                    <a:pt x="43" y="122"/>
                  </a:lnTo>
                  <a:lnTo>
                    <a:pt x="34" y="140"/>
                  </a:lnTo>
                  <a:lnTo>
                    <a:pt x="34" y="157"/>
                  </a:lnTo>
                  <a:lnTo>
                    <a:pt x="32" y="165"/>
                  </a:lnTo>
                  <a:lnTo>
                    <a:pt x="32" y="173"/>
                  </a:lnTo>
                  <a:lnTo>
                    <a:pt x="32" y="181"/>
                  </a:lnTo>
                  <a:lnTo>
                    <a:pt x="32" y="186"/>
                  </a:lnTo>
                  <a:lnTo>
                    <a:pt x="34" y="177"/>
                  </a:lnTo>
                  <a:lnTo>
                    <a:pt x="37" y="171"/>
                  </a:lnTo>
                  <a:lnTo>
                    <a:pt x="40" y="163"/>
                  </a:lnTo>
                  <a:lnTo>
                    <a:pt x="43" y="157"/>
                  </a:lnTo>
                  <a:lnTo>
                    <a:pt x="51" y="146"/>
                  </a:lnTo>
                  <a:lnTo>
                    <a:pt x="63" y="132"/>
                  </a:lnTo>
                  <a:lnTo>
                    <a:pt x="74" y="117"/>
                  </a:lnTo>
                  <a:lnTo>
                    <a:pt x="77" y="105"/>
                  </a:lnTo>
                  <a:lnTo>
                    <a:pt x="80" y="132"/>
                  </a:lnTo>
                  <a:lnTo>
                    <a:pt x="88" y="151"/>
                  </a:lnTo>
                  <a:lnTo>
                    <a:pt x="97" y="167"/>
                  </a:lnTo>
                  <a:lnTo>
                    <a:pt x="103" y="184"/>
                  </a:lnTo>
                  <a:lnTo>
                    <a:pt x="105" y="163"/>
                  </a:lnTo>
                  <a:lnTo>
                    <a:pt x="114" y="138"/>
                  </a:lnTo>
                  <a:lnTo>
                    <a:pt x="117" y="111"/>
                  </a:lnTo>
                  <a:lnTo>
                    <a:pt x="108" y="87"/>
                  </a:lnTo>
                  <a:lnTo>
                    <a:pt x="111" y="84"/>
                  </a:lnTo>
                  <a:lnTo>
                    <a:pt x="114" y="87"/>
                  </a:lnTo>
                  <a:lnTo>
                    <a:pt x="117" y="89"/>
                  </a:lnTo>
                  <a:lnTo>
                    <a:pt x="120" y="93"/>
                  </a:lnTo>
                  <a:lnTo>
                    <a:pt x="131" y="101"/>
                  </a:lnTo>
                  <a:lnTo>
                    <a:pt x="151" y="103"/>
                  </a:lnTo>
                  <a:lnTo>
                    <a:pt x="171" y="105"/>
                  </a:lnTo>
                  <a:lnTo>
                    <a:pt x="188" y="109"/>
                  </a:lnTo>
                  <a:lnTo>
                    <a:pt x="168" y="91"/>
                  </a:lnTo>
                  <a:lnTo>
                    <a:pt x="157" y="72"/>
                  </a:lnTo>
                  <a:lnTo>
                    <a:pt x="145" y="56"/>
                  </a:lnTo>
                  <a:lnTo>
                    <a:pt x="128" y="54"/>
                  </a:lnTo>
                  <a:lnTo>
                    <a:pt x="128" y="51"/>
                  </a:lnTo>
                  <a:lnTo>
                    <a:pt x="131" y="49"/>
                  </a:lnTo>
                  <a:lnTo>
                    <a:pt x="134" y="49"/>
                  </a:lnTo>
                  <a:lnTo>
                    <a:pt x="145" y="47"/>
                  </a:lnTo>
                  <a:lnTo>
                    <a:pt x="157" y="41"/>
                  </a:lnTo>
                  <a:lnTo>
                    <a:pt x="168" y="33"/>
                  </a:lnTo>
                  <a:lnTo>
                    <a:pt x="188" y="20"/>
                  </a:lnTo>
                  <a:lnTo>
                    <a:pt x="176" y="23"/>
                  </a:lnTo>
                  <a:lnTo>
                    <a:pt x="168" y="25"/>
                  </a:lnTo>
                  <a:lnTo>
                    <a:pt x="157" y="23"/>
                  </a:lnTo>
                  <a:lnTo>
                    <a:pt x="148" y="23"/>
                  </a:lnTo>
                  <a:lnTo>
                    <a:pt x="137" y="25"/>
                  </a:lnTo>
                  <a:lnTo>
                    <a:pt x="120" y="29"/>
                  </a:lnTo>
                  <a:lnTo>
                    <a:pt x="105" y="37"/>
                  </a:lnTo>
                  <a:lnTo>
                    <a:pt x="97" y="43"/>
                  </a:lnTo>
                  <a:lnTo>
                    <a:pt x="94" y="37"/>
                  </a:lnTo>
                  <a:lnTo>
                    <a:pt x="91" y="29"/>
                  </a:lnTo>
                  <a:lnTo>
                    <a:pt x="88" y="23"/>
                  </a:lnTo>
                  <a:lnTo>
                    <a:pt x="86" y="16"/>
                  </a:lnTo>
                  <a:lnTo>
                    <a:pt x="83" y="12"/>
                  </a:lnTo>
                  <a:lnTo>
                    <a:pt x="83" y="8"/>
                  </a:lnTo>
                  <a:lnTo>
                    <a:pt x="83" y="2"/>
                  </a:lnTo>
                  <a:lnTo>
                    <a:pt x="83" y="0"/>
                  </a:lnTo>
                  <a:lnTo>
                    <a:pt x="80" y="0"/>
                  </a:lnTo>
                  <a:close/>
                </a:path>
              </a:pathLst>
            </a:custGeom>
            <a:solidFill>
              <a:srgbClr val="B2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72" name="Freeform 45"/>
            <p:cNvSpPr>
              <a:spLocks/>
            </p:cNvSpPr>
            <p:nvPr/>
          </p:nvSpPr>
          <p:spPr bwMode="auto">
            <a:xfrm>
              <a:off x="1499" y="2414"/>
              <a:ext cx="256" cy="322"/>
            </a:xfrm>
            <a:custGeom>
              <a:avLst/>
              <a:gdLst>
                <a:gd name="T0" fmla="*/ 154 w 256"/>
                <a:gd name="T1" fmla="*/ 6 h 322"/>
                <a:gd name="T2" fmla="*/ 148 w 256"/>
                <a:gd name="T3" fmla="*/ 27 h 322"/>
                <a:gd name="T4" fmla="*/ 159 w 256"/>
                <a:gd name="T5" fmla="*/ 39 h 322"/>
                <a:gd name="T6" fmla="*/ 199 w 256"/>
                <a:gd name="T7" fmla="*/ 48 h 322"/>
                <a:gd name="T8" fmla="*/ 208 w 256"/>
                <a:gd name="T9" fmla="*/ 60 h 322"/>
                <a:gd name="T10" fmla="*/ 202 w 256"/>
                <a:gd name="T11" fmla="*/ 68 h 322"/>
                <a:gd name="T12" fmla="*/ 210 w 256"/>
                <a:gd name="T13" fmla="*/ 85 h 322"/>
                <a:gd name="T14" fmla="*/ 253 w 256"/>
                <a:gd name="T15" fmla="*/ 120 h 322"/>
                <a:gd name="T16" fmla="*/ 244 w 256"/>
                <a:gd name="T17" fmla="*/ 136 h 322"/>
                <a:gd name="T18" fmla="*/ 225 w 256"/>
                <a:gd name="T19" fmla="*/ 141 h 322"/>
                <a:gd name="T20" fmla="*/ 230 w 256"/>
                <a:gd name="T21" fmla="*/ 159 h 322"/>
                <a:gd name="T22" fmla="*/ 256 w 256"/>
                <a:gd name="T23" fmla="*/ 217 h 322"/>
                <a:gd name="T24" fmla="*/ 244 w 256"/>
                <a:gd name="T25" fmla="*/ 235 h 322"/>
                <a:gd name="T26" fmla="*/ 227 w 256"/>
                <a:gd name="T27" fmla="*/ 231 h 322"/>
                <a:gd name="T28" fmla="*/ 219 w 256"/>
                <a:gd name="T29" fmla="*/ 242 h 322"/>
                <a:gd name="T30" fmla="*/ 222 w 256"/>
                <a:gd name="T31" fmla="*/ 271 h 322"/>
                <a:gd name="T32" fmla="*/ 208 w 256"/>
                <a:gd name="T33" fmla="*/ 281 h 322"/>
                <a:gd name="T34" fmla="*/ 196 w 256"/>
                <a:gd name="T35" fmla="*/ 277 h 322"/>
                <a:gd name="T36" fmla="*/ 185 w 256"/>
                <a:gd name="T37" fmla="*/ 283 h 322"/>
                <a:gd name="T38" fmla="*/ 191 w 256"/>
                <a:gd name="T39" fmla="*/ 299 h 322"/>
                <a:gd name="T40" fmla="*/ 182 w 256"/>
                <a:gd name="T41" fmla="*/ 308 h 322"/>
                <a:gd name="T42" fmla="*/ 165 w 256"/>
                <a:gd name="T43" fmla="*/ 302 h 322"/>
                <a:gd name="T44" fmla="*/ 154 w 256"/>
                <a:gd name="T45" fmla="*/ 306 h 322"/>
                <a:gd name="T46" fmla="*/ 148 w 256"/>
                <a:gd name="T47" fmla="*/ 320 h 322"/>
                <a:gd name="T48" fmla="*/ 128 w 256"/>
                <a:gd name="T49" fmla="*/ 320 h 322"/>
                <a:gd name="T50" fmla="*/ 120 w 256"/>
                <a:gd name="T51" fmla="*/ 306 h 322"/>
                <a:gd name="T52" fmla="*/ 108 w 256"/>
                <a:gd name="T53" fmla="*/ 297 h 322"/>
                <a:gd name="T54" fmla="*/ 91 w 256"/>
                <a:gd name="T55" fmla="*/ 302 h 322"/>
                <a:gd name="T56" fmla="*/ 80 w 256"/>
                <a:gd name="T57" fmla="*/ 291 h 322"/>
                <a:gd name="T58" fmla="*/ 88 w 256"/>
                <a:gd name="T59" fmla="*/ 271 h 322"/>
                <a:gd name="T60" fmla="*/ 80 w 256"/>
                <a:gd name="T61" fmla="*/ 262 h 322"/>
                <a:gd name="T62" fmla="*/ 51 w 256"/>
                <a:gd name="T63" fmla="*/ 271 h 322"/>
                <a:gd name="T64" fmla="*/ 40 w 256"/>
                <a:gd name="T65" fmla="*/ 252 h 322"/>
                <a:gd name="T66" fmla="*/ 63 w 256"/>
                <a:gd name="T67" fmla="*/ 198 h 322"/>
                <a:gd name="T68" fmla="*/ 49 w 256"/>
                <a:gd name="T69" fmla="*/ 182 h 322"/>
                <a:gd name="T70" fmla="*/ 15 w 256"/>
                <a:gd name="T71" fmla="*/ 194 h 322"/>
                <a:gd name="T72" fmla="*/ 0 w 256"/>
                <a:gd name="T73" fmla="*/ 186 h 322"/>
                <a:gd name="T74" fmla="*/ 17 w 256"/>
                <a:gd name="T75" fmla="*/ 167 h 322"/>
                <a:gd name="T76" fmla="*/ 46 w 256"/>
                <a:gd name="T77" fmla="*/ 147 h 322"/>
                <a:gd name="T78" fmla="*/ 66 w 256"/>
                <a:gd name="T79" fmla="*/ 130 h 322"/>
                <a:gd name="T80" fmla="*/ 60 w 256"/>
                <a:gd name="T81" fmla="*/ 126 h 322"/>
                <a:gd name="T82" fmla="*/ 29 w 256"/>
                <a:gd name="T83" fmla="*/ 130 h 322"/>
                <a:gd name="T84" fmla="*/ 15 w 256"/>
                <a:gd name="T85" fmla="*/ 118 h 322"/>
                <a:gd name="T86" fmla="*/ 34 w 256"/>
                <a:gd name="T87" fmla="*/ 103 h 322"/>
                <a:gd name="T88" fmla="*/ 66 w 256"/>
                <a:gd name="T89" fmla="*/ 93 h 322"/>
                <a:gd name="T90" fmla="*/ 88 w 256"/>
                <a:gd name="T91" fmla="*/ 83 h 322"/>
                <a:gd name="T92" fmla="*/ 85 w 256"/>
                <a:gd name="T93" fmla="*/ 77 h 322"/>
                <a:gd name="T94" fmla="*/ 74 w 256"/>
                <a:gd name="T95" fmla="*/ 66 h 322"/>
                <a:gd name="T96" fmla="*/ 80 w 256"/>
                <a:gd name="T97" fmla="*/ 56 h 322"/>
                <a:gd name="T98" fmla="*/ 120 w 256"/>
                <a:gd name="T99" fmla="*/ 41 h 322"/>
                <a:gd name="T100" fmla="*/ 137 w 256"/>
                <a:gd name="T101" fmla="*/ 23 h 322"/>
                <a:gd name="T102" fmla="*/ 145 w 256"/>
                <a:gd name="T103" fmla="*/ 13 h 322"/>
                <a:gd name="T104" fmla="*/ 148 w 256"/>
                <a:gd name="T105" fmla="*/ 6 h 322"/>
                <a:gd name="T106" fmla="*/ 156 w 256"/>
                <a:gd name="T107" fmla="*/ 0 h 322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256"/>
                <a:gd name="T163" fmla="*/ 0 h 322"/>
                <a:gd name="T164" fmla="*/ 256 w 256"/>
                <a:gd name="T165" fmla="*/ 322 h 322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256" h="322">
                  <a:moveTo>
                    <a:pt x="156" y="0"/>
                  </a:moveTo>
                  <a:lnTo>
                    <a:pt x="154" y="6"/>
                  </a:lnTo>
                  <a:lnTo>
                    <a:pt x="151" y="17"/>
                  </a:lnTo>
                  <a:lnTo>
                    <a:pt x="148" y="27"/>
                  </a:lnTo>
                  <a:lnTo>
                    <a:pt x="148" y="35"/>
                  </a:lnTo>
                  <a:lnTo>
                    <a:pt x="159" y="39"/>
                  </a:lnTo>
                  <a:lnTo>
                    <a:pt x="179" y="44"/>
                  </a:lnTo>
                  <a:lnTo>
                    <a:pt x="199" y="48"/>
                  </a:lnTo>
                  <a:lnTo>
                    <a:pt x="208" y="54"/>
                  </a:lnTo>
                  <a:lnTo>
                    <a:pt x="208" y="60"/>
                  </a:lnTo>
                  <a:lnTo>
                    <a:pt x="205" y="64"/>
                  </a:lnTo>
                  <a:lnTo>
                    <a:pt x="202" y="68"/>
                  </a:lnTo>
                  <a:lnTo>
                    <a:pt x="199" y="72"/>
                  </a:lnTo>
                  <a:lnTo>
                    <a:pt x="210" y="85"/>
                  </a:lnTo>
                  <a:lnTo>
                    <a:pt x="233" y="101"/>
                  </a:lnTo>
                  <a:lnTo>
                    <a:pt x="253" y="120"/>
                  </a:lnTo>
                  <a:lnTo>
                    <a:pt x="256" y="132"/>
                  </a:lnTo>
                  <a:lnTo>
                    <a:pt x="244" y="136"/>
                  </a:lnTo>
                  <a:lnTo>
                    <a:pt x="233" y="138"/>
                  </a:lnTo>
                  <a:lnTo>
                    <a:pt x="225" y="141"/>
                  </a:lnTo>
                  <a:lnTo>
                    <a:pt x="222" y="143"/>
                  </a:lnTo>
                  <a:lnTo>
                    <a:pt x="230" y="159"/>
                  </a:lnTo>
                  <a:lnTo>
                    <a:pt x="244" y="188"/>
                  </a:lnTo>
                  <a:lnTo>
                    <a:pt x="256" y="217"/>
                  </a:lnTo>
                  <a:lnTo>
                    <a:pt x="256" y="233"/>
                  </a:lnTo>
                  <a:lnTo>
                    <a:pt x="244" y="235"/>
                  </a:lnTo>
                  <a:lnTo>
                    <a:pt x="236" y="233"/>
                  </a:lnTo>
                  <a:lnTo>
                    <a:pt x="227" y="231"/>
                  </a:lnTo>
                  <a:lnTo>
                    <a:pt x="222" y="233"/>
                  </a:lnTo>
                  <a:lnTo>
                    <a:pt x="219" y="242"/>
                  </a:lnTo>
                  <a:lnTo>
                    <a:pt x="222" y="256"/>
                  </a:lnTo>
                  <a:lnTo>
                    <a:pt x="222" y="271"/>
                  </a:lnTo>
                  <a:lnTo>
                    <a:pt x="216" y="279"/>
                  </a:lnTo>
                  <a:lnTo>
                    <a:pt x="208" y="281"/>
                  </a:lnTo>
                  <a:lnTo>
                    <a:pt x="202" y="279"/>
                  </a:lnTo>
                  <a:lnTo>
                    <a:pt x="196" y="277"/>
                  </a:lnTo>
                  <a:lnTo>
                    <a:pt x="188" y="277"/>
                  </a:lnTo>
                  <a:lnTo>
                    <a:pt x="185" y="283"/>
                  </a:lnTo>
                  <a:lnTo>
                    <a:pt x="188" y="291"/>
                  </a:lnTo>
                  <a:lnTo>
                    <a:pt x="191" y="299"/>
                  </a:lnTo>
                  <a:lnTo>
                    <a:pt x="188" y="306"/>
                  </a:lnTo>
                  <a:lnTo>
                    <a:pt x="182" y="308"/>
                  </a:lnTo>
                  <a:lnTo>
                    <a:pt x="173" y="306"/>
                  </a:lnTo>
                  <a:lnTo>
                    <a:pt x="165" y="302"/>
                  </a:lnTo>
                  <a:lnTo>
                    <a:pt x="159" y="302"/>
                  </a:lnTo>
                  <a:lnTo>
                    <a:pt x="154" y="306"/>
                  </a:lnTo>
                  <a:lnTo>
                    <a:pt x="151" y="314"/>
                  </a:lnTo>
                  <a:lnTo>
                    <a:pt x="148" y="320"/>
                  </a:lnTo>
                  <a:lnTo>
                    <a:pt x="139" y="322"/>
                  </a:lnTo>
                  <a:lnTo>
                    <a:pt x="128" y="320"/>
                  </a:lnTo>
                  <a:lnTo>
                    <a:pt x="122" y="314"/>
                  </a:lnTo>
                  <a:lnTo>
                    <a:pt x="120" y="306"/>
                  </a:lnTo>
                  <a:lnTo>
                    <a:pt x="114" y="299"/>
                  </a:lnTo>
                  <a:lnTo>
                    <a:pt x="108" y="297"/>
                  </a:lnTo>
                  <a:lnTo>
                    <a:pt x="100" y="299"/>
                  </a:lnTo>
                  <a:lnTo>
                    <a:pt x="91" y="302"/>
                  </a:lnTo>
                  <a:lnTo>
                    <a:pt x="83" y="299"/>
                  </a:lnTo>
                  <a:lnTo>
                    <a:pt x="80" y="291"/>
                  </a:lnTo>
                  <a:lnTo>
                    <a:pt x="85" y="281"/>
                  </a:lnTo>
                  <a:lnTo>
                    <a:pt x="88" y="271"/>
                  </a:lnTo>
                  <a:lnTo>
                    <a:pt x="88" y="262"/>
                  </a:lnTo>
                  <a:lnTo>
                    <a:pt x="80" y="262"/>
                  </a:lnTo>
                  <a:lnTo>
                    <a:pt x="66" y="266"/>
                  </a:lnTo>
                  <a:lnTo>
                    <a:pt x="51" y="271"/>
                  </a:lnTo>
                  <a:lnTo>
                    <a:pt x="40" y="268"/>
                  </a:lnTo>
                  <a:lnTo>
                    <a:pt x="40" y="252"/>
                  </a:lnTo>
                  <a:lnTo>
                    <a:pt x="51" y="225"/>
                  </a:lnTo>
                  <a:lnTo>
                    <a:pt x="63" y="198"/>
                  </a:lnTo>
                  <a:lnTo>
                    <a:pt x="63" y="182"/>
                  </a:lnTo>
                  <a:lnTo>
                    <a:pt x="49" y="182"/>
                  </a:lnTo>
                  <a:lnTo>
                    <a:pt x="32" y="188"/>
                  </a:lnTo>
                  <a:lnTo>
                    <a:pt x="15" y="194"/>
                  </a:lnTo>
                  <a:lnTo>
                    <a:pt x="0" y="192"/>
                  </a:lnTo>
                  <a:lnTo>
                    <a:pt x="0" y="186"/>
                  </a:lnTo>
                  <a:lnTo>
                    <a:pt x="6" y="178"/>
                  </a:lnTo>
                  <a:lnTo>
                    <a:pt x="17" y="167"/>
                  </a:lnTo>
                  <a:lnTo>
                    <a:pt x="32" y="157"/>
                  </a:lnTo>
                  <a:lnTo>
                    <a:pt x="46" y="147"/>
                  </a:lnTo>
                  <a:lnTo>
                    <a:pt x="60" y="136"/>
                  </a:lnTo>
                  <a:lnTo>
                    <a:pt x="66" y="130"/>
                  </a:lnTo>
                  <a:lnTo>
                    <a:pt x="68" y="126"/>
                  </a:lnTo>
                  <a:lnTo>
                    <a:pt x="60" y="126"/>
                  </a:lnTo>
                  <a:lnTo>
                    <a:pt x="43" y="130"/>
                  </a:lnTo>
                  <a:lnTo>
                    <a:pt x="29" y="130"/>
                  </a:lnTo>
                  <a:lnTo>
                    <a:pt x="17" y="124"/>
                  </a:lnTo>
                  <a:lnTo>
                    <a:pt x="15" y="118"/>
                  </a:lnTo>
                  <a:lnTo>
                    <a:pt x="23" y="110"/>
                  </a:lnTo>
                  <a:lnTo>
                    <a:pt x="34" y="103"/>
                  </a:lnTo>
                  <a:lnTo>
                    <a:pt x="49" y="97"/>
                  </a:lnTo>
                  <a:lnTo>
                    <a:pt x="66" y="93"/>
                  </a:lnTo>
                  <a:lnTo>
                    <a:pt x="80" y="87"/>
                  </a:lnTo>
                  <a:lnTo>
                    <a:pt x="88" y="83"/>
                  </a:lnTo>
                  <a:lnTo>
                    <a:pt x="91" y="81"/>
                  </a:lnTo>
                  <a:lnTo>
                    <a:pt x="85" y="77"/>
                  </a:lnTo>
                  <a:lnTo>
                    <a:pt x="80" y="70"/>
                  </a:lnTo>
                  <a:lnTo>
                    <a:pt x="74" y="66"/>
                  </a:lnTo>
                  <a:lnTo>
                    <a:pt x="71" y="60"/>
                  </a:lnTo>
                  <a:lnTo>
                    <a:pt x="80" y="56"/>
                  </a:lnTo>
                  <a:lnTo>
                    <a:pt x="100" y="50"/>
                  </a:lnTo>
                  <a:lnTo>
                    <a:pt x="120" y="41"/>
                  </a:lnTo>
                  <a:lnTo>
                    <a:pt x="134" y="29"/>
                  </a:lnTo>
                  <a:lnTo>
                    <a:pt x="137" y="23"/>
                  </a:lnTo>
                  <a:lnTo>
                    <a:pt x="142" y="19"/>
                  </a:lnTo>
                  <a:lnTo>
                    <a:pt x="145" y="13"/>
                  </a:lnTo>
                  <a:lnTo>
                    <a:pt x="148" y="8"/>
                  </a:lnTo>
                  <a:lnTo>
                    <a:pt x="148" y="6"/>
                  </a:lnTo>
                  <a:lnTo>
                    <a:pt x="154" y="2"/>
                  </a:lnTo>
                  <a:lnTo>
                    <a:pt x="156" y="0"/>
                  </a:lnTo>
                  <a:close/>
                </a:path>
              </a:pathLst>
            </a:custGeom>
            <a:solidFill>
              <a:srgbClr val="D8A5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73" name="Freeform 46"/>
            <p:cNvSpPr>
              <a:spLocks/>
            </p:cNvSpPr>
            <p:nvPr/>
          </p:nvSpPr>
          <p:spPr bwMode="auto">
            <a:xfrm>
              <a:off x="1008" y="2688"/>
              <a:ext cx="429" cy="275"/>
            </a:xfrm>
            <a:custGeom>
              <a:avLst/>
              <a:gdLst>
                <a:gd name="T0" fmla="*/ 335 w 429"/>
                <a:gd name="T1" fmla="*/ 6 h 275"/>
                <a:gd name="T2" fmla="*/ 321 w 429"/>
                <a:gd name="T3" fmla="*/ 23 h 275"/>
                <a:gd name="T4" fmla="*/ 304 w 429"/>
                <a:gd name="T5" fmla="*/ 37 h 275"/>
                <a:gd name="T6" fmla="*/ 284 w 429"/>
                <a:gd name="T7" fmla="*/ 64 h 275"/>
                <a:gd name="T8" fmla="*/ 295 w 429"/>
                <a:gd name="T9" fmla="*/ 73 h 275"/>
                <a:gd name="T10" fmla="*/ 341 w 429"/>
                <a:gd name="T11" fmla="*/ 68 h 275"/>
                <a:gd name="T12" fmla="*/ 372 w 429"/>
                <a:gd name="T13" fmla="*/ 79 h 275"/>
                <a:gd name="T14" fmla="*/ 415 w 429"/>
                <a:gd name="T15" fmla="*/ 99 h 275"/>
                <a:gd name="T16" fmla="*/ 403 w 429"/>
                <a:gd name="T17" fmla="*/ 104 h 275"/>
                <a:gd name="T18" fmla="*/ 355 w 429"/>
                <a:gd name="T19" fmla="*/ 108 h 275"/>
                <a:gd name="T20" fmla="*/ 341 w 429"/>
                <a:gd name="T21" fmla="*/ 104 h 275"/>
                <a:gd name="T22" fmla="*/ 332 w 429"/>
                <a:gd name="T23" fmla="*/ 104 h 275"/>
                <a:gd name="T24" fmla="*/ 335 w 429"/>
                <a:gd name="T25" fmla="*/ 116 h 275"/>
                <a:gd name="T26" fmla="*/ 344 w 429"/>
                <a:gd name="T27" fmla="*/ 147 h 275"/>
                <a:gd name="T28" fmla="*/ 335 w 429"/>
                <a:gd name="T29" fmla="*/ 178 h 275"/>
                <a:gd name="T30" fmla="*/ 327 w 429"/>
                <a:gd name="T31" fmla="*/ 198 h 275"/>
                <a:gd name="T32" fmla="*/ 318 w 429"/>
                <a:gd name="T33" fmla="*/ 198 h 275"/>
                <a:gd name="T34" fmla="*/ 315 w 429"/>
                <a:gd name="T35" fmla="*/ 184 h 275"/>
                <a:gd name="T36" fmla="*/ 298 w 429"/>
                <a:gd name="T37" fmla="*/ 174 h 275"/>
                <a:gd name="T38" fmla="*/ 270 w 429"/>
                <a:gd name="T39" fmla="*/ 153 h 275"/>
                <a:gd name="T40" fmla="*/ 256 w 429"/>
                <a:gd name="T41" fmla="*/ 161 h 275"/>
                <a:gd name="T42" fmla="*/ 227 w 429"/>
                <a:gd name="T43" fmla="*/ 201 h 275"/>
                <a:gd name="T44" fmla="*/ 190 w 429"/>
                <a:gd name="T45" fmla="*/ 234 h 275"/>
                <a:gd name="T46" fmla="*/ 159 w 429"/>
                <a:gd name="T47" fmla="*/ 262 h 275"/>
                <a:gd name="T48" fmla="*/ 156 w 429"/>
                <a:gd name="T49" fmla="*/ 250 h 275"/>
                <a:gd name="T50" fmla="*/ 168 w 429"/>
                <a:gd name="T51" fmla="*/ 188 h 275"/>
                <a:gd name="T52" fmla="*/ 199 w 429"/>
                <a:gd name="T53" fmla="*/ 149 h 275"/>
                <a:gd name="T54" fmla="*/ 182 w 429"/>
                <a:gd name="T55" fmla="*/ 159 h 275"/>
                <a:gd name="T56" fmla="*/ 159 w 429"/>
                <a:gd name="T57" fmla="*/ 180 h 275"/>
                <a:gd name="T58" fmla="*/ 117 w 429"/>
                <a:gd name="T59" fmla="*/ 203 h 275"/>
                <a:gd name="T60" fmla="*/ 68 w 429"/>
                <a:gd name="T61" fmla="*/ 225 h 275"/>
                <a:gd name="T62" fmla="*/ 20 w 429"/>
                <a:gd name="T63" fmla="*/ 246 h 275"/>
                <a:gd name="T64" fmla="*/ 31 w 429"/>
                <a:gd name="T65" fmla="*/ 236 h 275"/>
                <a:gd name="T66" fmla="*/ 85 w 429"/>
                <a:gd name="T67" fmla="*/ 194 h 275"/>
                <a:gd name="T68" fmla="*/ 125 w 429"/>
                <a:gd name="T69" fmla="*/ 157 h 275"/>
                <a:gd name="T70" fmla="*/ 165 w 429"/>
                <a:gd name="T71" fmla="*/ 132 h 275"/>
                <a:gd name="T72" fmla="*/ 188 w 429"/>
                <a:gd name="T73" fmla="*/ 120 h 275"/>
                <a:gd name="T74" fmla="*/ 182 w 429"/>
                <a:gd name="T75" fmla="*/ 118 h 275"/>
                <a:gd name="T76" fmla="*/ 159 w 429"/>
                <a:gd name="T77" fmla="*/ 128 h 275"/>
                <a:gd name="T78" fmla="*/ 139 w 429"/>
                <a:gd name="T79" fmla="*/ 132 h 275"/>
                <a:gd name="T80" fmla="*/ 119 w 429"/>
                <a:gd name="T81" fmla="*/ 132 h 275"/>
                <a:gd name="T82" fmla="*/ 88 w 429"/>
                <a:gd name="T83" fmla="*/ 132 h 275"/>
                <a:gd name="T84" fmla="*/ 80 w 429"/>
                <a:gd name="T85" fmla="*/ 132 h 275"/>
                <a:gd name="T86" fmla="*/ 102 w 429"/>
                <a:gd name="T87" fmla="*/ 124 h 275"/>
                <a:gd name="T88" fmla="*/ 125 w 429"/>
                <a:gd name="T89" fmla="*/ 116 h 275"/>
                <a:gd name="T90" fmla="*/ 148 w 429"/>
                <a:gd name="T91" fmla="*/ 106 h 275"/>
                <a:gd name="T92" fmla="*/ 173 w 429"/>
                <a:gd name="T93" fmla="*/ 93 h 275"/>
                <a:gd name="T94" fmla="*/ 205 w 429"/>
                <a:gd name="T95" fmla="*/ 85 h 275"/>
                <a:gd name="T96" fmla="*/ 233 w 429"/>
                <a:gd name="T97" fmla="*/ 81 h 275"/>
                <a:gd name="T98" fmla="*/ 256 w 429"/>
                <a:gd name="T99" fmla="*/ 79 h 275"/>
                <a:gd name="T100" fmla="*/ 273 w 429"/>
                <a:gd name="T101" fmla="*/ 68 h 275"/>
                <a:gd name="T102" fmla="*/ 295 w 429"/>
                <a:gd name="T103" fmla="*/ 40 h 275"/>
                <a:gd name="T104" fmla="*/ 318 w 429"/>
                <a:gd name="T105" fmla="*/ 21 h 275"/>
                <a:gd name="T106" fmla="*/ 329 w 429"/>
                <a:gd name="T107" fmla="*/ 6 h 275"/>
                <a:gd name="T108" fmla="*/ 341 w 429"/>
                <a:gd name="T109" fmla="*/ 0 h 275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w 429"/>
                <a:gd name="T166" fmla="*/ 0 h 275"/>
                <a:gd name="T167" fmla="*/ 429 w 429"/>
                <a:gd name="T168" fmla="*/ 275 h 275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T165" t="T166" r="T167" b="T168"/>
              <a:pathLst>
                <a:path w="429" h="275">
                  <a:moveTo>
                    <a:pt x="341" y="0"/>
                  </a:moveTo>
                  <a:lnTo>
                    <a:pt x="335" y="6"/>
                  </a:lnTo>
                  <a:lnTo>
                    <a:pt x="329" y="15"/>
                  </a:lnTo>
                  <a:lnTo>
                    <a:pt x="321" y="23"/>
                  </a:lnTo>
                  <a:lnTo>
                    <a:pt x="312" y="29"/>
                  </a:lnTo>
                  <a:lnTo>
                    <a:pt x="304" y="37"/>
                  </a:lnTo>
                  <a:lnTo>
                    <a:pt x="293" y="52"/>
                  </a:lnTo>
                  <a:lnTo>
                    <a:pt x="284" y="64"/>
                  </a:lnTo>
                  <a:lnTo>
                    <a:pt x="281" y="75"/>
                  </a:lnTo>
                  <a:lnTo>
                    <a:pt x="295" y="73"/>
                  </a:lnTo>
                  <a:lnTo>
                    <a:pt x="315" y="70"/>
                  </a:lnTo>
                  <a:lnTo>
                    <a:pt x="341" y="68"/>
                  </a:lnTo>
                  <a:lnTo>
                    <a:pt x="358" y="73"/>
                  </a:lnTo>
                  <a:lnTo>
                    <a:pt x="372" y="79"/>
                  </a:lnTo>
                  <a:lnTo>
                    <a:pt x="395" y="89"/>
                  </a:lnTo>
                  <a:lnTo>
                    <a:pt x="415" y="99"/>
                  </a:lnTo>
                  <a:lnTo>
                    <a:pt x="429" y="101"/>
                  </a:lnTo>
                  <a:lnTo>
                    <a:pt x="403" y="104"/>
                  </a:lnTo>
                  <a:lnTo>
                    <a:pt x="378" y="106"/>
                  </a:lnTo>
                  <a:lnTo>
                    <a:pt x="355" y="108"/>
                  </a:lnTo>
                  <a:lnTo>
                    <a:pt x="346" y="106"/>
                  </a:lnTo>
                  <a:lnTo>
                    <a:pt x="341" y="104"/>
                  </a:lnTo>
                  <a:lnTo>
                    <a:pt x="338" y="104"/>
                  </a:lnTo>
                  <a:lnTo>
                    <a:pt x="332" y="104"/>
                  </a:lnTo>
                  <a:lnTo>
                    <a:pt x="327" y="104"/>
                  </a:lnTo>
                  <a:lnTo>
                    <a:pt x="335" y="116"/>
                  </a:lnTo>
                  <a:lnTo>
                    <a:pt x="344" y="128"/>
                  </a:lnTo>
                  <a:lnTo>
                    <a:pt x="344" y="147"/>
                  </a:lnTo>
                  <a:lnTo>
                    <a:pt x="332" y="170"/>
                  </a:lnTo>
                  <a:lnTo>
                    <a:pt x="335" y="178"/>
                  </a:lnTo>
                  <a:lnTo>
                    <a:pt x="332" y="188"/>
                  </a:lnTo>
                  <a:lnTo>
                    <a:pt x="327" y="198"/>
                  </a:lnTo>
                  <a:lnTo>
                    <a:pt x="318" y="205"/>
                  </a:lnTo>
                  <a:lnTo>
                    <a:pt x="318" y="198"/>
                  </a:lnTo>
                  <a:lnTo>
                    <a:pt x="318" y="190"/>
                  </a:lnTo>
                  <a:lnTo>
                    <a:pt x="315" y="184"/>
                  </a:lnTo>
                  <a:lnTo>
                    <a:pt x="310" y="180"/>
                  </a:lnTo>
                  <a:lnTo>
                    <a:pt x="298" y="174"/>
                  </a:lnTo>
                  <a:lnTo>
                    <a:pt x="281" y="165"/>
                  </a:lnTo>
                  <a:lnTo>
                    <a:pt x="270" y="153"/>
                  </a:lnTo>
                  <a:lnTo>
                    <a:pt x="267" y="141"/>
                  </a:lnTo>
                  <a:lnTo>
                    <a:pt x="256" y="161"/>
                  </a:lnTo>
                  <a:lnTo>
                    <a:pt x="241" y="182"/>
                  </a:lnTo>
                  <a:lnTo>
                    <a:pt x="227" y="201"/>
                  </a:lnTo>
                  <a:lnTo>
                    <a:pt x="207" y="217"/>
                  </a:lnTo>
                  <a:lnTo>
                    <a:pt x="190" y="234"/>
                  </a:lnTo>
                  <a:lnTo>
                    <a:pt x="173" y="248"/>
                  </a:lnTo>
                  <a:lnTo>
                    <a:pt x="159" y="262"/>
                  </a:lnTo>
                  <a:lnTo>
                    <a:pt x="151" y="275"/>
                  </a:lnTo>
                  <a:lnTo>
                    <a:pt x="156" y="250"/>
                  </a:lnTo>
                  <a:lnTo>
                    <a:pt x="156" y="223"/>
                  </a:lnTo>
                  <a:lnTo>
                    <a:pt x="168" y="188"/>
                  </a:lnTo>
                  <a:lnTo>
                    <a:pt x="205" y="147"/>
                  </a:lnTo>
                  <a:lnTo>
                    <a:pt x="199" y="149"/>
                  </a:lnTo>
                  <a:lnTo>
                    <a:pt x="190" y="153"/>
                  </a:lnTo>
                  <a:lnTo>
                    <a:pt x="182" y="159"/>
                  </a:lnTo>
                  <a:lnTo>
                    <a:pt x="173" y="167"/>
                  </a:lnTo>
                  <a:lnTo>
                    <a:pt x="159" y="180"/>
                  </a:lnTo>
                  <a:lnTo>
                    <a:pt x="139" y="192"/>
                  </a:lnTo>
                  <a:lnTo>
                    <a:pt x="117" y="203"/>
                  </a:lnTo>
                  <a:lnTo>
                    <a:pt x="94" y="213"/>
                  </a:lnTo>
                  <a:lnTo>
                    <a:pt x="68" y="225"/>
                  </a:lnTo>
                  <a:lnTo>
                    <a:pt x="43" y="236"/>
                  </a:lnTo>
                  <a:lnTo>
                    <a:pt x="20" y="246"/>
                  </a:lnTo>
                  <a:lnTo>
                    <a:pt x="0" y="258"/>
                  </a:lnTo>
                  <a:lnTo>
                    <a:pt x="31" y="236"/>
                  </a:lnTo>
                  <a:lnTo>
                    <a:pt x="60" y="215"/>
                  </a:lnTo>
                  <a:lnTo>
                    <a:pt x="85" y="194"/>
                  </a:lnTo>
                  <a:lnTo>
                    <a:pt x="105" y="176"/>
                  </a:lnTo>
                  <a:lnTo>
                    <a:pt x="125" y="157"/>
                  </a:lnTo>
                  <a:lnTo>
                    <a:pt x="145" y="143"/>
                  </a:lnTo>
                  <a:lnTo>
                    <a:pt x="165" y="132"/>
                  </a:lnTo>
                  <a:lnTo>
                    <a:pt x="185" y="124"/>
                  </a:lnTo>
                  <a:lnTo>
                    <a:pt x="188" y="120"/>
                  </a:lnTo>
                  <a:lnTo>
                    <a:pt x="188" y="118"/>
                  </a:lnTo>
                  <a:lnTo>
                    <a:pt x="182" y="118"/>
                  </a:lnTo>
                  <a:lnTo>
                    <a:pt x="173" y="122"/>
                  </a:lnTo>
                  <a:lnTo>
                    <a:pt x="159" y="128"/>
                  </a:lnTo>
                  <a:lnTo>
                    <a:pt x="148" y="132"/>
                  </a:lnTo>
                  <a:lnTo>
                    <a:pt x="139" y="132"/>
                  </a:lnTo>
                  <a:lnTo>
                    <a:pt x="131" y="132"/>
                  </a:lnTo>
                  <a:lnTo>
                    <a:pt x="119" y="132"/>
                  </a:lnTo>
                  <a:lnTo>
                    <a:pt x="105" y="132"/>
                  </a:lnTo>
                  <a:lnTo>
                    <a:pt x="88" y="132"/>
                  </a:lnTo>
                  <a:lnTo>
                    <a:pt x="68" y="134"/>
                  </a:lnTo>
                  <a:lnTo>
                    <a:pt x="80" y="132"/>
                  </a:lnTo>
                  <a:lnTo>
                    <a:pt x="91" y="128"/>
                  </a:lnTo>
                  <a:lnTo>
                    <a:pt x="102" y="124"/>
                  </a:lnTo>
                  <a:lnTo>
                    <a:pt x="114" y="120"/>
                  </a:lnTo>
                  <a:lnTo>
                    <a:pt x="125" y="116"/>
                  </a:lnTo>
                  <a:lnTo>
                    <a:pt x="136" y="112"/>
                  </a:lnTo>
                  <a:lnTo>
                    <a:pt x="148" y="106"/>
                  </a:lnTo>
                  <a:lnTo>
                    <a:pt x="159" y="99"/>
                  </a:lnTo>
                  <a:lnTo>
                    <a:pt x="173" y="93"/>
                  </a:lnTo>
                  <a:lnTo>
                    <a:pt x="188" y="89"/>
                  </a:lnTo>
                  <a:lnTo>
                    <a:pt x="205" y="85"/>
                  </a:lnTo>
                  <a:lnTo>
                    <a:pt x="219" y="83"/>
                  </a:lnTo>
                  <a:lnTo>
                    <a:pt x="233" y="81"/>
                  </a:lnTo>
                  <a:lnTo>
                    <a:pt x="247" y="79"/>
                  </a:lnTo>
                  <a:lnTo>
                    <a:pt x="256" y="79"/>
                  </a:lnTo>
                  <a:lnTo>
                    <a:pt x="264" y="79"/>
                  </a:lnTo>
                  <a:lnTo>
                    <a:pt x="273" y="68"/>
                  </a:lnTo>
                  <a:lnTo>
                    <a:pt x="284" y="54"/>
                  </a:lnTo>
                  <a:lnTo>
                    <a:pt x="295" y="40"/>
                  </a:lnTo>
                  <a:lnTo>
                    <a:pt x="307" y="29"/>
                  </a:lnTo>
                  <a:lnTo>
                    <a:pt x="318" y="21"/>
                  </a:lnTo>
                  <a:lnTo>
                    <a:pt x="324" y="13"/>
                  </a:lnTo>
                  <a:lnTo>
                    <a:pt x="329" y="6"/>
                  </a:lnTo>
                  <a:lnTo>
                    <a:pt x="332" y="2"/>
                  </a:lnTo>
                  <a:lnTo>
                    <a:pt x="341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74" name="Freeform 47"/>
            <p:cNvSpPr>
              <a:spLocks/>
            </p:cNvSpPr>
            <p:nvPr/>
          </p:nvSpPr>
          <p:spPr bwMode="auto">
            <a:xfrm>
              <a:off x="2277" y="1803"/>
              <a:ext cx="426" cy="240"/>
            </a:xfrm>
            <a:custGeom>
              <a:avLst/>
              <a:gdLst>
                <a:gd name="T0" fmla="*/ 125 w 426"/>
                <a:gd name="T1" fmla="*/ 10 h 240"/>
                <a:gd name="T2" fmla="*/ 153 w 426"/>
                <a:gd name="T3" fmla="*/ 35 h 240"/>
                <a:gd name="T4" fmla="*/ 145 w 426"/>
                <a:gd name="T5" fmla="*/ 41 h 240"/>
                <a:gd name="T6" fmla="*/ 119 w 426"/>
                <a:gd name="T7" fmla="*/ 39 h 240"/>
                <a:gd name="T8" fmla="*/ 85 w 426"/>
                <a:gd name="T9" fmla="*/ 35 h 240"/>
                <a:gd name="T10" fmla="*/ 54 w 426"/>
                <a:gd name="T11" fmla="*/ 29 h 240"/>
                <a:gd name="T12" fmla="*/ 43 w 426"/>
                <a:gd name="T13" fmla="*/ 31 h 240"/>
                <a:gd name="T14" fmla="*/ 11 w 426"/>
                <a:gd name="T15" fmla="*/ 37 h 240"/>
                <a:gd name="T16" fmla="*/ 14 w 426"/>
                <a:gd name="T17" fmla="*/ 46 h 240"/>
                <a:gd name="T18" fmla="*/ 17 w 426"/>
                <a:gd name="T19" fmla="*/ 68 h 240"/>
                <a:gd name="T20" fmla="*/ 23 w 426"/>
                <a:gd name="T21" fmla="*/ 79 h 240"/>
                <a:gd name="T22" fmla="*/ 60 w 426"/>
                <a:gd name="T23" fmla="*/ 83 h 240"/>
                <a:gd name="T24" fmla="*/ 82 w 426"/>
                <a:gd name="T25" fmla="*/ 95 h 240"/>
                <a:gd name="T26" fmla="*/ 82 w 426"/>
                <a:gd name="T27" fmla="*/ 114 h 240"/>
                <a:gd name="T28" fmla="*/ 99 w 426"/>
                <a:gd name="T29" fmla="*/ 134 h 240"/>
                <a:gd name="T30" fmla="*/ 122 w 426"/>
                <a:gd name="T31" fmla="*/ 157 h 240"/>
                <a:gd name="T32" fmla="*/ 148 w 426"/>
                <a:gd name="T33" fmla="*/ 159 h 240"/>
                <a:gd name="T34" fmla="*/ 176 w 426"/>
                <a:gd name="T35" fmla="*/ 143 h 240"/>
                <a:gd name="T36" fmla="*/ 204 w 426"/>
                <a:gd name="T37" fmla="*/ 147 h 240"/>
                <a:gd name="T38" fmla="*/ 244 w 426"/>
                <a:gd name="T39" fmla="*/ 178 h 240"/>
                <a:gd name="T40" fmla="*/ 267 w 426"/>
                <a:gd name="T41" fmla="*/ 192 h 240"/>
                <a:gd name="T42" fmla="*/ 295 w 426"/>
                <a:gd name="T43" fmla="*/ 198 h 240"/>
                <a:gd name="T44" fmla="*/ 329 w 426"/>
                <a:gd name="T45" fmla="*/ 213 h 240"/>
                <a:gd name="T46" fmla="*/ 363 w 426"/>
                <a:gd name="T47" fmla="*/ 231 h 240"/>
                <a:gd name="T48" fmla="*/ 369 w 426"/>
                <a:gd name="T49" fmla="*/ 217 h 240"/>
                <a:gd name="T50" fmla="*/ 363 w 426"/>
                <a:gd name="T51" fmla="*/ 184 h 240"/>
                <a:gd name="T52" fmla="*/ 366 w 426"/>
                <a:gd name="T53" fmla="*/ 167 h 240"/>
                <a:gd name="T54" fmla="*/ 318 w 426"/>
                <a:gd name="T55" fmla="*/ 134 h 240"/>
                <a:gd name="T56" fmla="*/ 318 w 426"/>
                <a:gd name="T57" fmla="*/ 126 h 240"/>
                <a:gd name="T58" fmla="*/ 358 w 426"/>
                <a:gd name="T59" fmla="*/ 138 h 240"/>
                <a:gd name="T60" fmla="*/ 375 w 426"/>
                <a:gd name="T61" fmla="*/ 138 h 240"/>
                <a:gd name="T62" fmla="*/ 409 w 426"/>
                <a:gd name="T63" fmla="*/ 138 h 240"/>
                <a:gd name="T64" fmla="*/ 400 w 426"/>
                <a:gd name="T65" fmla="*/ 124 h 240"/>
                <a:gd name="T66" fmla="*/ 372 w 426"/>
                <a:gd name="T67" fmla="*/ 103 h 240"/>
                <a:gd name="T68" fmla="*/ 355 w 426"/>
                <a:gd name="T69" fmla="*/ 91 h 240"/>
                <a:gd name="T70" fmla="*/ 321 w 426"/>
                <a:gd name="T71" fmla="*/ 77 h 240"/>
                <a:gd name="T72" fmla="*/ 315 w 426"/>
                <a:gd name="T73" fmla="*/ 64 h 240"/>
                <a:gd name="T74" fmla="*/ 332 w 426"/>
                <a:gd name="T75" fmla="*/ 50 h 240"/>
                <a:gd name="T76" fmla="*/ 318 w 426"/>
                <a:gd name="T77" fmla="*/ 41 h 240"/>
                <a:gd name="T78" fmla="*/ 270 w 426"/>
                <a:gd name="T79" fmla="*/ 31 h 240"/>
                <a:gd name="T80" fmla="*/ 253 w 426"/>
                <a:gd name="T81" fmla="*/ 23 h 240"/>
                <a:gd name="T82" fmla="*/ 250 w 426"/>
                <a:gd name="T83" fmla="*/ 17 h 240"/>
                <a:gd name="T84" fmla="*/ 233 w 426"/>
                <a:gd name="T85" fmla="*/ 17 h 240"/>
                <a:gd name="T86" fmla="*/ 187 w 426"/>
                <a:gd name="T87" fmla="*/ 33 h 240"/>
                <a:gd name="T88" fmla="*/ 162 w 426"/>
                <a:gd name="T89" fmla="*/ 37 h 240"/>
                <a:gd name="T90" fmla="*/ 136 w 426"/>
                <a:gd name="T91" fmla="*/ 13 h 240"/>
                <a:gd name="T92" fmla="*/ 114 w 426"/>
                <a:gd name="T93" fmla="*/ 0 h 240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w 426"/>
                <a:gd name="T142" fmla="*/ 0 h 240"/>
                <a:gd name="T143" fmla="*/ 426 w 426"/>
                <a:gd name="T144" fmla="*/ 240 h 240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T141" t="T142" r="T143" b="T144"/>
              <a:pathLst>
                <a:path w="426" h="240">
                  <a:moveTo>
                    <a:pt x="114" y="0"/>
                  </a:moveTo>
                  <a:lnTo>
                    <a:pt x="125" y="10"/>
                  </a:lnTo>
                  <a:lnTo>
                    <a:pt x="139" y="23"/>
                  </a:lnTo>
                  <a:lnTo>
                    <a:pt x="153" y="35"/>
                  </a:lnTo>
                  <a:lnTo>
                    <a:pt x="153" y="41"/>
                  </a:lnTo>
                  <a:lnTo>
                    <a:pt x="145" y="41"/>
                  </a:lnTo>
                  <a:lnTo>
                    <a:pt x="133" y="39"/>
                  </a:lnTo>
                  <a:lnTo>
                    <a:pt x="119" y="39"/>
                  </a:lnTo>
                  <a:lnTo>
                    <a:pt x="102" y="37"/>
                  </a:lnTo>
                  <a:lnTo>
                    <a:pt x="85" y="35"/>
                  </a:lnTo>
                  <a:lnTo>
                    <a:pt x="68" y="33"/>
                  </a:lnTo>
                  <a:lnTo>
                    <a:pt x="54" y="29"/>
                  </a:lnTo>
                  <a:lnTo>
                    <a:pt x="45" y="27"/>
                  </a:lnTo>
                  <a:lnTo>
                    <a:pt x="43" y="31"/>
                  </a:lnTo>
                  <a:lnTo>
                    <a:pt x="28" y="35"/>
                  </a:lnTo>
                  <a:lnTo>
                    <a:pt x="11" y="37"/>
                  </a:lnTo>
                  <a:lnTo>
                    <a:pt x="0" y="37"/>
                  </a:lnTo>
                  <a:lnTo>
                    <a:pt x="14" y="46"/>
                  </a:lnTo>
                  <a:lnTo>
                    <a:pt x="20" y="58"/>
                  </a:lnTo>
                  <a:lnTo>
                    <a:pt x="17" y="68"/>
                  </a:lnTo>
                  <a:lnTo>
                    <a:pt x="9" y="77"/>
                  </a:lnTo>
                  <a:lnTo>
                    <a:pt x="23" y="79"/>
                  </a:lnTo>
                  <a:lnTo>
                    <a:pt x="43" y="79"/>
                  </a:lnTo>
                  <a:lnTo>
                    <a:pt x="60" y="83"/>
                  </a:lnTo>
                  <a:lnTo>
                    <a:pt x="77" y="87"/>
                  </a:lnTo>
                  <a:lnTo>
                    <a:pt x="82" y="95"/>
                  </a:lnTo>
                  <a:lnTo>
                    <a:pt x="82" y="103"/>
                  </a:lnTo>
                  <a:lnTo>
                    <a:pt x="82" y="114"/>
                  </a:lnTo>
                  <a:lnTo>
                    <a:pt x="88" y="124"/>
                  </a:lnTo>
                  <a:lnTo>
                    <a:pt x="99" y="134"/>
                  </a:lnTo>
                  <a:lnTo>
                    <a:pt x="111" y="145"/>
                  </a:lnTo>
                  <a:lnTo>
                    <a:pt x="122" y="157"/>
                  </a:lnTo>
                  <a:lnTo>
                    <a:pt x="131" y="165"/>
                  </a:lnTo>
                  <a:lnTo>
                    <a:pt x="148" y="159"/>
                  </a:lnTo>
                  <a:lnTo>
                    <a:pt x="162" y="149"/>
                  </a:lnTo>
                  <a:lnTo>
                    <a:pt x="176" y="143"/>
                  </a:lnTo>
                  <a:lnTo>
                    <a:pt x="190" y="141"/>
                  </a:lnTo>
                  <a:lnTo>
                    <a:pt x="204" y="147"/>
                  </a:lnTo>
                  <a:lnTo>
                    <a:pt x="224" y="161"/>
                  </a:lnTo>
                  <a:lnTo>
                    <a:pt x="244" y="178"/>
                  </a:lnTo>
                  <a:lnTo>
                    <a:pt x="258" y="192"/>
                  </a:lnTo>
                  <a:lnTo>
                    <a:pt x="267" y="192"/>
                  </a:lnTo>
                  <a:lnTo>
                    <a:pt x="281" y="194"/>
                  </a:lnTo>
                  <a:lnTo>
                    <a:pt x="295" y="198"/>
                  </a:lnTo>
                  <a:lnTo>
                    <a:pt x="312" y="205"/>
                  </a:lnTo>
                  <a:lnTo>
                    <a:pt x="329" y="213"/>
                  </a:lnTo>
                  <a:lnTo>
                    <a:pt x="346" y="221"/>
                  </a:lnTo>
                  <a:lnTo>
                    <a:pt x="363" y="231"/>
                  </a:lnTo>
                  <a:lnTo>
                    <a:pt x="380" y="240"/>
                  </a:lnTo>
                  <a:lnTo>
                    <a:pt x="369" y="217"/>
                  </a:lnTo>
                  <a:lnTo>
                    <a:pt x="360" y="196"/>
                  </a:lnTo>
                  <a:lnTo>
                    <a:pt x="363" y="184"/>
                  </a:lnTo>
                  <a:lnTo>
                    <a:pt x="383" y="182"/>
                  </a:lnTo>
                  <a:lnTo>
                    <a:pt x="366" y="167"/>
                  </a:lnTo>
                  <a:lnTo>
                    <a:pt x="341" y="151"/>
                  </a:lnTo>
                  <a:lnTo>
                    <a:pt x="318" y="134"/>
                  </a:lnTo>
                  <a:lnTo>
                    <a:pt x="309" y="126"/>
                  </a:lnTo>
                  <a:lnTo>
                    <a:pt x="318" y="126"/>
                  </a:lnTo>
                  <a:lnTo>
                    <a:pt x="338" y="130"/>
                  </a:lnTo>
                  <a:lnTo>
                    <a:pt x="358" y="138"/>
                  </a:lnTo>
                  <a:lnTo>
                    <a:pt x="369" y="145"/>
                  </a:lnTo>
                  <a:lnTo>
                    <a:pt x="375" y="138"/>
                  </a:lnTo>
                  <a:lnTo>
                    <a:pt x="389" y="136"/>
                  </a:lnTo>
                  <a:lnTo>
                    <a:pt x="409" y="138"/>
                  </a:lnTo>
                  <a:lnTo>
                    <a:pt x="426" y="143"/>
                  </a:lnTo>
                  <a:lnTo>
                    <a:pt x="400" y="124"/>
                  </a:lnTo>
                  <a:lnTo>
                    <a:pt x="383" y="112"/>
                  </a:lnTo>
                  <a:lnTo>
                    <a:pt x="372" y="103"/>
                  </a:lnTo>
                  <a:lnTo>
                    <a:pt x="375" y="99"/>
                  </a:lnTo>
                  <a:lnTo>
                    <a:pt x="355" y="91"/>
                  </a:lnTo>
                  <a:lnTo>
                    <a:pt x="335" y="83"/>
                  </a:lnTo>
                  <a:lnTo>
                    <a:pt x="321" y="77"/>
                  </a:lnTo>
                  <a:lnTo>
                    <a:pt x="315" y="70"/>
                  </a:lnTo>
                  <a:lnTo>
                    <a:pt x="315" y="64"/>
                  </a:lnTo>
                  <a:lnTo>
                    <a:pt x="324" y="56"/>
                  </a:lnTo>
                  <a:lnTo>
                    <a:pt x="332" y="50"/>
                  </a:lnTo>
                  <a:lnTo>
                    <a:pt x="341" y="46"/>
                  </a:lnTo>
                  <a:lnTo>
                    <a:pt x="318" y="41"/>
                  </a:lnTo>
                  <a:lnTo>
                    <a:pt x="292" y="35"/>
                  </a:lnTo>
                  <a:lnTo>
                    <a:pt x="270" y="31"/>
                  </a:lnTo>
                  <a:lnTo>
                    <a:pt x="258" y="27"/>
                  </a:lnTo>
                  <a:lnTo>
                    <a:pt x="253" y="23"/>
                  </a:lnTo>
                  <a:lnTo>
                    <a:pt x="253" y="19"/>
                  </a:lnTo>
                  <a:lnTo>
                    <a:pt x="250" y="17"/>
                  </a:lnTo>
                  <a:lnTo>
                    <a:pt x="253" y="13"/>
                  </a:lnTo>
                  <a:lnTo>
                    <a:pt x="233" y="17"/>
                  </a:lnTo>
                  <a:lnTo>
                    <a:pt x="210" y="23"/>
                  </a:lnTo>
                  <a:lnTo>
                    <a:pt x="187" y="33"/>
                  </a:lnTo>
                  <a:lnTo>
                    <a:pt x="173" y="41"/>
                  </a:lnTo>
                  <a:lnTo>
                    <a:pt x="162" y="37"/>
                  </a:lnTo>
                  <a:lnTo>
                    <a:pt x="148" y="25"/>
                  </a:lnTo>
                  <a:lnTo>
                    <a:pt x="136" y="13"/>
                  </a:lnTo>
                  <a:lnTo>
                    <a:pt x="128" y="6"/>
                  </a:lnTo>
                  <a:lnTo>
                    <a:pt x="114" y="0"/>
                  </a:lnTo>
                  <a:close/>
                </a:path>
              </a:pathLst>
            </a:custGeom>
            <a:solidFill>
              <a:srgbClr val="C1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75" name="Freeform 48"/>
            <p:cNvSpPr>
              <a:spLocks/>
            </p:cNvSpPr>
            <p:nvPr/>
          </p:nvSpPr>
          <p:spPr bwMode="auto">
            <a:xfrm>
              <a:off x="2112" y="2688"/>
              <a:ext cx="284" cy="221"/>
            </a:xfrm>
            <a:custGeom>
              <a:avLst/>
              <a:gdLst>
                <a:gd name="T0" fmla="*/ 31 w 284"/>
                <a:gd name="T1" fmla="*/ 4 h 221"/>
                <a:gd name="T2" fmla="*/ 45 w 284"/>
                <a:gd name="T3" fmla="*/ 14 h 221"/>
                <a:gd name="T4" fmla="*/ 51 w 284"/>
                <a:gd name="T5" fmla="*/ 27 h 221"/>
                <a:gd name="T6" fmla="*/ 68 w 284"/>
                <a:gd name="T7" fmla="*/ 47 h 221"/>
                <a:gd name="T8" fmla="*/ 88 w 284"/>
                <a:gd name="T9" fmla="*/ 45 h 221"/>
                <a:gd name="T10" fmla="*/ 122 w 284"/>
                <a:gd name="T11" fmla="*/ 31 h 221"/>
                <a:gd name="T12" fmla="*/ 147 w 284"/>
                <a:gd name="T13" fmla="*/ 27 h 221"/>
                <a:gd name="T14" fmla="*/ 173 w 284"/>
                <a:gd name="T15" fmla="*/ 25 h 221"/>
                <a:gd name="T16" fmla="*/ 201 w 284"/>
                <a:gd name="T17" fmla="*/ 25 h 221"/>
                <a:gd name="T18" fmla="*/ 227 w 284"/>
                <a:gd name="T19" fmla="*/ 23 h 221"/>
                <a:gd name="T20" fmla="*/ 213 w 284"/>
                <a:gd name="T21" fmla="*/ 29 h 221"/>
                <a:gd name="T22" fmla="*/ 184 w 284"/>
                <a:gd name="T23" fmla="*/ 45 h 221"/>
                <a:gd name="T24" fmla="*/ 170 w 284"/>
                <a:gd name="T25" fmla="*/ 47 h 221"/>
                <a:gd name="T26" fmla="*/ 159 w 284"/>
                <a:gd name="T27" fmla="*/ 50 h 221"/>
                <a:gd name="T28" fmla="*/ 164 w 284"/>
                <a:gd name="T29" fmla="*/ 54 h 221"/>
                <a:gd name="T30" fmla="*/ 187 w 284"/>
                <a:gd name="T31" fmla="*/ 56 h 221"/>
                <a:gd name="T32" fmla="*/ 213 w 284"/>
                <a:gd name="T33" fmla="*/ 62 h 221"/>
                <a:gd name="T34" fmla="*/ 235 w 284"/>
                <a:gd name="T35" fmla="*/ 72 h 221"/>
                <a:gd name="T36" fmla="*/ 258 w 284"/>
                <a:gd name="T37" fmla="*/ 85 h 221"/>
                <a:gd name="T38" fmla="*/ 278 w 284"/>
                <a:gd name="T39" fmla="*/ 95 h 221"/>
                <a:gd name="T40" fmla="*/ 272 w 284"/>
                <a:gd name="T41" fmla="*/ 97 h 221"/>
                <a:gd name="T42" fmla="*/ 252 w 284"/>
                <a:gd name="T43" fmla="*/ 93 h 221"/>
                <a:gd name="T44" fmla="*/ 224 w 284"/>
                <a:gd name="T45" fmla="*/ 95 h 221"/>
                <a:gd name="T46" fmla="*/ 176 w 284"/>
                <a:gd name="T47" fmla="*/ 93 h 221"/>
                <a:gd name="T48" fmla="*/ 179 w 284"/>
                <a:gd name="T49" fmla="*/ 99 h 221"/>
                <a:gd name="T50" fmla="*/ 204 w 284"/>
                <a:gd name="T51" fmla="*/ 126 h 221"/>
                <a:gd name="T52" fmla="*/ 221 w 284"/>
                <a:gd name="T53" fmla="*/ 153 h 221"/>
                <a:gd name="T54" fmla="*/ 235 w 284"/>
                <a:gd name="T55" fmla="*/ 175 h 221"/>
                <a:gd name="T56" fmla="*/ 235 w 284"/>
                <a:gd name="T57" fmla="*/ 178 h 221"/>
                <a:gd name="T58" fmla="*/ 201 w 284"/>
                <a:gd name="T59" fmla="*/ 165 h 221"/>
                <a:gd name="T60" fmla="*/ 164 w 284"/>
                <a:gd name="T61" fmla="*/ 149 h 221"/>
                <a:gd name="T62" fmla="*/ 130 w 284"/>
                <a:gd name="T63" fmla="*/ 124 h 221"/>
                <a:gd name="T64" fmla="*/ 116 w 284"/>
                <a:gd name="T65" fmla="*/ 111 h 221"/>
                <a:gd name="T66" fmla="*/ 119 w 284"/>
                <a:gd name="T67" fmla="*/ 120 h 221"/>
                <a:gd name="T68" fmla="*/ 127 w 284"/>
                <a:gd name="T69" fmla="*/ 149 h 221"/>
                <a:gd name="T70" fmla="*/ 113 w 284"/>
                <a:gd name="T71" fmla="*/ 196 h 221"/>
                <a:gd name="T72" fmla="*/ 99 w 284"/>
                <a:gd name="T73" fmla="*/ 182 h 221"/>
                <a:gd name="T74" fmla="*/ 68 w 284"/>
                <a:gd name="T75" fmla="*/ 124 h 221"/>
                <a:gd name="T76" fmla="*/ 71 w 284"/>
                <a:gd name="T77" fmla="*/ 99 h 221"/>
                <a:gd name="T78" fmla="*/ 65 w 284"/>
                <a:gd name="T79" fmla="*/ 101 h 221"/>
                <a:gd name="T80" fmla="*/ 57 w 284"/>
                <a:gd name="T81" fmla="*/ 116 h 221"/>
                <a:gd name="T82" fmla="*/ 25 w 284"/>
                <a:gd name="T83" fmla="*/ 130 h 221"/>
                <a:gd name="T84" fmla="*/ 8 w 284"/>
                <a:gd name="T85" fmla="*/ 132 h 221"/>
                <a:gd name="T86" fmla="*/ 17 w 284"/>
                <a:gd name="T87" fmla="*/ 111 h 221"/>
                <a:gd name="T88" fmla="*/ 31 w 284"/>
                <a:gd name="T89" fmla="*/ 85 h 221"/>
                <a:gd name="T90" fmla="*/ 59 w 284"/>
                <a:gd name="T91" fmla="*/ 64 h 221"/>
                <a:gd name="T92" fmla="*/ 68 w 284"/>
                <a:gd name="T93" fmla="*/ 52 h 221"/>
                <a:gd name="T94" fmla="*/ 51 w 284"/>
                <a:gd name="T95" fmla="*/ 31 h 221"/>
                <a:gd name="T96" fmla="*/ 39 w 284"/>
                <a:gd name="T97" fmla="*/ 14 h 221"/>
                <a:gd name="T98" fmla="*/ 28 w 284"/>
                <a:gd name="T99" fmla="*/ 4 h 221"/>
                <a:gd name="T100" fmla="*/ 28 w 284"/>
                <a:gd name="T101" fmla="*/ 0 h 221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284"/>
                <a:gd name="T154" fmla="*/ 0 h 221"/>
                <a:gd name="T155" fmla="*/ 284 w 284"/>
                <a:gd name="T156" fmla="*/ 221 h 221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284" h="221">
                  <a:moveTo>
                    <a:pt x="28" y="0"/>
                  </a:moveTo>
                  <a:lnTo>
                    <a:pt x="31" y="4"/>
                  </a:lnTo>
                  <a:lnTo>
                    <a:pt x="39" y="8"/>
                  </a:lnTo>
                  <a:lnTo>
                    <a:pt x="45" y="14"/>
                  </a:lnTo>
                  <a:lnTo>
                    <a:pt x="48" y="21"/>
                  </a:lnTo>
                  <a:lnTo>
                    <a:pt x="51" y="27"/>
                  </a:lnTo>
                  <a:lnTo>
                    <a:pt x="59" y="37"/>
                  </a:lnTo>
                  <a:lnTo>
                    <a:pt x="68" y="47"/>
                  </a:lnTo>
                  <a:lnTo>
                    <a:pt x="79" y="52"/>
                  </a:lnTo>
                  <a:lnTo>
                    <a:pt x="88" y="45"/>
                  </a:lnTo>
                  <a:lnTo>
                    <a:pt x="105" y="39"/>
                  </a:lnTo>
                  <a:lnTo>
                    <a:pt x="122" y="31"/>
                  </a:lnTo>
                  <a:lnTo>
                    <a:pt x="139" y="27"/>
                  </a:lnTo>
                  <a:lnTo>
                    <a:pt x="147" y="27"/>
                  </a:lnTo>
                  <a:lnTo>
                    <a:pt x="159" y="25"/>
                  </a:lnTo>
                  <a:lnTo>
                    <a:pt x="173" y="25"/>
                  </a:lnTo>
                  <a:lnTo>
                    <a:pt x="187" y="25"/>
                  </a:lnTo>
                  <a:lnTo>
                    <a:pt x="201" y="25"/>
                  </a:lnTo>
                  <a:lnTo>
                    <a:pt x="215" y="23"/>
                  </a:lnTo>
                  <a:lnTo>
                    <a:pt x="227" y="23"/>
                  </a:lnTo>
                  <a:lnTo>
                    <a:pt x="232" y="21"/>
                  </a:lnTo>
                  <a:lnTo>
                    <a:pt x="213" y="29"/>
                  </a:lnTo>
                  <a:lnTo>
                    <a:pt x="196" y="37"/>
                  </a:lnTo>
                  <a:lnTo>
                    <a:pt x="184" y="45"/>
                  </a:lnTo>
                  <a:lnTo>
                    <a:pt x="176" y="47"/>
                  </a:lnTo>
                  <a:lnTo>
                    <a:pt x="170" y="47"/>
                  </a:lnTo>
                  <a:lnTo>
                    <a:pt x="164" y="50"/>
                  </a:lnTo>
                  <a:lnTo>
                    <a:pt x="159" y="50"/>
                  </a:lnTo>
                  <a:lnTo>
                    <a:pt x="153" y="52"/>
                  </a:lnTo>
                  <a:lnTo>
                    <a:pt x="164" y="54"/>
                  </a:lnTo>
                  <a:lnTo>
                    <a:pt x="176" y="54"/>
                  </a:lnTo>
                  <a:lnTo>
                    <a:pt x="187" y="56"/>
                  </a:lnTo>
                  <a:lnTo>
                    <a:pt x="198" y="60"/>
                  </a:lnTo>
                  <a:lnTo>
                    <a:pt x="213" y="62"/>
                  </a:lnTo>
                  <a:lnTo>
                    <a:pt x="224" y="66"/>
                  </a:lnTo>
                  <a:lnTo>
                    <a:pt x="235" y="72"/>
                  </a:lnTo>
                  <a:lnTo>
                    <a:pt x="247" y="81"/>
                  </a:lnTo>
                  <a:lnTo>
                    <a:pt x="258" y="85"/>
                  </a:lnTo>
                  <a:lnTo>
                    <a:pt x="269" y="91"/>
                  </a:lnTo>
                  <a:lnTo>
                    <a:pt x="278" y="95"/>
                  </a:lnTo>
                  <a:lnTo>
                    <a:pt x="284" y="101"/>
                  </a:lnTo>
                  <a:lnTo>
                    <a:pt x="272" y="97"/>
                  </a:lnTo>
                  <a:lnTo>
                    <a:pt x="264" y="95"/>
                  </a:lnTo>
                  <a:lnTo>
                    <a:pt x="252" y="93"/>
                  </a:lnTo>
                  <a:lnTo>
                    <a:pt x="241" y="93"/>
                  </a:lnTo>
                  <a:lnTo>
                    <a:pt x="224" y="95"/>
                  </a:lnTo>
                  <a:lnTo>
                    <a:pt x="201" y="95"/>
                  </a:lnTo>
                  <a:lnTo>
                    <a:pt x="176" y="93"/>
                  </a:lnTo>
                  <a:lnTo>
                    <a:pt x="159" y="87"/>
                  </a:lnTo>
                  <a:lnTo>
                    <a:pt x="179" y="99"/>
                  </a:lnTo>
                  <a:lnTo>
                    <a:pt x="193" y="114"/>
                  </a:lnTo>
                  <a:lnTo>
                    <a:pt x="204" y="126"/>
                  </a:lnTo>
                  <a:lnTo>
                    <a:pt x="213" y="140"/>
                  </a:lnTo>
                  <a:lnTo>
                    <a:pt x="221" y="153"/>
                  </a:lnTo>
                  <a:lnTo>
                    <a:pt x="227" y="165"/>
                  </a:lnTo>
                  <a:lnTo>
                    <a:pt x="235" y="175"/>
                  </a:lnTo>
                  <a:lnTo>
                    <a:pt x="247" y="184"/>
                  </a:lnTo>
                  <a:lnTo>
                    <a:pt x="235" y="178"/>
                  </a:lnTo>
                  <a:lnTo>
                    <a:pt x="218" y="171"/>
                  </a:lnTo>
                  <a:lnTo>
                    <a:pt x="201" y="165"/>
                  </a:lnTo>
                  <a:lnTo>
                    <a:pt x="181" y="157"/>
                  </a:lnTo>
                  <a:lnTo>
                    <a:pt x="164" y="149"/>
                  </a:lnTo>
                  <a:lnTo>
                    <a:pt x="145" y="138"/>
                  </a:lnTo>
                  <a:lnTo>
                    <a:pt x="130" y="124"/>
                  </a:lnTo>
                  <a:lnTo>
                    <a:pt x="119" y="107"/>
                  </a:lnTo>
                  <a:lnTo>
                    <a:pt x="116" y="111"/>
                  </a:lnTo>
                  <a:lnTo>
                    <a:pt x="116" y="114"/>
                  </a:lnTo>
                  <a:lnTo>
                    <a:pt x="119" y="120"/>
                  </a:lnTo>
                  <a:lnTo>
                    <a:pt x="122" y="126"/>
                  </a:lnTo>
                  <a:lnTo>
                    <a:pt x="127" y="149"/>
                  </a:lnTo>
                  <a:lnTo>
                    <a:pt x="122" y="171"/>
                  </a:lnTo>
                  <a:lnTo>
                    <a:pt x="113" y="196"/>
                  </a:lnTo>
                  <a:lnTo>
                    <a:pt x="110" y="221"/>
                  </a:lnTo>
                  <a:lnTo>
                    <a:pt x="99" y="182"/>
                  </a:lnTo>
                  <a:lnTo>
                    <a:pt x="79" y="151"/>
                  </a:lnTo>
                  <a:lnTo>
                    <a:pt x="68" y="124"/>
                  </a:lnTo>
                  <a:lnTo>
                    <a:pt x="71" y="103"/>
                  </a:lnTo>
                  <a:lnTo>
                    <a:pt x="71" y="99"/>
                  </a:lnTo>
                  <a:lnTo>
                    <a:pt x="68" y="99"/>
                  </a:lnTo>
                  <a:lnTo>
                    <a:pt x="65" y="101"/>
                  </a:lnTo>
                  <a:lnTo>
                    <a:pt x="62" y="105"/>
                  </a:lnTo>
                  <a:lnTo>
                    <a:pt x="57" y="116"/>
                  </a:lnTo>
                  <a:lnTo>
                    <a:pt x="45" y="124"/>
                  </a:lnTo>
                  <a:lnTo>
                    <a:pt x="25" y="130"/>
                  </a:lnTo>
                  <a:lnTo>
                    <a:pt x="0" y="142"/>
                  </a:lnTo>
                  <a:lnTo>
                    <a:pt x="8" y="132"/>
                  </a:lnTo>
                  <a:lnTo>
                    <a:pt x="14" y="122"/>
                  </a:lnTo>
                  <a:lnTo>
                    <a:pt x="17" y="111"/>
                  </a:lnTo>
                  <a:lnTo>
                    <a:pt x="22" y="99"/>
                  </a:lnTo>
                  <a:lnTo>
                    <a:pt x="31" y="85"/>
                  </a:lnTo>
                  <a:lnTo>
                    <a:pt x="45" y="72"/>
                  </a:lnTo>
                  <a:lnTo>
                    <a:pt x="59" y="64"/>
                  </a:lnTo>
                  <a:lnTo>
                    <a:pt x="74" y="58"/>
                  </a:lnTo>
                  <a:lnTo>
                    <a:pt x="68" y="52"/>
                  </a:lnTo>
                  <a:lnTo>
                    <a:pt x="59" y="41"/>
                  </a:lnTo>
                  <a:lnTo>
                    <a:pt x="51" y="31"/>
                  </a:lnTo>
                  <a:lnTo>
                    <a:pt x="45" y="23"/>
                  </a:lnTo>
                  <a:lnTo>
                    <a:pt x="39" y="14"/>
                  </a:lnTo>
                  <a:lnTo>
                    <a:pt x="34" y="8"/>
                  </a:lnTo>
                  <a:lnTo>
                    <a:pt x="28" y="4"/>
                  </a:lnTo>
                  <a:lnTo>
                    <a:pt x="25" y="2"/>
                  </a:lnTo>
                  <a:lnTo>
                    <a:pt x="28" y="0"/>
                  </a:lnTo>
                  <a:close/>
                </a:path>
              </a:pathLst>
            </a:custGeom>
            <a:solidFill>
              <a:srgbClr val="FF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76" name="Freeform 49"/>
            <p:cNvSpPr>
              <a:spLocks/>
            </p:cNvSpPr>
            <p:nvPr/>
          </p:nvSpPr>
          <p:spPr bwMode="auto">
            <a:xfrm>
              <a:off x="2825" y="1849"/>
              <a:ext cx="303" cy="336"/>
            </a:xfrm>
            <a:custGeom>
              <a:avLst/>
              <a:gdLst>
                <a:gd name="T0" fmla="*/ 51 w 303"/>
                <a:gd name="T1" fmla="*/ 45 h 336"/>
                <a:gd name="T2" fmla="*/ 59 w 303"/>
                <a:gd name="T3" fmla="*/ 57 h 336"/>
                <a:gd name="T4" fmla="*/ 65 w 303"/>
                <a:gd name="T5" fmla="*/ 72 h 336"/>
                <a:gd name="T6" fmla="*/ 82 w 303"/>
                <a:gd name="T7" fmla="*/ 95 h 336"/>
                <a:gd name="T8" fmla="*/ 105 w 303"/>
                <a:gd name="T9" fmla="*/ 88 h 336"/>
                <a:gd name="T10" fmla="*/ 139 w 303"/>
                <a:gd name="T11" fmla="*/ 55 h 336"/>
                <a:gd name="T12" fmla="*/ 167 w 303"/>
                <a:gd name="T13" fmla="*/ 39 h 336"/>
                <a:gd name="T14" fmla="*/ 196 w 303"/>
                <a:gd name="T15" fmla="*/ 28 h 336"/>
                <a:gd name="T16" fmla="*/ 227 w 303"/>
                <a:gd name="T17" fmla="*/ 16 h 336"/>
                <a:gd name="T18" fmla="*/ 250 w 303"/>
                <a:gd name="T19" fmla="*/ 4 h 336"/>
                <a:gd name="T20" fmla="*/ 238 w 303"/>
                <a:gd name="T21" fmla="*/ 18 h 336"/>
                <a:gd name="T22" fmla="*/ 204 w 303"/>
                <a:gd name="T23" fmla="*/ 53 h 336"/>
                <a:gd name="T24" fmla="*/ 187 w 303"/>
                <a:gd name="T25" fmla="*/ 62 h 336"/>
                <a:gd name="T26" fmla="*/ 176 w 303"/>
                <a:gd name="T27" fmla="*/ 68 h 336"/>
                <a:gd name="T28" fmla="*/ 184 w 303"/>
                <a:gd name="T29" fmla="*/ 70 h 336"/>
                <a:gd name="T30" fmla="*/ 207 w 303"/>
                <a:gd name="T31" fmla="*/ 68 h 336"/>
                <a:gd name="T32" fmla="*/ 233 w 303"/>
                <a:gd name="T33" fmla="*/ 70 h 336"/>
                <a:gd name="T34" fmla="*/ 255 w 303"/>
                <a:gd name="T35" fmla="*/ 76 h 336"/>
                <a:gd name="T36" fmla="*/ 278 w 303"/>
                <a:gd name="T37" fmla="*/ 86 h 336"/>
                <a:gd name="T38" fmla="*/ 298 w 303"/>
                <a:gd name="T39" fmla="*/ 97 h 336"/>
                <a:gd name="T40" fmla="*/ 295 w 303"/>
                <a:gd name="T41" fmla="*/ 101 h 336"/>
                <a:gd name="T42" fmla="*/ 272 w 303"/>
                <a:gd name="T43" fmla="*/ 101 h 336"/>
                <a:gd name="T44" fmla="*/ 255 w 303"/>
                <a:gd name="T45" fmla="*/ 105 h 336"/>
                <a:gd name="T46" fmla="*/ 233 w 303"/>
                <a:gd name="T47" fmla="*/ 115 h 336"/>
                <a:gd name="T48" fmla="*/ 207 w 303"/>
                <a:gd name="T49" fmla="*/ 123 h 336"/>
                <a:gd name="T50" fmla="*/ 184 w 303"/>
                <a:gd name="T51" fmla="*/ 125 h 336"/>
                <a:gd name="T52" fmla="*/ 207 w 303"/>
                <a:gd name="T53" fmla="*/ 150 h 336"/>
                <a:gd name="T54" fmla="*/ 238 w 303"/>
                <a:gd name="T55" fmla="*/ 214 h 336"/>
                <a:gd name="T56" fmla="*/ 244 w 303"/>
                <a:gd name="T57" fmla="*/ 231 h 336"/>
                <a:gd name="T58" fmla="*/ 213 w 303"/>
                <a:gd name="T59" fmla="*/ 223 h 336"/>
                <a:gd name="T60" fmla="*/ 173 w 303"/>
                <a:gd name="T61" fmla="*/ 212 h 336"/>
                <a:gd name="T62" fmla="*/ 142 w 303"/>
                <a:gd name="T63" fmla="*/ 187 h 336"/>
                <a:gd name="T64" fmla="*/ 128 w 303"/>
                <a:gd name="T65" fmla="*/ 173 h 336"/>
                <a:gd name="T66" fmla="*/ 128 w 303"/>
                <a:gd name="T67" fmla="*/ 185 h 336"/>
                <a:gd name="T68" fmla="*/ 136 w 303"/>
                <a:gd name="T69" fmla="*/ 225 h 336"/>
                <a:gd name="T70" fmla="*/ 116 w 303"/>
                <a:gd name="T71" fmla="*/ 301 h 336"/>
                <a:gd name="T72" fmla="*/ 102 w 303"/>
                <a:gd name="T73" fmla="*/ 284 h 336"/>
                <a:gd name="T74" fmla="*/ 74 w 303"/>
                <a:gd name="T75" fmla="*/ 210 h 336"/>
                <a:gd name="T76" fmla="*/ 79 w 303"/>
                <a:gd name="T77" fmla="*/ 173 h 336"/>
                <a:gd name="T78" fmla="*/ 74 w 303"/>
                <a:gd name="T79" fmla="*/ 177 h 336"/>
                <a:gd name="T80" fmla="*/ 62 w 303"/>
                <a:gd name="T81" fmla="*/ 202 h 336"/>
                <a:gd name="T82" fmla="*/ 28 w 303"/>
                <a:gd name="T83" fmla="*/ 233 h 336"/>
                <a:gd name="T84" fmla="*/ 11 w 303"/>
                <a:gd name="T85" fmla="*/ 243 h 336"/>
                <a:gd name="T86" fmla="*/ 23 w 303"/>
                <a:gd name="T87" fmla="*/ 210 h 336"/>
                <a:gd name="T88" fmla="*/ 40 w 303"/>
                <a:gd name="T89" fmla="*/ 165 h 336"/>
                <a:gd name="T90" fmla="*/ 74 w 303"/>
                <a:gd name="T91" fmla="*/ 123 h 336"/>
                <a:gd name="T92" fmla="*/ 82 w 303"/>
                <a:gd name="T93" fmla="*/ 103 h 336"/>
                <a:gd name="T94" fmla="*/ 65 w 303"/>
                <a:gd name="T95" fmla="*/ 78 h 336"/>
                <a:gd name="T96" fmla="*/ 57 w 303"/>
                <a:gd name="T97" fmla="*/ 59 h 336"/>
                <a:gd name="T98" fmla="*/ 45 w 303"/>
                <a:gd name="T99" fmla="*/ 47 h 336"/>
                <a:gd name="T100" fmla="*/ 45 w 303"/>
                <a:gd name="T101" fmla="*/ 41 h 3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303"/>
                <a:gd name="T154" fmla="*/ 0 h 336"/>
                <a:gd name="T155" fmla="*/ 303 w 303"/>
                <a:gd name="T156" fmla="*/ 336 h 3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303" h="336">
                  <a:moveTo>
                    <a:pt x="45" y="41"/>
                  </a:moveTo>
                  <a:lnTo>
                    <a:pt x="51" y="45"/>
                  </a:lnTo>
                  <a:lnTo>
                    <a:pt x="54" y="51"/>
                  </a:lnTo>
                  <a:lnTo>
                    <a:pt x="59" y="57"/>
                  </a:lnTo>
                  <a:lnTo>
                    <a:pt x="62" y="64"/>
                  </a:lnTo>
                  <a:lnTo>
                    <a:pt x="65" y="72"/>
                  </a:lnTo>
                  <a:lnTo>
                    <a:pt x="74" y="84"/>
                  </a:lnTo>
                  <a:lnTo>
                    <a:pt x="82" y="95"/>
                  </a:lnTo>
                  <a:lnTo>
                    <a:pt x="93" y="99"/>
                  </a:lnTo>
                  <a:lnTo>
                    <a:pt x="105" y="88"/>
                  </a:lnTo>
                  <a:lnTo>
                    <a:pt x="119" y="72"/>
                  </a:lnTo>
                  <a:lnTo>
                    <a:pt x="139" y="55"/>
                  </a:lnTo>
                  <a:lnTo>
                    <a:pt x="159" y="43"/>
                  </a:lnTo>
                  <a:lnTo>
                    <a:pt x="167" y="39"/>
                  </a:lnTo>
                  <a:lnTo>
                    <a:pt x="179" y="35"/>
                  </a:lnTo>
                  <a:lnTo>
                    <a:pt x="196" y="28"/>
                  </a:lnTo>
                  <a:lnTo>
                    <a:pt x="210" y="22"/>
                  </a:lnTo>
                  <a:lnTo>
                    <a:pt x="227" y="16"/>
                  </a:lnTo>
                  <a:lnTo>
                    <a:pt x="238" y="10"/>
                  </a:lnTo>
                  <a:lnTo>
                    <a:pt x="250" y="4"/>
                  </a:lnTo>
                  <a:lnTo>
                    <a:pt x="255" y="0"/>
                  </a:lnTo>
                  <a:lnTo>
                    <a:pt x="238" y="18"/>
                  </a:lnTo>
                  <a:lnTo>
                    <a:pt x="218" y="37"/>
                  </a:lnTo>
                  <a:lnTo>
                    <a:pt x="204" y="53"/>
                  </a:lnTo>
                  <a:lnTo>
                    <a:pt x="193" y="59"/>
                  </a:lnTo>
                  <a:lnTo>
                    <a:pt x="187" y="62"/>
                  </a:lnTo>
                  <a:lnTo>
                    <a:pt x="181" y="66"/>
                  </a:lnTo>
                  <a:lnTo>
                    <a:pt x="176" y="68"/>
                  </a:lnTo>
                  <a:lnTo>
                    <a:pt x="173" y="72"/>
                  </a:lnTo>
                  <a:lnTo>
                    <a:pt x="184" y="70"/>
                  </a:lnTo>
                  <a:lnTo>
                    <a:pt x="196" y="70"/>
                  </a:lnTo>
                  <a:lnTo>
                    <a:pt x="207" y="68"/>
                  </a:lnTo>
                  <a:lnTo>
                    <a:pt x="221" y="68"/>
                  </a:lnTo>
                  <a:lnTo>
                    <a:pt x="233" y="70"/>
                  </a:lnTo>
                  <a:lnTo>
                    <a:pt x="244" y="72"/>
                  </a:lnTo>
                  <a:lnTo>
                    <a:pt x="255" y="76"/>
                  </a:lnTo>
                  <a:lnTo>
                    <a:pt x="267" y="84"/>
                  </a:lnTo>
                  <a:lnTo>
                    <a:pt x="278" y="86"/>
                  </a:lnTo>
                  <a:lnTo>
                    <a:pt x="289" y="90"/>
                  </a:lnTo>
                  <a:lnTo>
                    <a:pt x="298" y="97"/>
                  </a:lnTo>
                  <a:lnTo>
                    <a:pt x="303" y="103"/>
                  </a:lnTo>
                  <a:lnTo>
                    <a:pt x="295" y="101"/>
                  </a:lnTo>
                  <a:lnTo>
                    <a:pt x="284" y="99"/>
                  </a:lnTo>
                  <a:lnTo>
                    <a:pt x="272" y="101"/>
                  </a:lnTo>
                  <a:lnTo>
                    <a:pt x="261" y="103"/>
                  </a:lnTo>
                  <a:lnTo>
                    <a:pt x="255" y="105"/>
                  </a:lnTo>
                  <a:lnTo>
                    <a:pt x="244" y="111"/>
                  </a:lnTo>
                  <a:lnTo>
                    <a:pt x="233" y="115"/>
                  </a:lnTo>
                  <a:lnTo>
                    <a:pt x="218" y="119"/>
                  </a:lnTo>
                  <a:lnTo>
                    <a:pt x="207" y="123"/>
                  </a:lnTo>
                  <a:lnTo>
                    <a:pt x="196" y="125"/>
                  </a:lnTo>
                  <a:lnTo>
                    <a:pt x="184" y="125"/>
                  </a:lnTo>
                  <a:lnTo>
                    <a:pt x="176" y="123"/>
                  </a:lnTo>
                  <a:lnTo>
                    <a:pt x="207" y="150"/>
                  </a:lnTo>
                  <a:lnTo>
                    <a:pt x="227" y="181"/>
                  </a:lnTo>
                  <a:lnTo>
                    <a:pt x="238" y="214"/>
                  </a:lnTo>
                  <a:lnTo>
                    <a:pt x="255" y="235"/>
                  </a:lnTo>
                  <a:lnTo>
                    <a:pt x="244" y="231"/>
                  </a:lnTo>
                  <a:lnTo>
                    <a:pt x="230" y="227"/>
                  </a:lnTo>
                  <a:lnTo>
                    <a:pt x="213" y="223"/>
                  </a:lnTo>
                  <a:lnTo>
                    <a:pt x="193" y="218"/>
                  </a:lnTo>
                  <a:lnTo>
                    <a:pt x="173" y="212"/>
                  </a:lnTo>
                  <a:lnTo>
                    <a:pt x="156" y="204"/>
                  </a:lnTo>
                  <a:lnTo>
                    <a:pt x="142" y="187"/>
                  </a:lnTo>
                  <a:lnTo>
                    <a:pt x="130" y="167"/>
                  </a:lnTo>
                  <a:lnTo>
                    <a:pt x="128" y="173"/>
                  </a:lnTo>
                  <a:lnTo>
                    <a:pt x="128" y="179"/>
                  </a:lnTo>
                  <a:lnTo>
                    <a:pt x="128" y="185"/>
                  </a:lnTo>
                  <a:lnTo>
                    <a:pt x="133" y="194"/>
                  </a:lnTo>
                  <a:lnTo>
                    <a:pt x="136" y="225"/>
                  </a:lnTo>
                  <a:lnTo>
                    <a:pt x="128" y="262"/>
                  </a:lnTo>
                  <a:lnTo>
                    <a:pt x="116" y="301"/>
                  </a:lnTo>
                  <a:lnTo>
                    <a:pt x="110" y="336"/>
                  </a:lnTo>
                  <a:lnTo>
                    <a:pt x="102" y="284"/>
                  </a:lnTo>
                  <a:lnTo>
                    <a:pt x="85" y="243"/>
                  </a:lnTo>
                  <a:lnTo>
                    <a:pt x="74" y="210"/>
                  </a:lnTo>
                  <a:lnTo>
                    <a:pt x="79" y="177"/>
                  </a:lnTo>
                  <a:lnTo>
                    <a:pt x="79" y="173"/>
                  </a:lnTo>
                  <a:lnTo>
                    <a:pt x="76" y="173"/>
                  </a:lnTo>
                  <a:lnTo>
                    <a:pt x="74" y="177"/>
                  </a:lnTo>
                  <a:lnTo>
                    <a:pt x="71" y="183"/>
                  </a:lnTo>
                  <a:lnTo>
                    <a:pt x="62" y="202"/>
                  </a:lnTo>
                  <a:lnTo>
                    <a:pt x="48" y="216"/>
                  </a:lnTo>
                  <a:lnTo>
                    <a:pt x="28" y="233"/>
                  </a:lnTo>
                  <a:lnTo>
                    <a:pt x="0" y="260"/>
                  </a:lnTo>
                  <a:lnTo>
                    <a:pt x="11" y="243"/>
                  </a:lnTo>
                  <a:lnTo>
                    <a:pt x="20" y="227"/>
                  </a:lnTo>
                  <a:lnTo>
                    <a:pt x="23" y="210"/>
                  </a:lnTo>
                  <a:lnTo>
                    <a:pt x="28" y="189"/>
                  </a:lnTo>
                  <a:lnTo>
                    <a:pt x="40" y="165"/>
                  </a:lnTo>
                  <a:lnTo>
                    <a:pt x="54" y="142"/>
                  </a:lnTo>
                  <a:lnTo>
                    <a:pt x="74" y="123"/>
                  </a:lnTo>
                  <a:lnTo>
                    <a:pt x="88" y="111"/>
                  </a:lnTo>
                  <a:lnTo>
                    <a:pt x="82" y="103"/>
                  </a:lnTo>
                  <a:lnTo>
                    <a:pt x="74" y="90"/>
                  </a:lnTo>
                  <a:lnTo>
                    <a:pt x="65" y="78"/>
                  </a:lnTo>
                  <a:lnTo>
                    <a:pt x="59" y="68"/>
                  </a:lnTo>
                  <a:lnTo>
                    <a:pt x="57" y="59"/>
                  </a:lnTo>
                  <a:lnTo>
                    <a:pt x="51" y="53"/>
                  </a:lnTo>
                  <a:lnTo>
                    <a:pt x="45" y="47"/>
                  </a:lnTo>
                  <a:lnTo>
                    <a:pt x="42" y="45"/>
                  </a:lnTo>
                  <a:lnTo>
                    <a:pt x="45" y="41"/>
                  </a:lnTo>
                  <a:close/>
                </a:path>
              </a:pathLst>
            </a:custGeom>
            <a:solidFill>
              <a:srgbClr val="FF9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77" name="Freeform 50"/>
            <p:cNvSpPr>
              <a:spLocks/>
            </p:cNvSpPr>
            <p:nvPr/>
          </p:nvSpPr>
          <p:spPr bwMode="auto">
            <a:xfrm>
              <a:off x="2612" y="1549"/>
              <a:ext cx="173" cy="128"/>
            </a:xfrm>
            <a:custGeom>
              <a:avLst/>
              <a:gdLst>
                <a:gd name="T0" fmla="*/ 159 w 173"/>
                <a:gd name="T1" fmla="*/ 116 h 128"/>
                <a:gd name="T2" fmla="*/ 111 w 173"/>
                <a:gd name="T3" fmla="*/ 93 h 128"/>
                <a:gd name="T4" fmla="*/ 71 w 173"/>
                <a:gd name="T5" fmla="*/ 97 h 128"/>
                <a:gd name="T6" fmla="*/ 37 w 173"/>
                <a:gd name="T7" fmla="*/ 112 h 128"/>
                <a:gd name="T8" fmla="*/ 23 w 173"/>
                <a:gd name="T9" fmla="*/ 118 h 128"/>
                <a:gd name="T10" fmla="*/ 14 w 173"/>
                <a:gd name="T11" fmla="*/ 114 h 128"/>
                <a:gd name="T12" fmla="*/ 11 w 173"/>
                <a:gd name="T13" fmla="*/ 110 h 128"/>
                <a:gd name="T14" fmla="*/ 6 w 173"/>
                <a:gd name="T15" fmla="*/ 108 h 128"/>
                <a:gd name="T16" fmla="*/ 6 w 173"/>
                <a:gd name="T17" fmla="*/ 103 h 128"/>
                <a:gd name="T18" fmla="*/ 6 w 173"/>
                <a:gd name="T19" fmla="*/ 99 h 128"/>
                <a:gd name="T20" fmla="*/ 6 w 173"/>
                <a:gd name="T21" fmla="*/ 95 h 128"/>
                <a:gd name="T22" fmla="*/ 0 w 173"/>
                <a:gd name="T23" fmla="*/ 91 h 128"/>
                <a:gd name="T24" fmla="*/ 0 w 173"/>
                <a:gd name="T25" fmla="*/ 85 h 128"/>
                <a:gd name="T26" fmla="*/ 3 w 173"/>
                <a:gd name="T27" fmla="*/ 79 h 128"/>
                <a:gd name="T28" fmla="*/ 0 w 173"/>
                <a:gd name="T29" fmla="*/ 70 h 128"/>
                <a:gd name="T30" fmla="*/ 0 w 173"/>
                <a:gd name="T31" fmla="*/ 56 h 128"/>
                <a:gd name="T32" fmla="*/ 3 w 173"/>
                <a:gd name="T33" fmla="*/ 50 h 128"/>
                <a:gd name="T34" fmla="*/ 6 w 173"/>
                <a:gd name="T35" fmla="*/ 50 h 128"/>
                <a:gd name="T36" fmla="*/ 6 w 173"/>
                <a:gd name="T37" fmla="*/ 48 h 128"/>
                <a:gd name="T38" fmla="*/ 3 w 173"/>
                <a:gd name="T39" fmla="*/ 39 h 128"/>
                <a:gd name="T40" fmla="*/ 6 w 173"/>
                <a:gd name="T41" fmla="*/ 35 h 128"/>
                <a:gd name="T42" fmla="*/ 11 w 173"/>
                <a:gd name="T43" fmla="*/ 35 h 128"/>
                <a:gd name="T44" fmla="*/ 11 w 173"/>
                <a:gd name="T45" fmla="*/ 31 h 128"/>
                <a:gd name="T46" fmla="*/ 11 w 173"/>
                <a:gd name="T47" fmla="*/ 25 h 128"/>
                <a:gd name="T48" fmla="*/ 14 w 173"/>
                <a:gd name="T49" fmla="*/ 23 h 128"/>
                <a:gd name="T50" fmla="*/ 23 w 173"/>
                <a:gd name="T51" fmla="*/ 23 h 128"/>
                <a:gd name="T52" fmla="*/ 25 w 173"/>
                <a:gd name="T53" fmla="*/ 21 h 128"/>
                <a:gd name="T54" fmla="*/ 28 w 173"/>
                <a:gd name="T55" fmla="*/ 17 h 128"/>
                <a:gd name="T56" fmla="*/ 28 w 173"/>
                <a:gd name="T57" fmla="*/ 15 h 128"/>
                <a:gd name="T58" fmla="*/ 31 w 173"/>
                <a:gd name="T59" fmla="*/ 13 h 128"/>
                <a:gd name="T60" fmla="*/ 34 w 173"/>
                <a:gd name="T61" fmla="*/ 13 h 128"/>
                <a:gd name="T62" fmla="*/ 37 w 173"/>
                <a:gd name="T63" fmla="*/ 6 h 128"/>
                <a:gd name="T64" fmla="*/ 40 w 173"/>
                <a:gd name="T65" fmla="*/ 4 h 128"/>
                <a:gd name="T66" fmla="*/ 45 w 173"/>
                <a:gd name="T67" fmla="*/ 9 h 128"/>
                <a:gd name="T68" fmla="*/ 51 w 173"/>
                <a:gd name="T69" fmla="*/ 6 h 128"/>
                <a:gd name="T70" fmla="*/ 57 w 173"/>
                <a:gd name="T71" fmla="*/ 2 h 128"/>
                <a:gd name="T72" fmla="*/ 62 w 173"/>
                <a:gd name="T73" fmla="*/ 0 h 128"/>
                <a:gd name="T74" fmla="*/ 71 w 173"/>
                <a:gd name="T75" fmla="*/ 4 h 128"/>
                <a:gd name="T76" fmla="*/ 82 w 173"/>
                <a:gd name="T77" fmla="*/ 21 h 128"/>
                <a:gd name="T78" fmla="*/ 88 w 173"/>
                <a:gd name="T79" fmla="*/ 68 h 128"/>
                <a:gd name="T80" fmla="*/ 122 w 173"/>
                <a:gd name="T81" fmla="*/ 91 h 128"/>
                <a:gd name="T82" fmla="*/ 156 w 173"/>
                <a:gd name="T83" fmla="*/ 110 h 128"/>
                <a:gd name="T84" fmla="*/ 173 w 173"/>
                <a:gd name="T85" fmla="*/ 128 h 12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73"/>
                <a:gd name="T130" fmla="*/ 0 h 128"/>
                <a:gd name="T131" fmla="*/ 173 w 173"/>
                <a:gd name="T132" fmla="*/ 128 h 12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73" h="128">
                  <a:moveTo>
                    <a:pt x="173" y="128"/>
                  </a:moveTo>
                  <a:lnTo>
                    <a:pt x="159" y="116"/>
                  </a:lnTo>
                  <a:lnTo>
                    <a:pt x="136" y="103"/>
                  </a:lnTo>
                  <a:lnTo>
                    <a:pt x="111" y="93"/>
                  </a:lnTo>
                  <a:lnTo>
                    <a:pt x="91" y="91"/>
                  </a:lnTo>
                  <a:lnTo>
                    <a:pt x="71" y="97"/>
                  </a:lnTo>
                  <a:lnTo>
                    <a:pt x="51" y="103"/>
                  </a:lnTo>
                  <a:lnTo>
                    <a:pt x="37" y="112"/>
                  </a:lnTo>
                  <a:lnTo>
                    <a:pt x="28" y="116"/>
                  </a:lnTo>
                  <a:lnTo>
                    <a:pt x="23" y="118"/>
                  </a:lnTo>
                  <a:lnTo>
                    <a:pt x="17" y="116"/>
                  </a:lnTo>
                  <a:lnTo>
                    <a:pt x="14" y="114"/>
                  </a:lnTo>
                  <a:lnTo>
                    <a:pt x="14" y="112"/>
                  </a:lnTo>
                  <a:lnTo>
                    <a:pt x="11" y="110"/>
                  </a:lnTo>
                  <a:lnTo>
                    <a:pt x="8" y="108"/>
                  </a:lnTo>
                  <a:lnTo>
                    <a:pt x="6" y="108"/>
                  </a:lnTo>
                  <a:lnTo>
                    <a:pt x="6" y="106"/>
                  </a:lnTo>
                  <a:lnTo>
                    <a:pt x="6" y="103"/>
                  </a:lnTo>
                  <a:lnTo>
                    <a:pt x="6" y="101"/>
                  </a:lnTo>
                  <a:lnTo>
                    <a:pt x="6" y="99"/>
                  </a:lnTo>
                  <a:lnTo>
                    <a:pt x="6" y="97"/>
                  </a:lnTo>
                  <a:lnTo>
                    <a:pt x="6" y="95"/>
                  </a:lnTo>
                  <a:lnTo>
                    <a:pt x="3" y="93"/>
                  </a:lnTo>
                  <a:lnTo>
                    <a:pt x="0" y="91"/>
                  </a:lnTo>
                  <a:lnTo>
                    <a:pt x="0" y="89"/>
                  </a:lnTo>
                  <a:lnTo>
                    <a:pt x="0" y="85"/>
                  </a:lnTo>
                  <a:lnTo>
                    <a:pt x="3" y="81"/>
                  </a:lnTo>
                  <a:lnTo>
                    <a:pt x="3" y="79"/>
                  </a:lnTo>
                  <a:lnTo>
                    <a:pt x="3" y="75"/>
                  </a:lnTo>
                  <a:lnTo>
                    <a:pt x="0" y="70"/>
                  </a:lnTo>
                  <a:lnTo>
                    <a:pt x="0" y="62"/>
                  </a:lnTo>
                  <a:lnTo>
                    <a:pt x="0" y="56"/>
                  </a:lnTo>
                  <a:lnTo>
                    <a:pt x="0" y="50"/>
                  </a:lnTo>
                  <a:lnTo>
                    <a:pt x="3" y="50"/>
                  </a:lnTo>
                  <a:lnTo>
                    <a:pt x="6" y="50"/>
                  </a:lnTo>
                  <a:lnTo>
                    <a:pt x="8" y="50"/>
                  </a:lnTo>
                  <a:lnTo>
                    <a:pt x="6" y="48"/>
                  </a:lnTo>
                  <a:lnTo>
                    <a:pt x="3" y="44"/>
                  </a:lnTo>
                  <a:lnTo>
                    <a:pt x="3" y="39"/>
                  </a:lnTo>
                  <a:lnTo>
                    <a:pt x="3" y="37"/>
                  </a:lnTo>
                  <a:lnTo>
                    <a:pt x="6" y="35"/>
                  </a:lnTo>
                  <a:lnTo>
                    <a:pt x="8" y="35"/>
                  </a:lnTo>
                  <a:lnTo>
                    <a:pt x="11" y="35"/>
                  </a:lnTo>
                  <a:lnTo>
                    <a:pt x="11" y="33"/>
                  </a:lnTo>
                  <a:lnTo>
                    <a:pt x="11" y="31"/>
                  </a:lnTo>
                  <a:lnTo>
                    <a:pt x="11" y="27"/>
                  </a:lnTo>
                  <a:lnTo>
                    <a:pt x="11" y="25"/>
                  </a:lnTo>
                  <a:lnTo>
                    <a:pt x="14" y="23"/>
                  </a:lnTo>
                  <a:lnTo>
                    <a:pt x="20" y="23"/>
                  </a:lnTo>
                  <a:lnTo>
                    <a:pt x="23" y="23"/>
                  </a:lnTo>
                  <a:lnTo>
                    <a:pt x="25" y="23"/>
                  </a:lnTo>
                  <a:lnTo>
                    <a:pt x="25" y="21"/>
                  </a:lnTo>
                  <a:lnTo>
                    <a:pt x="28" y="19"/>
                  </a:lnTo>
                  <a:lnTo>
                    <a:pt x="28" y="17"/>
                  </a:lnTo>
                  <a:lnTo>
                    <a:pt x="28" y="15"/>
                  </a:lnTo>
                  <a:lnTo>
                    <a:pt x="31" y="13"/>
                  </a:lnTo>
                  <a:lnTo>
                    <a:pt x="34" y="13"/>
                  </a:lnTo>
                  <a:lnTo>
                    <a:pt x="37" y="9"/>
                  </a:lnTo>
                  <a:lnTo>
                    <a:pt x="37" y="6"/>
                  </a:lnTo>
                  <a:lnTo>
                    <a:pt x="37" y="4"/>
                  </a:lnTo>
                  <a:lnTo>
                    <a:pt x="40" y="4"/>
                  </a:lnTo>
                  <a:lnTo>
                    <a:pt x="43" y="6"/>
                  </a:lnTo>
                  <a:lnTo>
                    <a:pt x="45" y="9"/>
                  </a:lnTo>
                  <a:lnTo>
                    <a:pt x="48" y="9"/>
                  </a:lnTo>
                  <a:lnTo>
                    <a:pt x="51" y="6"/>
                  </a:lnTo>
                  <a:lnTo>
                    <a:pt x="54" y="4"/>
                  </a:lnTo>
                  <a:lnTo>
                    <a:pt x="57" y="2"/>
                  </a:lnTo>
                  <a:lnTo>
                    <a:pt x="60" y="0"/>
                  </a:lnTo>
                  <a:lnTo>
                    <a:pt x="62" y="0"/>
                  </a:lnTo>
                  <a:lnTo>
                    <a:pt x="65" y="2"/>
                  </a:lnTo>
                  <a:lnTo>
                    <a:pt x="71" y="4"/>
                  </a:lnTo>
                  <a:lnTo>
                    <a:pt x="74" y="6"/>
                  </a:lnTo>
                  <a:lnTo>
                    <a:pt x="82" y="21"/>
                  </a:lnTo>
                  <a:lnTo>
                    <a:pt x="85" y="44"/>
                  </a:lnTo>
                  <a:lnTo>
                    <a:pt x="88" y="68"/>
                  </a:lnTo>
                  <a:lnTo>
                    <a:pt x="99" y="83"/>
                  </a:lnTo>
                  <a:lnTo>
                    <a:pt x="122" y="91"/>
                  </a:lnTo>
                  <a:lnTo>
                    <a:pt x="142" y="99"/>
                  </a:lnTo>
                  <a:lnTo>
                    <a:pt x="156" y="110"/>
                  </a:lnTo>
                  <a:lnTo>
                    <a:pt x="167" y="118"/>
                  </a:lnTo>
                  <a:lnTo>
                    <a:pt x="173" y="128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78" name="Freeform 51"/>
            <p:cNvSpPr>
              <a:spLocks/>
            </p:cNvSpPr>
            <p:nvPr/>
          </p:nvSpPr>
          <p:spPr bwMode="auto">
            <a:xfrm>
              <a:off x="3546" y="1822"/>
              <a:ext cx="301" cy="119"/>
            </a:xfrm>
            <a:custGeom>
              <a:avLst/>
              <a:gdLst>
                <a:gd name="T0" fmla="*/ 249 w 301"/>
                <a:gd name="T1" fmla="*/ 78 h 119"/>
                <a:gd name="T2" fmla="*/ 224 w 301"/>
                <a:gd name="T3" fmla="*/ 72 h 119"/>
                <a:gd name="T4" fmla="*/ 230 w 301"/>
                <a:gd name="T5" fmla="*/ 66 h 119"/>
                <a:gd name="T6" fmla="*/ 269 w 301"/>
                <a:gd name="T7" fmla="*/ 53 h 119"/>
                <a:gd name="T8" fmla="*/ 281 w 301"/>
                <a:gd name="T9" fmla="*/ 45 h 119"/>
                <a:gd name="T10" fmla="*/ 295 w 301"/>
                <a:gd name="T11" fmla="*/ 37 h 119"/>
                <a:gd name="T12" fmla="*/ 289 w 301"/>
                <a:gd name="T13" fmla="*/ 31 h 119"/>
                <a:gd name="T14" fmla="*/ 278 w 301"/>
                <a:gd name="T15" fmla="*/ 20 h 119"/>
                <a:gd name="T16" fmla="*/ 269 w 301"/>
                <a:gd name="T17" fmla="*/ 16 h 119"/>
                <a:gd name="T18" fmla="*/ 247 w 301"/>
                <a:gd name="T19" fmla="*/ 25 h 119"/>
                <a:gd name="T20" fmla="*/ 230 w 301"/>
                <a:gd name="T21" fmla="*/ 25 h 119"/>
                <a:gd name="T22" fmla="*/ 221 w 301"/>
                <a:gd name="T23" fmla="*/ 14 h 119"/>
                <a:gd name="T24" fmla="*/ 201 w 301"/>
                <a:gd name="T25" fmla="*/ 8 h 119"/>
                <a:gd name="T26" fmla="*/ 179 w 301"/>
                <a:gd name="T27" fmla="*/ 2 h 119"/>
                <a:gd name="T28" fmla="*/ 164 w 301"/>
                <a:gd name="T29" fmla="*/ 8 h 119"/>
                <a:gd name="T30" fmla="*/ 156 w 301"/>
                <a:gd name="T31" fmla="*/ 25 h 119"/>
                <a:gd name="T32" fmla="*/ 139 w 301"/>
                <a:gd name="T33" fmla="*/ 29 h 119"/>
                <a:gd name="T34" fmla="*/ 102 w 301"/>
                <a:gd name="T35" fmla="*/ 25 h 119"/>
                <a:gd name="T36" fmla="*/ 82 w 301"/>
                <a:gd name="T37" fmla="*/ 22 h 119"/>
                <a:gd name="T38" fmla="*/ 65 w 301"/>
                <a:gd name="T39" fmla="*/ 27 h 119"/>
                <a:gd name="T40" fmla="*/ 39 w 301"/>
                <a:gd name="T41" fmla="*/ 29 h 119"/>
                <a:gd name="T42" fmla="*/ 11 w 301"/>
                <a:gd name="T43" fmla="*/ 27 h 119"/>
                <a:gd name="T44" fmla="*/ 17 w 301"/>
                <a:gd name="T45" fmla="*/ 35 h 119"/>
                <a:gd name="T46" fmla="*/ 37 w 301"/>
                <a:gd name="T47" fmla="*/ 51 h 119"/>
                <a:gd name="T48" fmla="*/ 45 w 301"/>
                <a:gd name="T49" fmla="*/ 62 h 119"/>
                <a:gd name="T50" fmla="*/ 85 w 301"/>
                <a:gd name="T51" fmla="*/ 66 h 119"/>
                <a:gd name="T52" fmla="*/ 91 w 301"/>
                <a:gd name="T53" fmla="*/ 70 h 119"/>
                <a:gd name="T54" fmla="*/ 65 w 301"/>
                <a:gd name="T55" fmla="*/ 74 h 119"/>
                <a:gd name="T56" fmla="*/ 54 w 301"/>
                <a:gd name="T57" fmla="*/ 78 h 119"/>
                <a:gd name="T58" fmla="*/ 37 w 301"/>
                <a:gd name="T59" fmla="*/ 89 h 119"/>
                <a:gd name="T60" fmla="*/ 48 w 301"/>
                <a:gd name="T61" fmla="*/ 93 h 119"/>
                <a:gd name="T62" fmla="*/ 71 w 301"/>
                <a:gd name="T63" fmla="*/ 97 h 119"/>
                <a:gd name="T64" fmla="*/ 88 w 301"/>
                <a:gd name="T65" fmla="*/ 97 h 119"/>
                <a:gd name="T66" fmla="*/ 113 w 301"/>
                <a:gd name="T67" fmla="*/ 97 h 119"/>
                <a:gd name="T68" fmla="*/ 122 w 301"/>
                <a:gd name="T69" fmla="*/ 103 h 119"/>
                <a:gd name="T70" fmla="*/ 122 w 301"/>
                <a:gd name="T71" fmla="*/ 115 h 119"/>
                <a:gd name="T72" fmla="*/ 133 w 301"/>
                <a:gd name="T73" fmla="*/ 115 h 119"/>
                <a:gd name="T74" fmla="*/ 161 w 301"/>
                <a:gd name="T75" fmla="*/ 107 h 119"/>
                <a:gd name="T76" fmla="*/ 176 w 301"/>
                <a:gd name="T77" fmla="*/ 105 h 119"/>
                <a:gd name="T78" fmla="*/ 179 w 301"/>
                <a:gd name="T79" fmla="*/ 109 h 119"/>
                <a:gd name="T80" fmla="*/ 190 w 301"/>
                <a:gd name="T81" fmla="*/ 105 h 119"/>
                <a:gd name="T82" fmla="*/ 204 w 301"/>
                <a:gd name="T83" fmla="*/ 84 h 119"/>
                <a:gd name="T84" fmla="*/ 215 w 301"/>
                <a:gd name="T85" fmla="*/ 76 h 119"/>
                <a:gd name="T86" fmla="*/ 244 w 301"/>
                <a:gd name="T87" fmla="*/ 80 h 119"/>
                <a:gd name="T88" fmla="*/ 261 w 301"/>
                <a:gd name="T89" fmla="*/ 80 h 119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301"/>
                <a:gd name="T136" fmla="*/ 0 h 119"/>
                <a:gd name="T137" fmla="*/ 301 w 301"/>
                <a:gd name="T138" fmla="*/ 119 h 119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301" h="119">
                  <a:moveTo>
                    <a:pt x="261" y="80"/>
                  </a:moveTo>
                  <a:lnTo>
                    <a:pt x="249" y="78"/>
                  </a:lnTo>
                  <a:lnTo>
                    <a:pt x="235" y="74"/>
                  </a:lnTo>
                  <a:lnTo>
                    <a:pt x="224" y="72"/>
                  </a:lnTo>
                  <a:lnTo>
                    <a:pt x="218" y="70"/>
                  </a:lnTo>
                  <a:lnTo>
                    <a:pt x="230" y="66"/>
                  </a:lnTo>
                  <a:lnTo>
                    <a:pt x="249" y="60"/>
                  </a:lnTo>
                  <a:lnTo>
                    <a:pt x="269" y="53"/>
                  </a:lnTo>
                  <a:lnTo>
                    <a:pt x="284" y="49"/>
                  </a:lnTo>
                  <a:lnTo>
                    <a:pt x="281" y="45"/>
                  </a:lnTo>
                  <a:lnTo>
                    <a:pt x="286" y="41"/>
                  </a:lnTo>
                  <a:lnTo>
                    <a:pt x="295" y="37"/>
                  </a:lnTo>
                  <a:lnTo>
                    <a:pt x="301" y="33"/>
                  </a:lnTo>
                  <a:lnTo>
                    <a:pt x="289" y="31"/>
                  </a:lnTo>
                  <a:lnTo>
                    <a:pt x="281" y="27"/>
                  </a:lnTo>
                  <a:lnTo>
                    <a:pt x="278" y="20"/>
                  </a:lnTo>
                  <a:lnTo>
                    <a:pt x="278" y="14"/>
                  </a:lnTo>
                  <a:lnTo>
                    <a:pt x="269" y="16"/>
                  </a:lnTo>
                  <a:lnTo>
                    <a:pt x="258" y="20"/>
                  </a:lnTo>
                  <a:lnTo>
                    <a:pt x="247" y="25"/>
                  </a:lnTo>
                  <a:lnTo>
                    <a:pt x="238" y="27"/>
                  </a:lnTo>
                  <a:lnTo>
                    <a:pt x="230" y="25"/>
                  </a:lnTo>
                  <a:lnTo>
                    <a:pt x="227" y="20"/>
                  </a:lnTo>
                  <a:lnTo>
                    <a:pt x="221" y="14"/>
                  </a:lnTo>
                  <a:lnTo>
                    <a:pt x="213" y="10"/>
                  </a:lnTo>
                  <a:lnTo>
                    <a:pt x="201" y="8"/>
                  </a:lnTo>
                  <a:lnTo>
                    <a:pt x="190" y="4"/>
                  </a:lnTo>
                  <a:lnTo>
                    <a:pt x="179" y="2"/>
                  </a:lnTo>
                  <a:lnTo>
                    <a:pt x="170" y="0"/>
                  </a:lnTo>
                  <a:lnTo>
                    <a:pt x="164" y="8"/>
                  </a:lnTo>
                  <a:lnTo>
                    <a:pt x="159" y="16"/>
                  </a:lnTo>
                  <a:lnTo>
                    <a:pt x="156" y="25"/>
                  </a:lnTo>
                  <a:lnTo>
                    <a:pt x="150" y="29"/>
                  </a:lnTo>
                  <a:lnTo>
                    <a:pt x="139" y="29"/>
                  </a:lnTo>
                  <a:lnTo>
                    <a:pt x="122" y="27"/>
                  </a:lnTo>
                  <a:lnTo>
                    <a:pt x="102" y="25"/>
                  </a:lnTo>
                  <a:lnTo>
                    <a:pt x="88" y="20"/>
                  </a:lnTo>
                  <a:lnTo>
                    <a:pt x="82" y="22"/>
                  </a:lnTo>
                  <a:lnTo>
                    <a:pt x="73" y="25"/>
                  </a:lnTo>
                  <a:lnTo>
                    <a:pt x="65" y="27"/>
                  </a:lnTo>
                  <a:lnTo>
                    <a:pt x="54" y="27"/>
                  </a:lnTo>
                  <a:lnTo>
                    <a:pt x="39" y="29"/>
                  </a:lnTo>
                  <a:lnTo>
                    <a:pt x="25" y="29"/>
                  </a:lnTo>
                  <a:lnTo>
                    <a:pt x="11" y="27"/>
                  </a:lnTo>
                  <a:lnTo>
                    <a:pt x="0" y="27"/>
                  </a:lnTo>
                  <a:lnTo>
                    <a:pt x="17" y="35"/>
                  </a:lnTo>
                  <a:lnTo>
                    <a:pt x="31" y="45"/>
                  </a:lnTo>
                  <a:lnTo>
                    <a:pt x="37" y="51"/>
                  </a:lnTo>
                  <a:lnTo>
                    <a:pt x="28" y="58"/>
                  </a:lnTo>
                  <a:lnTo>
                    <a:pt x="45" y="62"/>
                  </a:lnTo>
                  <a:lnTo>
                    <a:pt x="68" y="64"/>
                  </a:lnTo>
                  <a:lnTo>
                    <a:pt x="85" y="66"/>
                  </a:lnTo>
                  <a:lnTo>
                    <a:pt x="96" y="68"/>
                  </a:lnTo>
                  <a:lnTo>
                    <a:pt x="91" y="70"/>
                  </a:lnTo>
                  <a:lnTo>
                    <a:pt x="79" y="74"/>
                  </a:lnTo>
                  <a:lnTo>
                    <a:pt x="65" y="74"/>
                  </a:lnTo>
                  <a:lnTo>
                    <a:pt x="54" y="74"/>
                  </a:lnTo>
                  <a:lnTo>
                    <a:pt x="54" y="78"/>
                  </a:lnTo>
                  <a:lnTo>
                    <a:pt x="48" y="84"/>
                  </a:lnTo>
                  <a:lnTo>
                    <a:pt x="37" y="89"/>
                  </a:lnTo>
                  <a:lnTo>
                    <a:pt x="25" y="91"/>
                  </a:lnTo>
                  <a:lnTo>
                    <a:pt x="48" y="93"/>
                  </a:lnTo>
                  <a:lnTo>
                    <a:pt x="62" y="95"/>
                  </a:lnTo>
                  <a:lnTo>
                    <a:pt x="71" y="97"/>
                  </a:lnTo>
                  <a:lnTo>
                    <a:pt x="71" y="99"/>
                  </a:lnTo>
                  <a:lnTo>
                    <a:pt x="88" y="97"/>
                  </a:lnTo>
                  <a:lnTo>
                    <a:pt x="102" y="97"/>
                  </a:lnTo>
                  <a:lnTo>
                    <a:pt x="113" y="97"/>
                  </a:lnTo>
                  <a:lnTo>
                    <a:pt x="119" y="99"/>
                  </a:lnTo>
                  <a:lnTo>
                    <a:pt x="122" y="103"/>
                  </a:lnTo>
                  <a:lnTo>
                    <a:pt x="125" y="109"/>
                  </a:lnTo>
                  <a:lnTo>
                    <a:pt x="122" y="115"/>
                  </a:lnTo>
                  <a:lnTo>
                    <a:pt x="119" y="119"/>
                  </a:lnTo>
                  <a:lnTo>
                    <a:pt x="133" y="115"/>
                  </a:lnTo>
                  <a:lnTo>
                    <a:pt x="150" y="109"/>
                  </a:lnTo>
                  <a:lnTo>
                    <a:pt x="161" y="107"/>
                  </a:lnTo>
                  <a:lnTo>
                    <a:pt x="170" y="105"/>
                  </a:lnTo>
                  <a:lnTo>
                    <a:pt x="176" y="105"/>
                  </a:lnTo>
                  <a:lnTo>
                    <a:pt x="179" y="107"/>
                  </a:lnTo>
                  <a:lnTo>
                    <a:pt x="179" y="109"/>
                  </a:lnTo>
                  <a:lnTo>
                    <a:pt x="181" y="111"/>
                  </a:lnTo>
                  <a:lnTo>
                    <a:pt x="190" y="105"/>
                  </a:lnTo>
                  <a:lnTo>
                    <a:pt x="198" y="95"/>
                  </a:lnTo>
                  <a:lnTo>
                    <a:pt x="204" y="84"/>
                  </a:lnTo>
                  <a:lnTo>
                    <a:pt x="207" y="76"/>
                  </a:lnTo>
                  <a:lnTo>
                    <a:pt x="215" y="76"/>
                  </a:lnTo>
                  <a:lnTo>
                    <a:pt x="230" y="78"/>
                  </a:lnTo>
                  <a:lnTo>
                    <a:pt x="244" y="80"/>
                  </a:lnTo>
                  <a:lnTo>
                    <a:pt x="252" y="82"/>
                  </a:lnTo>
                  <a:lnTo>
                    <a:pt x="261" y="80"/>
                  </a:lnTo>
                  <a:close/>
                </a:path>
              </a:pathLst>
            </a:custGeom>
            <a:solidFill>
              <a:srgbClr val="FF9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79" name="Freeform 52"/>
            <p:cNvSpPr>
              <a:spLocks/>
            </p:cNvSpPr>
            <p:nvPr/>
          </p:nvSpPr>
          <p:spPr bwMode="auto">
            <a:xfrm>
              <a:off x="4284" y="1314"/>
              <a:ext cx="147" cy="268"/>
            </a:xfrm>
            <a:custGeom>
              <a:avLst/>
              <a:gdLst>
                <a:gd name="T0" fmla="*/ 42 w 147"/>
                <a:gd name="T1" fmla="*/ 27 h 268"/>
                <a:gd name="T2" fmla="*/ 54 w 147"/>
                <a:gd name="T3" fmla="*/ 97 h 268"/>
                <a:gd name="T4" fmla="*/ 88 w 147"/>
                <a:gd name="T5" fmla="*/ 126 h 268"/>
                <a:gd name="T6" fmla="*/ 127 w 147"/>
                <a:gd name="T7" fmla="*/ 134 h 268"/>
                <a:gd name="T8" fmla="*/ 144 w 147"/>
                <a:gd name="T9" fmla="*/ 138 h 268"/>
                <a:gd name="T10" fmla="*/ 147 w 147"/>
                <a:gd name="T11" fmla="*/ 149 h 268"/>
                <a:gd name="T12" fmla="*/ 144 w 147"/>
                <a:gd name="T13" fmla="*/ 159 h 268"/>
                <a:gd name="T14" fmla="*/ 144 w 147"/>
                <a:gd name="T15" fmla="*/ 165 h 268"/>
                <a:gd name="T16" fmla="*/ 142 w 147"/>
                <a:gd name="T17" fmla="*/ 171 h 268"/>
                <a:gd name="T18" fmla="*/ 139 w 147"/>
                <a:gd name="T19" fmla="*/ 175 h 268"/>
                <a:gd name="T20" fmla="*/ 136 w 147"/>
                <a:gd name="T21" fmla="*/ 182 h 268"/>
                <a:gd name="T22" fmla="*/ 136 w 147"/>
                <a:gd name="T23" fmla="*/ 190 h 268"/>
                <a:gd name="T24" fmla="*/ 130 w 147"/>
                <a:gd name="T25" fmla="*/ 198 h 268"/>
                <a:gd name="T26" fmla="*/ 122 w 147"/>
                <a:gd name="T27" fmla="*/ 204 h 268"/>
                <a:gd name="T28" fmla="*/ 116 w 147"/>
                <a:gd name="T29" fmla="*/ 215 h 268"/>
                <a:gd name="T30" fmla="*/ 102 w 147"/>
                <a:gd name="T31" fmla="*/ 237 h 268"/>
                <a:gd name="T32" fmla="*/ 93 w 147"/>
                <a:gd name="T33" fmla="*/ 241 h 268"/>
                <a:gd name="T34" fmla="*/ 93 w 147"/>
                <a:gd name="T35" fmla="*/ 237 h 268"/>
                <a:gd name="T36" fmla="*/ 90 w 147"/>
                <a:gd name="T37" fmla="*/ 241 h 268"/>
                <a:gd name="T38" fmla="*/ 85 w 147"/>
                <a:gd name="T39" fmla="*/ 254 h 268"/>
                <a:gd name="T40" fmla="*/ 79 w 147"/>
                <a:gd name="T41" fmla="*/ 256 h 268"/>
                <a:gd name="T42" fmla="*/ 73 w 147"/>
                <a:gd name="T43" fmla="*/ 254 h 268"/>
                <a:gd name="T44" fmla="*/ 68 w 147"/>
                <a:gd name="T45" fmla="*/ 256 h 268"/>
                <a:gd name="T46" fmla="*/ 65 w 147"/>
                <a:gd name="T47" fmla="*/ 262 h 268"/>
                <a:gd name="T48" fmla="*/ 59 w 147"/>
                <a:gd name="T49" fmla="*/ 264 h 268"/>
                <a:gd name="T50" fmla="*/ 54 w 147"/>
                <a:gd name="T51" fmla="*/ 258 h 268"/>
                <a:gd name="T52" fmla="*/ 48 w 147"/>
                <a:gd name="T53" fmla="*/ 258 h 268"/>
                <a:gd name="T54" fmla="*/ 45 w 147"/>
                <a:gd name="T55" fmla="*/ 264 h 268"/>
                <a:gd name="T56" fmla="*/ 39 w 147"/>
                <a:gd name="T57" fmla="*/ 264 h 268"/>
                <a:gd name="T58" fmla="*/ 37 w 147"/>
                <a:gd name="T59" fmla="*/ 262 h 268"/>
                <a:gd name="T60" fmla="*/ 34 w 147"/>
                <a:gd name="T61" fmla="*/ 260 h 268"/>
                <a:gd name="T62" fmla="*/ 28 w 147"/>
                <a:gd name="T63" fmla="*/ 266 h 268"/>
                <a:gd name="T64" fmla="*/ 22 w 147"/>
                <a:gd name="T65" fmla="*/ 266 h 268"/>
                <a:gd name="T66" fmla="*/ 22 w 147"/>
                <a:gd name="T67" fmla="*/ 258 h 268"/>
                <a:gd name="T68" fmla="*/ 17 w 147"/>
                <a:gd name="T69" fmla="*/ 252 h 268"/>
                <a:gd name="T70" fmla="*/ 8 w 147"/>
                <a:gd name="T71" fmla="*/ 256 h 268"/>
                <a:gd name="T72" fmla="*/ 5 w 147"/>
                <a:gd name="T73" fmla="*/ 252 h 268"/>
                <a:gd name="T74" fmla="*/ 2 w 147"/>
                <a:gd name="T75" fmla="*/ 241 h 268"/>
                <a:gd name="T76" fmla="*/ 5 w 147"/>
                <a:gd name="T77" fmla="*/ 211 h 268"/>
                <a:gd name="T78" fmla="*/ 51 w 147"/>
                <a:gd name="T79" fmla="*/ 147 h 268"/>
                <a:gd name="T80" fmla="*/ 45 w 147"/>
                <a:gd name="T81" fmla="*/ 89 h 268"/>
                <a:gd name="T82" fmla="*/ 37 w 147"/>
                <a:gd name="T83" fmla="*/ 35 h 268"/>
                <a:gd name="T84" fmla="*/ 42 w 147"/>
                <a:gd name="T85" fmla="*/ 0 h 26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147"/>
                <a:gd name="T130" fmla="*/ 0 h 268"/>
                <a:gd name="T131" fmla="*/ 147 w 147"/>
                <a:gd name="T132" fmla="*/ 268 h 268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147" h="268">
                  <a:moveTo>
                    <a:pt x="42" y="0"/>
                  </a:moveTo>
                  <a:lnTo>
                    <a:pt x="42" y="27"/>
                  </a:lnTo>
                  <a:lnTo>
                    <a:pt x="48" y="62"/>
                  </a:lnTo>
                  <a:lnTo>
                    <a:pt x="54" y="97"/>
                  </a:lnTo>
                  <a:lnTo>
                    <a:pt x="68" y="118"/>
                  </a:lnTo>
                  <a:lnTo>
                    <a:pt x="88" y="126"/>
                  </a:lnTo>
                  <a:lnTo>
                    <a:pt x="107" y="130"/>
                  </a:lnTo>
                  <a:lnTo>
                    <a:pt x="127" y="134"/>
                  </a:lnTo>
                  <a:lnTo>
                    <a:pt x="139" y="136"/>
                  </a:lnTo>
                  <a:lnTo>
                    <a:pt x="144" y="138"/>
                  </a:lnTo>
                  <a:lnTo>
                    <a:pt x="147" y="144"/>
                  </a:lnTo>
                  <a:lnTo>
                    <a:pt x="147" y="149"/>
                  </a:lnTo>
                  <a:lnTo>
                    <a:pt x="144" y="155"/>
                  </a:lnTo>
                  <a:lnTo>
                    <a:pt x="144" y="159"/>
                  </a:lnTo>
                  <a:lnTo>
                    <a:pt x="144" y="161"/>
                  </a:lnTo>
                  <a:lnTo>
                    <a:pt x="144" y="165"/>
                  </a:lnTo>
                  <a:lnTo>
                    <a:pt x="144" y="169"/>
                  </a:lnTo>
                  <a:lnTo>
                    <a:pt x="142" y="171"/>
                  </a:lnTo>
                  <a:lnTo>
                    <a:pt x="142" y="173"/>
                  </a:lnTo>
                  <a:lnTo>
                    <a:pt x="139" y="175"/>
                  </a:lnTo>
                  <a:lnTo>
                    <a:pt x="136" y="177"/>
                  </a:lnTo>
                  <a:lnTo>
                    <a:pt x="136" y="182"/>
                  </a:lnTo>
                  <a:lnTo>
                    <a:pt x="136" y="186"/>
                  </a:lnTo>
                  <a:lnTo>
                    <a:pt x="136" y="190"/>
                  </a:lnTo>
                  <a:lnTo>
                    <a:pt x="133" y="194"/>
                  </a:lnTo>
                  <a:lnTo>
                    <a:pt x="130" y="198"/>
                  </a:lnTo>
                  <a:lnTo>
                    <a:pt x="127" y="200"/>
                  </a:lnTo>
                  <a:lnTo>
                    <a:pt x="122" y="204"/>
                  </a:lnTo>
                  <a:lnTo>
                    <a:pt x="119" y="208"/>
                  </a:lnTo>
                  <a:lnTo>
                    <a:pt x="116" y="215"/>
                  </a:lnTo>
                  <a:lnTo>
                    <a:pt x="107" y="227"/>
                  </a:lnTo>
                  <a:lnTo>
                    <a:pt x="102" y="237"/>
                  </a:lnTo>
                  <a:lnTo>
                    <a:pt x="96" y="244"/>
                  </a:lnTo>
                  <a:lnTo>
                    <a:pt x="93" y="241"/>
                  </a:lnTo>
                  <a:lnTo>
                    <a:pt x="93" y="239"/>
                  </a:lnTo>
                  <a:lnTo>
                    <a:pt x="93" y="237"/>
                  </a:lnTo>
                  <a:lnTo>
                    <a:pt x="90" y="235"/>
                  </a:lnTo>
                  <a:lnTo>
                    <a:pt x="90" y="241"/>
                  </a:lnTo>
                  <a:lnTo>
                    <a:pt x="88" y="248"/>
                  </a:lnTo>
                  <a:lnTo>
                    <a:pt x="85" y="254"/>
                  </a:lnTo>
                  <a:lnTo>
                    <a:pt x="82" y="256"/>
                  </a:lnTo>
                  <a:lnTo>
                    <a:pt x="79" y="256"/>
                  </a:lnTo>
                  <a:lnTo>
                    <a:pt x="76" y="254"/>
                  </a:lnTo>
                  <a:lnTo>
                    <a:pt x="73" y="254"/>
                  </a:lnTo>
                  <a:lnTo>
                    <a:pt x="71" y="254"/>
                  </a:lnTo>
                  <a:lnTo>
                    <a:pt x="68" y="256"/>
                  </a:lnTo>
                  <a:lnTo>
                    <a:pt x="68" y="260"/>
                  </a:lnTo>
                  <a:lnTo>
                    <a:pt x="65" y="262"/>
                  </a:lnTo>
                  <a:lnTo>
                    <a:pt x="62" y="264"/>
                  </a:lnTo>
                  <a:lnTo>
                    <a:pt x="59" y="264"/>
                  </a:lnTo>
                  <a:lnTo>
                    <a:pt x="56" y="260"/>
                  </a:lnTo>
                  <a:lnTo>
                    <a:pt x="54" y="258"/>
                  </a:lnTo>
                  <a:lnTo>
                    <a:pt x="51" y="256"/>
                  </a:lnTo>
                  <a:lnTo>
                    <a:pt x="48" y="258"/>
                  </a:lnTo>
                  <a:lnTo>
                    <a:pt x="45" y="260"/>
                  </a:lnTo>
                  <a:lnTo>
                    <a:pt x="45" y="264"/>
                  </a:lnTo>
                  <a:lnTo>
                    <a:pt x="42" y="264"/>
                  </a:lnTo>
                  <a:lnTo>
                    <a:pt x="39" y="264"/>
                  </a:lnTo>
                  <a:lnTo>
                    <a:pt x="37" y="264"/>
                  </a:lnTo>
                  <a:lnTo>
                    <a:pt x="37" y="262"/>
                  </a:lnTo>
                  <a:lnTo>
                    <a:pt x="37" y="260"/>
                  </a:lnTo>
                  <a:lnTo>
                    <a:pt x="34" y="260"/>
                  </a:lnTo>
                  <a:lnTo>
                    <a:pt x="31" y="264"/>
                  </a:lnTo>
                  <a:lnTo>
                    <a:pt x="28" y="266"/>
                  </a:lnTo>
                  <a:lnTo>
                    <a:pt x="25" y="268"/>
                  </a:lnTo>
                  <a:lnTo>
                    <a:pt x="22" y="266"/>
                  </a:lnTo>
                  <a:lnTo>
                    <a:pt x="22" y="262"/>
                  </a:lnTo>
                  <a:lnTo>
                    <a:pt x="22" y="258"/>
                  </a:lnTo>
                  <a:lnTo>
                    <a:pt x="20" y="254"/>
                  </a:lnTo>
                  <a:lnTo>
                    <a:pt x="17" y="252"/>
                  </a:lnTo>
                  <a:lnTo>
                    <a:pt x="11" y="254"/>
                  </a:lnTo>
                  <a:lnTo>
                    <a:pt x="8" y="256"/>
                  </a:lnTo>
                  <a:lnTo>
                    <a:pt x="8" y="254"/>
                  </a:lnTo>
                  <a:lnTo>
                    <a:pt x="5" y="252"/>
                  </a:lnTo>
                  <a:lnTo>
                    <a:pt x="2" y="246"/>
                  </a:lnTo>
                  <a:lnTo>
                    <a:pt x="2" y="241"/>
                  </a:lnTo>
                  <a:lnTo>
                    <a:pt x="0" y="235"/>
                  </a:lnTo>
                  <a:lnTo>
                    <a:pt x="5" y="211"/>
                  </a:lnTo>
                  <a:lnTo>
                    <a:pt x="28" y="180"/>
                  </a:lnTo>
                  <a:lnTo>
                    <a:pt x="51" y="147"/>
                  </a:lnTo>
                  <a:lnTo>
                    <a:pt x="54" y="118"/>
                  </a:lnTo>
                  <a:lnTo>
                    <a:pt x="45" y="89"/>
                  </a:lnTo>
                  <a:lnTo>
                    <a:pt x="39" y="62"/>
                  </a:lnTo>
                  <a:lnTo>
                    <a:pt x="37" y="35"/>
                  </a:lnTo>
                  <a:lnTo>
                    <a:pt x="37" y="19"/>
                  </a:lnTo>
                  <a:lnTo>
                    <a:pt x="42" y="0"/>
                  </a:lnTo>
                  <a:close/>
                </a:path>
              </a:pathLst>
            </a:custGeom>
            <a:solidFill>
              <a:srgbClr val="006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80" name="Freeform 53"/>
            <p:cNvSpPr>
              <a:spLocks/>
            </p:cNvSpPr>
            <p:nvPr/>
          </p:nvSpPr>
          <p:spPr bwMode="auto">
            <a:xfrm>
              <a:off x="2496" y="2928"/>
              <a:ext cx="139" cy="106"/>
            </a:xfrm>
            <a:custGeom>
              <a:avLst/>
              <a:gdLst>
                <a:gd name="T0" fmla="*/ 60 w 139"/>
                <a:gd name="T1" fmla="*/ 58 h 106"/>
                <a:gd name="T2" fmla="*/ 40 w 139"/>
                <a:gd name="T3" fmla="*/ 50 h 106"/>
                <a:gd name="T4" fmla="*/ 17 w 139"/>
                <a:gd name="T5" fmla="*/ 35 h 106"/>
                <a:gd name="T6" fmla="*/ 0 w 139"/>
                <a:gd name="T7" fmla="*/ 19 h 106"/>
                <a:gd name="T8" fmla="*/ 0 w 139"/>
                <a:gd name="T9" fmla="*/ 4 h 106"/>
                <a:gd name="T10" fmla="*/ 8 w 139"/>
                <a:gd name="T11" fmla="*/ 0 h 106"/>
                <a:gd name="T12" fmla="*/ 20 w 139"/>
                <a:gd name="T13" fmla="*/ 11 h 106"/>
                <a:gd name="T14" fmla="*/ 31 w 139"/>
                <a:gd name="T15" fmla="*/ 29 h 106"/>
                <a:gd name="T16" fmla="*/ 45 w 139"/>
                <a:gd name="T17" fmla="*/ 42 h 106"/>
                <a:gd name="T18" fmla="*/ 60 w 139"/>
                <a:gd name="T19" fmla="*/ 37 h 106"/>
                <a:gd name="T20" fmla="*/ 82 w 139"/>
                <a:gd name="T21" fmla="*/ 33 h 106"/>
                <a:gd name="T22" fmla="*/ 105 w 139"/>
                <a:gd name="T23" fmla="*/ 33 h 106"/>
                <a:gd name="T24" fmla="*/ 119 w 139"/>
                <a:gd name="T25" fmla="*/ 46 h 106"/>
                <a:gd name="T26" fmla="*/ 133 w 139"/>
                <a:gd name="T27" fmla="*/ 52 h 106"/>
                <a:gd name="T28" fmla="*/ 139 w 139"/>
                <a:gd name="T29" fmla="*/ 68 h 106"/>
                <a:gd name="T30" fmla="*/ 133 w 139"/>
                <a:gd name="T31" fmla="*/ 87 h 106"/>
                <a:gd name="T32" fmla="*/ 111 w 139"/>
                <a:gd name="T33" fmla="*/ 106 h 106"/>
                <a:gd name="T34" fmla="*/ 96 w 139"/>
                <a:gd name="T35" fmla="*/ 97 h 106"/>
                <a:gd name="T36" fmla="*/ 79 w 139"/>
                <a:gd name="T37" fmla="*/ 83 h 106"/>
                <a:gd name="T38" fmla="*/ 65 w 139"/>
                <a:gd name="T39" fmla="*/ 68 h 106"/>
                <a:gd name="T40" fmla="*/ 60 w 139"/>
                <a:gd name="T41" fmla="*/ 58 h 10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39"/>
                <a:gd name="T64" fmla="*/ 0 h 106"/>
                <a:gd name="T65" fmla="*/ 139 w 139"/>
                <a:gd name="T66" fmla="*/ 106 h 10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39" h="106">
                  <a:moveTo>
                    <a:pt x="60" y="58"/>
                  </a:moveTo>
                  <a:lnTo>
                    <a:pt x="40" y="50"/>
                  </a:lnTo>
                  <a:lnTo>
                    <a:pt x="17" y="35"/>
                  </a:lnTo>
                  <a:lnTo>
                    <a:pt x="0" y="19"/>
                  </a:lnTo>
                  <a:lnTo>
                    <a:pt x="0" y="4"/>
                  </a:lnTo>
                  <a:lnTo>
                    <a:pt x="8" y="0"/>
                  </a:lnTo>
                  <a:lnTo>
                    <a:pt x="20" y="11"/>
                  </a:lnTo>
                  <a:lnTo>
                    <a:pt x="31" y="29"/>
                  </a:lnTo>
                  <a:lnTo>
                    <a:pt x="45" y="42"/>
                  </a:lnTo>
                  <a:lnTo>
                    <a:pt x="60" y="37"/>
                  </a:lnTo>
                  <a:lnTo>
                    <a:pt x="82" y="33"/>
                  </a:lnTo>
                  <a:lnTo>
                    <a:pt x="105" y="33"/>
                  </a:lnTo>
                  <a:lnTo>
                    <a:pt x="119" y="46"/>
                  </a:lnTo>
                  <a:lnTo>
                    <a:pt x="133" y="52"/>
                  </a:lnTo>
                  <a:lnTo>
                    <a:pt x="139" y="68"/>
                  </a:lnTo>
                  <a:lnTo>
                    <a:pt x="133" y="87"/>
                  </a:lnTo>
                  <a:lnTo>
                    <a:pt x="111" y="106"/>
                  </a:lnTo>
                  <a:lnTo>
                    <a:pt x="96" y="97"/>
                  </a:lnTo>
                  <a:lnTo>
                    <a:pt x="79" y="83"/>
                  </a:lnTo>
                  <a:lnTo>
                    <a:pt x="65" y="68"/>
                  </a:lnTo>
                  <a:lnTo>
                    <a:pt x="60" y="58"/>
                  </a:lnTo>
                  <a:close/>
                </a:path>
              </a:pathLst>
            </a:custGeom>
            <a:solidFill>
              <a:srgbClr val="0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81" name="Freeform 54"/>
            <p:cNvSpPr>
              <a:spLocks/>
            </p:cNvSpPr>
            <p:nvPr/>
          </p:nvSpPr>
          <p:spPr bwMode="auto">
            <a:xfrm>
              <a:off x="2256" y="2976"/>
              <a:ext cx="593" cy="409"/>
            </a:xfrm>
            <a:custGeom>
              <a:avLst/>
              <a:gdLst>
                <a:gd name="T0" fmla="*/ 130 w 593"/>
                <a:gd name="T1" fmla="*/ 389 h 409"/>
                <a:gd name="T2" fmla="*/ 107 w 593"/>
                <a:gd name="T3" fmla="*/ 405 h 409"/>
                <a:gd name="T4" fmla="*/ 22 w 593"/>
                <a:gd name="T5" fmla="*/ 374 h 409"/>
                <a:gd name="T6" fmla="*/ 17 w 593"/>
                <a:gd name="T7" fmla="*/ 343 h 409"/>
                <a:gd name="T8" fmla="*/ 59 w 593"/>
                <a:gd name="T9" fmla="*/ 356 h 409"/>
                <a:gd name="T10" fmla="*/ 76 w 593"/>
                <a:gd name="T11" fmla="*/ 345 h 409"/>
                <a:gd name="T12" fmla="*/ 159 w 593"/>
                <a:gd name="T13" fmla="*/ 263 h 409"/>
                <a:gd name="T14" fmla="*/ 244 w 593"/>
                <a:gd name="T15" fmla="*/ 252 h 409"/>
                <a:gd name="T16" fmla="*/ 266 w 593"/>
                <a:gd name="T17" fmla="*/ 244 h 409"/>
                <a:gd name="T18" fmla="*/ 272 w 593"/>
                <a:gd name="T19" fmla="*/ 219 h 409"/>
                <a:gd name="T20" fmla="*/ 201 w 593"/>
                <a:gd name="T21" fmla="*/ 213 h 409"/>
                <a:gd name="T22" fmla="*/ 159 w 593"/>
                <a:gd name="T23" fmla="*/ 199 h 409"/>
                <a:gd name="T24" fmla="*/ 130 w 593"/>
                <a:gd name="T25" fmla="*/ 178 h 409"/>
                <a:gd name="T26" fmla="*/ 150 w 593"/>
                <a:gd name="T27" fmla="*/ 162 h 409"/>
                <a:gd name="T28" fmla="*/ 181 w 593"/>
                <a:gd name="T29" fmla="*/ 172 h 409"/>
                <a:gd name="T30" fmla="*/ 195 w 593"/>
                <a:gd name="T31" fmla="*/ 186 h 409"/>
                <a:gd name="T32" fmla="*/ 249 w 593"/>
                <a:gd name="T33" fmla="*/ 186 h 409"/>
                <a:gd name="T34" fmla="*/ 235 w 593"/>
                <a:gd name="T35" fmla="*/ 155 h 409"/>
                <a:gd name="T36" fmla="*/ 232 w 593"/>
                <a:gd name="T37" fmla="*/ 137 h 409"/>
                <a:gd name="T38" fmla="*/ 193 w 593"/>
                <a:gd name="T39" fmla="*/ 126 h 409"/>
                <a:gd name="T40" fmla="*/ 178 w 593"/>
                <a:gd name="T41" fmla="*/ 108 h 409"/>
                <a:gd name="T42" fmla="*/ 170 w 593"/>
                <a:gd name="T43" fmla="*/ 93 h 409"/>
                <a:gd name="T44" fmla="*/ 161 w 593"/>
                <a:gd name="T45" fmla="*/ 58 h 409"/>
                <a:gd name="T46" fmla="*/ 184 w 593"/>
                <a:gd name="T47" fmla="*/ 9 h 409"/>
                <a:gd name="T48" fmla="*/ 193 w 593"/>
                <a:gd name="T49" fmla="*/ 21 h 409"/>
                <a:gd name="T50" fmla="*/ 238 w 593"/>
                <a:gd name="T51" fmla="*/ 13 h 409"/>
                <a:gd name="T52" fmla="*/ 298 w 593"/>
                <a:gd name="T53" fmla="*/ 31 h 409"/>
                <a:gd name="T54" fmla="*/ 295 w 593"/>
                <a:gd name="T55" fmla="*/ 46 h 409"/>
                <a:gd name="T56" fmla="*/ 306 w 593"/>
                <a:gd name="T57" fmla="*/ 73 h 409"/>
                <a:gd name="T58" fmla="*/ 315 w 593"/>
                <a:gd name="T59" fmla="*/ 83 h 409"/>
                <a:gd name="T60" fmla="*/ 283 w 593"/>
                <a:gd name="T61" fmla="*/ 110 h 409"/>
                <a:gd name="T62" fmla="*/ 335 w 593"/>
                <a:gd name="T63" fmla="*/ 124 h 409"/>
                <a:gd name="T64" fmla="*/ 405 w 593"/>
                <a:gd name="T65" fmla="*/ 126 h 409"/>
                <a:gd name="T66" fmla="*/ 448 w 593"/>
                <a:gd name="T67" fmla="*/ 162 h 409"/>
                <a:gd name="T68" fmla="*/ 459 w 593"/>
                <a:gd name="T69" fmla="*/ 201 h 409"/>
                <a:gd name="T70" fmla="*/ 459 w 593"/>
                <a:gd name="T71" fmla="*/ 238 h 409"/>
                <a:gd name="T72" fmla="*/ 434 w 593"/>
                <a:gd name="T73" fmla="*/ 236 h 409"/>
                <a:gd name="T74" fmla="*/ 420 w 593"/>
                <a:gd name="T75" fmla="*/ 223 h 409"/>
                <a:gd name="T76" fmla="*/ 417 w 593"/>
                <a:gd name="T77" fmla="*/ 203 h 409"/>
                <a:gd name="T78" fmla="*/ 417 w 593"/>
                <a:gd name="T79" fmla="*/ 192 h 409"/>
                <a:gd name="T80" fmla="*/ 400 w 593"/>
                <a:gd name="T81" fmla="*/ 159 h 409"/>
                <a:gd name="T82" fmla="*/ 380 w 593"/>
                <a:gd name="T83" fmla="*/ 157 h 409"/>
                <a:gd name="T84" fmla="*/ 383 w 593"/>
                <a:gd name="T85" fmla="*/ 215 h 409"/>
                <a:gd name="T86" fmla="*/ 388 w 593"/>
                <a:gd name="T87" fmla="*/ 252 h 409"/>
                <a:gd name="T88" fmla="*/ 423 w 593"/>
                <a:gd name="T89" fmla="*/ 300 h 409"/>
                <a:gd name="T90" fmla="*/ 454 w 593"/>
                <a:gd name="T91" fmla="*/ 300 h 409"/>
                <a:gd name="T92" fmla="*/ 528 w 593"/>
                <a:gd name="T93" fmla="*/ 294 h 409"/>
                <a:gd name="T94" fmla="*/ 564 w 593"/>
                <a:gd name="T95" fmla="*/ 294 h 409"/>
                <a:gd name="T96" fmla="*/ 573 w 593"/>
                <a:gd name="T97" fmla="*/ 370 h 409"/>
                <a:gd name="T98" fmla="*/ 556 w 593"/>
                <a:gd name="T99" fmla="*/ 349 h 409"/>
                <a:gd name="T100" fmla="*/ 539 w 593"/>
                <a:gd name="T101" fmla="*/ 333 h 409"/>
                <a:gd name="T102" fmla="*/ 479 w 593"/>
                <a:gd name="T103" fmla="*/ 341 h 409"/>
                <a:gd name="T104" fmla="*/ 391 w 593"/>
                <a:gd name="T105" fmla="*/ 358 h 409"/>
                <a:gd name="T106" fmla="*/ 332 w 593"/>
                <a:gd name="T107" fmla="*/ 308 h 409"/>
                <a:gd name="T108" fmla="*/ 255 w 593"/>
                <a:gd name="T109" fmla="*/ 296 h 409"/>
                <a:gd name="T110" fmla="*/ 193 w 593"/>
                <a:gd name="T111" fmla="*/ 306 h 409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593"/>
                <a:gd name="T169" fmla="*/ 0 h 409"/>
                <a:gd name="T170" fmla="*/ 593 w 593"/>
                <a:gd name="T171" fmla="*/ 409 h 409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593" h="409">
                  <a:moveTo>
                    <a:pt x="184" y="318"/>
                  </a:moveTo>
                  <a:lnTo>
                    <a:pt x="170" y="345"/>
                  </a:lnTo>
                  <a:lnTo>
                    <a:pt x="159" y="366"/>
                  </a:lnTo>
                  <a:lnTo>
                    <a:pt x="144" y="380"/>
                  </a:lnTo>
                  <a:lnTo>
                    <a:pt x="133" y="389"/>
                  </a:lnTo>
                  <a:lnTo>
                    <a:pt x="130" y="389"/>
                  </a:lnTo>
                  <a:lnTo>
                    <a:pt x="127" y="386"/>
                  </a:lnTo>
                  <a:lnTo>
                    <a:pt x="122" y="386"/>
                  </a:lnTo>
                  <a:lnTo>
                    <a:pt x="116" y="382"/>
                  </a:lnTo>
                  <a:lnTo>
                    <a:pt x="116" y="389"/>
                  </a:lnTo>
                  <a:lnTo>
                    <a:pt x="116" y="399"/>
                  </a:lnTo>
                  <a:lnTo>
                    <a:pt x="107" y="405"/>
                  </a:lnTo>
                  <a:lnTo>
                    <a:pt x="96" y="409"/>
                  </a:lnTo>
                  <a:lnTo>
                    <a:pt x="85" y="405"/>
                  </a:lnTo>
                  <a:lnTo>
                    <a:pt x="71" y="397"/>
                  </a:lnTo>
                  <a:lnTo>
                    <a:pt x="56" y="389"/>
                  </a:lnTo>
                  <a:lnTo>
                    <a:pt x="37" y="380"/>
                  </a:lnTo>
                  <a:lnTo>
                    <a:pt x="22" y="374"/>
                  </a:lnTo>
                  <a:lnTo>
                    <a:pt x="11" y="366"/>
                  </a:lnTo>
                  <a:lnTo>
                    <a:pt x="2" y="358"/>
                  </a:lnTo>
                  <a:lnTo>
                    <a:pt x="0" y="349"/>
                  </a:lnTo>
                  <a:lnTo>
                    <a:pt x="2" y="343"/>
                  </a:lnTo>
                  <a:lnTo>
                    <a:pt x="11" y="343"/>
                  </a:lnTo>
                  <a:lnTo>
                    <a:pt x="17" y="343"/>
                  </a:lnTo>
                  <a:lnTo>
                    <a:pt x="22" y="345"/>
                  </a:lnTo>
                  <a:lnTo>
                    <a:pt x="28" y="349"/>
                  </a:lnTo>
                  <a:lnTo>
                    <a:pt x="37" y="353"/>
                  </a:lnTo>
                  <a:lnTo>
                    <a:pt x="45" y="356"/>
                  </a:lnTo>
                  <a:lnTo>
                    <a:pt x="51" y="356"/>
                  </a:lnTo>
                  <a:lnTo>
                    <a:pt x="59" y="356"/>
                  </a:lnTo>
                  <a:lnTo>
                    <a:pt x="68" y="356"/>
                  </a:lnTo>
                  <a:lnTo>
                    <a:pt x="76" y="356"/>
                  </a:lnTo>
                  <a:lnTo>
                    <a:pt x="88" y="356"/>
                  </a:lnTo>
                  <a:lnTo>
                    <a:pt x="82" y="351"/>
                  </a:lnTo>
                  <a:lnTo>
                    <a:pt x="79" y="349"/>
                  </a:lnTo>
                  <a:lnTo>
                    <a:pt x="76" y="345"/>
                  </a:lnTo>
                  <a:lnTo>
                    <a:pt x="73" y="345"/>
                  </a:lnTo>
                  <a:lnTo>
                    <a:pt x="99" y="331"/>
                  </a:lnTo>
                  <a:lnTo>
                    <a:pt x="122" y="308"/>
                  </a:lnTo>
                  <a:lnTo>
                    <a:pt x="139" y="285"/>
                  </a:lnTo>
                  <a:lnTo>
                    <a:pt x="153" y="271"/>
                  </a:lnTo>
                  <a:lnTo>
                    <a:pt x="159" y="263"/>
                  </a:lnTo>
                  <a:lnTo>
                    <a:pt x="167" y="256"/>
                  </a:lnTo>
                  <a:lnTo>
                    <a:pt x="181" y="254"/>
                  </a:lnTo>
                  <a:lnTo>
                    <a:pt x="190" y="254"/>
                  </a:lnTo>
                  <a:lnTo>
                    <a:pt x="204" y="254"/>
                  </a:lnTo>
                  <a:lnTo>
                    <a:pt x="224" y="252"/>
                  </a:lnTo>
                  <a:lnTo>
                    <a:pt x="244" y="252"/>
                  </a:lnTo>
                  <a:lnTo>
                    <a:pt x="258" y="254"/>
                  </a:lnTo>
                  <a:lnTo>
                    <a:pt x="261" y="254"/>
                  </a:lnTo>
                  <a:lnTo>
                    <a:pt x="264" y="252"/>
                  </a:lnTo>
                  <a:lnTo>
                    <a:pt x="269" y="250"/>
                  </a:lnTo>
                  <a:lnTo>
                    <a:pt x="272" y="248"/>
                  </a:lnTo>
                  <a:lnTo>
                    <a:pt x="266" y="244"/>
                  </a:lnTo>
                  <a:lnTo>
                    <a:pt x="266" y="240"/>
                  </a:lnTo>
                  <a:lnTo>
                    <a:pt x="266" y="238"/>
                  </a:lnTo>
                  <a:lnTo>
                    <a:pt x="269" y="234"/>
                  </a:lnTo>
                  <a:lnTo>
                    <a:pt x="272" y="232"/>
                  </a:lnTo>
                  <a:lnTo>
                    <a:pt x="272" y="225"/>
                  </a:lnTo>
                  <a:lnTo>
                    <a:pt x="272" y="219"/>
                  </a:lnTo>
                  <a:lnTo>
                    <a:pt x="269" y="213"/>
                  </a:lnTo>
                  <a:lnTo>
                    <a:pt x="261" y="217"/>
                  </a:lnTo>
                  <a:lnTo>
                    <a:pt x="244" y="219"/>
                  </a:lnTo>
                  <a:lnTo>
                    <a:pt x="227" y="219"/>
                  </a:lnTo>
                  <a:lnTo>
                    <a:pt x="212" y="217"/>
                  </a:lnTo>
                  <a:lnTo>
                    <a:pt x="201" y="213"/>
                  </a:lnTo>
                  <a:lnTo>
                    <a:pt x="187" y="209"/>
                  </a:lnTo>
                  <a:lnTo>
                    <a:pt x="170" y="205"/>
                  </a:lnTo>
                  <a:lnTo>
                    <a:pt x="156" y="201"/>
                  </a:lnTo>
                  <a:lnTo>
                    <a:pt x="159" y="199"/>
                  </a:lnTo>
                  <a:lnTo>
                    <a:pt x="161" y="197"/>
                  </a:lnTo>
                  <a:lnTo>
                    <a:pt x="142" y="195"/>
                  </a:lnTo>
                  <a:lnTo>
                    <a:pt x="130" y="188"/>
                  </a:lnTo>
                  <a:lnTo>
                    <a:pt x="127" y="182"/>
                  </a:lnTo>
                  <a:lnTo>
                    <a:pt x="133" y="180"/>
                  </a:lnTo>
                  <a:lnTo>
                    <a:pt x="130" y="178"/>
                  </a:lnTo>
                  <a:lnTo>
                    <a:pt x="133" y="174"/>
                  </a:lnTo>
                  <a:lnTo>
                    <a:pt x="136" y="172"/>
                  </a:lnTo>
                  <a:lnTo>
                    <a:pt x="142" y="170"/>
                  </a:lnTo>
                  <a:lnTo>
                    <a:pt x="142" y="168"/>
                  </a:lnTo>
                  <a:lnTo>
                    <a:pt x="144" y="164"/>
                  </a:lnTo>
                  <a:lnTo>
                    <a:pt x="150" y="162"/>
                  </a:lnTo>
                  <a:lnTo>
                    <a:pt x="153" y="164"/>
                  </a:lnTo>
                  <a:lnTo>
                    <a:pt x="156" y="159"/>
                  </a:lnTo>
                  <a:lnTo>
                    <a:pt x="164" y="159"/>
                  </a:lnTo>
                  <a:lnTo>
                    <a:pt x="170" y="164"/>
                  </a:lnTo>
                  <a:lnTo>
                    <a:pt x="176" y="170"/>
                  </a:lnTo>
                  <a:lnTo>
                    <a:pt x="181" y="172"/>
                  </a:lnTo>
                  <a:lnTo>
                    <a:pt x="184" y="176"/>
                  </a:lnTo>
                  <a:lnTo>
                    <a:pt x="184" y="180"/>
                  </a:lnTo>
                  <a:lnTo>
                    <a:pt x="181" y="186"/>
                  </a:lnTo>
                  <a:lnTo>
                    <a:pt x="184" y="184"/>
                  </a:lnTo>
                  <a:lnTo>
                    <a:pt x="187" y="184"/>
                  </a:lnTo>
                  <a:lnTo>
                    <a:pt x="195" y="186"/>
                  </a:lnTo>
                  <a:lnTo>
                    <a:pt x="204" y="188"/>
                  </a:lnTo>
                  <a:lnTo>
                    <a:pt x="212" y="186"/>
                  </a:lnTo>
                  <a:lnTo>
                    <a:pt x="221" y="186"/>
                  </a:lnTo>
                  <a:lnTo>
                    <a:pt x="232" y="186"/>
                  </a:lnTo>
                  <a:lnTo>
                    <a:pt x="241" y="186"/>
                  </a:lnTo>
                  <a:lnTo>
                    <a:pt x="249" y="186"/>
                  </a:lnTo>
                  <a:lnTo>
                    <a:pt x="249" y="184"/>
                  </a:lnTo>
                  <a:lnTo>
                    <a:pt x="249" y="182"/>
                  </a:lnTo>
                  <a:lnTo>
                    <a:pt x="247" y="178"/>
                  </a:lnTo>
                  <a:lnTo>
                    <a:pt x="244" y="174"/>
                  </a:lnTo>
                  <a:lnTo>
                    <a:pt x="235" y="164"/>
                  </a:lnTo>
                  <a:lnTo>
                    <a:pt x="235" y="155"/>
                  </a:lnTo>
                  <a:lnTo>
                    <a:pt x="238" y="149"/>
                  </a:lnTo>
                  <a:lnTo>
                    <a:pt x="244" y="147"/>
                  </a:lnTo>
                  <a:lnTo>
                    <a:pt x="244" y="145"/>
                  </a:lnTo>
                  <a:lnTo>
                    <a:pt x="241" y="141"/>
                  </a:lnTo>
                  <a:lnTo>
                    <a:pt x="238" y="139"/>
                  </a:lnTo>
                  <a:lnTo>
                    <a:pt x="232" y="137"/>
                  </a:lnTo>
                  <a:lnTo>
                    <a:pt x="244" y="131"/>
                  </a:lnTo>
                  <a:lnTo>
                    <a:pt x="238" y="122"/>
                  </a:lnTo>
                  <a:lnTo>
                    <a:pt x="230" y="122"/>
                  </a:lnTo>
                  <a:lnTo>
                    <a:pt x="215" y="122"/>
                  </a:lnTo>
                  <a:lnTo>
                    <a:pt x="204" y="126"/>
                  </a:lnTo>
                  <a:lnTo>
                    <a:pt x="193" y="126"/>
                  </a:lnTo>
                  <a:lnTo>
                    <a:pt x="190" y="124"/>
                  </a:lnTo>
                  <a:lnTo>
                    <a:pt x="187" y="120"/>
                  </a:lnTo>
                  <a:lnTo>
                    <a:pt x="184" y="116"/>
                  </a:lnTo>
                  <a:lnTo>
                    <a:pt x="181" y="114"/>
                  </a:lnTo>
                  <a:lnTo>
                    <a:pt x="181" y="110"/>
                  </a:lnTo>
                  <a:lnTo>
                    <a:pt x="178" y="108"/>
                  </a:lnTo>
                  <a:lnTo>
                    <a:pt x="176" y="106"/>
                  </a:lnTo>
                  <a:lnTo>
                    <a:pt x="170" y="106"/>
                  </a:lnTo>
                  <a:lnTo>
                    <a:pt x="167" y="104"/>
                  </a:lnTo>
                  <a:lnTo>
                    <a:pt x="164" y="100"/>
                  </a:lnTo>
                  <a:lnTo>
                    <a:pt x="167" y="95"/>
                  </a:lnTo>
                  <a:lnTo>
                    <a:pt x="170" y="93"/>
                  </a:lnTo>
                  <a:lnTo>
                    <a:pt x="173" y="89"/>
                  </a:lnTo>
                  <a:lnTo>
                    <a:pt x="173" y="85"/>
                  </a:lnTo>
                  <a:lnTo>
                    <a:pt x="170" y="83"/>
                  </a:lnTo>
                  <a:lnTo>
                    <a:pt x="164" y="77"/>
                  </a:lnTo>
                  <a:lnTo>
                    <a:pt x="161" y="69"/>
                  </a:lnTo>
                  <a:lnTo>
                    <a:pt x="161" y="58"/>
                  </a:lnTo>
                  <a:lnTo>
                    <a:pt x="170" y="48"/>
                  </a:lnTo>
                  <a:lnTo>
                    <a:pt x="161" y="42"/>
                  </a:lnTo>
                  <a:lnTo>
                    <a:pt x="159" y="34"/>
                  </a:lnTo>
                  <a:lnTo>
                    <a:pt x="161" y="23"/>
                  </a:lnTo>
                  <a:lnTo>
                    <a:pt x="173" y="15"/>
                  </a:lnTo>
                  <a:lnTo>
                    <a:pt x="184" y="9"/>
                  </a:lnTo>
                  <a:lnTo>
                    <a:pt x="198" y="5"/>
                  </a:lnTo>
                  <a:lnTo>
                    <a:pt x="212" y="0"/>
                  </a:lnTo>
                  <a:lnTo>
                    <a:pt x="227" y="3"/>
                  </a:lnTo>
                  <a:lnTo>
                    <a:pt x="212" y="5"/>
                  </a:lnTo>
                  <a:lnTo>
                    <a:pt x="201" y="13"/>
                  </a:lnTo>
                  <a:lnTo>
                    <a:pt x="193" y="21"/>
                  </a:lnTo>
                  <a:lnTo>
                    <a:pt x="190" y="29"/>
                  </a:lnTo>
                  <a:lnTo>
                    <a:pt x="198" y="21"/>
                  </a:lnTo>
                  <a:lnTo>
                    <a:pt x="215" y="17"/>
                  </a:lnTo>
                  <a:lnTo>
                    <a:pt x="232" y="13"/>
                  </a:lnTo>
                  <a:lnTo>
                    <a:pt x="244" y="11"/>
                  </a:lnTo>
                  <a:lnTo>
                    <a:pt x="238" y="13"/>
                  </a:lnTo>
                  <a:lnTo>
                    <a:pt x="232" y="15"/>
                  </a:lnTo>
                  <a:lnTo>
                    <a:pt x="230" y="19"/>
                  </a:lnTo>
                  <a:lnTo>
                    <a:pt x="227" y="21"/>
                  </a:lnTo>
                  <a:lnTo>
                    <a:pt x="249" y="17"/>
                  </a:lnTo>
                  <a:lnTo>
                    <a:pt x="275" y="21"/>
                  </a:lnTo>
                  <a:lnTo>
                    <a:pt x="298" y="31"/>
                  </a:lnTo>
                  <a:lnTo>
                    <a:pt x="309" y="36"/>
                  </a:lnTo>
                  <a:lnTo>
                    <a:pt x="306" y="40"/>
                  </a:lnTo>
                  <a:lnTo>
                    <a:pt x="300" y="42"/>
                  </a:lnTo>
                  <a:lnTo>
                    <a:pt x="292" y="46"/>
                  </a:lnTo>
                  <a:lnTo>
                    <a:pt x="295" y="46"/>
                  </a:lnTo>
                  <a:lnTo>
                    <a:pt x="298" y="46"/>
                  </a:lnTo>
                  <a:lnTo>
                    <a:pt x="303" y="46"/>
                  </a:lnTo>
                  <a:lnTo>
                    <a:pt x="309" y="46"/>
                  </a:lnTo>
                  <a:lnTo>
                    <a:pt x="312" y="52"/>
                  </a:lnTo>
                  <a:lnTo>
                    <a:pt x="309" y="62"/>
                  </a:lnTo>
                  <a:lnTo>
                    <a:pt x="306" y="73"/>
                  </a:lnTo>
                  <a:lnTo>
                    <a:pt x="300" y="79"/>
                  </a:lnTo>
                  <a:lnTo>
                    <a:pt x="303" y="79"/>
                  </a:lnTo>
                  <a:lnTo>
                    <a:pt x="309" y="77"/>
                  </a:lnTo>
                  <a:lnTo>
                    <a:pt x="315" y="77"/>
                  </a:lnTo>
                  <a:lnTo>
                    <a:pt x="320" y="77"/>
                  </a:lnTo>
                  <a:lnTo>
                    <a:pt x="315" y="83"/>
                  </a:lnTo>
                  <a:lnTo>
                    <a:pt x="303" y="89"/>
                  </a:lnTo>
                  <a:lnTo>
                    <a:pt x="292" y="95"/>
                  </a:lnTo>
                  <a:lnTo>
                    <a:pt x="286" y="100"/>
                  </a:lnTo>
                  <a:lnTo>
                    <a:pt x="283" y="102"/>
                  </a:lnTo>
                  <a:lnTo>
                    <a:pt x="283" y="106"/>
                  </a:lnTo>
                  <a:lnTo>
                    <a:pt x="283" y="110"/>
                  </a:lnTo>
                  <a:lnTo>
                    <a:pt x="286" y="116"/>
                  </a:lnTo>
                  <a:lnTo>
                    <a:pt x="306" y="110"/>
                  </a:lnTo>
                  <a:lnTo>
                    <a:pt x="306" y="126"/>
                  </a:lnTo>
                  <a:lnTo>
                    <a:pt x="318" y="122"/>
                  </a:lnTo>
                  <a:lnTo>
                    <a:pt x="326" y="122"/>
                  </a:lnTo>
                  <a:lnTo>
                    <a:pt x="335" y="124"/>
                  </a:lnTo>
                  <a:lnTo>
                    <a:pt x="343" y="126"/>
                  </a:lnTo>
                  <a:lnTo>
                    <a:pt x="352" y="124"/>
                  </a:lnTo>
                  <a:lnTo>
                    <a:pt x="363" y="124"/>
                  </a:lnTo>
                  <a:lnTo>
                    <a:pt x="377" y="124"/>
                  </a:lnTo>
                  <a:lnTo>
                    <a:pt x="391" y="124"/>
                  </a:lnTo>
                  <a:lnTo>
                    <a:pt x="405" y="126"/>
                  </a:lnTo>
                  <a:lnTo>
                    <a:pt x="417" y="128"/>
                  </a:lnTo>
                  <a:lnTo>
                    <a:pt x="428" y="128"/>
                  </a:lnTo>
                  <a:lnTo>
                    <a:pt x="434" y="131"/>
                  </a:lnTo>
                  <a:lnTo>
                    <a:pt x="440" y="137"/>
                  </a:lnTo>
                  <a:lnTo>
                    <a:pt x="445" y="149"/>
                  </a:lnTo>
                  <a:lnTo>
                    <a:pt x="448" y="162"/>
                  </a:lnTo>
                  <a:lnTo>
                    <a:pt x="448" y="170"/>
                  </a:lnTo>
                  <a:lnTo>
                    <a:pt x="448" y="178"/>
                  </a:lnTo>
                  <a:lnTo>
                    <a:pt x="451" y="184"/>
                  </a:lnTo>
                  <a:lnTo>
                    <a:pt x="457" y="190"/>
                  </a:lnTo>
                  <a:lnTo>
                    <a:pt x="462" y="197"/>
                  </a:lnTo>
                  <a:lnTo>
                    <a:pt x="459" y="201"/>
                  </a:lnTo>
                  <a:lnTo>
                    <a:pt x="462" y="205"/>
                  </a:lnTo>
                  <a:lnTo>
                    <a:pt x="468" y="211"/>
                  </a:lnTo>
                  <a:lnTo>
                    <a:pt x="471" y="217"/>
                  </a:lnTo>
                  <a:lnTo>
                    <a:pt x="468" y="225"/>
                  </a:lnTo>
                  <a:lnTo>
                    <a:pt x="462" y="234"/>
                  </a:lnTo>
                  <a:lnTo>
                    <a:pt x="459" y="238"/>
                  </a:lnTo>
                  <a:lnTo>
                    <a:pt x="454" y="238"/>
                  </a:lnTo>
                  <a:lnTo>
                    <a:pt x="451" y="236"/>
                  </a:lnTo>
                  <a:lnTo>
                    <a:pt x="448" y="234"/>
                  </a:lnTo>
                  <a:lnTo>
                    <a:pt x="442" y="236"/>
                  </a:lnTo>
                  <a:lnTo>
                    <a:pt x="437" y="236"/>
                  </a:lnTo>
                  <a:lnTo>
                    <a:pt x="434" y="236"/>
                  </a:lnTo>
                  <a:lnTo>
                    <a:pt x="434" y="232"/>
                  </a:lnTo>
                  <a:lnTo>
                    <a:pt x="428" y="236"/>
                  </a:lnTo>
                  <a:lnTo>
                    <a:pt x="425" y="232"/>
                  </a:lnTo>
                  <a:lnTo>
                    <a:pt x="423" y="228"/>
                  </a:lnTo>
                  <a:lnTo>
                    <a:pt x="423" y="221"/>
                  </a:lnTo>
                  <a:lnTo>
                    <a:pt x="420" y="223"/>
                  </a:lnTo>
                  <a:lnTo>
                    <a:pt x="414" y="225"/>
                  </a:lnTo>
                  <a:lnTo>
                    <a:pt x="411" y="223"/>
                  </a:lnTo>
                  <a:lnTo>
                    <a:pt x="408" y="213"/>
                  </a:lnTo>
                  <a:lnTo>
                    <a:pt x="411" y="209"/>
                  </a:lnTo>
                  <a:lnTo>
                    <a:pt x="414" y="205"/>
                  </a:lnTo>
                  <a:lnTo>
                    <a:pt x="417" y="203"/>
                  </a:lnTo>
                  <a:lnTo>
                    <a:pt x="423" y="201"/>
                  </a:lnTo>
                  <a:lnTo>
                    <a:pt x="423" y="199"/>
                  </a:lnTo>
                  <a:lnTo>
                    <a:pt x="423" y="197"/>
                  </a:lnTo>
                  <a:lnTo>
                    <a:pt x="420" y="197"/>
                  </a:lnTo>
                  <a:lnTo>
                    <a:pt x="417" y="195"/>
                  </a:lnTo>
                  <a:lnTo>
                    <a:pt x="417" y="192"/>
                  </a:lnTo>
                  <a:lnTo>
                    <a:pt x="420" y="188"/>
                  </a:lnTo>
                  <a:lnTo>
                    <a:pt x="420" y="184"/>
                  </a:lnTo>
                  <a:lnTo>
                    <a:pt x="417" y="178"/>
                  </a:lnTo>
                  <a:lnTo>
                    <a:pt x="411" y="174"/>
                  </a:lnTo>
                  <a:lnTo>
                    <a:pt x="403" y="166"/>
                  </a:lnTo>
                  <a:lnTo>
                    <a:pt x="400" y="159"/>
                  </a:lnTo>
                  <a:lnTo>
                    <a:pt x="397" y="153"/>
                  </a:lnTo>
                  <a:lnTo>
                    <a:pt x="394" y="155"/>
                  </a:lnTo>
                  <a:lnTo>
                    <a:pt x="388" y="157"/>
                  </a:lnTo>
                  <a:lnTo>
                    <a:pt x="383" y="157"/>
                  </a:lnTo>
                  <a:lnTo>
                    <a:pt x="380" y="157"/>
                  </a:lnTo>
                  <a:lnTo>
                    <a:pt x="374" y="159"/>
                  </a:lnTo>
                  <a:lnTo>
                    <a:pt x="366" y="164"/>
                  </a:lnTo>
                  <a:lnTo>
                    <a:pt x="357" y="164"/>
                  </a:lnTo>
                  <a:lnTo>
                    <a:pt x="371" y="180"/>
                  </a:lnTo>
                  <a:lnTo>
                    <a:pt x="380" y="199"/>
                  </a:lnTo>
                  <a:lnTo>
                    <a:pt x="383" y="215"/>
                  </a:lnTo>
                  <a:lnTo>
                    <a:pt x="383" y="228"/>
                  </a:lnTo>
                  <a:lnTo>
                    <a:pt x="388" y="234"/>
                  </a:lnTo>
                  <a:lnTo>
                    <a:pt x="386" y="238"/>
                  </a:lnTo>
                  <a:lnTo>
                    <a:pt x="383" y="244"/>
                  </a:lnTo>
                  <a:lnTo>
                    <a:pt x="380" y="248"/>
                  </a:lnTo>
                  <a:lnTo>
                    <a:pt x="388" y="252"/>
                  </a:lnTo>
                  <a:lnTo>
                    <a:pt x="394" y="259"/>
                  </a:lnTo>
                  <a:lnTo>
                    <a:pt x="394" y="265"/>
                  </a:lnTo>
                  <a:lnTo>
                    <a:pt x="388" y="269"/>
                  </a:lnTo>
                  <a:lnTo>
                    <a:pt x="400" y="279"/>
                  </a:lnTo>
                  <a:lnTo>
                    <a:pt x="411" y="289"/>
                  </a:lnTo>
                  <a:lnTo>
                    <a:pt x="423" y="300"/>
                  </a:lnTo>
                  <a:lnTo>
                    <a:pt x="425" y="308"/>
                  </a:lnTo>
                  <a:lnTo>
                    <a:pt x="428" y="306"/>
                  </a:lnTo>
                  <a:lnTo>
                    <a:pt x="434" y="304"/>
                  </a:lnTo>
                  <a:lnTo>
                    <a:pt x="440" y="302"/>
                  </a:lnTo>
                  <a:lnTo>
                    <a:pt x="454" y="300"/>
                  </a:lnTo>
                  <a:lnTo>
                    <a:pt x="479" y="294"/>
                  </a:lnTo>
                  <a:lnTo>
                    <a:pt x="505" y="287"/>
                  </a:lnTo>
                  <a:lnTo>
                    <a:pt x="519" y="281"/>
                  </a:lnTo>
                  <a:lnTo>
                    <a:pt x="519" y="283"/>
                  </a:lnTo>
                  <a:lnTo>
                    <a:pt x="525" y="289"/>
                  </a:lnTo>
                  <a:lnTo>
                    <a:pt x="528" y="294"/>
                  </a:lnTo>
                  <a:lnTo>
                    <a:pt x="528" y="298"/>
                  </a:lnTo>
                  <a:lnTo>
                    <a:pt x="533" y="294"/>
                  </a:lnTo>
                  <a:lnTo>
                    <a:pt x="545" y="292"/>
                  </a:lnTo>
                  <a:lnTo>
                    <a:pt x="556" y="292"/>
                  </a:lnTo>
                  <a:lnTo>
                    <a:pt x="564" y="292"/>
                  </a:lnTo>
                  <a:lnTo>
                    <a:pt x="564" y="294"/>
                  </a:lnTo>
                  <a:lnTo>
                    <a:pt x="567" y="298"/>
                  </a:lnTo>
                  <a:lnTo>
                    <a:pt x="573" y="308"/>
                  </a:lnTo>
                  <a:lnTo>
                    <a:pt x="584" y="323"/>
                  </a:lnTo>
                  <a:lnTo>
                    <a:pt x="593" y="339"/>
                  </a:lnTo>
                  <a:lnTo>
                    <a:pt x="587" y="358"/>
                  </a:lnTo>
                  <a:lnTo>
                    <a:pt x="573" y="370"/>
                  </a:lnTo>
                  <a:lnTo>
                    <a:pt x="556" y="380"/>
                  </a:lnTo>
                  <a:lnTo>
                    <a:pt x="547" y="372"/>
                  </a:lnTo>
                  <a:lnTo>
                    <a:pt x="547" y="366"/>
                  </a:lnTo>
                  <a:lnTo>
                    <a:pt x="553" y="360"/>
                  </a:lnTo>
                  <a:lnTo>
                    <a:pt x="556" y="356"/>
                  </a:lnTo>
                  <a:lnTo>
                    <a:pt x="556" y="349"/>
                  </a:lnTo>
                  <a:lnTo>
                    <a:pt x="550" y="341"/>
                  </a:lnTo>
                  <a:lnTo>
                    <a:pt x="542" y="335"/>
                  </a:lnTo>
                  <a:lnTo>
                    <a:pt x="533" y="329"/>
                  </a:lnTo>
                  <a:lnTo>
                    <a:pt x="533" y="333"/>
                  </a:lnTo>
                  <a:lnTo>
                    <a:pt x="536" y="333"/>
                  </a:lnTo>
                  <a:lnTo>
                    <a:pt x="539" y="333"/>
                  </a:lnTo>
                  <a:lnTo>
                    <a:pt x="539" y="335"/>
                  </a:lnTo>
                  <a:lnTo>
                    <a:pt x="533" y="335"/>
                  </a:lnTo>
                  <a:lnTo>
                    <a:pt x="525" y="335"/>
                  </a:lnTo>
                  <a:lnTo>
                    <a:pt x="513" y="337"/>
                  </a:lnTo>
                  <a:lnTo>
                    <a:pt x="496" y="339"/>
                  </a:lnTo>
                  <a:lnTo>
                    <a:pt x="479" y="341"/>
                  </a:lnTo>
                  <a:lnTo>
                    <a:pt x="459" y="345"/>
                  </a:lnTo>
                  <a:lnTo>
                    <a:pt x="442" y="349"/>
                  </a:lnTo>
                  <a:lnTo>
                    <a:pt x="428" y="353"/>
                  </a:lnTo>
                  <a:lnTo>
                    <a:pt x="417" y="356"/>
                  </a:lnTo>
                  <a:lnTo>
                    <a:pt x="403" y="358"/>
                  </a:lnTo>
                  <a:lnTo>
                    <a:pt x="391" y="358"/>
                  </a:lnTo>
                  <a:lnTo>
                    <a:pt x="383" y="356"/>
                  </a:lnTo>
                  <a:lnTo>
                    <a:pt x="380" y="349"/>
                  </a:lnTo>
                  <a:lnTo>
                    <a:pt x="371" y="341"/>
                  </a:lnTo>
                  <a:lnTo>
                    <a:pt x="357" y="331"/>
                  </a:lnTo>
                  <a:lnTo>
                    <a:pt x="343" y="318"/>
                  </a:lnTo>
                  <a:lnTo>
                    <a:pt x="332" y="308"/>
                  </a:lnTo>
                  <a:lnTo>
                    <a:pt x="326" y="302"/>
                  </a:lnTo>
                  <a:lnTo>
                    <a:pt x="318" y="298"/>
                  </a:lnTo>
                  <a:lnTo>
                    <a:pt x="303" y="298"/>
                  </a:lnTo>
                  <a:lnTo>
                    <a:pt x="286" y="296"/>
                  </a:lnTo>
                  <a:lnTo>
                    <a:pt x="272" y="296"/>
                  </a:lnTo>
                  <a:lnTo>
                    <a:pt x="255" y="296"/>
                  </a:lnTo>
                  <a:lnTo>
                    <a:pt x="232" y="298"/>
                  </a:lnTo>
                  <a:lnTo>
                    <a:pt x="212" y="298"/>
                  </a:lnTo>
                  <a:lnTo>
                    <a:pt x="207" y="300"/>
                  </a:lnTo>
                  <a:lnTo>
                    <a:pt x="201" y="304"/>
                  </a:lnTo>
                  <a:lnTo>
                    <a:pt x="195" y="306"/>
                  </a:lnTo>
                  <a:lnTo>
                    <a:pt x="193" y="306"/>
                  </a:lnTo>
                  <a:lnTo>
                    <a:pt x="184" y="318"/>
                  </a:lnTo>
                  <a:close/>
                </a:path>
              </a:pathLst>
            </a:custGeom>
            <a:solidFill>
              <a:srgbClr val="0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82" name="Freeform 55"/>
            <p:cNvSpPr>
              <a:spLocks/>
            </p:cNvSpPr>
            <p:nvPr/>
          </p:nvSpPr>
          <p:spPr bwMode="auto">
            <a:xfrm>
              <a:off x="1392" y="2880"/>
              <a:ext cx="454" cy="491"/>
            </a:xfrm>
            <a:custGeom>
              <a:avLst/>
              <a:gdLst>
                <a:gd name="T0" fmla="*/ 139 w 454"/>
                <a:gd name="T1" fmla="*/ 72 h 491"/>
                <a:gd name="T2" fmla="*/ 165 w 454"/>
                <a:gd name="T3" fmla="*/ 31 h 491"/>
                <a:gd name="T4" fmla="*/ 241 w 454"/>
                <a:gd name="T5" fmla="*/ 16 h 491"/>
                <a:gd name="T6" fmla="*/ 273 w 454"/>
                <a:gd name="T7" fmla="*/ 25 h 491"/>
                <a:gd name="T8" fmla="*/ 292 w 454"/>
                <a:gd name="T9" fmla="*/ 16 h 491"/>
                <a:gd name="T10" fmla="*/ 315 w 454"/>
                <a:gd name="T11" fmla="*/ 66 h 491"/>
                <a:gd name="T12" fmla="*/ 318 w 454"/>
                <a:gd name="T13" fmla="*/ 78 h 491"/>
                <a:gd name="T14" fmla="*/ 346 w 454"/>
                <a:gd name="T15" fmla="*/ 101 h 491"/>
                <a:gd name="T16" fmla="*/ 295 w 454"/>
                <a:gd name="T17" fmla="*/ 109 h 491"/>
                <a:gd name="T18" fmla="*/ 312 w 454"/>
                <a:gd name="T19" fmla="*/ 120 h 491"/>
                <a:gd name="T20" fmla="*/ 261 w 454"/>
                <a:gd name="T21" fmla="*/ 109 h 491"/>
                <a:gd name="T22" fmla="*/ 250 w 454"/>
                <a:gd name="T23" fmla="*/ 117 h 491"/>
                <a:gd name="T24" fmla="*/ 264 w 454"/>
                <a:gd name="T25" fmla="*/ 120 h 491"/>
                <a:gd name="T26" fmla="*/ 295 w 454"/>
                <a:gd name="T27" fmla="*/ 167 h 491"/>
                <a:gd name="T28" fmla="*/ 301 w 454"/>
                <a:gd name="T29" fmla="*/ 202 h 491"/>
                <a:gd name="T30" fmla="*/ 304 w 454"/>
                <a:gd name="T31" fmla="*/ 231 h 491"/>
                <a:gd name="T32" fmla="*/ 378 w 454"/>
                <a:gd name="T33" fmla="*/ 278 h 491"/>
                <a:gd name="T34" fmla="*/ 432 w 454"/>
                <a:gd name="T35" fmla="*/ 340 h 491"/>
                <a:gd name="T36" fmla="*/ 375 w 454"/>
                <a:gd name="T37" fmla="*/ 353 h 491"/>
                <a:gd name="T38" fmla="*/ 375 w 454"/>
                <a:gd name="T39" fmla="*/ 392 h 491"/>
                <a:gd name="T40" fmla="*/ 417 w 454"/>
                <a:gd name="T41" fmla="*/ 431 h 491"/>
                <a:gd name="T42" fmla="*/ 454 w 454"/>
                <a:gd name="T43" fmla="*/ 454 h 491"/>
                <a:gd name="T44" fmla="*/ 403 w 454"/>
                <a:gd name="T45" fmla="*/ 491 h 491"/>
                <a:gd name="T46" fmla="*/ 355 w 454"/>
                <a:gd name="T47" fmla="*/ 481 h 491"/>
                <a:gd name="T48" fmla="*/ 380 w 454"/>
                <a:gd name="T49" fmla="*/ 468 h 491"/>
                <a:gd name="T50" fmla="*/ 383 w 454"/>
                <a:gd name="T51" fmla="*/ 456 h 491"/>
                <a:gd name="T52" fmla="*/ 395 w 454"/>
                <a:gd name="T53" fmla="*/ 448 h 491"/>
                <a:gd name="T54" fmla="*/ 349 w 454"/>
                <a:gd name="T55" fmla="*/ 423 h 491"/>
                <a:gd name="T56" fmla="*/ 295 w 454"/>
                <a:gd name="T57" fmla="*/ 394 h 491"/>
                <a:gd name="T58" fmla="*/ 256 w 454"/>
                <a:gd name="T59" fmla="*/ 386 h 491"/>
                <a:gd name="T60" fmla="*/ 193 w 454"/>
                <a:gd name="T61" fmla="*/ 367 h 491"/>
                <a:gd name="T62" fmla="*/ 148 w 454"/>
                <a:gd name="T63" fmla="*/ 400 h 491"/>
                <a:gd name="T64" fmla="*/ 105 w 454"/>
                <a:gd name="T65" fmla="*/ 454 h 491"/>
                <a:gd name="T66" fmla="*/ 82 w 454"/>
                <a:gd name="T67" fmla="*/ 475 h 491"/>
                <a:gd name="T68" fmla="*/ 37 w 454"/>
                <a:gd name="T69" fmla="*/ 456 h 491"/>
                <a:gd name="T70" fmla="*/ 0 w 454"/>
                <a:gd name="T71" fmla="*/ 433 h 491"/>
                <a:gd name="T72" fmla="*/ 17 w 454"/>
                <a:gd name="T73" fmla="*/ 429 h 491"/>
                <a:gd name="T74" fmla="*/ 43 w 454"/>
                <a:gd name="T75" fmla="*/ 427 h 491"/>
                <a:gd name="T76" fmla="*/ 63 w 454"/>
                <a:gd name="T77" fmla="*/ 427 h 491"/>
                <a:gd name="T78" fmla="*/ 99 w 454"/>
                <a:gd name="T79" fmla="*/ 396 h 491"/>
                <a:gd name="T80" fmla="*/ 108 w 454"/>
                <a:gd name="T81" fmla="*/ 334 h 491"/>
                <a:gd name="T82" fmla="*/ 153 w 454"/>
                <a:gd name="T83" fmla="*/ 285 h 491"/>
                <a:gd name="T84" fmla="*/ 204 w 454"/>
                <a:gd name="T85" fmla="*/ 229 h 491"/>
                <a:gd name="T86" fmla="*/ 213 w 454"/>
                <a:gd name="T87" fmla="*/ 219 h 491"/>
                <a:gd name="T88" fmla="*/ 204 w 454"/>
                <a:gd name="T89" fmla="*/ 206 h 491"/>
                <a:gd name="T90" fmla="*/ 207 w 454"/>
                <a:gd name="T91" fmla="*/ 134 h 491"/>
                <a:gd name="T92" fmla="*/ 190 w 454"/>
                <a:gd name="T93" fmla="*/ 124 h 491"/>
                <a:gd name="T94" fmla="*/ 170 w 454"/>
                <a:gd name="T95" fmla="*/ 111 h 491"/>
                <a:gd name="T96" fmla="*/ 165 w 454"/>
                <a:gd name="T97" fmla="*/ 103 h 491"/>
                <a:gd name="T98" fmla="*/ 156 w 454"/>
                <a:gd name="T99" fmla="*/ 93 h 491"/>
                <a:gd name="T100" fmla="*/ 153 w 454"/>
                <a:gd name="T101" fmla="*/ 80 h 491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w 454"/>
                <a:gd name="T154" fmla="*/ 0 h 491"/>
                <a:gd name="T155" fmla="*/ 454 w 454"/>
                <a:gd name="T156" fmla="*/ 491 h 491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T153" t="T154" r="T155" b="T156"/>
              <a:pathLst>
                <a:path w="454" h="491">
                  <a:moveTo>
                    <a:pt x="153" y="66"/>
                  </a:moveTo>
                  <a:lnTo>
                    <a:pt x="148" y="66"/>
                  </a:lnTo>
                  <a:lnTo>
                    <a:pt x="145" y="66"/>
                  </a:lnTo>
                  <a:lnTo>
                    <a:pt x="142" y="68"/>
                  </a:lnTo>
                  <a:lnTo>
                    <a:pt x="139" y="72"/>
                  </a:lnTo>
                  <a:lnTo>
                    <a:pt x="133" y="64"/>
                  </a:lnTo>
                  <a:lnTo>
                    <a:pt x="136" y="53"/>
                  </a:lnTo>
                  <a:lnTo>
                    <a:pt x="145" y="45"/>
                  </a:lnTo>
                  <a:lnTo>
                    <a:pt x="162" y="43"/>
                  </a:lnTo>
                  <a:lnTo>
                    <a:pt x="165" y="31"/>
                  </a:lnTo>
                  <a:lnTo>
                    <a:pt x="176" y="23"/>
                  </a:lnTo>
                  <a:lnTo>
                    <a:pt x="187" y="16"/>
                  </a:lnTo>
                  <a:lnTo>
                    <a:pt x="204" y="16"/>
                  </a:lnTo>
                  <a:lnTo>
                    <a:pt x="224" y="18"/>
                  </a:lnTo>
                  <a:lnTo>
                    <a:pt x="241" y="16"/>
                  </a:lnTo>
                  <a:lnTo>
                    <a:pt x="256" y="12"/>
                  </a:lnTo>
                  <a:lnTo>
                    <a:pt x="258" y="0"/>
                  </a:lnTo>
                  <a:lnTo>
                    <a:pt x="267" y="4"/>
                  </a:lnTo>
                  <a:lnTo>
                    <a:pt x="273" y="14"/>
                  </a:lnTo>
                  <a:lnTo>
                    <a:pt x="273" y="25"/>
                  </a:lnTo>
                  <a:lnTo>
                    <a:pt x="258" y="33"/>
                  </a:lnTo>
                  <a:lnTo>
                    <a:pt x="270" y="35"/>
                  </a:lnTo>
                  <a:lnTo>
                    <a:pt x="284" y="35"/>
                  </a:lnTo>
                  <a:lnTo>
                    <a:pt x="292" y="29"/>
                  </a:lnTo>
                  <a:lnTo>
                    <a:pt x="292" y="16"/>
                  </a:lnTo>
                  <a:lnTo>
                    <a:pt x="307" y="23"/>
                  </a:lnTo>
                  <a:lnTo>
                    <a:pt x="321" y="35"/>
                  </a:lnTo>
                  <a:lnTo>
                    <a:pt x="326" y="47"/>
                  </a:lnTo>
                  <a:lnTo>
                    <a:pt x="324" y="60"/>
                  </a:lnTo>
                  <a:lnTo>
                    <a:pt x="315" y="66"/>
                  </a:lnTo>
                  <a:lnTo>
                    <a:pt x="307" y="70"/>
                  </a:lnTo>
                  <a:lnTo>
                    <a:pt x="298" y="72"/>
                  </a:lnTo>
                  <a:lnTo>
                    <a:pt x="292" y="72"/>
                  </a:lnTo>
                  <a:lnTo>
                    <a:pt x="304" y="76"/>
                  </a:lnTo>
                  <a:lnTo>
                    <a:pt x="318" y="78"/>
                  </a:lnTo>
                  <a:lnTo>
                    <a:pt x="329" y="76"/>
                  </a:lnTo>
                  <a:lnTo>
                    <a:pt x="338" y="72"/>
                  </a:lnTo>
                  <a:lnTo>
                    <a:pt x="344" y="80"/>
                  </a:lnTo>
                  <a:lnTo>
                    <a:pt x="346" y="91"/>
                  </a:lnTo>
                  <a:lnTo>
                    <a:pt x="346" y="101"/>
                  </a:lnTo>
                  <a:lnTo>
                    <a:pt x="344" y="107"/>
                  </a:lnTo>
                  <a:lnTo>
                    <a:pt x="332" y="111"/>
                  </a:lnTo>
                  <a:lnTo>
                    <a:pt x="321" y="111"/>
                  </a:lnTo>
                  <a:lnTo>
                    <a:pt x="307" y="111"/>
                  </a:lnTo>
                  <a:lnTo>
                    <a:pt x="295" y="109"/>
                  </a:lnTo>
                  <a:lnTo>
                    <a:pt x="301" y="111"/>
                  </a:lnTo>
                  <a:lnTo>
                    <a:pt x="309" y="113"/>
                  </a:lnTo>
                  <a:lnTo>
                    <a:pt x="315" y="115"/>
                  </a:lnTo>
                  <a:lnTo>
                    <a:pt x="321" y="117"/>
                  </a:lnTo>
                  <a:lnTo>
                    <a:pt x="312" y="120"/>
                  </a:lnTo>
                  <a:lnTo>
                    <a:pt x="301" y="122"/>
                  </a:lnTo>
                  <a:lnTo>
                    <a:pt x="284" y="122"/>
                  </a:lnTo>
                  <a:lnTo>
                    <a:pt x="273" y="117"/>
                  </a:lnTo>
                  <a:lnTo>
                    <a:pt x="264" y="111"/>
                  </a:lnTo>
                  <a:lnTo>
                    <a:pt x="261" y="109"/>
                  </a:lnTo>
                  <a:lnTo>
                    <a:pt x="258" y="109"/>
                  </a:lnTo>
                  <a:lnTo>
                    <a:pt x="256" y="109"/>
                  </a:lnTo>
                  <a:lnTo>
                    <a:pt x="253" y="113"/>
                  </a:lnTo>
                  <a:lnTo>
                    <a:pt x="250" y="115"/>
                  </a:lnTo>
                  <a:lnTo>
                    <a:pt x="250" y="117"/>
                  </a:lnTo>
                  <a:lnTo>
                    <a:pt x="250" y="120"/>
                  </a:lnTo>
                  <a:lnTo>
                    <a:pt x="256" y="120"/>
                  </a:lnTo>
                  <a:lnTo>
                    <a:pt x="261" y="120"/>
                  </a:lnTo>
                  <a:lnTo>
                    <a:pt x="264" y="120"/>
                  </a:lnTo>
                  <a:lnTo>
                    <a:pt x="270" y="124"/>
                  </a:lnTo>
                  <a:lnTo>
                    <a:pt x="278" y="126"/>
                  </a:lnTo>
                  <a:lnTo>
                    <a:pt x="287" y="134"/>
                  </a:lnTo>
                  <a:lnTo>
                    <a:pt x="292" y="148"/>
                  </a:lnTo>
                  <a:lnTo>
                    <a:pt x="295" y="167"/>
                  </a:lnTo>
                  <a:lnTo>
                    <a:pt x="295" y="184"/>
                  </a:lnTo>
                  <a:lnTo>
                    <a:pt x="295" y="192"/>
                  </a:lnTo>
                  <a:lnTo>
                    <a:pt x="298" y="194"/>
                  </a:lnTo>
                  <a:lnTo>
                    <a:pt x="301" y="198"/>
                  </a:lnTo>
                  <a:lnTo>
                    <a:pt x="301" y="202"/>
                  </a:lnTo>
                  <a:lnTo>
                    <a:pt x="304" y="206"/>
                  </a:lnTo>
                  <a:lnTo>
                    <a:pt x="301" y="208"/>
                  </a:lnTo>
                  <a:lnTo>
                    <a:pt x="292" y="210"/>
                  </a:lnTo>
                  <a:lnTo>
                    <a:pt x="295" y="221"/>
                  </a:lnTo>
                  <a:lnTo>
                    <a:pt x="304" y="231"/>
                  </a:lnTo>
                  <a:lnTo>
                    <a:pt x="309" y="237"/>
                  </a:lnTo>
                  <a:lnTo>
                    <a:pt x="321" y="241"/>
                  </a:lnTo>
                  <a:lnTo>
                    <a:pt x="332" y="250"/>
                  </a:lnTo>
                  <a:lnTo>
                    <a:pt x="355" y="262"/>
                  </a:lnTo>
                  <a:lnTo>
                    <a:pt x="378" y="278"/>
                  </a:lnTo>
                  <a:lnTo>
                    <a:pt x="397" y="295"/>
                  </a:lnTo>
                  <a:lnTo>
                    <a:pt x="412" y="309"/>
                  </a:lnTo>
                  <a:lnTo>
                    <a:pt x="420" y="322"/>
                  </a:lnTo>
                  <a:lnTo>
                    <a:pt x="426" y="332"/>
                  </a:lnTo>
                  <a:lnTo>
                    <a:pt x="432" y="340"/>
                  </a:lnTo>
                  <a:lnTo>
                    <a:pt x="420" y="340"/>
                  </a:lnTo>
                  <a:lnTo>
                    <a:pt x="406" y="342"/>
                  </a:lnTo>
                  <a:lnTo>
                    <a:pt x="392" y="345"/>
                  </a:lnTo>
                  <a:lnTo>
                    <a:pt x="383" y="349"/>
                  </a:lnTo>
                  <a:lnTo>
                    <a:pt x="375" y="353"/>
                  </a:lnTo>
                  <a:lnTo>
                    <a:pt x="366" y="359"/>
                  </a:lnTo>
                  <a:lnTo>
                    <a:pt x="355" y="365"/>
                  </a:lnTo>
                  <a:lnTo>
                    <a:pt x="346" y="369"/>
                  </a:lnTo>
                  <a:lnTo>
                    <a:pt x="358" y="380"/>
                  </a:lnTo>
                  <a:lnTo>
                    <a:pt x="375" y="392"/>
                  </a:lnTo>
                  <a:lnTo>
                    <a:pt x="386" y="404"/>
                  </a:lnTo>
                  <a:lnTo>
                    <a:pt x="395" y="415"/>
                  </a:lnTo>
                  <a:lnTo>
                    <a:pt x="403" y="421"/>
                  </a:lnTo>
                  <a:lnTo>
                    <a:pt x="412" y="427"/>
                  </a:lnTo>
                  <a:lnTo>
                    <a:pt x="417" y="431"/>
                  </a:lnTo>
                  <a:lnTo>
                    <a:pt x="426" y="433"/>
                  </a:lnTo>
                  <a:lnTo>
                    <a:pt x="437" y="437"/>
                  </a:lnTo>
                  <a:lnTo>
                    <a:pt x="446" y="444"/>
                  </a:lnTo>
                  <a:lnTo>
                    <a:pt x="451" y="450"/>
                  </a:lnTo>
                  <a:lnTo>
                    <a:pt x="454" y="454"/>
                  </a:lnTo>
                  <a:lnTo>
                    <a:pt x="454" y="458"/>
                  </a:lnTo>
                  <a:lnTo>
                    <a:pt x="449" y="466"/>
                  </a:lnTo>
                  <a:lnTo>
                    <a:pt x="437" y="477"/>
                  </a:lnTo>
                  <a:lnTo>
                    <a:pt x="420" y="485"/>
                  </a:lnTo>
                  <a:lnTo>
                    <a:pt x="403" y="491"/>
                  </a:lnTo>
                  <a:lnTo>
                    <a:pt x="383" y="491"/>
                  </a:lnTo>
                  <a:lnTo>
                    <a:pt x="369" y="489"/>
                  </a:lnTo>
                  <a:lnTo>
                    <a:pt x="358" y="487"/>
                  </a:lnTo>
                  <a:lnTo>
                    <a:pt x="352" y="485"/>
                  </a:lnTo>
                  <a:lnTo>
                    <a:pt x="355" y="481"/>
                  </a:lnTo>
                  <a:lnTo>
                    <a:pt x="361" y="477"/>
                  </a:lnTo>
                  <a:lnTo>
                    <a:pt x="366" y="475"/>
                  </a:lnTo>
                  <a:lnTo>
                    <a:pt x="372" y="475"/>
                  </a:lnTo>
                  <a:lnTo>
                    <a:pt x="378" y="473"/>
                  </a:lnTo>
                  <a:lnTo>
                    <a:pt x="380" y="468"/>
                  </a:lnTo>
                  <a:lnTo>
                    <a:pt x="383" y="464"/>
                  </a:lnTo>
                  <a:lnTo>
                    <a:pt x="375" y="464"/>
                  </a:lnTo>
                  <a:lnTo>
                    <a:pt x="375" y="462"/>
                  </a:lnTo>
                  <a:lnTo>
                    <a:pt x="380" y="458"/>
                  </a:lnTo>
                  <a:lnTo>
                    <a:pt x="383" y="456"/>
                  </a:lnTo>
                  <a:lnTo>
                    <a:pt x="383" y="454"/>
                  </a:lnTo>
                  <a:lnTo>
                    <a:pt x="389" y="458"/>
                  </a:lnTo>
                  <a:lnTo>
                    <a:pt x="392" y="454"/>
                  </a:lnTo>
                  <a:lnTo>
                    <a:pt x="395" y="450"/>
                  </a:lnTo>
                  <a:lnTo>
                    <a:pt x="395" y="448"/>
                  </a:lnTo>
                  <a:lnTo>
                    <a:pt x="389" y="444"/>
                  </a:lnTo>
                  <a:lnTo>
                    <a:pt x="383" y="442"/>
                  </a:lnTo>
                  <a:lnTo>
                    <a:pt x="375" y="437"/>
                  </a:lnTo>
                  <a:lnTo>
                    <a:pt x="363" y="431"/>
                  </a:lnTo>
                  <a:lnTo>
                    <a:pt x="349" y="423"/>
                  </a:lnTo>
                  <a:lnTo>
                    <a:pt x="335" y="415"/>
                  </a:lnTo>
                  <a:lnTo>
                    <a:pt x="324" y="406"/>
                  </a:lnTo>
                  <a:lnTo>
                    <a:pt x="309" y="400"/>
                  </a:lnTo>
                  <a:lnTo>
                    <a:pt x="301" y="396"/>
                  </a:lnTo>
                  <a:lnTo>
                    <a:pt x="295" y="394"/>
                  </a:lnTo>
                  <a:lnTo>
                    <a:pt x="292" y="390"/>
                  </a:lnTo>
                  <a:lnTo>
                    <a:pt x="292" y="388"/>
                  </a:lnTo>
                  <a:lnTo>
                    <a:pt x="292" y="386"/>
                  </a:lnTo>
                  <a:lnTo>
                    <a:pt x="275" y="388"/>
                  </a:lnTo>
                  <a:lnTo>
                    <a:pt x="256" y="386"/>
                  </a:lnTo>
                  <a:lnTo>
                    <a:pt x="241" y="384"/>
                  </a:lnTo>
                  <a:lnTo>
                    <a:pt x="227" y="380"/>
                  </a:lnTo>
                  <a:lnTo>
                    <a:pt x="216" y="375"/>
                  </a:lnTo>
                  <a:lnTo>
                    <a:pt x="204" y="369"/>
                  </a:lnTo>
                  <a:lnTo>
                    <a:pt x="193" y="367"/>
                  </a:lnTo>
                  <a:lnTo>
                    <a:pt x="182" y="369"/>
                  </a:lnTo>
                  <a:lnTo>
                    <a:pt x="179" y="375"/>
                  </a:lnTo>
                  <a:lnTo>
                    <a:pt x="173" y="384"/>
                  </a:lnTo>
                  <a:lnTo>
                    <a:pt x="162" y="392"/>
                  </a:lnTo>
                  <a:lnTo>
                    <a:pt x="148" y="400"/>
                  </a:lnTo>
                  <a:lnTo>
                    <a:pt x="136" y="409"/>
                  </a:lnTo>
                  <a:lnTo>
                    <a:pt x="122" y="419"/>
                  </a:lnTo>
                  <a:lnTo>
                    <a:pt x="111" y="431"/>
                  </a:lnTo>
                  <a:lnTo>
                    <a:pt x="105" y="444"/>
                  </a:lnTo>
                  <a:lnTo>
                    <a:pt x="105" y="454"/>
                  </a:lnTo>
                  <a:lnTo>
                    <a:pt x="102" y="464"/>
                  </a:lnTo>
                  <a:lnTo>
                    <a:pt x="99" y="470"/>
                  </a:lnTo>
                  <a:lnTo>
                    <a:pt x="91" y="475"/>
                  </a:lnTo>
                  <a:lnTo>
                    <a:pt x="88" y="475"/>
                  </a:lnTo>
                  <a:lnTo>
                    <a:pt x="82" y="475"/>
                  </a:lnTo>
                  <a:lnTo>
                    <a:pt x="77" y="473"/>
                  </a:lnTo>
                  <a:lnTo>
                    <a:pt x="65" y="468"/>
                  </a:lnTo>
                  <a:lnTo>
                    <a:pt x="57" y="462"/>
                  </a:lnTo>
                  <a:lnTo>
                    <a:pt x="48" y="458"/>
                  </a:lnTo>
                  <a:lnTo>
                    <a:pt x="37" y="456"/>
                  </a:lnTo>
                  <a:lnTo>
                    <a:pt x="28" y="454"/>
                  </a:lnTo>
                  <a:lnTo>
                    <a:pt x="20" y="450"/>
                  </a:lnTo>
                  <a:lnTo>
                    <a:pt x="11" y="446"/>
                  </a:lnTo>
                  <a:lnTo>
                    <a:pt x="3" y="439"/>
                  </a:lnTo>
                  <a:lnTo>
                    <a:pt x="0" y="433"/>
                  </a:lnTo>
                  <a:lnTo>
                    <a:pt x="0" y="429"/>
                  </a:lnTo>
                  <a:lnTo>
                    <a:pt x="3" y="427"/>
                  </a:lnTo>
                  <a:lnTo>
                    <a:pt x="9" y="427"/>
                  </a:lnTo>
                  <a:lnTo>
                    <a:pt x="14" y="427"/>
                  </a:lnTo>
                  <a:lnTo>
                    <a:pt x="17" y="429"/>
                  </a:lnTo>
                  <a:lnTo>
                    <a:pt x="26" y="431"/>
                  </a:lnTo>
                  <a:lnTo>
                    <a:pt x="34" y="431"/>
                  </a:lnTo>
                  <a:lnTo>
                    <a:pt x="46" y="431"/>
                  </a:lnTo>
                  <a:lnTo>
                    <a:pt x="40" y="427"/>
                  </a:lnTo>
                  <a:lnTo>
                    <a:pt x="43" y="427"/>
                  </a:lnTo>
                  <a:lnTo>
                    <a:pt x="46" y="425"/>
                  </a:lnTo>
                  <a:lnTo>
                    <a:pt x="54" y="423"/>
                  </a:lnTo>
                  <a:lnTo>
                    <a:pt x="60" y="423"/>
                  </a:lnTo>
                  <a:lnTo>
                    <a:pt x="60" y="427"/>
                  </a:lnTo>
                  <a:lnTo>
                    <a:pt x="63" y="427"/>
                  </a:lnTo>
                  <a:lnTo>
                    <a:pt x="68" y="427"/>
                  </a:lnTo>
                  <a:lnTo>
                    <a:pt x="71" y="427"/>
                  </a:lnTo>
                  <a:lnTo>
                    <a:pt x="74" y="427"/>
                  </a:lnTo>
                  <a:lnTo>
                    <a:pt x="82" y="417"/>
                  </a:lnTo>
                  <a:lnTo>
                    <a:pt x="99" y="396"/>
                  </a:lnTo>
                  <a:lnTo>
                    <a:pt x="116" y="373"/>
                  </a:lnTo>
                  <a:lnTo>
                    <a:pt x="125" y="357"/>
                  </a:lnTo>
                  <a:lnTo>
                    <a:pt x="119" y="351"/>
                  </a:lnTo>
                  <a:lnTo>
                    <a:pt x="114" y="342"/>
                  </a:lnTo>
                  <a:lnTo>
                    <a:pt x="108" y="334"/>
                  </a:lnTo>
                  <a:lnTo>
                    <a:pt x="105" y="330"/>
                  </a:lnTo>
                  <a:lnTo>
                    <a:pt x="114" y="322"/>
                  </a:lnTo>
                  <a:lnTo>
                    <a:pt x="125" y="314"/>
                  </a:lnTo>
                  <a:lnTo>
                    <a:pt x="139" y="301"/>
                  </a:lnTo>
                  <a:lnTo>
                    <a:pt x="153" y="285"/>
                  </a:lnTo>
                  <a:lnTo>
                    <a:pt x="165" y="268"/>
                  </a:lnTo>
                  <a:lnTo>
                    <a:pt x="176" y="252"/>
                  </a:lnTo>
                  <a:lnTo>
                    <a:pt x="185" y="239"/>
                  </a:lnTo>
                  <a:lnTo>
                    <a:pt x="193" y="231"/>
                  </a:lnTo>
                  <a:lnTo>
                    <a:pt x="204" y="229"/>
                  </a:lnTo>
                  <a:lnTo>
                    <a:pt x="213" y="227"/>
                  </a:lnTo>
                  <a:lnTo>
                    <a:pt x="219" y="223"/>
                  </a:lnTo>
                  <a:lnTo>
                    <a:pt x="219" y="219"/>
                  </a:lnTo>
                  <a:lnTo>
                    <a:pt x="216" y="219"/>
                  </a:lnTo>
                  <a:lnTo>
                    <a:pt x="213" y="219"/>
                  </a:lnTo>
                  <a:lnTo>
                    <a:pt x="207" y="219"/>
                  </a:lnTo>
                  <a:lnTo>
                    <a:pt x="204" y="219"/>
                  </a:lnTo>
                  <a:lnTo>
                    <a:pt x="207" y="212"/>
                  </a:lnTo>
                  <a:lnTo>
                    <a:pt x="207" y="210"/>
                  </a:lnTo>
                  <a:lnTo>
                    <a:pt x="204" y="206"/>
                  </a:lnTo>
                  <a:lnTo>
                    <a:pt x="199" y="202"/>
                  </a:lnTo>
                  <a:lnTo>
                    <a:pt x="193" y="192"/>
                  </a:lnTo>
                  <a:lnTo>
                    <a:pt x="190" y="173"/>
                  </a:lnTo>
                  <a:lnTo>
                    <a:pt x="193" y="153"/>
                  </a:lnTo>
                  <a:lnTo>
                    <a:pt x="207" y="134"/>
                  </a:lnTo>
                  <a:lnTo>
                    <a:pt x="207" y="130"/>
                  </a:lnTo>
                  <a:lnTo>
                    <a:pt x="207" y="128"/>
                  </a:lnTo>
                  <a:lnTo>
                    <a:pt x="204" y="124"/>
                  </a:lnTo>
                  <a:lnTo>
                    <a:pt x="199" y="124"/>
                  </a:lnTo>
                  <a:lnTo>
                    <a:pt x="190" y="124"/>
                  </a:lnTo>
                  <a:lnTo>
                    <a:pt x="182" y="124"/>
                  </a:lnTo>
                  <a:lnTo>
                    <a:pt x="173" y="122"/>
                  </a:lnTo>
                  <a:lnTo>
                    <a:pt x="170" y="117"/>
                  </a:lnTo>
                  <a:lnTo>
                    <a:pt x="170" y="115"/>
                  </a:lnTo>
                  <a:lnTo>
                    <a:pt x="170" y="111"/>
                  </a:lnTo>
                  <a:lnTo>
                    <a:pt x="168" y="109"/>
                  </a:lnTo>
                  <a:lnTo>
                    <a:pt x="168" y="107"/>
                  </a:lnTo>
                  <a:lnTo>
                    <a:pt x="168" y="105"/>
                  </a:lnTo>
                  <a:lnTo>
                    <a:pt x="165" y="103"/>
                  </a:lnTo>
                  <a:lnTo>
                    <a:pt x="162" y="101"/>
                  </a:lnTo>
                  <a:lnTo>
                    <a:pt x="156" y="101"/>
                  </a:lnTo>
                  <a:lnTo>
                    <a:pt x="156" y="99"/>
                  </a:lnTo>
                  <a:lnTo>
                    <a:pt x="153" y="95"/>
                  </a:lnTo>
                  <a:lnTo>
                    <a:pt x="156" y="93"/>
                  </a:lnTo>
                  <a:lnTo>
                    <a:pt x="159" y="91"/>
                  </a:lnTo>
                  <a:lnTo>
                    <a:pt x="162" y="89"/>
                  </a:lnTo>
                  <a:lnTo>
                    <a:pt x="159" y="87"/>
                  </a:lnTo>
                  <a:lnTo>
                    <a:pt x="156" y="82"/>
                  </a:lnTo>
                  <a:lnTo>
                    <a:pt x="153" y="80"/>
                  </a:lnTo>
                  <a:lnTo>
                    <a:pt x="153" y="76"/>
                  </a:lnTo>
                  <a:lnTo>
                    <a:pt x="153" y="72"/>
                  </a:lnTo>
                  <a:lnTo>
                    <a:pt x="153" y="66"/>
                  </a:lnTo>
                  <a:close/>
                </a:path>
              </a:pathLst>
            </a:custGeom>
            <a:solidFill>
              <a:srgbClr val="0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83" name="Freeform 56"/>
            <p:cNvSpPr>
              <a:spLocks/>
            </p:cNvSpPr>
            <p:nvPr/>
          </p:nvSpPr>
          <p:spPr bwMode="auto">
            <a:xfrm>
              <a:off x="1344" y="3024"/>
              <a:ext cx="253" cy="117"/>
            </a:xfrm>
            <a:custGeom>
              <a:avLst/>
              <a:gdLst>
                <a:gd name="T0" fmla="*/ 179 w 253"/>
                <a:gd name="T1" fmla="*/ 74 h 117"/>
                <a:gd name="T2" fmla="*/ 176 w 253"/>
                <a:gd name="T3" fmla="*/ 82 h 117"/>
                <a:gd name="T4" fmla="*/ 168 w 253"/>
                <a:gd name="T5" fmla="*/ 86 h 117"/>
                <a:gd name="T6" fmla="*/ 151 w 253"/>
                <a:gd name="T7" fmla="*/ 82 h 117"/>
                <a:gd name="T8" fmla="*/ 125 w 253"/>
                <a:gd name="T9" fmla="*/ 82 h 117"/>
                <a:gd name="T10" fmla="*/ 88 w 253"/>
                <a:gd name="T11" fmla="*/ 76 h 117"/>
                <a:gd name="T12" fmla="*/ 80 w 253"/>
                <a:gd name="T13" fmla="*/ 60 h 117"/>
                <a:gd name="T14" fmla="*/ 71 w 253"/>
                <a:gd name="T15" fmla="*/ 51 h 117"/>
                <a:gd name="T16" fmla="*/ 63 w 253"/>
                <a:gd name="T17" fmla="*/ 41 h 117"/>
                <a:gd name="T18" fmla="*/ 54 w 253"/>
                <a:gd name="T19" fmla="*/ 45 h 117"/>
                <a:gd name="T20" fmla="*/ 60 w 253"/>
                <a:gd name="T21" fmla="*/ 53 h 117"/>
                <a:gd name="T22" fmla="*/ 60 w 253"/>
                <a:gd name="T23" fmla="*/ 60 h 117"/>
                <a:gd name="T24" fmla="*/ 46 w 253"/>
                <a:gd name="T25" fmla="*/ 56 h 117"/>
                <a:gd name="T26" fmla="*/ 23 w 253"/>
                <a:gd name="T27" fmla="*/ 45 h 117"/>
                <a:gd name="T28" fmla="*/ 15 w 253"/>
                <a:gd name="T29" fmla="*/ 49 h 117"/>
                <a:gd name="T30" fmla="*/ 26 w 253"/>
                <a:gd name="T31" fmla="*/ 58 h 117"/>
                <a:gd name="T32" fmla="*/ 35 w 253"/>
                <a:gd name="T33" fmla="*/ 62 h 117"/>
                <a:gd name="T34" fmla="*/ 26 w 253"/>
                <a:gd name="T35" fmla="*/ 64 h 117"/>
                <a:gd name="T36" fmla="*/ 9 w 253"/>
                <a:gd name="T37" fmla="*/ 64 h 117"/>
                <a:gd name="T38" fmla="*/ 0 w 253"/>
                <a:gd name="T39" fmla="*/ 66 h 117"/>
                <a:gd name="T40" fmla="*/ 12 w 253"/>
                <a:gd name="T41" fmla="*/ 72 h 117"/>
                <a:gd name="T42" fmla="*/ 32 w 253"/>
                <a:gd name="T43" fmla="*/ 74 h 117"/>
                <a:gd name="T44" fmla="*/ 29 w 253"/>
                <a:gd name="T45" fmla="*/ 76 h 117"/>
                <a:gd name="T46" fmla="*/ 18 w 253"/>
                <a:gd name="T47" fmla="*/ 80 h 117"/>
                <a:gd name="T48" fmla="*/ 6 w 253"/>
                <a:gd name="T49" fmla="*/ 84 h 117"/>
                <a:gd name="T50" fmla="*/ 12 w 253"/>
                <a:gd name="T51" fmla="*/ 91 h 117"/>
                <a:gd name="T52" fmla="*/ 29 w 253"/>
                <a:gd name="T53" fmla="*/ 86 h 117"/>
                <a:gd name="T54" fmla="*/ 37 w 253"/>
                <a:gd name="T55" fmla="*/ 86 h 117"/>
                <a:gd name="T56" fmla="*/ 29 w 253"/>
                <a:gd name="T57" fmla="*/ 91 h 117"/>
                <a:gd name="T58" fmla="*/ 23 w 253"/>
                <a:gd name="T59" fmla="*/ 101 h 117"/>
                <a:gd name="T60" fmla="*/ 23 w 253"/>
                <a:gd name="T61" fmla="*/ 105 h 117"/>
                <a:gd name="T62" fmla="*/ 35 w 253"/>
                <a:gd name="T63" fmla="*/ 99 h 117"/>
                <a:gd name="T64" fmla="*/ 46 w 253"/>
                <a:gd name="T65" fmla="*/ 93 h 117"/>
                <a:gd name="T66" fmla="*/ 77 w 253"/>
                <a:gd name="T67" fmla="*/ 93 h 117"/>
                <a:gd name="T68" fmla="*/ 105 w 253"/>
                <a:gd name="T69" fmla="*/ 101 h 117"/>
                <a:gd name="T70" fmla="*/ 123 w 253"/>
                <a:gd name="T71" fmla="*/ 109 h 117"/>
                <a:gd name="T72" fmla="*/ 154 w 253"/>
                <a:gd name="T73" fmla="*/ 117 h 117"/>
                <a:gd name="T74" fmla="*/ 199 w 253"/>
                <a:gd name="T75" fmla="*/ 113 h 117"/>
                <a:gd name="T76" fmla="*/ 222 w 253"/>
                <a:gd name="T77" fmla="*/ 91 h 117"/>
                <a:gd name="T78" fmla="*/ 230 w 253"/>
                <a:gd name="T79" fmla="*/ 70 h 117"/>
                <a:gd name="T80" fmla="*/ 245 w 253"/>
                <a:gd name="T81" fmla="*/ 49 h 117"/>
                <a:gd name="T82" fmla="*/ 245 w 253"/>
                <a:gd name="T83" fmla="*/ 10 h 117"/>
                <a:gd name="T84" fmla="*/ 188 w 253"/>
                <a:gd name="T85" fmla="*/ 8 h 117"/>
                <a:gd name="T86" fmla="*/ 179 w 253"/>
                <a:gd name="T87" fmla="*/ 35 h 117"/>
                <a:gd name="T88" fmla="*/ 171 w 253"/>
                <a:gd name="T89" fmla="*/ 66 h 117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253"/>
                <a:gd name="T136" fmla="*/ 0 h 117"/>
                <a:gd name="T137" fmla="*/ 253 w 253"/>
                <a:gd name="T138" fmla="*/ 117 h 117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253" h="117">
                  <a:moveTo>
                    <a:pt x="171" y="66"/>
                  </a:moveTo>
                  <a:lnTo>
                    <a:pt x="179" y="70"/>
                  </a:lnTo>
                  <a:lnTo>
                    <a:pt x="179" y="74"/>
                  </a:lnTo>
                  <a:lnTo>
                    <a:pt x="179" y="76"/>
                  </a:lnTo>
                  <a:lnTo>
                    <a:pt x="176" y="80"/>
                  </a:lnTo>
                  <a:lnTo>
                    <a:pt x="176" y="82"/>
                  </a:lnTo>
                  <a:lnTo>
                    <a:pt x="176" y="84"/>
                  </a:lnTo>
                  <a:lnTo>
                    <a:pt x="174" y="86"/>
                  </a:lnTo>
                  <a:lnTo>
                    <a:pt x="168" y="86"/>
                  </a:lnTo>
                  <a:lnTo>
                    <a:pt x="165" y="86"/>
                  </a:lnTo>
                  <a:lnTo>
                    <a:pt x="159" y="84"/>
                  </a:lnTo>
                  <a:lnTo>
                    <a:pt x="151" y="82"/>
                  </a:lnTo>
                  <a:lnTo>
                    <a:pt x="140" y="82"/>
                  </a:lnTo>
                  <a:lnTo>
                    <a:pt x="134" y="82"/>
                  </a:lnTo>
                  <a:lnTo>
                    <a:pt x="125" y="82"/>
                  </a:lnTo>
                  <a:lnTo>
                    <a:pt x="111" y="80"/>
                  </a:lnTo>
                  <a:lnTo>
                    <a:pt x="97" y="78"/>
                  </a:lnTo>
                  <a:lnTo>
                    <a:pt x="88" y="76"/>
                  </a:lnTo>
                  <a:lnTo>
                    <a:pt x="86" y="70"/>
                  </a:lnTo>
                  <a:lnTo>
                    <a:pt x="83" y="66"/>
                  </a:lnTo>
                  <a:lnTo>
                    <a:pt x="80" y="60"/>
                  </a:lnTo>
                  <a:lnTo>
                    <a:pt x="77" y="56"/>
                  </a:lnTo>
                  <a:lnTo>
                    <a:pt x="74" y="53"/>
                  </a:lnTo>
                  <a:lnTo>
                    <a:pt x="71" y="51"/>
                  </a:lnTo>
                  <a:lnTo>
                    <a:pt x="66" y="47"/>
                  </a:lnTo>
                  <a:lnTo>
                    <a:pt x="63" y="43"/>
                  </a:lnTo>
                  <a:lnTo>
                    <a:pt x="63" y="41"/>
                  </a:lnTo>
                  <a:lnTo>
                    <a:pt x="60" y="41"/>
                  </a:lnTo>
                  <a:lnTo>
                    <a:pt x="57" y="43"/>
                  </a:lnTo>
                  <a:lnTo>
                    <a:pt x="54" y="45"/>
                  </a:lnTo>
                  <a:lnTo>
                    <a:pt x="54" y="47"/>
                  </a:lnTo>
                  <a:lnTo>
                    <a:pt x="57" y="49"/>
                  </a:lnTo>
                  <a:lnTo>
                    <a:pt x="60" y="53"/>
                  </a:lnTo>
                  <a:lnTo>
                    <a:pt x="60" y="56"/>
                  </a:lnTo>
                  <a:lnTo>
                    <a:pt x="60" y="58"/>
                  </a:lnTo>
                  <a:lnTo>
                    <a:pt x="60" y="60"/>
                  </a:lnTo>
                  <a:lnTo>
                    <a:pt x="57" y="60"/>
                  </a:lnTo>
                  <a:lnTo>
                    <a:pt x="54" y="60"/>
                  </a:lnTo>
                  <a:lnTo>
                    <a:pt x="46" y="56"/>
                  </a:lnTo>
                  <a:lnTo>
                    <a:pt x="37" y="51"/>
                  </a:lnTo>
                  <a:lnTo>
                    <a:pt x="29" y="49"/>
                  </a:lnTo>
                  <a:lnTo>
                    <a:pt x="23" y="45"/>
                  </a:lnTo>
                  <a:lnTo>
                    <a:pt x="18" y="45"/>
                  </a:lnTo>
                  <a:lnTo>
                    <a:pt x="15" y="47"/>
                  </a:lnTo>
                  <a:lnTo>
                    <a:pt x="15" y="49"/>
                  </a:lnTo>
                  <a:lnTo>
                    <a:pt x="18" y="53"/>
                  </a:lnTo>
                  <a:lnTo>
                    <a:pt x="23" y="56"/>
                  </a:lnTo>
                  <a:lnTo>
                    <a:pt x="26" y="58"/>
                  </a:lnTo>
                  <a:lnTo>
                    <a:pt x="32" y="60"/>
                  </a:lnTo>
                  <a:lnTo>
                    <a:pt x="35" y="62"/>
                  </a:lnTo>
                  <a:lnTo>
                    <a:pt x="35" y="64"/>
                  </a:lnTo>
                  <a:lnTo>
                    <a:pt x="32" y="64"/>
                  </a:lnTo>
                  <a:lnTo>
                    <a:pt x="26" y="64"/>
                  </a:lnTo>
                  <a:lnTo>
                    <a:pt x="23" y="64"/>
                  </a:lnTo>
                  <a:lnTo>
                    <a:pt x="15" y="64"/>
                  </a:lnTo>
                  <a:lnTo>
                    <a:pt x="9" y="64"/>
                  </a:lnTo>
                  <a:lnTo>
                    <a:pt x="3" y="64"/>
                  </a:lnTo>
                  <a:lnTo>
                    <a:pt x="0" y="64"/>
                  </a:lnTo>
                  <a:lnTo>
                    <a:pt x="0" y="66"/>
                  </a:lnTo>
                  <a:lnTo>
                    <a:pt x="0" y="70"/>
                  </a:lnTo>
                  <a:lnTo>
                    <a:pt x="3" y="70"/>
                  </a:lnTo>
                  <a:lnTo>
                    <a:pt x="12" y="72"/>
                  </a:lnTo>
                  <a:lnTo>
                    <a:pt x="18" y="74"/>
                  </a:lnTo>
                  <a:lnTo>
                    <a:pt x="26" y="74"/>
                  </a:lnTo>
                  <a:lnTo>
                    <a:pt x="32" y="74"/>
                  </a:lnTo>
                  <a:lnTo>
                    <a:pt x="35" y="74"/>
                  </a:lnTo>
                  <a:lnTo>
                    <a:pt x="29" y="76"/>
                  </a:lnTo>
                  <a:lnTo>
                    <a:pt x="26" y="76"/>
                  </a:lnTo>
                  <a:lnTo>
                    <a:pt x="23" y="78"/>
                  </a:lnTo>
                  <a:lnTo>
                    <a:pt x="18" y="80"/>
                  </a:lnTo>
                  <a:lnTo>
                    <a:pt x="12" y="82"/>
                  </a:lnTo>
                  <a:lnTo>
                    <a:pt x="9" y="82"/>
                  </a:lnTo>
                  <a:lnTo>
                    <a:pt x="6" y="84"/>
                  </a:lnTo>
                  <a:lnTo>
                    <a:pt x="6" y="86"/>
                  </a:lnTo>
                  <a:lnTo>
                    <a:pt x="9" y="89"/>
                  </a:lnTo>
                  <a:lnTo>
                    <a:pt x="12" y="91"/>
                  </a:lnTo>
                  <a:lnTo>
                    <a:pt x="18" y="89"/>
                  </a:lnTo>
                  <a:lnTo>
                    <a:pt x="23" y="86"/>
                  </a:lnTo>
                  <a:lnTo>
                    <a:pt x="29" y="86"/>
                  </a:lnTo>
                  <a:lnTo>
                    <a:pt x="32" y="86"/>
                  </a:lnTo>
                  <a:lnTo>
                    <a:pt x="35" y="86"/>
                  </a:lnTo>
                  <a:lnTo>
                    <a:pt x="37" y="86"/>
                  </a:lnTo>
                  <a:lnTo>
                    <a:pt x="35" y="89"/>
                  </a:lnTo>
                  <a:lnTo>
                    <a:pt x="32" y="91"/>
                  </a:lnTo>
                  <a:lnTo>
                    <a:pt x="29" y="91"/>
                  </a:lnTo>
                  <a:lnTo>
                    <a:pt x="26" y="95"/>
                  </a:lnTo>
                  <a:lnTo>
                    <a:pt x="26" y="97"/>
                  </a:lnTo>
                  <a:lnTo>
                    <a:pt x="23" y="101"/>
                  </a:lnTo>
                  <a:lnTo>
                    <a:pt x="20" y="101"/>
                  </a:lnTo>
                  <a:lnTo>
                    <a:pt x="20" y="103"/>
                  </a:lnTo>
                  <a:lnTo>
                    <a:pt x="23" y="105"/>
                  </a:lnTo>
                  <a:lnTo>
                    <a:pt x="26" y="103"/>
                  </a:lnTo>
                  <a:lnTo>
                    <a:pt x="29" y="101"/>
                  </a:lnTo>
                  <a:lnTo>
                    <a:pt x="35" y="99"/>
                  </a:lnTo>
                  <a:lnTo>
                    <a:pt x="37" y="95"/>
                  </a:lnTo>
                  <a:lnTo>
                    <a:pt x="40" y="93"/>
                  </a:lnTo>
                  <a:lnTo>
                    <a:pt x="46" y="93"/>
                  </a:lnTo>
                  <a:lnTo>
                    <a:pt x="57" y="95"/>
                  </a:lnTo>
                  <a:lnTo>
                    <a:pt x="69" y="95"/>
                  </a:lnTo>
                  <a:lnTo>
                    <a:pt x="77" y="93"/>
                  </a:lnTo>
                  <a:lnTo>
                    <a:pt x="83" y="95"/>
                  </a:lnTo>
                  <a:lnTo>
                    <a:pt x="94" y="97"/>
                  </a:lnTo>
                  <a:lnTo>
                    <a:pt x="105" y="101"/>
                  </a:lnTo>
                  <a:lnTo>
                    <a:pt x="111" y="103"/>
                  </a:lnTo>
                  <a:lnTo>
                    <a:pt x="117" y="105"/>
                  </a:lnTo>
                  <a:lnTo>
                    <a:pt x="123" y="109"/>
                  </a:lnTo>
                  <a:lnTo>
                    <a:pt x="131" y="111"/>
                  </a:lnTo>
                  <a:lnTo>
                    <a:pt x="142" y="115"/>
                  </a:lnTo>
                  <a:lnTo>
                    <a:pt x="154" y="117"/>
                  </a:lnTo>
                  <a:lnTo>
                    <a:pt x="168" y="117"/>
                  </a:lnTo>
                  <a:lnTo>
                    <a:pt x="182" y="117"/>
                  </a:lnTo>
                  <a:lnTo>
                    <a:pt x="199" y="113"/>
                  </a:lnTo>
                  <a:lnTo>
                    <a:pt x="205" y="109"/>
                  </a:lnTo>
                  <a:lnTo>
                    <a:pt x="213" y="101"/>
                  </a:lnTo>
                  <a:lnTo>
                    <a:pt x="222" y="91"/>
                  </a:lnTo>
                  <a:lnTo>
                    <a:pt x="222" y="80"/>
                  </a:lnTo>
                  <a:lnTo>
                    <a:pt x="228" y="80"/>
                  </a:lnTo>
                  <a:lnTo>
                    <a:pt x="230" y="70"/>
                  </a:lnTo>
                  <a:lnTo>
                    <a:pt x="233" y="62"/>
                  </a:lnTo>
                  <a:lnTo>
                    <a:pt x="239" y="56"/>
                  </a:lnTo>
                  <a:lnTo>
                    <a:pt x="245" y="49"/>
                  </a:lnTo>
                  <a:lnTo>
                    <a:pt x="253" y="41"/>
                  </a:lnTo>
                  <a:lnTo>
                    <a:pt x="253" y="27"/>
                  </a:lnTo>
                  <a:lnTo>
                    <a:pt x="245" y="10"/>
                  </a:lnTo>
                  <a:lnTo>
                    <a:pt x="216" y="0"/>
                  </a:lnTo>
                  <a:lnTo>
                    <a:pt x="199" y="2"/>
                  </a:lnTo>
                  <a:lnTo>
                    <a:pt x="188" y="8"/>
                  </a:lnTo>
                  <a:lnTo>
                    <a:pt x="179" y="18"/>
                  </a:lnTo>
                  <a:lnTo>
                    <a:pt x="179" y="27"/>
                  </a:lnTo>
                  <a:lnTo>
                    <a:pt x="179" y="35"/>
                  </a:lnTo>
                  <a:lnTo>
                    <a:pt x="176" y="49"/>
                  </a:lnTo>
                  <a:lnTo>
                    <a:pt x="174" y="60"/>
                  </a:lnTo>
                  <a:lnTo>
                    <a:pt x="171" y="66"/>
                  </a:lnTo>
                  <a:close/>
                </a:path>
              </a:pathLst>
            </a:custGeom>
            <a:solidFill>
              <a:srgbClr val="0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84" name="Freeform 57"/>
            <p:cNvSpPr>
              <a:spLocks/>
            </p:cNvSpPr>
            <p:nvPr/>
          </p:nvSpPr>
          <p:spPr bwMode="auto">
            <a:xfrm>
              <a:off x="1872" y="2832"/>
              <a:ext cx="454" cy="491"/>
            </a:xfrm>
            <a:custGeom>
              <a:avLst/>
              <a:gdLst>
                <a:gd name="T0" fmla="*/ 66 w 454"/>
                <a:gd name="T1" fmla="*/ 21 h 491"/>
                <a:gd name="T2" fmla="*/ 74 w 454"/>
                <a:gd name="T3" fmla="*/ 21 h 491"/>
                <a:gd name="T4" fmla="*/ 117 w 454"/>
                <a:gd name="T5" fmla="*/ 0 h 491"/>
                <a:gd name="T6" fmla="*/ 154 w 454"/>
                <a:gd name="T7" fmla="*/ 10 h 491"/>
                <a:gd name="T8" fmla="*/ 176 w 454"/>
                <a:gd name="T9" fmla="*/ 21 h 491"/>
                <a:gd name="T10" fmla="*/ 236 w 454"/>
                <a:gd name="T11" fmla="*/ 51 h 491"/>
                <a:gd name="T12" fmla="*/ 208 w 454"/>
                <a:gd name="T13" fmla="*/ 78 h 491"/>
                <a:gd name="T14" fmla="*/ 188 w 454"/>
                <a:gd name="T15" fmla="*/ 91 h 491"/>
                <a:gd name="T16" fmla="*/ 188 w 454"/>
                <a:gd name="T17" fmla="*/ 95 h 491"/>
                <a:gd name="T18" fmla="*/ 168 w 454"/>
                <a:gd name="T19" fmla="*/ 97 h 491"/>
                <a:gd name="T20" fmla="*/ 173 w 454"/>
                <a:gd name="T21" fmla="*/ 103 h 491"/>
                <a:gd name="T22" fmla="*/ 196 w 454"/>
                <a:gd name="T23" fmla="*/ 113 h 491"/>
                <a:gd name="T24" fmla="*/ 205 w 454"/>
                <a:gd name="T25" fmla="*/ 148 h 491"/>
                <a:gd name="T26" fmla="*/ 213 w 454"/>
                <a:gd name="T27" fmla="*/ 153 h 491"/>
                <a:gd name="T28" fmla="*/ 219 w 454"/>
                <a:gd name="T29" fmla="*/ 179 h 491"/>
                <a:gd name="T30" fmla="*/ 225 w 454"/>
                <a:gd name="T31" fmla="*/ 202 h 491"/>
                <a:gd name="T32" fmla="*/ 261 w 454"/>
                <a:gd name="T33" fmla="*/ 233 h 491"/>
                <a:gd name="T34" fmla="*/ 330 w 454"/>
                <a:gd name="T35" fmla="*/ 262 h 491"/>
                <a:gd name="T36" fmla="*/ 361 w 454"/>
                <a:gd name="T37" fmla="*/ 283 h 491"/>
                <a:gd name="T38" fmla="*/ 307 w 454"/>
                <a:gd name="T39" fmla="*/ 297 h 491"/>
                <a:gd name="T40" fmla="*/ 278 w 454"/>
                <a:gd name="T41" fmla="*/ 320 h 491"/>
                <a:gd name="T42" fmla="*/ 293 w 454"/>
                <a:gd name="T43" fmla="*/ 336 h 491"/>
                <a:gd name="T44" fmla="*/ 327 w 454"/>
                <a:gd name="T45" fmla="*/ 338 h 491"/>
                <a:gd name="T46" fmla="*/ 395 w 454"/>
                <a:gd name="T47" fmla="*/ 355 h 491"/>
                <a:gd name="T48" fmla="*/ 443 w 454"/>
                <a:gd name="T49" fmla="*/ 355 h 491"/>
                <a:gd name="T50" fmla="*/ 452 w 454"/>
                <a:gd name="T51" fmla="*/ 390 h 491"/>
                <a:gd name="T52" fmla="*/ 443 w 454"/>
                <a:gd name="T53" fmla="*/ 425 h 491"/>
                <a:gd name="T54" fmla="*/ 412 w 454"/>
                <a:gd name="T55" fmla="*/ 427 h 491"/>
                <a:gd name="T56" fmla="*/ 409 w 454"/>
                <a:gd name="T57" fmla="*/ 404 h 491"/>
                <a:gd name="T58" fmla="*/ 395 w 454"/>
                <a:gd name="T59" fmla="*/ 382 h 491"/>
                <a:gd name="T60" fmla="*/ 355 w 454"/>
                <a:gd name="T61" fmla="*/ 376 h 491"/>
                <a:gd name="T62" fmla="*/ 290 w 454"/>
                <a:gd name="T63" fmla="*/ 369 h 491"/>
                <a:gd name="T64" fmla="*/ 242 w 454"/>
                <a:gd name="T65" fmla="*/ 351 h 491"/>
                <a:gd name="T66" fmla="*/ 210 w 454"/>
                <a:gd name="T67" fmla="*/ 330 h 491"/>
                <a:gd name="T68" fmla="*/ 159 w 454"/>
                <a:gd name="T69" fmla="*/ 347 h 491"/>
                <a:gd name="T70" fmla="*/ 148 w 454"/>
                <a:gd name="T71" fmla="*/ 382 h 491"/>
                <a:gd name="T72" fmla="*/ 103 w 454"/>
                <a:gd name="T73" fmla="*/ 440 h 491"/>
                <a:gd name="T74" fmla="*/ 88 w 454"/>
                <a:gd name="T75" fmla="*/ 481 h 491"/>
                <a:gd name="T76" fmla="*/ 60 w 454"/>
                <a:gd name="T77" fmla="*/ 481 h 491"/>
                <a:gd name="T78" fmla="*/ 17 w 454"/>
                <a:gd name="T79" fmla="*/ 487 h 491"/>
                <a:gd name="T80" fmla="*/ 0 w 454"/>
                <a:gd name="T81" fmla="*/ 473 h 491"/>
                <a:gd name="T82" fmla="*/ 20 w 454"/>
                <a:gd name="T83" fmla="*/ 466 h 491"/>
                <a:gd name="T84" fmla="*/ 37 w 454"/>
                <a:gd name="T85" fmla="*/ 456 h 491"/>
                <a:gd name="T86" fmla="*/ 51 w 454"/>
                <a:gd name="T87" fmla="*/ 446 h 491"/>
                <a:gd name="T88" fmla="*/ 74 w 454"/>
                <a:gd name="T89" fmla="*/ 421 h 491"/>
                <a:gd name="T90" fmla="*/ 105 w 454"/>
                <a:gd name="T91" fmla="*/ 340 h 491"/>
                <a:gd name="T92" fmla="*/ 100 w 454"/>
                <a:gd name="T93" fmla="*/ 330 h 491"/>
                <a:gd name="T94" fmla="*/ 108 w 454"/>
                <a:gd name="T95" fmla="*/ 297 h 491"/>
                <a:gd name="T96" fmla="*/ 125 w 454"/>
                <a:gd name="T97" fmla="*/ 221 h 491"/>
                <a:gd name="T98" fmla="*/ 139 w 454"/>
                <a:gd name="T99" fmla="*/ 206 h 491"/>
                <a:gd name="T100" fmla="*/ 108 w 454"/>
                <a:gd name="T101" fmla="*/ 159 h 491"/>
                <a:gd name="T102" fmla="*/ 103 w 454"/>
                <a:gd name="T103" fmla="*/ 115 h 491"/>
                <a:gd name="T104" fmla="*/ 120 w 454"/>
                <a:gd name="T105" fmla="*/ 101 h 491"/>
                <a:gd name="T106" fmla="*/ 80 w 454"/>
                <a:gd name="T107" fmla="*/ 87 h 491"/>
                <a:gd name="T108" fmla="*/ 74 w 454"/>
                <a:gd name="T109" fmla="*/ 70 h 491"/>
                <a:gd name="T110" fmla="*/ 71 w 454"/>
                <a:gd name="T111" fmla="*/ 62 h 491"/>
                <a:gd name="T112" fmla="*/ 66 w 454"/>
                <a:gd name="T113" fmla="*/ 51 h 491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454"/>
                <a:gd name="T172" fmla="*/ 0 h 491"/>
                <a:gd name="T173" fmla="*/ 454 w 454"/>
                <a:gd name="T174" fmla="*/ 491 h 491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454" h="491">
                  <a:moveTo>
                    <a:pt x="66" y="43"/>
                  </a:moveTo>
                  <a:lnTo>
                    <a:pt x="63" y="41"/>
                  </a:lnTo>
                  <a:lnTo>
                    <a:pt x="60" y="33"/>
                  </a:lnTo>
                  <a:lnTo>
                    <a:pt x="60" y="27"/>
                  </a:lnTo>
                  <a:lnTo>
                    <a:pt x="66" y="21"/>
                  </a:lnTo>
                  <a:lnTo>
                    <a:pt x="66" y="23"/>
                  </a:lnTo>
                  <a:lnTo>
                    <a:pt x="68" y="25"/>
                  </a:lnTo>
                  <a:lnTo>
                    <a:pt x="74" y="27"/>
                  </a:lnTo>
                  <a:lnTo>
                    <a:pt x="77" y="27"/>
                  </a:lnTo>
                  <a:lnTo>
                    <a:pt x="74" y="21"/>
                  </a:lnTo>
                  <a:lnTo>
                    <a:pt x="74" y="16"/>
                  </a:lnTo>
                  <a:lnTo>
                    <a:pt x="80" y="10"/>
                  </a:lnTo>
                  <a:lnTo>
                    <a:pt x="88" y="4"/>
                  </a:lnTo>
                  <a:lnTo>
                    <a:pt x="100" y="2"/>
                  </a:lnTo>
                  <a:lnTo>
                    <a:pt x="117" y="0"/>
                  </a:lnTo>
                  <a:lnTo>
                    <a:pt x="137" y="2"/>
                  </a:lnTo>
                  <a:lnTo>
                    <a:pt x="165" y="6"/>
                  </a:lnTo>
                  <a:lnTo>
                    <a:pt x="159" y="6"/>
                  </a:lnTo>
                  <a:lnTo>
                    <a:pt x="156" y="6"/>
                  </a:lnTo>
                  <a:lnTo>
                    <a:pt x="154" y="10"/>
                  </a:lnTo>
                  <a:lnTo>
                    <a:pt x="151" y="14"/>
                  </a:lnTo>
                  <a:lnTo>
                    <a:pt x="154" y="10"/>
                  </a:lnTo>
                  <a:lnTo>
                    <a:pt x="162" y="12"/>
                  </a:lnTo>
                  <a:lnTo>
                    <a:pt x="168" y="16"/>
                  </a:lnTo>
                  <a:lnTo>
                    <a:pt x="176" y="21"/>
                  </a:lnTo>
                  <a:lnTo>
                    <a:pt x="185" y="29"/>
                  </a:lnTo>
                  <a:lnTo>
                    <a:pt x="202" y="39"/>
                  </a:lnTo>
                  <a:lnTo>
                    <a:pt x="219" y="47"/>
                  </a:lnTo>
                  <a:lnTo>
                    <a:pt x="233" y="43"/>
                  </a:lnTo>
                  <a:lnTo>
                    <a:pt x="236" y="51"/>
                  </a:lnTo>
                  <a:lnTo>
                    <a:pt x="236" y="64"/>
                  </a:lnTo>
                  <a:lnTo>
                    <a:pt x="225" y="72"/>
                  </a:lnTo>
                  <a:lnTo>
                    <a:pt x="196" y="74"/>
                  </a:lnTo>
                  <a:lnTo>
                    <a:pt x="202" y="76"/>
                  </a:lnTo>
                  <a:lnTo>
                    <a:pt x="208" y="78"/>
                  </a:lnTo>
                  <a:lnTo>
                    <a:pt x="213" y="78"/>
                  </a:lnTo>
                  <a:lnTo>
                    <a:pt x="219" y="78"/>
                  </a:lnTo>
                  <a:lnTo>
                    <a:pt x="213" y="85"/>
                  </a:lnTo>
                  <a:lnTo>
                    <a:pt x="202" y="89"/>
                  </a:lnTo>
                  <a:lnTo>
                    <a:pt x="188" y="91"/>
                  </a:lnTo>
                  <a:lnTo>
                    <a:pt x="168" y="89"/>
                  </a:lnTo>
                  <a:lnTo>
                    <a:pt x="176" y="91"/>
                  </a:lnTo>
                  <a:lnTo>
                    <a:pt x="179" y="93"/>
                  </a:lnTo>
                  <a:lnTo>
                    <a:pt x="185" y="95"/>
                  </a:lnTo>
                  <a:lnTo>
                    <a:pt x="188" y="95"/>
                  </a:lnTo>
                  <a:lnTo>
                    <a:pt x="185" y="97"/>
                  </a:lnTo>
                  <a:lnTo>
                    <a:pt x="182" y="99"/>
                  </a:lnTo>
                  <a:lnTo>
                    <a:pt x="179" y="99"/>
                  </a:lnTo>
                  <a:lnTo>
                    <a:pt x="176" y="99"/>
                  </a:lnTo>
                  <a:lnTo>
                    <a:pt x="168" y="97"/>
                  </a:lnTo>
                  <a:lnTo>
                    <a:pt x="162" y="97"/>
                  </a:lnTo>
                  <a:lnTo>
                    <a:pt x="159" y="99"/>
                  </a:lnTo>
                  <a:lnTo>
                    <a:pt x="159" y="101"/>
                  </a:lnTo>
                  <a:lnTo>
                    <a:pt x="165" y="101"/>
                  </a:lnTo>
                  <a:lnTo>
                    <a:pt x="173" y="103"/>
                  </a:lnTo>
                  <a:lnTo>
                    <a:pt x="182" y="105"/>
                  </a:lnTo>
                  <a:lnTo>
                    <a:pt x="188" y="107"/>
                  </a:lnTo>
                  <a:lnTo>
                    <a:pt x="188" y="109"/>
                  </a:lnTo>
                  <a:lnTo>
                    <a:pt x="193" y="111"/>
                  </a:lnTo>
                  <a:lnTo>
                    <a:pt x="196" y="113"/>
                  </a:lnTo>
                  <a:lnTo>
                    <a:pt x="196" y="115"/>
                  </a:lnTo>
                  <a:lnTo>
                    <a:pt x="202" y="120"/>
                  </a:lnTo>
                  <a:lnTo>
                    <a:pt x="205" y="128"/>
                  </a:lnTo>
                  <a:lnTo>
                    <a:pt x="208" y="140"/>
                  </a:lnTo>
                  <a:lnTo>
                    <a:pt x="205" y="148"/>
                  </a:lnTo>
                  <a:lnTo>
                    <a:pt x="208" y="148"/>
                  </a:lnTo>
                  <a:lnTo>
                    <a:pt x="210" y="148"/>
                  </a:lnTo>
                  <a:lnTo>
                    <a:pt x="213" y="153"/>
                  </a:lnTo>
                  <a:lnTo>
                    <a:pt x="219" y="159"/>
                  </a:lnTo>
                  <a:lnTo>
                    <a:pt x="222" y="165"/>
                  </a:lnTo>
                  <a:lnTo>
                    <a:pt x="225" y="169"/>
                  </a:lnTo>
                  <a:lnTo>
                    <a:pt x="222" y="173"/>
                  </a:lnTo>
                  <a:lnTo>
                    <a:pt x="219" y="179"/>
                  </a:lnTo>
                  <a:lnTo>
                    <a:pt x="216" y="188"/>
                  </a:lnTo>
                  <a:lnTo>
                    <a:pt x="219" y="196"/>
                  </a:lnTo>
                  <a:lnTo>
                    <a:pt x="222" y="200"/>
                  </a:lnTo>
                  <a:lnTo>
                    <a:pt x="225" y="202"/>
                  </a:lnTo>
                  <a:lnTo>
                    <a:pt x="227" y="202"/>
                  </a:lnTo>
                  <a:lnTo>
                    <a:pt x="239" y="208"/>
                  </a:lnTo>
                  <a:lnTo>
                    <a:pt x="250" y="217"/>
                  </a:lnTo>
                  <a:lnTo>
                    <a:pt x="259" y="227"/>
                  </a:lnTo>
                  <a:lnTo>
                    <a:pt x="261" y="233"/>
                  </a:lnTo>
                  <a:lnTo>
                    <a:pt x="267" y="239"/>
                  </a:lnTo>
                  <a:lnTo>
                    <a:pt x="278" y="246"/>
                  </a:lnTo>
                  <a:lnTo>
                    <a:pt x="293" y="252"/>
                  </a:lnTo>
                  <a:lnTo>
                    <a:pt x="310" y="258"/>
                  </a:lnTo>
                  <a:lnTo>
                    <a:pt x="330" y="262"/>
                  </a:lnTo>
                  <a:lnTo>
                    <a:pt x="349" y="266"/>
                  </a:lnTo>
                  <a:lnTo>
                    <a:pt x="369" y="268"/>
                  </a:lnTo>
                  <a:lnTo>
                    <a:pt x="386" y="266"/>
                  </a:lnTo>
                  <a:lnTo>
                    <a:pt x="375" y="276"/>
                  </a:lnTo>
                  <a:lnTo>
                    <a:pt x="361" y="283"/>
                  </a:lnTo>
                  <a:lnTo>
                    <a:pt x="347" y="287"/>
                  </a:lnTo>
                  <a:lnTo>
                    <a:pt x="335" y="287"/>
                  </a:lnTo>
                  <a:lnTo>
                    <a:pt x="327" y="289"/>
                  </a:lnTo>
                  <a:lnTo>
                    <a:pt x="318" y="293"/>
                  </a:lnTo>
                  <a:lnTo>
                    <a:pt x="307" y="297"/>
                  </a:lnTo>
                  <a:lnTo>
                    <a:pt x="298" y="303"/>
                  </a:lnTo>
                  <a:lnTo>
                    <a:pt x="293" y="310"/>
                  </a:lnTo>
                  <a:lnTo>
                    <a:pt x="290" y="316"/>
                  </a:lnTo>
                  <a:lnTo>
                    <a:pt x="284" y="318"/>
                  </a:lnTo>
                  <a:lnTo>
                    <a:pt x="278" y="320"/>
                  </a:lnTo>
                  <a:lnTo>
                    <a:pt x="284" y="324"/>
                  </a:lnTo>
                  <a:lnTo>
                    <a:pt x="287" y="328"/>
                  </a:lnTo>
                  <a:lnTo>
                    <a:pt x="293" y="332"/>
                  </a:lnTo>
                  <a:lnTo>
                    <a:pt x="293" y="334"/>
                  </a:lnTo>
                  <a:lnTo>
                    <a:pt x="293" y="336"/>
                  </a:lnTo>
                  <a:lnTo>
                    <a:pt x="296" y="338"/>
                  </a:lnTo>
                  <a:lnTo>
                    <a:pt x="301" y="340"/>
                  </a:lnTo>
                  <a:lnTo>
                    <a:pt x="307" y="340"/>
                  </a:lnTo>
                  <a:lnTo>
                    <a:pt x="315" y="340"/>
                  </a:lnTo>
                  <a:lnTo>
                    <a:pt x="327" y="338"/>
                  </a:lnTo>
                  <a:lnTo>
                    <a:pt x="341" y="338"/>
                  </a:lnTo>
                  <a:lnTo>
                    <a:pt x="355" y="340"/>
                  </a:lnTo>
                  <a:lnTo>
                    <a:pt x="369" y="345"/>
                  </a:lnTo>
                  <a:lnTo>
                    <a:pt x="381" y="351"/>
                  </a:lnTo>
                  <a:lnTo>
                    <a:pt x="395" y="355"/>
                  </a:lnTo>
                  <a:lnTo>
                    <a:pt x="406" y="357"/>
                  </a:lnTo>
                  <a:lnTo>
                    <a:pt x="418" y="357"/>
                  </a:lnTo>
                  <a:lnTo>
                    <a:pt x="426" y="355"/>
                  </a:lnTo>
                  <a:lnTo>
                    <a:pt x="435" y="353"/>
                  </a:lnTo>
                  <a:lnTo>
                    <a:pt x="443" y="355"/>
                  </a:lnTo>
                  <a:lnTo>
                    <a:pt x="452" y="359"/>
                  </a:lnTo>
                  <a:lnTo>
                    <a:pt x="454" y="367"/>
                  </a:lnTo>
                  <a:lnTo>
                    <a:pt x="454" y="376"/>
                  </a:lnTo>
                  <a:lnTo>
                    <a:pt x="452" y="384"/>
                  </a:lnTo>
                  <a:lnTo>
                    <a:pt x="452" y="390"/>
                  </a:lnTo>
                  <a:lnTo>
                    <a:pt x="449" y="398"/>
                  </a:lnTo>
                  <a:lnTo>
                    <a:pt x="446" y="404"/>
                  </a:lnTo>
                  <a:lnTo>
                    <a:pt x="446" y="413"/>
                  </a:lnTo>
                  <a:lnTo>
                    <a:pt x="446" y="419"/>
                  </a:lnTo>
                  <a:lnTo>
                    <a:pt x="443" y="425"/>
                  </a:lnTo>
                  <a:lnTo>
                    <a:pt x="437" y="431"/>
                  </a:lnTo>
                  <a:lnTo>
                    <a:pt x="429" y="435"/>
                  </a:lnTo>
                  <a:lnTo>
                    <a:pt x="420" y="433"/>
                  </a:lnTo>
                  <a:lnTo>
                    <a:pt x="415" y="431"/>
                  </a:lnTo>
                  <a:lnTo>
                    <a:pt x="412" y="427"/>
                  </a:lnTo>
                  <a:lnTo>
                    <a:pt x="415" y="421"/>
                  </a:lnTo>
                  <a:lnTo>
                    <a:pt x="415" y="419"/>
                  </a:lnTo>
                  <a:lnTo>
                    <a:pt x="415" y="413"/>
                  </a:lnTo>
                  <a:lnTo>
                    <a:pt x="412" y="409"/>
                  </a:lnTo>
                  <a:lnTo>
                    <a:pt x="409" y="404"/>
                  </a:lnTo>
                  <a:lnTo>
                    <a:pt x="406" y="400"/>
                  </a:lnTo>
                  <a:lnTo>
                    <a:pt x="403" y="394"/>
                  </a:lnTo>
                  <a:lnTo>
                    <a:pt x="401" y="388"/>
                  </a:lnTo>
                  <a:lnTo>
                    <a:pt x="401" y="384"/>
                  </a:lnTo>
                  <a:lnTo>
                    <a:pt x="395" y="382"/>
                  </a:lnTo>
                  <a:lnTo>
                    <a:pt x="386" y="380"/>
                  </a:lnTo>
                  <a:lnTo>
                    <a:pt x="378" y="376"/>
                  </a:lnTo>
                  <a:lnTo>
                    <a:pt x="372" y="376"/>
                  </a:lnTo>
                  <a:lnTo>
                    <a:pt x="366" y="376"/>
                  </a:lnTo>
                  <a:lnTo>
                    <a:pt x="355" y="376"/>
                  </a:lnTo>
                  <a:lnTo>
                    <a:pt x="344" y="373"/>
                  </a:lnTo>
                  <a:lnTo>
                    <a:pt x="330" y="373"/>
                  </a:lnTo>
                  <a:lnTo>
                    <a:pt x="313" y="371"/>
                  </a:lnTo>
                  <a:lnTo>
                    <a:pt x="301" y="369"/>
                  </a:lnTo>
                  <a:lnTo>
                    <a:pt x="290" y="369"/>
                  </a:lnTo>
                  <a:lnTo>
                    <a:pt x="284" y="367"/>
                  </a:lnTo>
                  <a:lnTo>
                    <a:pt x="276" y="365"/>
                  </a:lnTo>
                  <a:lnTo>
                    <a:pt x="264" y="363"/>
                  </a:lnTo>
                  <a:lnTo>
                    <a:pt x="253" y="357"/>
                  </a:lnTo>
                  <a:lnTo>
                    <a:pt x="242" y="351"/>
                  </a:lnTo>
                  <a:lnTo>
                    <a:pt x="230" y="343"/>
                  </a:lnTo>
                  <a:lnTo>
                    <a:pt x="225" y="336"/>
                  </a:lnTo>
                  <a:lnTo>
                    <a:pt x="219" y="330"/>
                  </a:lnTo>
                  <a:lnTo>
                    <a:pt x="216" y="328"/>
                  </a:lnTo>
                  <a:lnTo>
                    <a:pt x="210" y="330"/>
                  </a:lnTo>
                  <a:lnTo>
                    <a:pt x="199" y="334"/>
                  </a:lnTo>
                  <a:lnTo>
                    <a:pt x="185" y="338"/>
                  </a:lnTo>
                  <a:lnTo>
                    <a:pt x="168" y="338"/>
                  </a:lnTo>
                  <a:lnTo>
                    <a:pt x="165" y="340"/>
                  </a:lnTo>
                  <a:lnTo>
                    <a:pt x="159" y="347"/>
                  </a:lnTo>
                  <a:lnTo>
                    <a:pt x="156" y="351"/>
                  </a:lnTo>
                  <a:lnTo>
                    <a:pt x="154" y="355"/>
                  </a:lnTo>
                  <a:lnTo>
                    <a:pt x="154" y="361"/>
                  </a:lnTo>
                  <a:lnTo>
                    <a:pt x="151" y="371"/>
                  </a:lnTo>
                  <a:lnTo>
                    <a:pt x="148" y="382"/>
                  </a:lnTo>
                  <a:lnTo>
                    <a:pt x="139" y="392"/>
                  </a:lnTo>
                  <a:lnTo>
                    <a:pt x="131" y="402"/>
                  </a:lnTo>
                  <a:lnTo>
                    <a:pt x="120" y="413"/>
                  </a:lnTo>
                  <a:lnTo>
                    <a:pt x="108" y="425"/>
                  </a:lnTo>
                  <a:lnTo>
                    <a:pt x="103" y="440"/>
                  </a:lnTo>
                  <a:lnTo>
                    <a:pt x="103" y="450"/>
                  </a:lnTo>
                  <a:lnTo>
                    <a:pt x="103" y="458"/>
                  </a:lnTo>
                  <a:lnTo>
                    <a:pt x="100" y="468"/>
                  </a:lnTo>
                  <a:lnTo>
                    <a:pt x="94" y="479"/>
                  </a:lnTo>
                  <a:lnTo>
                    <a:pt x="88" y="481"/>
                  </a:lnTo>
                  <a:lnTo>
                    <a:pt x="85" y="481"/>
                  </a:lnTo>
                  <a:lnTo>
                    <a:pt x="80" y="479"/>
                  </a:lnTo>
                  <a:lnTo>
                    <a:pt x="77" y="479"/>
                  </a:lnTo>
                  <a:lnTo>
                    <a:pt x="71" y="479"/>
                  </a:lnTo>
                  <a:lnTo>
                    <a:pt x="60" y="481"/>
                  </a:lnTo>
                  <a:lnTo>
                    <a:pt x="51" y="485"/>
                  </a:lnTo>
                  <a:lnTo>
                    <a:pt x="43" y="489"/>
                  </a:lnTo>
                  <a:lnTo>
                    <a:pt x="34" y="491"/>
                  </a:lnTo>
                  <a:lnTo>
                    <a:pt x="26" y="489"/>
                  </a:lnTo>
                  <a:lnTo>
                    <a:pt x="17" y="487"/>
                  </a:lnTo>
                  <a:lnTo>
                    <a:pt x="12" y="483"/>
                  </a:lnTo>
                  <a:lnTo>
                    <a:pt x="6" y="481"/>
                  </a:lnTo>
                  <a:lnTo>
                    <a:pt x="3" y="477"/>
                  </a:lnTo>
                  <a:lnTo>
                    <a:pt x="0" y="475"/>
                  </a:lnTo>
                  <a:lnTo>
                    <a:pt x="0" y="473"/>
                  </a:lnTo>
                  <a:lnTo>
                    <a:pt x="0" y="468"/>
                  </a:lnTo>
                  <a:lnTo>
                    <a:pt x="3" y="466"/>
                  </a:lnTo>
                  <a:lnTo>
                    <a:pt x="9" y="464"/>
                  </a:lnTo>
                  <a:lnTo>
                    <a:pt x="15" y="466"/>
                  </a:lnTo>
                  <a:lnTo>
                    <a:pt x="20" y="466"/>
                  </a:lnTo>
                  <a:lnTo>
                    <a:pt x="23" y="466"/>
                  </a:lnTo>
                  <a:lnTo>
                    <a:pt x="29" y="464"/>
                  </a:lnTo>
                  <a:lnTo>
                    <a:pt x="29" y="462"/>
                  </a:lnTo>
                  <a:lnTo>
                    <a:pt x="34" y="460"/>
                  </a:lnTo>
                  <a:lnTo>
                    <a:pt x="37" y="456"/>
                  </a:lnTo>
                  <a:lnTo>
                    <a:pt x="43" y="454"/>
                  </a:lnTo>
                  <a:lnTo>
                    <a:pt x="43" y="452"/>
                  </a:lnTo>
                  <a:lnTo>
                    <a:pt x="37" y="448"/>
                  </a:lnTo>
                  <a:lnTo>
                    <a:pt x="51" y="442"/>
                  </a:lnTo>
                  <a:lnTo>
                    <a:pt x="51" y="446"/>
                  </a:lnTo>
                  <a:lnTo>
                    <a:pt x="54" y="446"/>
                  </a:lnTo>
                  <a:lnTo>
                    <a:pt x="60" y="444"/>
                  </a:lnTo>
                  <a:lnTo>
                    <a:pt x="63" y="440"/>
                  </a:lnTo>
                  <a:lnTo>
                    <a:pt x="66" y="435"/>
                  </a:lnTo>
                  <a:lnTo>
                    <a:pt x="74" y="421"/>
                  </a:lnTo>
                  <a:lnTo>
                    <a:pt x="85" y="394"/>
                  </a:lnTo>
                  <a:lnTo>
                    <a:pt x="94" y="367"/>
                  </a:lnTo>
                  <a:lnTo>
                    <a:pt x="100" y="351"/>
                  </a:lnTo>
                  <a:lnTo>
                    <a:pt x="100" y="345"/>
                  </a:lnTo>
                  <a:lnTo>
                    <a:pt x="105" y="340"/>
                  </a:lnTo>
                  <a:lnTo>
                    <a:pt x="108" y="334"/>
                  </a:lnTo>
                  <a:lnTo>
                    <a:pt x="108" y="330"/>
                  </a:lnTo>
                  <a:lnTo>
                    <a:pt x="105" y="330"/>
                  </a:lnTo>
                  <a:lnTo>
                    <a:pt x="103" y="330"/>
                  </a:lnTo>
                  <a:lnTo>
                    <a:pt x="100" y="330"/>
                  </a:lnTo>
                  <a:lnTo>
                    <a:pt x="105" y="322"/>
                  </a:lnTo>
                  <a:lnTo>
                    <a:pt x="111" y="314"/>
                  </a:lnTo>
                  <a:lnTo>
                    <a:pt x="111" y="305"/>
                  </a:lnTo>
                  <a:lnTo>
                    <a:pt x="108" y="297"/>
                  </a:lnTo>
                  <a:lnTo>
                    <a:pt x="108" y="283"/>
                  </a:lnTo>
                  <a:lnTo>
                    <a:pt x="108" y="262"/>
                  </a:lnTo>
                  <a:lnTo>
                    <a:pt x="111" y="243"/>
                  </a:lnTo>
                  <a:lnTo>
                    <a:pt x="117" y="229"/>
                  </a:lnTo>
                  <a:lnTo>
                    <a:pt x="125" y="221"/>
                  </a:lnTo>
                  <a:lnTo>
                    <a:pt x="128" y="217"/>
                  </a:lnTo>
                  <a:lnTo>
                    <a:pt x="134" y="215"/>
                  </a:lnTo>
                  <a:lnTo>
                    <a:pt x="137" y="212"/>
                  </a:lnTo>
                  <a:lnTo>
                    <a:pt x="139" y="210"/>
                  </a:lnTo>
                  <a:lnTo>
                    <a:pt x="139" y="206"/>
                  </a:lnTo>
                  <a:lnTo>
                    <a:pt x="139" y="200"/>
                  </a:lnTo>
                  <a:lnTo>
                    <a:pt x="131" y="192"/>
                  </a:lnTo>
                  <a:lnTo>
                    <a:pt x="122" y="184"/>
                  </a:lnTo>
                  <a:lnTo>
                    <a:pt x="114" y="171"/>
                  </a:lnTo>
                  <a:lnTo>
                    <a:pt x="108" y="159"/>
                  </a:lnTo>
                  <a:lnTo>
                    <a:pt x="108" y="144"/>
                  </a:lnTo>
                  <a:lnTo>
                    <a:pt x="108" y="132"/>
                  </a:lnTo>
                  <a:lnTo>
                    <a:pt x="108" y="124"/>
                  </a:lnTo>
                  <a:lnTo>
                    <a:pt x="105" y="118"/>
                  </a:lnTo>
                  <a:lnTo>
                    <a:pt x="103" y="115"/>
                  </a:lnTo>
                  <a:lnTo>
                    <a:pt x="108" y="111"/>
                  </a:lnTo>
                  <a:lnTo>
                    <a:pt x="114" y="107"/>
                  </a:lnTo>
                  <a:lnTo>
                    <a:pt x="120" y="105"/>
                  </a:lnTo>
                  <a:lnTo>
                    <a:pt x="122" y="105"/>
                  </a:lnTo>
                  <a:lnTo>
                    <a:pt x="120" y="101"/>
                  </a:lnTo>
                  <a:lnTo>
                    <a:pt x="114" y="97"/>
                  </a:lnTo>
                  <a:lnTo>
                    <a:pt x="108" y="93"/>
                  </a:lnTo>
                  <a:lnTo>
                    <a:pt x="94" y="91"/>
                  </a:lnTo>
                  <a:lnTo>
                    <a:pt x="85" y="89"/>
                  </a:lnTo>
                  <a:lnTo>
                    <a:pt x="80" y="87"/>
                  </a:lnTo>
                  <a:lnTo>
                    <a:pt x="77" y="80"/>
                  </a:lnTo>
                  <a:lnTo>
                    <a:pt x="77" y="74"/>
                  </a:lnTo>
                  <a:lnTo>
                    <a:pt x="77" y="72"/>
                  </a:lnTo>
                  <a:lnTo>
                    <a:pt x="77" y="70"/>
                  </a:lnTo>
                  <a:lnTo>
                    <a:pt x="74" y="70"/>
                  </a:lnTo>
                  <a:lnTo>
                    <a:pt x="71" y="70"/>
                  </a:lnTo>
                  <a:lnTo>
                    <a:pt x="66" y="70"/>
                  </a:lnTo>
                  <a:lnTo>
                    <a:pt x="66" y="66"/>
                  </a:lnTo>
                  <a:lnTo>
                    <a:pt x="68" y="64"/>
                  </a:lnTo>
                  <a:lnTo>
                    <a:pt x="71" y="62"/>
                  </a:lnTo>
                  <a:lnTo>
                    <a:pt x="74" y="60"/>
                  </a:lnTo>
                  <a:lnTo>
                    <a:pt x="74" y="58"/>
                  </a:lnTo>
                  <a:lnTo>
                    <a:pt x="68" y="56"/>
                  </a:lnTo>
                  <a:lnTo>
                    <a:pt x="66" y="54"/>
                  </a:lnTo>
                  <a:lnTo>
                    <a:pt x="66" y="51"/>
                  </a:lnTo>
                  <a:lnTo>
                    <a:pt x="66" y="47"/>
                  </a:lnTo>
                  <a:lnTo>
                    <a:pt x="66" y="45"/>
                  </a:lnTo>
                  <a:lnTo>
                    <a:pt x="66" y="43"/>
                  </a:lnTo>
                  <a:close/>
                </a:path>
              </a:pathLst>
            </a:custGeom>
            <a:solidFill>
              <a:srgbClr val="0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85" name="Freeform 58"/>
            <p:cNvSpPr>
              <a:spLocks/>
            </p:cNvSpPr>
            <p:nvPr/>
          </p:nvSpPr>
          <p:spPr bwMode="auto">
            <a:xfrm>
              <a:off x="2064" y="2928"/>
              <a:ext cx="79" cy="74"/>
            </a:xfrm>
            <a:custGeom>
              <a:avLst/>
              <a:gdLst>
                <a:gd name="T0" fmla="*/ 0 w 79"/>
                <a:gd name="T1" fmla="*/ 43 h 74"/>
                <a:gd name="T2" fmla="*/ 5 w 79"/>
                <a:gd name="T3" fmla="*/ 35 h 74"/>
                <a:gd name="T4" fmla="*/ 14 w 79"/>
                <a:gd name="T5" fmla="*/ 23 h 74"/>
                <a:gd name="T6" fmla="*/ 22 w 79"/>
                <a:gd name="T7" fmla="*/ 8 h 74"/>
                <a:gd name="T8" fmla="*/ 28 w 79"/>
                <a:gd name="T9" fmla="*/ 0 h 74"/>
                <a:gd name="T10" fmla="*/ 36 w 79"/>
                <a:gd name="T11" fmla="*/ 0 h 74"/>
                <a:gd name="T12" fmla="*/ 45 w 79"/>
                <a:gd name="T13" fmla="*/ 2 h 74"/>
                <a:gd name="T14" fmla="*/ 56 w 79"/>
                <a:gd name="T15" fmla="*/ 8 h 74"/>
                <a:gd name="T16" fmla="*/ 68 w 79"/>
                <a:gd name="T17" fmla="*/ 12 h 74"/>
                <a:gd name="T18" fmla="*/ 71 w 79"/>
                <a:gd name="T19" fmla="*/ 21 h 74"/>
                <a:gd name="T20" fmla="*/ 76 w 79"/>
                <a:gd name="T21" fmla="*/ 27 h 74"/>
                <a:gd name="T22" fmla="*/ 71 w 79"/>
                <a:gd name="T23" fmla="*/ 33 h 74"/>
                <a:gd name="T24" fmla="*/ 51 w 79"/>
                <a:gd name="T25" fmla="*/ 39 h 74"/>
                <a:gd name="T26" fmla="*/ 62 w 79"/>
                <a:gd name="T27" fmla="*/ 39 h 74"/>
                <a:gd name="T28" fmla="*/ 71 w 79"/>
                <a:gd name="T29" fmla="*/ 41 h 74"/>
                <a:gd name="T30" fmla="*/ 73 w 79"/>
                <a:gd name="T31" fmla="*/ 43 h 74"/>
                <a:gd name="T32" fmla="*/ 79 w 79"/>
                <a:gd name="T33" fmla="*/ 43 h 74"/>
                <a:gd name="T34" fmla="*/ 79 w 79"/>
                <a:gd name="T35" fmla="*/ 49 h 74"/>
                <a:gd name="T36" fmla="*/ 79 w 79"/>
                <a:gd name="T37" fmla="*/ 62 h 74"/>
                <a:gd name="T38" fmla="*/ 71 w 79"/>
                <a:gd name="T39" fmla="*/ 72 h 74"/>
                <a:gd name="T40" fmla="*/ 59 w 79"/>
                <a:gd name="T41" fmla="*/ 74 h 74"/>
                <a:gd name="T42" fmla="*/ 45 w 79"/>
                <a:gd name="T43" fmla="*/ 70 h 74"/>
                <a:gd name="T44" fmla="*/ 34 w 79"/>
                <a:gd name="T45" fmla="*/ 66 h 74"/>
                <a:gd name="T46" fmla="*/ 25 w 79"/>
                <a:gd name="T47" fmla="*/ 64 h 74"/>
                <a:gd name="T48" fmla="*/ 22 w 79"/>
                <a:gd name="T49" fmla="*/ 64 h 74"/>
                <a:gd name="T50" fmla="*/ 0 w 79"/>
                <a:gd name="T51" fmla="*/ 43 h 74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79"/>
                <a:gd name="T79" fmla="*/ 0 h 74"/>
                <a:gd name="T80" fmla="*/ 79 w 79"/>
                <a:gd name="T81" fmla="*/ 74 h 74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79" h="74">
                  <a:moveTo>
                    <a:pt x="0" y="43"/>
                  </a:moveTo>
                  <a:lnTo>
                    <a:pt x="5" y="35"/>
                  </a:lnTo>
                  <a:lnTo>
                    <a:pt x="14" y="23"/>
                  </a:lnTo>
                  <a:lnTo>
                    <a:pt x="22" y="8"/>
                  </a:lnTo>
                  <a:lnTo>
                    <a:pt x="28" y="0"/>
                  </a:lnTo>
                  <a:lnTo>
                    <a:pt x="36" y="0"/>
                  </a:lnTo>
                  <a:lnTo>
                    <a:pt x="45" y="2"/>
                  </a:lnTo>
                  <a:lnTo>
                    <a:pt x="56" y="8"/>
                  </a:lnTo>
                  <a:lnTo>
                    <a:pt x="68" y="12"/>
                  </a:lnTo>
                  <a:lnTo>
                    <a:pt x="71" y="21"/>
                  </a:lnTo>
                  <a:lnTo>
                    <a:pt x="76" y="27"/>
                  </a:lnTo>
                  <a:lnTo>
                    <a:pt x="71" y="33"/>
                  </a:lnTo>
                  <a:lnTo>
                    <a:pt x="51" y="39"/>
                  </a:lnTo>
                  <a:lnTo>
                    <a:pt x="62" y="39"/>
                  </a:lnTo>
                  <a:lnTo>
                    <a:pt x="71" y="41"/>
                  </a:lnTo>
                  <a:lnTo>
                    <a:pt x="73" y="43"/>
                  </a:lnTo>
                  <a:lnTo>
                    <a:pt x="79" y="43"/>
                  </a:lnTo>
                  <a:lnTo>
                    <a:pt x="79" y="49"/>
                  </a:lnTo>
                  <a:lnTo>
                    <a:pt x="79" y="62"/>
                  </a:lnTo>
                  <a:lnTo>
                    <a:pt x="71" y="72"/>
                  </a:lnTo>
                  <a:lnTo>
                    <a:pt x="59" y="74"/>
                  </a:lnTo>
                  <a:lnTo>
                    <a:pt x="45" y="70"/>
                  </a:lnTo>
                  <a:lnTo>
                    <a:pt x="34" y="66"/>
                  </a:lnTo>
                  <a:lnTo>
                    <a:pt x="25" y="64"/>
                  </a:lnTo>
                  <a:lnTo>
                    <a:pt x="22" y="64"/>
                  </a:lnTo>
                  <a:lnTo>
                    <a:pt x="0" y="43"/>
                  </a:lnTo>
                  <a:close/>
                </a:path>
              </a:pathLst>
            </a:custGeom>
            <a:solidFill>
              <a:srgbClr val="0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86" name="Freeform 59"/>
            <p:cNvSpPr>
              <a:spLocks/>
            </p:cNvSpPr>
            <p:nvPr/>
          </p:nvSpPr>
          <p:spPr bwMode="auto">
            <a:xfrm>
              <a:off x="1824" y="2928"/>
              <a:ext cx="196" cy="186"/>
            </a:xfrm>
            <a:custGeom>
              <a:avLst/>
              <a:gdLst>
                <a:gd name="T0" fmla="*/ 184 w 196"/>
                <a:gd name="T1" fmla="*/ 95 h 186"/>
                <a:gd name="T2" fmla="*/ 187 w 196"/>
                <a:gd name="T3" fmla="*/ 79 h 186"/>
                <a:gd name="T4" fmla="*/ 190 w 196"/>
                <a:gd name="T5" fmla="*/ 72 h 186"/>
                <a:gd name="T6" fmla="*/ 193 w 196"/>
                <a:gd name="T7" fmla="*/ 66 h 186"/>
                <a:gd name="T8" fmla="*/ 196 w 196"/>
                <a:gd name="T9" fmla="*/ 56 h 186"/>
                <a:gd name="T10" fmla="*/ 193 w 196"/>
                <a:gd name="T11" fmla="*/ 31 h 186"/>
                <a:gd name="T12" fmla="*/ 167 w 196"/>
                <a:gd name="T13" fmla="*/ 2 h 186"/>
                <a:gd name="T14" fmla="*/ 133 w 196"/>
                <a:gd name="T15" fmla="*/ 4 h 186"/>
                <a:gd name="T16" fmla="*/ 119 w 196"/>
                <a:gd name="T17" fmla="*/ 17 h 186"/>
                <a:gd name="T18" fmla="*/ 116 w 196"/>
                <a:gd name="T19" fmla="*/ 33 h 186"/>
                <a:gd name="T20" fmla="*/ 111 w 196"/>
                <a:gd name="T21" fmla="*/ 46 h 186"/>
                <a:gd name="T22" fmla="*/ 111 w 196"/>
                <a:gd name="T23" fmla="*/ 58 h 186"/>
                <a:gd name="T24" fmla="*/ 128 w 196"/>
                <a:gd name="T25" fmla="*/ 72 h 186"/>
                <a:gd name="T26" fmla="*/ 130 w 196"/>
                <a:gd name="T27" fmla="*/ 89 h 186"/>
                <a:gd name="T28" fmla="*/ 136 w 196"/>
                <a:gd name="T29" fmla="*/ 95 h 186"/>
                <a:gd name="T30" fmla="*/ 133 w 196"/>
                <a:gd name="T31" fmla="*/ 101 h 186"/>
                <a:gd name="T32" fmla="*/ 125 w 196"/>
                <a:gd name="T33" fmla="*/ 110 h 186"/>
                <a:gd name="T34" fmla="*/ 102 w 196"/>
                <a:gd name="T35" fmla="*/ 118 h 186"/>
                <a:gd name="T36" fmla="*/ 85 w 196"/>
                <a:gd name="T37" fmla="*/ 126 h 186"/>
                <a:gd name="T38" fmla="*/ 65 w 196"/>
                <a:gd name="T39" fmla="*/ 139 h 186"/>
                <a:gd name="T40" fmla="*/ 57 w 196"/>
                <a:gd name="T41" fmla="*/ 143 h 186"/>
                <a:gd name="T42" fmla="*/ 48 w 196"/>
                <a:gd name="T43" fmla="*/ 141 h 186"/>
                <a:gd name="T44" fmla="*/ 42 w 196"/>
                <a:gd name="T45" fmla="*/ 136 h 186"/>
                <a:gd name="T46" fmla="*/ 34 w 196"/>
                <a:gd name="T47" fmla="*/ 136 h 186"/>
                <a:gd name="T48" fmla="*/ 25 w 196"/>
                <a:gd name="T49" fmla="*/ 136 h 186"/>
                <a:gd name="T50" fmla="*/ 23 w 196"/>
                <a:gd name="T51" fmla="*/ 141 h 186"/>
                <a:gd name="T52" fmla="*/ 28 w 196"/>
                <a:gd name="T53" fmla="*/ 143 h 186"/>
                <a:gd name="T54" fmla="*/ 34 w 196"/>
                <a:gd name="T55" fmla="*/ 147 h 186"/>
                <a:gd name="T56" fmla="*/ 20 w 196"/>
                <a:gd name="T57" fmla="*/ 155 h 186"/>
                <a:gd name="T58" fmla="*/ 5 w 196"/>
                <a:gd name="T59" fmla="*/ 163 h 186"/>
                <a:gd name="T60" fmla="*/ 0 w 196"/>
                <a:gd name="T61" fmla="*/ 169 h 186"/>
                <a:gd name="T62" fmla="*/ 3 w 196"/>
                <a:gd name="T63" fmla="*/ 172 h 186"/>
                <a:gd name="T64" fmla="*/ 8 w 196"/>
                <a:gd name="T65" fmla="*/ 167 h 186"/>
                <a:gd name="T66" fmla="*/ 20 w 196"/>
                <a:gd name="T67" fmla="*/ 163 h 186"/>
                <a:gd name="T68" fmla="*/ 17 w 196"/>
                <a:gd name="T69" fmla="*/ 167 h 186"/>
                <a:gd name="T70" fmla="*/ 8 w 196"/>
                <a:gd name="T71" fmla="*/ 174 h 186"/>
                <a:gd name="T72" fmla="*/ 8 w 196"/>
                <a:gd name="T73" fmla="*/ 178 h 186"/>
                <a:gd name="T74" fmla="*/ 17 w 196"/>
                <a:gd name="T75" fmla="*/ 182 h 186"/>
                <a:gd name="T76" fmla="*/ 20 w 196"/>
                <a:gd name="T77" fmla="*/ 182 h 186"/>
                <a:gd name="T78" fmla="*/ 25 w 196"/>
                <a:gd name="T79" fmla="*/ 182 h 186"/>
                <a:gd name="T80" fmla="*/ 28 w 196"/>
                <a:gd name="T81" fmla="*/ 178 h 186"/>
                <a:gd name="T82" fmla="*/ 37 w 196"/>
                <a:gd name="T83" fmla="*/ 174 h 186"/>
                <a:gd name="T84" fmla="*/ 34 w 196"/>
                <a:gd name="T85" fmla="*/ 176 h 186"/>
                <a:gd name="T86" fmla="*/ 34 w 196"/>
                <a:gd name="T87" fmla="*/ 182 h 186"/>
                <a:gd name="T88" fmla="*/ 31 w 196"/>
                <a:gd name="T89" fmla="*/ 184 h 186"/>
                <a:gd name="T90" fmla="*/ 37 w 196"/>
                <a:gd name="T91" fmla="*/ 186 h 186"/>
                <a:gd name="T92" fmla="*/ 42 w 196"/>
                <a:gd name="T93" fmla="*/ 178 h 186"/>
                <a:gd name="T94" fmla="*/ 57 w 196"/>
                <a:gd name="T95" fmla="*/ 172 h 186"/>
                <a:gd name="T96" fmla="*/ 62 w 196"/>
                <a:gd name="T97" fmla="*/ 167 h 186"/>
                <a:gd name="T98" fmla="*/ 68 w 196"/>
                <a:gd name="T99" fmla="*/ 163 h 186"/>
                <a:gd name="T100" fmla="*/ 74 w 196"/>
                <a:gd name="T101" fmla="*/ 157 h 186"/>
                <a:gd name="T102" fmla="*/ 91 w 196"/>
                <a:gd name="T103" fmla="*/ 151 h 186"/>
                <a:gd name="T104" fmla="*/ 116 w 196"/>
                <a:gd name="T105" fmla="*/ 145 h 186"/>
                <a:gd name="T106" fmla="*/ 153 w 196"/>
                <a:gd name="T107" fmla="*/ 130 h 186"/>
                <a:gd name="T108" fmla="*/ 167 w 196"/>
                <a:gd name="T109" fmla="*/ 118 h 186"/>
                <a:gd name="T110" fmla="*/ 176 w 196"/>
                <a:gd name="T111" fmla="*/ 101 h 18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w 196"/>
                <a:gd name="T169" fmla="*/ 0 h 186"/>
                <a:gd name="T170" fmla="*/ 196 w 196"/>
                <a:gd name="T171" fmla="*/ 186 h 18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T168" t="T169" r="T170" b="T171"/>
              <a:pathLst>
                <a:path w="196" h="186">
                  <a:moveTo>
                    <a:pt x="176" y="95"/>
                  </a:moveTo>
                  <a:lnTo>
                    <a:pt x="184" y="95"/>
                  </a:lnTo>
                  <a:lnTo>
                    <a:pt x="184" y="83"/>
                  </a:lnTo>
                  <a:lnTo>
                    <a:pt x="187" y="79"/>
                  </a:lnTo>
                  <a:lnTo>
                    <a:pt x="190" y="75"/>
                  </a:lnTo>
                  <a:lnTo>
                    <a:pt x="190" y="72"/>
                  </a:lnTo>
                  <a:lnTo>
                    <a:pt x="190" y="68"/>
                  </a:lnTo>
                  <a:lnTo>
                    <a:pt x="193" y="66"/>
                  </a:lnTo>
                  <a:lnTo>
                    <a:pt x="196" y="62"/>
                  </a:lnTo>
                  <a:lnTo>
                    <a:pt x="196" y="56"/>
                  </a:lnTo>
                  <a:lnTo>
                    <a:pt x="196" y="46"/>
                  </a:lnTo>
                  <a:lnTo>
                    <a:pt x="193" y="31"/>
                  </a:lnTo>
                  <a:lnTo>
                    <a:pt x="181" y="15"/>
                  </a:lnTo>
                  <a:lnTo>
                    <a:pt x="167" y="2"/>
                  </a:lnTo>
                  <a:lnTo>
                    <a:pt x="147" y="0"/>
                  </a:lnTo>
                  <a:lnTo>
                    <a:pt x="133" y="4"/>
                  </a:lnTo>
                  <a:lnTo>
                    <a:pt x="125" y="11"/>
                  </a:lnTo>
                  <a:lnTo>
                    <a:pt x="119" y="17"/>
                  </a:lnTo>
                  <a:lnTo>
                    <a:pt x="116" y="25"/>
                  </a:lnTo>
                  <a:lnTo>
                    <a:pt x="116" y="33"/>
                  </a:lnTo>
                  <a:lnTo>
                    <a:pt x="113" y="39"/>
                  </a:lnTo>
                  <a:lnTo>
                    <a:pt x="111" y="46"/>
                  </a:lnTo>
                  <a:lnTo>
                    <a:pt x="111" y="52"/>
                  </a:lnTo>
                  <a:lnTo>
                    <a:pt x="111" y="58"/>
                  </a:lnTo>
                  <a:lnTo>
                    <a:pt x="119" y="64"/>
                  </a:lnTo>
                  <a:lnTo>
                    <a:pt x="128" y="72"/>
                  </a:lnTo>
                  <a:lnTo>
                    <a:pt x="136" y="79"/>
                  </a:lnTo>
                  <a:lnTo>
                    <a:pt x="130" y="89"/>
                  </a:lnTo>
                  <a:lnTo>
                    <a:pt x="136" y="93"/>
                  </a:lnTo>
                  <a:lnTo>
                    <a:pt x="136" y="95"/>
                  </a:lnTo>
                  <a:lnTo>
                    <a:pt x="136" y="99"/>
                  </a:lnTo>
                  <a:lnTo>
                    <a:pt x="133" y="101"/>
                  </a:lnTo>
                  <a:lnTo>
                    <a:pt x="130" y="105"/>
                  </a:lnTo>
                  <a:lnTo>
                    <a:pt x="125" y="110"/>
                  </a:lnTo>
                  <a:lnTo>
                    <a:pt x="113" y="114"/>
                  </a:lnTo>
                  <a:lnTo>
                    <a:pt x="102" y="118"/>
                  </a:lnTo>
                  <a:lnTo>
                    <a:pt x="93" y="122"/>
                  </a:lnTo>
                  <a:lnTo>
                    <a:pt x="85" y="126"/>
                  </a:lnTo>
                  <a:lnTo>
                    <a:pt x="74" y="132"/>
                  </a:lnTo>
                  <a:lnTo>
                    <a:pt x="65" y="139"/>
                  </a:lnTo>
                  <a:lnTo>
                    <a:pt x="59" y="143"/>
                  </a:lnTo>
                  <a:lnTo>
                    <a:pt x="57" y="143"/>
                  </a:lnTo>
                  <a:lnTo>
                    <a:pt x="54" y="143"/>
                  </a:lnTo>
                  <a:lnTo>
                    <a:pt x="48" y="141"/>
                  </a:lnTo>
                  <a:lnTo>
                    <a:pt x="45" y="139"/>
                  </a:lnTo>
                  <a:lnTo>
                    <a:pt x="42" y="136"/>
                  </a:lnTo>
                  <a:lnTo>
                    <a:pt x="40" y="136"/>
                  </a:lnTo>
                  <a:lnTo>
                    <a:pt x="34" y="136"/>
                  </a:lnTo>
                  <a:lnTo>
                    <a:pt x="28" y="136"/>
                  </a:lnTo>
                  <a:lnTo>
                    <a:pt x="25" y="136"/>
                  </a:lnTo>
                  <a:lnTo>
                    <a:pt x="23" y="139"/>
                  </a:lnTo>
                  <a:lnTo>
                    <a:pt x="23" y="141"/>
                  </a:lnTo>
                  <a:lnTo>
                    <a:pt x="23" y="143"/>
                  </a:lnTo>
                  <a:lnTo>
                    <a:pt x="28" y="143"/>
                  </a:lnTo>
                  <a:lnTo>
                    <a:pt x="34" y="145"/>
                  </a:lnTo>
                  <a:lnTo>
                    <a:pt x="34" y="147"/>
                  </a:lnTo>
                  <a:lnTo>
                    <a:pt x="28" y="149"/>
                  </a:lnTo>
                  <a:lnTo>
                    <a:pt x="20" y="155"/>
                  </a:lnTo>
                  <a:lnTo>
                    <a:pt x="11" y="159"/>
                  </a:lnTo>
                  <a:lnTo>
                    <a:pt x="5" y="163"/>
                  </a:lnTo>
                  <a:lnTo>
                    <a:pt x="0" y="167"/>
                  </a:lnTo>
                  <a:lnTo>
                    <a:pt x="0" y="169"/>
                  </a:lnTo>
                  <a:lnTo>
                    <a:pt x="0" y="172"/>
                  </a:lnTo>
                  <a:lnTo>
                    <a:pt x="3" y="172"/>
                  </a:lnTo>
                  <a:lnTo>
                    <a:pt x="5" y="169"/>
                  </a:lnTo>
                  <a:lnTo>
                    <a:pt x="8" y="167"/>
                  </a:lnTo>
                  <a:lnTo>
                    <a:pt x="14" y="165"/>
                  </a:lnTo>
                  <a:lnTo>
                    <a:pt x="20" y="163"/>
                  </a:lnTo>
                  <a:lnTo>
                    <a:pt x="23" y="163"/>
                  </a:lnTo>
                  <a:lnTo>
                    <a:pt x="17" y="167"/>
                  </a:lnTo>
                  <a:lnTo>
                    <a:pt x="11" y="172"/>
                  </a:lnTo>
                  <a:lnTo>
                    <a:pt x="8" y="174"/>
                  </a:lnTo>
                  <a:lnTo>
                    <a:pt x="8" y="176"/>
                  </a:lnTo>
                  <a:lnTo>
                    <a:pt x="8" y="178"/>
                  </a:lnTo>
                  <a:lnTo>
                    <a:pt x="11" y="180"/>
                  </a:lnTo>
                  <a:lnTo>
                    <a:pt x="17" y="182"/>
                  </a:lnTo>
                  <a:lnTo>
                    <a:pt x="20" y="180"/>
                  </a:lnTo>
                  <a:lnTo>
                    <a:pt x="20" y="182"/>
                  </a:lnTo>
                  <a:lnTo>
                    <a:pt x="23" y="182"/>
                  </a:lnTo>
                  <a:lnTo>
                    <a:pt x="25" y="182"/>
                  </a:lnTo>
                  <a:lnTo>
                    <a:pt x="28" y="180"/>
                  </a:lnTo>
                  <a:lnTo>
                    <a:pt x="28" y="178"/>
                  </a:lnTo>
                  <a:lnTo>
                    <a:pt x="34" y="176"/>
                  </a:lnTo>
                  <a:lnTo>
                    <a:pt x="37" y="174"/>
                  </a:lnTo>
                  <a:lnTo>
                    <a:pt x="34" y="176"/>
                  </a:lnTo>
                  <a:lnTo>
                    <a:pt x="34" y="178"/>
                  </a:lnTo>
                  <a:lnTo>
                    <a:pt x="34" y="182"/>
                  </a:lnTo>
                  <a:lnTo>
                    <a:pt x="34" y="184"/>
                  </a:lnTo>
                  <a:lnTo>
                    <a:pt x="31" y="184"/>
                  </a:lnTo>
                  <a:lnTo>
                    <a:pt x="34" y="186"/>
                  </a:lnTo>
                  <a:lnTo>
                    <a:pt x="37" y="186"/>
                  </a:lnTo>
                  <a:lnTo>
                    <a:pt x="37" y="184"/>
                  </a:lnTo>
                  <a:lnTo>
                    <a:pt x="42" y="178"/>
                  </a:lnTo>
                  <a:lnTo>
                    <a:pt x="48" y="176"/>
                  </a:lnTo>
                  <a:lnTo>
                    <a:pt x="57" y="172"/>
                  </a:lnTo>
                  <a:lnTo>
                    <a:pt x="59" y="169"/>
                  </a:lnTo>
                  <a:lnTo>
                    <a:pt x="62" y="167"/>
                  </a:lnTo>
                  <a:lnTo>
                    <a:pt x="65" y="165"/>
                  </a:lnTo>
                  <a:lnTo>
                    <a:pt x="68" y="163"/>
                  </a:lnTo>
                  <a:lnTo>
                    <a:pt x="71" y="159"/>
                  </a:lnTo>
                  <a:lnTo>
                    <a:pt x="74" y="157"/>
                  </a:lnTo>
                  <a:lnTo>
                    <a:pt x="82" y="153"/>
                  </a:lnTo>
                  <a:lnTo>
                    <a:pt x="91" y="151"/>
                  </a:lnTo>
                  <a:lnTo>
                    <a:pt x="102" y="149"/>
                  </a:lnTo>
                  <a:lnTo>
                    <a:pt x="116" y="145"/>
                  </a:lnTo>
                  <a:lnTo>
                    <a:pt x="136" y="139"/>
                  </a:lnTo>
                  <a:lnTo>
                    <a:pt x="153" y="130"/>
                  </a:lnTo>
                  <a:lnTo>
                    <a:pt x="162" y="122"/>
                  </a:lnTo>
                  <a:lnTo>
                    <a:pt x="167" y="118"/>
                  </a:lnTo>
                  <a:lnTo>
                    <a:pt x="173" y="110"/>
                  </a:lnTo>
                  <a:lnTo>
                    <a:pt x="176" y="101"/>
                  </a:lnTo>
                  <a:lnTo>
                    <a:pt x="176" y="95"/>
                  </a:lnTo>
                  <a:close/>
                </a:path>
              </a:pathLst>
            </a:custGeom>
            <a:solidFill>
              <a:srgbClr val="0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87" name="Freeform 60"/>
            <p:cNvSpPr>
              <a:spLocks/>
            </p:cNvSpPr>
            <p:nvPr/>
          </p:nvSpPr>
          <p:spPr bwMode="auto">
            <a:xfrm>
              <a:off x="1008" y="3072"/>
              <a:ext cx="417" cy="409"/>
            </a:xfrm>
            <a:custGeom>
              <a:avLst/>
              <a:gdLst>
                <a:gd name="T0" fmla="*/ 366 w 417"/>
                <a:gd name="T1" fmla="*/ 309 h 409"/>
                <a:gd name="T2" fmla="*/ 371 w 417"/>
                <a:gd name="T3" fmla="*/ 316 h 409"/>
                <a:gd name="T4" fmla="*/ 388 w 417"/>
                <a:gd name="T5" fmla="*/ 318 h 409"/>
                <a:gd name="T6" fmla="*/ 417 w 417"/>
                <a:gd name="T7" fmla="*/ 376 h 409"/>
                <a:gd name="T8" fmla="*/ 391 w 417"/>
                <a:gd name="T9" fmla="*/ 400 h 409"/>
                <a:gd name="T10" fmla="*/ 377 w 417"/>
                <a:gd name="T11" fmla="*/ 384 h 409"/>
                <a:gd name="T12" fmla="*/ 357 w 417"/>
                <a:gd name="T13" fmla="*/ 365 h 409"/>
                <a:gd name="T14" fmla="*/ 346 w 417"/>
                <a:gd name="T15" fmla="*/ 347 h 409"/>
                <a:gd name="T16" fmla="*/ 337 w 417"/>
                <a:gd name="T17" fmla="*/ 349 h 409"/>
                <a:gd name="T18" fmla="*/ 326 w 417"/>
                <a:gd name="T19" fmla="*/ 349 h 409"/>
                <a:gd name="T20" fmla="*/ 292 w 417"/>
                <a:gd name="T21" fmla="*/ 340 h 409"/>
                <a:gd name="T22" fmla="*/ 258 w 417"/>
                <a:gd name="T23" fmla="*/ 330 h 409"/>
                <a:gd name="T24" fmla="*/ 227 w 417"/>
                <a:gd name="T25" fmla="*/ 312 h 409"/>
                <a:gd name="T26" fmla="*/ 201 w 417"/>
                <a:gd name="T27" fmla="*/ 285 h 409"/>
                <a:gd name="T28" fmla="*/ 184 w 417"/>
                <a:gd name="T29" fmla="*/ 274 h 409"/>
                <a:gd name="T30" fmla="*/ 144 w 417"/>
                <a:gd name="T31" fmla="*/ 303 h 409"/>
                <a:gd name="T32" fmla="*/ 136 w 417"/>
                <a:gd name="T33" fmla="*/ 336 h 409"/>
                <a:gd name="T34" fmla="*/ 124 w 417"/>
                <a:gd name="T35" fmla="*/ 367 h 409"/>
                <a:gd name="T36" fmla="*/ 116 w 417"/>
                <a:gd name="T37" fmla="*/ 367 h 409"/>
                <a:gd name="T38" fmla="*/ 119 w 417"/>
                <a:gd name="T39" fmla="*/ 400 h 409"/>
                <a:gd name="T40" fmla="*/ 93 w 417"/>
                <a:gd name="T41" fmla="*/ 404 h 409"/>
                <a:gd name="T42" fmla="*/ 34 w 417"/>
                <a:gd name="T43" fmla="*/ 390 h 409"/>
                <a:gd name="T44" fmla="*/ 0 w 417"/>
                <a:gd name="T45" fmla="*/ 382 h 409"/>
                <a:gd name="T46" fmla="*/ 19 w 417"/>
                <a:gd name="T47" fmla="*/ 363 h 409"/>
                <a:gd name="T48" fmla="*/ 56 w 417"/>
                <a:gd name="T49" fmla="*/ 361 h 409"/>
                <a:gd name="T50" fmla="*/ 59 w 417"/>
                <a:gd name="T51" fmla="*/ 357 h 409"/>
                <a:gd name="T52" fmla="*/ 68 w 417"/>
                <a:gd name="T53" fmla="*/ 283 h 409"/>
                <a:gd name="T54" fmla="*/ 99 w 417"/>
                <a:gd name="T55" fmla="*/ 252 h 409"/>
                <a:gd name="T56" fmla="*/ 130 w 417"/>
                <a:gd name="T57" fmla="*/ 237 h 409"/>
                <a:gd name="T58" fmla="*/ 133 w 417"/>
                <a:gd name="T59" fmla="*/ 223 h 409"/>
                <a:gd name="T60" fmla="*/ 99 w 417"/>
                <a:gd name="T61" fmla="*/ 179 h 409"/>
                <a:gd name="T62" fmla="*/ 96 w 417"/>
                <a:gd name="T63" fmla="*/ 132 h 409"/>
                <a:gd name="T64" fmla="*/ 59 w 417"/>
                <a:gd name="T65" fmla="*/ 107 h 409"/>
                <a:gd name="T66" fmla="*/ 31 w 417"/>
                <a:gd name="T67" fmla="*/ 101 h 409"/>
                <a:gd name="T68" fmla="*/ 25 w 417"/>
                <a:gd name="T69" fmla="*/ 84 h 409"/>
                <a:gd name="T70" fmla="*/ 17 w 417"/>
                <a:gd name="T71" fmla="*/ 76 h 409"/>
                <a:gd name="T72" fmla="*/ 19 w 417"/>
                <a:gd name="T73" fmla="*/ 68 h 409"/>
                <a:gd name="T74" fmla="*/ 28 w 417"/>
                <a:gd name="T75" fmla="*/ 62 h 409"/>
                <a:gd name="T76" fmla="*/ 22 w 417"/>
                <a:gd name="T77" fmla="*/ 45 h 409"/>
                <a:gd name="T78" fmla="*/ 25 w 417"/>
                <a:gd name="T79" fmla="*/ 16 h 409"/>
                <a:gd name="T80" fmla="*/ 39 w 417"/>
                <a:gd name="T81" fmla="*/ 6 h 409"/>
                <a:gd name="T82" fmla="*/ 42 w 417"/>
                <a:gd name="T83" fmla="*/ 16 h 409"/>
                <a:gd name="T84" fmla="*/ 73 w 417"/>
                <a:gd name="T85" fmla="*/ 0 h 409"/>
                <a:gd name="T86" fmla="*/ 90 w 417"/>
                <a:gd name="T87" fmla="*/ 8 h 409"/>
                <a:gd name="T88" fmla="*/ 96 w 417"/>
                <a:gd name="T89" fmla="*/ 10 h 409"/>
                <a:gd name="T90" fmla="*/ 153 w 417"/>
                <a:gd name="T91" fmla="*/ 35 h 409"/>
                <a:gd name="T92" fmla="*/ 141 w 417"/>
                <a:gd name="T93" fmla="*/ 35 h 409"/>
                <a:gd name="T94" fmla="*/ 150 w 417"/>
                <a:gd name="T95" fmla="*/ 41 h 409"/>
                <a:gd name="T96" fmla="*/ 153 w 417"/>
                <a:gd name="T97" fmla="*/ 62 h 409"/>
                <a:gd name="T98" fmla="*/ 139 w 417"/>
                <a:gd name="T99" fmla="*/ 64 h 409"/>
                <a:gd name="T100" fmla="*/ 144 w 417"/>
                <a:gd name="T101" fmla="*/ 78 h 409"/>
                <a:gd name="T102" fmla="*/ 122 w 417"/>
                <a:gd name="T103" fmla="*/ 91 h 409"/>
                <a:gd name="T104" fmla="*/ 127 w 417"/>
                <a:gd name="T105" fmla="*/ 95 h 409"/>
                <a:gd name="T106" fmla="*/ 139 w 417"/>
                <a:gd name="T107" fmla="*/ 107 h 409"/>
                <a:gd name="T108" fmla="*/ 170 w 417"/>
                <a:gd name="T109" fmla="*/ 120 h 409"/>
                <a:gd name="T110" fmla="*/ 218 w 417"/>
                <a:gd name="T111" fmla="*/ 165 h 409"/>
                <a:gd name="T112" fmla="*/ 232 w 417"/>
                <a:gd name="T113" fmla="*/ 208 h 409"/>
                <a:gd name="T114" fmla="*/ 241 w 417"/>
                <a:gd name="T115" fmla="*/ 206 h 409"/>
                <a:gd name="T116" fmla="*/ 246 w 417"/>
                <a:gd name="T117" fmla="*/ 231 h 409"/>
                <a:gd name="T118" fmla="*/ 272 w 417"/>
                <a:gd name="T119" fmla="*/ 260 h 409"/>
                <a:gd name="T120" fmla="*/ 309 w 417"/>
                <a:gd name="T121" fmla="*/ 297 h 409"/>
                <a:gd name="T122" fmla="*/ 366 w 417"/>
                <a:gd name="T123" fmla="*/ 303 h 409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w 417"/>
                <a:gd name="T187" fmla="*/ 0 h 409"/>
                <a:gd name="T188" fmla="*/ 417 w 417"/>
                <a:gd name="T189" fmla="*/ 409 h 409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T186" t="T187" r="T188" b="T189"/>
              <a:pathLst>
                <a:path w="417" h="409">
                  <a:moveTo>
                    <a:pt x="366" y="303"/>
                  </a:moveTo>
                  <a:lnTo>
                    <a:pt x="366" y="307"/>
                  </a:lnTo>
                  <a:lnTo>
                    <a:pt x="366" y="309"/>
                  </a:lnTo>
                  <a:lnTo>
                    <a:pt x="366" y="314"/>
                  </a:lnTo>
                  <a:lnTo>
                    <a:pt x="366" y="318"/>
                  </a:lnTo>
                  <a:lnTo>
                    <a:pt x="371" y="316"/>
                  </a:lnTo>
                  <a:lnTo>
                    <a:pt x="377" y="316"/>
                  </a:lnTo>
                  <a:lnTo>
                    <a:pt x="383" y="318"/>
                  </a:lnTo>
                  <a:lnTo>
                    <a:pt x="388" y="318"/>
                  </a:lnTo>
                  <a:lnTo>
                    <a:pt x="397" y="330"/>
                  </a:lnTo>
                  <a:lnTo>
                    <a:pt x="411" y="351"/>
                  </a:lnTo>
                  <a:lnTo>
                    <a:pt x="417" y="376"/>
                  </a:lnTo>
                  <a:lnTo>
                    <a:pt x="408" y="402"/>
                  </a:lnTo>
                  <a:lnTo>
                    <a:pt x="397" y="402"/>
                  </a:lnTo>
                  <a:lnTo>
                    <a:pt x="391" y="400"/>
                  </a:lnTo>
                  <a:lnTo>
                    <a:pt x="386" y="396"/>
                  </a:lnTo>
                  <a:lnTo>
                    <a:pt x="383" y="392"/>
                  </a:lnTo>
                  <a:lnTo>
                    <a:pt x="377" y="384"/>
                  </a:lnTo>
                  <a:lnTo>
                    <a:pt x="371" y="376"/>
                  </a:lnTo>
                  <a:lnTo>
                    <a:pt x="363" y="369"/>
                  </a:lnTo>
                  <a:lnTo>
                    <a:pt x="357" y="365"/>
                  </a:lnTo>
                  <a:lnTo>
                    <a:pt x="354" y="361"/>
                  </a:lnTo>
                  <a:lnTo>
                    <a:pt x="349" y="353"/>
                  </a:lnTo>
                  <a:lnTo>
                    <a:pt x="346" y="347"/>
                  </a:lnTo>
                  <a:lnTo>
                    <a:pt x="346" y="345"/>
                  </a:lnTo>
                  <a:lnTo>
                    <a:pt x="340" y="347"/>
                  </a:lnTo>
                  <a:lnTo>
                    <a:pt x="337" y="349"/>
                  </a:lnTo>
                  <a:lnTo>
                    <a:pt x="334" y="351"/>
                  </a:lnTo>
                  <a:lnTo>
                    <a:pt x="326" y="349"/>
                  </a:lnTo>
                  <a:lnTo>
                    <a:pt x="317" y="347"/>
                  </a:lnTo>
                  <a:lnTo>
                    <a:pt x="306" y="345"/>
                  </a:lnTo>
                  <a:lnTo>
                    <a:pt x="292" y="340"/>
                  </a:lnTo>
                  <a:lnTo>
                    <a:pt x="278" y="338"/>
                  </a:lnTo>
                  <a:lnTo>
                    <a:pt x="266" y="334"/>
                  </a:lnTo>
                  <a:lnTo>
                    <a:pt x="258" y="330"/>
                  </a:lnTo>
                  <a:lnTo>
                    <a:pt x="249" y="328"/>
                  </a:lnTo>
                  <a:lnTo>
                    <a:pt x="241" y="320"/>
                  </a:lnTo>
                  <a:lnTo>
                    <a:pt x="227" y="312"/>
                  </a:lnTo>
                  <a:lnTo>
                    <a:pt x="215" y="301"/>
                  </a:lnTo>
                  <a:lnTo>
                    <a:pt x="207" y="293"/>
                  </a:lnTo>
                  <a:lnTo>
                    <a:pt x="201" y="285"/>
                  </a:lnTo>
                  <a:lnTo>
                    <a:pt x="195" y="279"/>
                  </a:lnTo>
                  <a:lnTo>
                    <a:pt x="187" y="276"/>
                  </a:lnTo>
                  <a:lnTo>
                    <a:pt x="184" y="274"/>
                  </a:lnTo>
                  <a:lnTo>
                    <a:pt x="175" y="283"/>
                  </a:lnTo>
                  <a:lnTo>
                    <a:pt x="161" y="293"/>
                  </a:lnTo>
                  <a:lnTo>
                    <a:pt x="144" y="303"/>
                  </a:lnTo>
                  <a:lnTo>
                    <a:pt x="124" y="307"/>
                  </a:lnTo>
                  <a:lnTo>
                    <a:pt x="133" y="320"/>
                  </a:lnTo>
                  <a:lnTo>
                    <a:pt x="136" y="336"/>
                  </a:lnTo>
                  <a:lnTo>
                    <a:pt x="136" y="355"/>
                  </a:lnTo>
                  <a:lnTo>
                    <a:pt x="133" y="367"/>
                  </a:lnTo>
                  <a:lnTo>
                    <a:pt x="124" y="367"/>
                  </a:lnTo>
                  <a:lnTo>
                    <a:pt x="119" y="367"/>
                  </a:lnTo>
                  <a:lnTo>
                    <a:pt x="116" y="367"/>
                  </a:lnTo>
                  <a:lnTo>
                    <a:pt x="119" y="378"/>
                  </a:lnTo>
                  <a:lnTo>
                    <a:pt x="119" y="390"/>
                  </a:lnTo>
                  <a:lnTo>
                    <a:pt x="119" y="400"/>
                  </a:lnTo>
                  <a:lnTo>
                    <a:pt x="116" y="409"/>
                  </a:lnTo>
                  <a:lnTo>
                    <a:pt x="107" y="407"/>
                  </a:lnTo>
                  <a:lnTo>
                    <a:pt x="93" y="404"/>
                  </a:lnTo>
                  <a:lnTo>
                    <a:pt x="76" y="400"/>
                  </a:lnTo>
                  <a:lnTo>
                    <a:pt x="53" y="394"/>
                  </a:lnTo>
                  <a:lnTo>
                    <a:pt x="34" y="390"/>
                  </a:lnTo>
                  <a:lnTo>
                    <a:pt x="17" y="386"/>
                  </a:lnTo>
                  <a:lnTo>
                    <a:pt x="5" y="384"/>
                  </a:lnTo>
                  <a:lnTo>
                    <a:pt x="0" y="382"/>
                  </a:lnTo>
                  <a:lnTo>
                    <a:pt x="2" y="376"/>
                  </a:lnTo>
                  <a:lnTo>
                    <a:pt x="8" y="369"/>
                  </a:lnTo>
                  <a:lnTo>
                    <a:pt x="19" y="363"/>
                  </a:lnTo>
                  <a:lnTo>
                    <a:pt x="31" y="361"/>
                  </a:lnTo>
                  <a:lnTo>
                    <a:pt x="45" y="363"/>
                  </a:lnTo>
                  <a:lnTo>
                    <a:pt x="56" y="361"/>
                  </a:lnTo>
                  <a:lnTo>
                    <a:pt x="68" y="359"/>
                  </a:lnTo>
                  <a:lnTo>
                    <a:pt x="73" y="357"/>
                  </a:lnTo>
                  <a:lnTo>
                    <a:pt x="59" y="357"/>
                  </a:lnTo>
                  <a:lnTo>
                    <a:pt x="59" y="334"/>
                  </a:lnTo>
                  <a:lnTo>
                    <a:pt x="62" y="307"/>
                  </a:lnTo>
                  <a:lnTo>
                    <a:pt x="68" y="283"/>
                  </a:lnTo>
                  <a:lnTo>
                    <a:pt x="73" y="270"/>
                  </a:lnTo>
                  <a:lnTo>
                    <a:pt x="82" y="262"/>
                  </a:lnTo>
                  <a:lnTo>
                    <a:pt x="99" y="252"/>
                  </a:lnTo>
                  <a:lnTo>
                    <a:pt x="119" y="243"/>
                  </a:lnTo>
                  <a:lnTo>
                    <a:pt x="133" y="239"/>
                  </a:lnTo>
                  <a:lnTo>
                    <a:pt x="130" y="237"/>
                  </a:lnTo>
                  <a:lnTo>
                    <a:pt x="130" y="231"/>
                  </a:lnTo>
                  <a:lnTo>
                    <a:pt x="130" y="227"/>
                  </a:lnTo>
                  <a:lnTo>
                    <a:pt x="133" y="223"/>
                  </a:lnTo>
                  <a:lnTo>
                    <a:pt x="122" y="212"/>
                  </a:lnTo>
                  <a:lnTo>
                    <a:pt x="110" y="196"/>
                  </a:lnTo>
                  <a:lnTo>
                    <a:pt x="99" y="179"/>
                  </a:lnTo>
                  <a:lnTo>
                    <a:pt x="96" y="165"/>
                  </a:lnTo>
                  <a:lnTo>
                    <a:pt x="99" y="151"/>
                  </a:lnTo>
                  <a:lnTo>
                    <a:pt x="96" y="132"/>
                  </a:lnTo>
                  <a:lnTo>
                    <a:pt x="88" y="115"/>
                  </a:lnTo>
                  <a:lnTo>
                    <a:pt x="68" y="107"/>
                  </a:lnTo>
                  <a:lnTo>
                    <a:pt x="59" y="107"/>
                  </a:lnTo>
                  <a:lnTo>
                    <a:pt x="48" y="107"/>
                  </a:lnTo>
                  <a:lnTo>
                    <a:pt x="36" y="107"/>
                  </a:lnTo>
                  <a:lnTo>
                    <a:pt x="31" y="101"/>
                  </a:lnTo>
                  <a:lnTo>
                    <a:pt x="28" y="95"/>
                  </a:lnTo>
                  <a:lnTo>
                    <a:pt x="28" y="91"/>
                  </a:lnTo>
                  <a:lnTo>
                    <a:pt x="25" y="84"/>
                  </a:lnTo>
                  <a:lnTo>
                    <a:pt x="22" y="80"/>
                  </a:lnTo>
                  <a:lnTo>
                    <a:pt x="19" y="78"/>
                  </a:lnTo>
                  <a:lnTo>
                    <a:pt x="17" y="76"/>
                  </a:lnTo>
                  <a:lnTo>
                    <a:pt x="17" y="74"/>
                  </a:lnTo>
                  <a:lnTo>
                    <a:pt x="17" y="72"/>
                  </a:lnTo>
                  <a:lnTo>
                    <a:pt x="19" y="68"/>
                  </a:lnTo>
                  <a:lnTo>
                    <a:pt x="22" y="66"/>
                  </a:lnTo>
                  <a:lnTo>
                    <a:pt x="28" y="64"/>
                  </a:lnTo>
                  <a:lnTo>
                    <a:pt x="28" y="62"/>
                  </a:lnTo>
                  <a:lnTo>
                    <a:pt x="25" y="56"/>
                  </a:lnTo>
                  <a:lnTo>
                    <a:pt x="25" y="51"/>
                  </a:lnTo>
                  <a:lnTo>
                    <a:pt x="22" y="45"/>
                  </a:lnTo>
                  <a:lnTo>
                    <a:pt x="28" y="35"/>
                  </a:lnTo>
                  <a:lnTo>
                    <a:pt x="25" y="27"/>
                  </a:lnTo>
                  <a:lnTo>
                    <a:pt x="25" y="16"/>
                  </a:lnTo>
                  <a:lnTo>
                    <a:pt x="31" y="8"/>
                  </a:lnTo>
                  <a:lnTo>
                    <a:pt x="42" y="4"/>
                  </a:lnTo>
                  <a:lnTo>
                    <a:pt x="39" y="6"/>
                  </a:lnTo>
                  <a:lnTo>
                    <a:pt x="39" y="10"/>
                  </a:lnTo>
                  <a:lnTo>
                    <a:pt x="39" y="14"/>
                  </a:lnTo>
                  <a:lnTo>
                    <a:pt x="42" y="16"/>
                  </a:lnTo>
                  <a:lnTo>
                    <a:pt x="45" y="10"/>
                  </a:lnTo>
                  <a:lnTo>
                    <a:pt x="56" y="2"/>
                  </a:lnTo>
                  <a:lnTo>
                    <a:pt x="73" y="0"/>
                  </a:lnTo>
                  <a:lnTo>
                    <a:pt x="96" y="4"/>
                  </a:lnTo>
                  <a:lnTo>
                    <a:pt x="93" y="4"/>
                  </a:lnTo>
                  <a:lnTo>
                    <a:pt x="90" y="8"/>
                  </a:lnTo>
                  <a:lnTo>
                    <a:pt x="88" y="10"/>
                  </a:lnTo>
                  <a:lnTo>
                    <a:pt x="88" y="14"/>
                  </a:lnTo>
                  <a:lnTo>
                    <a:pt x="96" y="10"/>
                  </a:lnTo>
                  <a:lnTo>
                    <a:pt x="113" y="8"/>
                  </a:lnTo>
                  <a:lnTo>
                    <a:pt x="130" y="16"/>
                  </a:lnTo>
                  <a:lnTo>
                    <a:pt x="153" y="35"/>
                  </a:lnTo>
                  <a:lnTo>
                    <a:pt x="147" y="35"/>
                  </a:lnTo>
                  <a:lnTo>
                    <a:pt x="144" y="35"/>
                  </a:lnTo>
                  <a:lnTo>
                    <a:pt x="141" y="35"/>
                  </a:lnTo>
                  <a:lnTo>
                    <a:pt x="139" y="37"/>
                  </a:lnTo>
                  <a:lnTo>
                    <a:pt x="144" y="37"/>
                  </a:lnTo>
                  <a:lnTo>
                    <a:pt x="150" y="41"/>
                  </a:lnTo>
                  <a:lnTo>
                    <a:pt x="153" y="49"/>
                  </a:lnTo>
                  <a:lnTo>
                    <a:pt x="153" y="64"/>
                  </a:lnTo>
                  <a:lnTo>
                    <a:pt x="153" y="62"/>
                  </a:lnTo>
                  <a:lnTo>
                    <a:pt x="147" y="62"/>
                  </a:lnTo>
                  <a:lnTo>
                    <a:pt x="144" y="62"/>
                  </a:lnTo>
                  <a:lnTo>
                    <a:pt x="139" y="64"/>
                  </a:lnTo>
                  <a:lnTo>
                    <a:pt x="144" y="66"/>
                  </a:lnTo>
                  <a:lnTo>
                    <a:pt x="147" y="72"/>
                  </a:lnTo>
                  <a:lnTo>
                    <a:pt x="144" y="78"/>
                  </a:lnTo>
                  <a:lnTo>
                    <a:pt x="133" y="84"/>
                  </a:lnTo>
                  <a:lnTo>
                    <a:pt x="124" y="89"/>
                  </a:lnTo>
                  <a:lnTo>
                    <a:pt x="122" y="91"/>
                  </a:lnTo>
                  <a:lnTo>
                    <a:pt x="124" y="91"/>
                  </a:lnTo>
                  <a:lnTo>
                    <a:pt x="127" y="95"/>
                  </a:lnTo>
                  <a:lnTo>
                    <a:pt x="133" y="99"/>
                  </a:lnTo>
                  <a:lnTo>
                    <a:pt x="136" y="105"/>
                  </a:lnTo>
                  <a:lnTo>
                    <a:pt x="139" y="107"/>
                  </a:lnTo>
                  <a:lnTo>
                    <a:pt x="144" y="109"/>
                  </a:lnTo>
                  <a:lnTo>
                    <a:pt x="156" y="113"/>
                  </a:lnTo>
                  <a:lnTo>
                    <a:pt x="170" y="120"/>
                  </a:lnTo>
                  <a:lnTo>
                    <a:pt x="181" y="128"/>
                  </a:lnTo>
                  <a:lnTo>
                    <a:pt x="198" y="144"/>
                  </a:lnTo>
                  <a:lnTo>
                    <a:pt x="218" y="165"/>
                  </a:lnTo>
                  <a:lnTo>
                    <a:pt x="229" y="190"/>
                  </a:lnTo>
                  <a:lnTo>
                    <a:pt x="227" y="210"/>
                  </a:lnTo>
                  <a:lnTo>
                    <a:pt x="232" y="208"/>
                  </a:lnTo>
                  <a:lnTo>
                    <a:pt x="235" y="206"/>
                  </a:lnTo>
                  <a:lnTo>
                    <a:pt x="241" y="206"/>
                  </a:lnTo>
                  <a:lnTo>
                    <a:pt x="244" y="212"/>
                  </a:lnTo>
                  <a:lnTo>
                    <a:pt x="246" y="221"/>
                  </a:lnTo>
                  <a:lnTo>
                    <a:pt x="246" y="231"/>
                  </a:lnTo>
                  <a:lnTo>
                    <a:pt x="244" y="239"/>
                  </a:lnTo>
                  <a:lnTo>
                    <a:pt x="255" y="246"/>
                  </a:lnTo>
                  <a:lnTo>
                    <a:pt x="272" y="260"/>
                  </a:lnTo>
                  <a:lnTo>
                    <a:pt x="283" y="276"/>
                  </a:lnTo>
                  <a:lnTo>
                    <a:pt x="292" y="293"/>
                  </a:lnTo>
                  <a:lnTo>
                    <a:pt x="309" y="297"/>
                  </a:lnTo>
                  <a:lnTo>
                    <a:pt x="334" y="299"/>
                  </a:lnTo>
                  <a:lnTo>
                    <a:pt x="354" y="301"/>
                  </a:lnTo>
                  <a:lnTo>
                    <a:pt x="366" y="303"/>
                  </a:lnTo>
                  <a:close/>
                </a:path>
              </a:pathLst>
            </a:custGeom>
            <a:solidFill>
              <a:srgbClr val="0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sp>
          <p:nvSpPr>
            <p:cNvPr id="1088" name="Freeform 61"/>
            <p:cNvSpPr>
              <a:spLocks/>
            </p:cNvSpPr>
            <p:nvPr/>
          </p:nvSpPr>
          <p:spPr bwMode="auto">
            <a:xfrm>
              <a:off x="912" y="3216"/>
              <a:ext cx="224" cy="101"/>
            </a:xfrm>
            <a:custGeom>
              <a:avLst/>
              <a:gdLst>
                <a:gd name="T0" fmla="*/ 141 w 224"/>
                <a:gd name="T1" fmla="*/ 41 h 101"/>
                <a:gd name="T2" fmla="*/ 167 w 224"/>
                <a:gd name="T3" fmla="*/ 16 h 101"/>
                <a:gd name="T4" fmla="*/ 178 w 224"/>
                <a:gd name="T5" fmla="*/ 4 h 101"/>
                <a:gd name="T6" fmla="*/ 198 w 224"/>
                <a:gd name="T7" fmla="*/ 0 h 101"/>
                <a:gd name="T8" fmla="*/ 221 w 224"/>
                <a:gd name="T9" fmla="*/ 14 h 101"/>
                <a:gd name="T10" fmla="*/ 221 w 224"/>
                <a:gd name="T11" fmla="*/ 35 h 101"/>
                <a:gd name="T12" fmla="*/ 210 w 224"/>
                <a:gd name="T13" fmla="*/ 51 h 101"/>
                <a:gd name="T14" fmla="*/ 190 w 224"/>
                <a:gd name="T15" fmla="*/ 78 h 101"/>
                <a:gd name="T16" fmla="*/ 181 w 224"/>
                <a:gd name="T17" fmla="*/ 86 h 101"/>
                <a:gd name="T18" fmla="*/ 173 w 224"/>
                <a:gd name="T19" fmla="*/ 80 h 101"/>
                <a:gd name="T20" fmla="*/ 167 w 224"/>
                <a:gd name="T21" fmla="*/ 86 h 101"/>
                <a:gd name="T22" fmla="*/ 156 w 224"/>
                <a:gd name="T23" fmla="*/ 95 h 101"/>
                <a:gd name="T24" fmla="*/ 141 w 224"/>
                <a:gd name="T25" fmla="*/ 101 h 101"/>
                <a:gd name="T26" fmla="*/ 107 w 224"/>
                <a:gd name="T27" fmla="*/ 95 h 101"/>
                <a:gd name="T28" fmla="*/ 88 w 224"/>
                <a:gd name="T29" fmla="*/ 82 h 101"/>
                <a:gd name="T30" fmla="*/ 62 w 224"/>
                <a:gd name="T31" fmla="*/ 72 h 101"/>
                <a:gd name="T32" fmla="*/ 39 w 224"/>
                <a:gd name="T33" fmla="*/ 72 h 101"/>
                <a:gd name="T34" fmla="*/ 19 w 224"/>
                <a:gd name="T35" fmla="*/ 74 h 101"/>
                <a:gd name="T36" fmla="*/ 11 w 224"/>
                <a:gd name="T37" fmla="*/ 68 h 101"/>
                <a:gd name="T38" fmla="*/ 5 w 224"/>
                <a:gd name="T39" fmla="*/ 62 h 101"/>
                <a:gd name="T40" fmla="*/ 2 w 224"/>
                <a:gd name="T41" fmla="*/ 57 h 101"/>
                <a:gd name="T42" fmla="*/ 0 w 224"/>
                <a:gd name="T43" fmla="*/ 53 h 101"/>
                <a:gd name="T44" fmla="*/ 0 w 224"/>
                <a:gd name="T45" fmla="*/ 47 h 101"/>
                <a:gd name="T46" fmla="*/ 5 w 224"/>
                <a:gd name="T47" fmla="*/ 37 h 101"/>
                <a:gd name="T48" fmla="*/ 17 w 224"/>
                <a:gd name="T49" fmla="*/ 37 h 101"/>
                <a:gd name="T50" fmla="*/ 17 w 224"/>
                <a:gd name="T51" fmla="*/ 33 h 101"/>
                <a:gd name="T52" fmla="*/ 22 w 224"/>
                <a:gd name="T53" fmla="*/ 31 h 101"/>
                <a:gd name="T54" fmla="*/ 31 w 224"/>
                <a:gd name="T55" fmla="*/ 33 h 101"/>
                <a:gd name="T56" fmla="*/ 39 w 224"/>
                <a:gd name="T57" fmla="*/ 35 h 101"/>
                <a:gd name="T58" fmla="*/ 51 w 224"/>
                <a:gd name="T59" fmla="*/ 41 h 101"/>
                <a:gd name="T60" fmla="*/ 56 w 224"/>
                <a:gd name="T61" fmla="*/ 45 h 101"/>
                <a:gd name="T62" fmla="*/ 65 w 224"/>
                <a:gd name="T63" fmla="*/ 51 h 101"/>
                <a:gd name="T64" fmla="*/ 76 w 224"/>
                <a:gd name="T65" fmla="*/ 53 h 101"/>
                <a:gd name="T66" fmla="*/ 105 w 224"/>
                <a:gd name="T67" fmla="*/ 57 h 101"/>
                <a:gd name="T68" fmla="*/ 127 w 224"/>
                <a:gd name="T69" fmla="*/ 55 h 101"/>
                <a:gd name="T70" fmla="*/ 139 w 224"/>
                <a:gd name="T71" fmla="*/ 57 h 101"/>
                <a:gd name="T72" fmla="*/ 139 w 224"/>
                <a:gd name="T73" fmla="*/ 55 h 101"/>
                <a:gd name="T74" fmla="*/ 133 w 224"/>
                <a:gd name="T75" fmla="*/ 51 h 101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224"/>
                <a:gd name="T115" fmla="*/ 0 h 101"/>
                <a:gd name="T116" fmla="*/ 224 w 224"/>
                <a:gd name="T117" fmla="*/ 101 h 101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224" h="101">
                  <a:moveTo>
                    <a:pt x="133" y="51"/>
                  </a:moveTo>
                  <a:lnTo>
                    <a:pt x="141" y="41"/>
                  </a:lnTo>
                  <a:lnTo>
                    <a:pt x="156" y="29"/>
                  </a:lnTo>
                  <a:lnTo>
                    <a:pt x="167" y="16"/>
                  </a:lnTo>
                  <a:lnTo>
                    <a:pt x="176" y="6"/>
                  </a:lnTo>
                  <a:lnTo>
                    <a:pt x="178" y="4"/>
                  </a:lnTo>
                  <a:lnTo>
                    <a:pt x="187" y="0"/>
                  </a:lnTo>
                  <a:lnTo>
                    <a:pt x="198" y="0"/>
                  </a:lnTo>
                  <a:lnTo>
                    <a:pt x="212" y="4"/>
                  </a:lnTo>
                  <a:lnTo>
                    <a:pt x="221" y="14"/>
                  </a:lnTo>
                  <a:lnTo>
                    <a:pt x="224" y="24"/>
                  </a:lnTo>
                  <a:lnTo>
                    <a:pt x="221" y="35"/>
                  </a:lnTo>
                  <a:lnTo>
                    <a:pt x="218" y="43"/>
                  </a:lnTo>
                  <a:lnTo>
                    <a:pt x="210" y="51"/>
                  </a:lnTo>
                  <a:lnTo>
                    <a:pt x="198" y="66"/>
                  </a:lnTo>
                  <a:lnTo>
                    <a:pt x="190" y="78"/>
                  </a:lnTo>
                  <a:lnTo>
                    <a:pt x="184" y="88"/>
                  </a:lnTo>
                  <a:lnTo>
                    <a:pt x="181" y="86"/>
                  </a:lnTo>
                  <a:lnTo>
                    <a:pt x="176" y="82"/>
                  </a:lnTo>
                  <a:lnTo>
                    <a:pt x="173" y="80"/>
                  </a:lnTo>
                  <a:lnTo>
                    <a:pt x="170" y="80"/>
                  </a:lnTo>
                  <a:lnTo>
                    <a:pt x="167" y="86"/>
                  </a:lnTo>
                  <a:lnTo>
                    <a:pt x="161" y="90"/>
                  </a:lnTo>
                  <a:lnTo>
                    <a:pt x="156" y="95"/>
                  </a:lnTo>
                  <a:lnTo>
                    <a:pt x="153" y="97"/>
                  </a:lnTo>
                  <a:lnTo>
                    <a:pt x="141" y="101"/>
                  </a:lnTo>
                  <a:lnTo>
                    <a:pt x="124" y="99"/>
                  </a:lnTo>
                  <a:lnTo>
                    <a:pt x="107" y="95"/>
                  </a:lnTo>
                  <a:lnTo>
                    <a:pt x="96" y="90"/>
                  </a:lnTo>
                  <a:lnTo>
                    <a:pt x="88" y="82"/>
                  </a:lnTo>
                  <a:lnTo>
                    <a:pt x="76" y="76"/>
                  </a:lnTo>
                  <a:lnTo>
                    <a:pt x="62" y="72"/>
                  </a:lnTo>
                  <a:lnTo>
                    <a:pt x="51" y="70"/>
                  </a:lnTo>
                  <a:lnTo>
                    <a:pt x="39" y="72"/>
                  </a:lnTo>
                  <a:lnTo>
                    <a:pt x="28" y="74"/>
                  </a:lnTo>
                  <a:lnTo>
                    <a:pt x="19" y="74"/>
                  </a:lnTo>
                  <a:lnTo>
                    <a:pt x="17" y="70"/>
                  </a:lnTo>
                  <a:lnTo>
                    <a:pt x="11" y="68"/>
                  </a:lnTo>
                  <a:lnTo>
                    <a:pt x="8" y="66"/>
                  </a:lnTo>
                  <a:lnTo>
                    <a:pt x="5" y="62"/>
                  </a:lnTo>
                  <a:lnTo>
                    <a:pt x="8" y="60"/>
                  </a:lnTo>
                  <a:lnTo>
                    <a:pt x="2" y="57"/>
                  </a:lnTo>
                  <a:lnTo>
                    <a:pt x="2" y="55"/>
                  </a:lnTo>
                  <a:lnTo>
                    <a:pt x="0" y="53"/>
                  </a:lnTo>
                  <a:lnTo>
                    <a:pt x="2" y="51"/>
                  </a:lnTo>
                  <a:lnTo>
                    <a:pt x="0" y="47"/>
                  </a:lnTo>
                  <a:lnTo>
                    <a:pt x="0" y="41"/>
                  </a:lnTo>
                  <a:lnTo>
                    <a:pt x="5" y="37"/>
                  </a:lnTo>
                  <a:lnTo>
                    <a:pt x="17" y="37"/>
                  </a:lnTo>
                  <a:lnTo>
                    <a:pt x="17" y="35"/>
                  </a:lnTo>
                  <a:lnTo>
                    <a:pt x="17" y="33"/>
                  </a:lnTo>
                  <a:lnTo>
                    <a:pt x="17" y="31"/>
                  </a:lnTo>
                  <a:lnTo>
                    <a:pt x="22" y="31"/>
                  </a:lnTo>
                  <a:lnTo>
                    <a:pt x="28" y="31"/>
                  </a:lnTo>
                  <a:lnTo>
                    <a:pt x="31" y="33"/>
                  </a:lnTo>
                  <a:lnTo>
                    <a:pt x="36" y="33"/>
                  </a:lnTo>
                  <a:lnTo>
                    <a:pt x="39" y="35"/>
                  </a:lnTo>
                  <a:lnTo>
                    <a:pt x="45" y="37"/>
                  </a:lnTo>
                  <a:lnTo>
                    <a:pt x="51" y="41"/>
                  </a:lnTo>
                  <a:lnTo>
                    <a:pt x="53" y="43"/>
                  </a:lnTo>
                  <a:lnTo>
                    <a:pt x="56" y="45"/>
                  </a:lnTo>
                  <a:lnTo>
                    <a:pt x="62" y="49"/>
                  </a:lnTo>
                  <a:lnTo>
                    <a:pt x="65" y="51"/>
                  </a:lnTo>
                  <a:lnTo>
                    <a:pt x="68" y="53"/>
                  </a:lnTo>
                  <a:lnTo>
                    <a:pt x="76" y="53"/>
                  </a:lnTo>
                  <a:lnTo>
                    <a:pt x="90" y="55"/>
                  </a:lnTo>
                  <a:lnTo>
                    <a:pt x="105" y="57"/>
                  </a:lnTo>
                  <a:lnTo>
                    <a:pt x="119" y="57"/>
                  </a:lnTo>
                  <a:lnTo>
                    <a:pt x="127" y="55"/>
                  </a:lnTo>
                  <a:lnTo>
                    <a:pt x="136" y="55"/>
                  </a:lnTo>
                  <a:lnTo>
                    <a:pt x="139" y="57"/>
                  </a:lnTo>
                  <a:lnTo>
                    <a:pt x="141" y="57"/>
                  </a:lnTo>
                  <a:lnTo>
                    <a:pt x="139" y="55"/>
                  </a:lnTo>
                  <a:lnTo>
                    <a:pt x="136" y="53"/>
                  </a:lnTo>
                  <a:lnTo>
                    <a:pt x="133" y="51"/>
                  </a:lnTo>
                  <a:close/>
                </a:path>
              </a:pathLst>
            </a:custGeom>
            <a:solidFill>
              <a:srgbClr val="0C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2400"/>
            </a:p>
          </p:txBody>
        </p:sp>
        <p:graphicFrame>
          <p:nvGraphicFramePr>
            <p:cNvPr id="1026" name="Object 2"/>
            <p:cNvGraphicFramePr>
              <a:graphicFrameLocks noChangeAspect="1"/>
            </p:cNvGraphicFramePr>
            <p:nvPr/>
          </p:nvGraphicFramePr>
          <p:xfrm>
            <a:off x="2928" y="2544"/>
            <a:ext cx="768" cy="87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70" name="Bitmap Image" r:id="rId4" imgW="1219370" imgH="1228571" progId="Paint.Picture">
                    <p:embed/>
                  </p:oleObj>
                </mc:Choice>
                <mc:Fallback>
                  <p:oleObj name="Bitmap Image" r:id="rId4" imgW="1219370" imgH="1228571" progId="Paint.Picture">
                    <p:embed/>
                    <p:pic>
                      <p:nvPicPr>
                        <p:cNvPr id="1026" name="Object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28" y="2544"/>
                          <a:ext cx="768" cy="870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028" name="WordArt 63" descr="Paper bag"/>
          <p:cNvSpPr>
            <a:spLocks noChangeArrowheads="1" noChangeShapeType="1" noTextEdit="1"/>
          </p:cNvSpPr>
          <p:nvPr/>
        </p:nvSpPr>
        <p:spPr bwMode="auto">
          <a:xfrm>
            <a:off x="3454402" y="762001"/>
            <a:ext cx="5549900" cy="1047751"/>
          </a:xfrm>
          <a:prstGeom prst="rect">
            <a:avLst/>
          </a:prstGeom>
        </p:spPr>
        <p:txBody>
          <a:bodyPr wrap="none" lIns="121903" tIns="60952" rIns="121903" bIns="60952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GB" sz="48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6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Thank you!</a:t>
            </a:r>
          </a:p>
          <a:p>
            <a:pPr algn="ctr"/>
            <a:r>
              <a:rPr lang="en-GB" sz="4800" kern="10">
                <a:ln w="9525">
                  <a:solidFill>
                    <a:srgbClr val="008000"/>
                  </a:solidFill>
                  <a:round/>
                  <a:headEnd/>
                  <a:tailEnd/>
                </a:ln>
                <a:blipFill dpi="0" rotWithShape="0">
                  <a:blip r:embed="rId6"/>
                  <a:srcRect/>
                  <a:tile tx="0" ty="0" sx="100000" sy="100000" flip="none" algn="tl"/>
                </a:blipFill>
                <a:effectLst>
                  <a:outerShdw dist="563972" dir="14049741" sx="125000" sy="125000" algn="tl" rotWithShape="0">
                    <a:srgbClr val="C7DFD3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Goodbye!</a:t>
            </a:r>
          </a:p>
        </p:txBody>
      </p:sp>
    </p:spTree>
    <p:extLst>
      <p:ext uri="{BB962C8B-B14F-4D97-AF65-F5344CB8AC3E}">
        <p14:creationId xmlns:p14="http://schemas.microsoft.com/office/powerpoint/2010/main" val="3821740965"/>
      </p:ext>
    </p:extLst>
  </p:cSld>
  <p:clrMapOvr>
    <a:masterClrMapping/>
  </p:clrMapOvr>
  <p:transition>
    <p:checke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982B3A6-EACF-42EF-B0CF-D6FC910459A8}"/>
              </a:ext>
            </a:extLst>
          </p:cNvPr>
          <p:cNvSpPr txBox="1"/>
          <p:nvPr/>
        </p:nvSpPr>
        <p:spPr>
          <a:xfrm>
            <a:off x="4619763" y="1121091"/>
            <a:ext cx="3831666" cy="5786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7400"/>
              </a:lnSpc>
            </a:pPr>
            <a:r>
              <a:rPr lang="en-US" sz="48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AHTTABI</a:t>
            </a:r>
          </a:p>
          <a:p>
            <a:pPr algn="ctr">
              <a:lnSpc>
                <a:spcPts val="7400"/>
              </a:lnSpc>
            </a:pPr>
            <a:r>
              <a:rPr lang="en-US" sz="48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PLTINOOLU </a:t>
            </a:r>
          </a:p>
          <a:p>
            <a:pPr algn="ctr">
              <a:lnSpc>
                <a:spcPts val="7400"/>
              </a:lnSpc>
            </a:pPr>
            <a:r>
              <a:rPr lang="en-US" sz="48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XEOGYN </a:t>
            </a:r>
          </a:p>
          <a:p>
            <a:pPr algn="ctr">
              <a:lnSpc>
                <a:spcPts val="7400"/>
              </a:lnSpc>
            </a:pPr>
            <a:r>
              <a:rPr lang="en-US" sz="48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EEERLAS </a:t>
            </a:r>
          </a:p>
          <a:p>
            <a:pPr algn="ctr">
              <a:lnSpc>
                <a:spcPts val="7400"/>
              </a:lnSpc>
            </a:pPr>
            <a:r>
              <a:rPr lang="en-US" sz="48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BBSOAR </a:t>
            </a:r>
          </a:p>
          <a:p>
            <a:pPr algn="ctr">
              <a:lnSpc>
                <a:spcPts val="7400"/>
              </a:lnSpc>
            </a:pPr>
            <a:r>
              <a:rPr lang="en-US" sz="48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MECYSSOET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37A5E1E-3CA0-4464-8CDD-31E8FAFCE4DB}"/>
              </a:ext>
            </a:extLst>
          </p:cNvPr>
          <p:cNvSpPr txBox="1"/>
          <p:nvPr/>
        </p:nvSpPr>
        <p:spPr>
          <a:xfrm>
            <a:off x="341320" y="2088981"/>
            <a:ext cx="36164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JUMBLED</a:t>
            </a:r>
            <a:endParaRPr lang="en-US" sz="6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5" name="TextBox 20">
            <a:extLst>
              <a:ext uri="{FF2B5EF4-FFF2-40B4-BE49-F238E27FC236}">
                <a16:creationId xmlns:a16="http://schemas.microsoft.com/office/drawing/2014/main" id="{B92BC8A1-F305-5B44-DC37-C270156D5572}"/>
              </a:ext>
            </a:extLst>
          </p:cNvPr>
          <p:cNvSpPr txBox="1"/>
          <p:nvPr/>
        </p:nvSpPr>
        <p:spPr>
          <a:xfrm>
            <a:off x="8190051" y="1121091"/>
            <a:ext cx="3875117" cy="5786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7400"/>
              </a:lnSpc>
            </a:pPr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-&gt; HABITAT</a:t>
            </a:r>
          </a:p>
          <a:p>
            <a:pPr>
              <a:lnSpc>
                <a:spcPts val="7400"/>
              </a:lnSpc>
            </a:pPr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-&gt; POLLUTION</a:t>
            </a:r>
          </a:p>
          <a:p>
            <a:pPr>
              <a:lnSpc>
                <a:spcPts val="7400"/>
              </a:lnSpc>
            </a:pPr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-&gt; OXYGEN</a:t>
            </a:r>
          </a:p>
          <a:p>
            <a:pPr>
              <a:lnSpc>
                <a:spcPts val="7400"/>
              </a:lnSpc>
            </a:pPr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-&gt; RELEASE</a:t>
            </a:r>
          </a:p>
          <a:p>
            <a:pPr>
              <a:lnSpc>
                <a:spcPts val="7400"/>
              </a:lnSpc>
            </a:pPr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-&gt; ABSORB</a:t>
            </a:r>
          </a:p>
          <a:p>
            <a:pPr>
              <a:lnSpc>
                <a:spcPts val="7400"/>
              </a:lnSpc>
            </a:pPr>
            <a:r>
              <a:rPr lang="en-US" sz="4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-&gt; ECOSYSTEM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067" y="3000375"/>
            <a:ext cx="3269045" cy="3176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103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932961" y="804683"/>
            <a:ext cx="6120033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Label each picture with a phrase from the list.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377570" y="784213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30355" y="681573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37898" y="44907"/>
            <a:ext cx="2713333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</a:t>
            </a:r>
            <a:r>
              <a:rPr lang="en-US" sz="3600" b="1" u="sng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 –up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371" t="3580" r="4866" b="3638"/>
          <a:stretch/>
        </p:blipFill>
        <p:spPr>
          <a:xfrm>
            <a:off x="4029523" y="3638938"/>
            <a:ext cx="4450669" cy="185056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856" y="1343868"/>
            <a:ext cx="2411505" cy="1721142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1352689" y="5927115"/>
            <a:ext cx="339708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solidFill>
                  <a:schemeClr val="accent2"/>
                </a:solidFill>
              </a:rPr>
              <a:t>1.</a:t>
            </a:r>
            <a:r>
              <a:rPr lang="en-US" sz="3600" dirty="0"/>
              <a:t> ____________</a:t>
            </a:r>
            <a:endParaRPr lang="en-GB" sz="3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/>
          <a:srcRect l="2407" t="3067" r="2228" b="3273"/>
          <a:stretch/>
        </p:blipFill>
        <p:spPr>
          <a:xfrm>
            <a:off x="2429432" y="1389459"/>
            <a:ext cx="2420474" cy="1675550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6757589" y="5868079"/>
            <a:ext cx="534995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>
                <a:solidFill>
                  <a:schemeClr val="accent2"/>
                </a:solidFill>
              </a:rPr>
              <a:t>2.</a:t>
            </a:r>
            <a:r>
              <a:rPr lang="en-US" sz="3600"/>
              <a:t> ____________</a:t>
            </a:r>
            <a:r>
              <a:rPr lang="en-GB" sz="3600"/>
              <a:t>________</a:t>
            </a:r>
            <a:endParaRPr lang="en-US" sz="3600"/>
          </a:p>
        </p:txBody>
      </p:sp>
      <p:sp>
        <p:nvSpPr>
          <p:cNvPr id="30" name="Hộp Văn bản 21">
            <a:extLst>
              <a:ext uri="{FF2B5EF4-FFF2-40B4-BE49-F238E27FC236}">
                <a16:creationId xmlns:a16="http://schemas.microsoft.com/office/drawing/2014/main" id="{CC1D9FBC-D964-BCE2-59EE-CC901F423D4C}"/>
              </a:ext>
            </a:extLst>
          </p:cNvPr>
          <p:cNvSpPr txBox="1"/>
          <p:nvPr/>
        </p:nvSpPr>
        <p:spPr>
          <a:xfrm>
            <a:off x="1749887" y="5946107"/>
            <a:ext cx="355206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picking</a:t>
            </a:r>
            <a:r>
              <a:rPr lang="vi-VN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up</a:t>
            </a:r>
            <a:r>
              <a:rPr lang="vi-VN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dirty="0" err="1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rubbish</a:t>
            </a:r>
            <a:r>
              <a:rPr lang="vi-VN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31" name="Hộp Văn bản 21">
            <a:extLst>
              <a:ext uri="{FF2B5EF4-FFF2-40B4-BE49-F238E27FC236}">
                <a16:creationId xmlns:a16="http://schemas.microsoft.com/office/drawing/2014/main" id="{CC1D9FBC-D964-BCE2-59EE-CC901F423D4C}"/>
              </a:ext>
            </a:extLst>
          </p:cNvPr>
          <p:cNvSpPr txBox="1"/>
          <p:nvPr/>
        </p:nvSpPr>
        <p:spPr>
          <a:xfrm>
            <a:off x="7134225" y="5946107"/>
            <a:ext cx="535305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0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protecting endangered species</a:t>
            </a:r>
          </a:p>
        </p:txBody>
      </p:sp>
      <p:sp>
        <p:nvSpPr>
          <p:cNvPr id="6" name="Rectangle 5"/>
          <p:cNvSpPr/>
          <p:nvPr/>
        </p:nvSpPr>
        <p:spPr>
          <a:xfrm>
            <a:off x="3394168" y="239261"/>
            <a:ext cx="2965877" cy="58785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Game: </a:t>
            </a:r>
            <a:r>
              <a:rPr lang="en-US" sz="28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Pelmanism</a:t>
            </a:r>
            <a:endParaRPr lang="en-US" sz="2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69538" y="1389459"/>
            <a:ext cx="2421308" cy="166679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876349" y="1389459"/>
            <a:ext cx="2358164" cy="165783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35226" y="1416424"/>
            <a:ext cx="2354390" cy="1630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8299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28492" y="1276012"/>
            <a:ext cx="6120033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Label each picture with a phrase from the list.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3101" y="1255542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5886" y="1152902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2713333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371" t="3580" r="4866" b="3638"/>
          <a:stretch/>
        </p:blipFill>
        <p:spPr>
          <a:xfrm>
            <a:off x="3602051" y="1758148"/>
            <a:ext cx="4450669" cy="1850564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1352689" y="5927115"/>
            <a:ext cx="385554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chemeClr val="accent2"/>
                </a:solidFill>
              </a:rPr>
              <a:t>3.</a:t>
            </a:r>
            <a:r>
              <a:rPr lang="en-US" sz="3600"/>
              <a:t> ______________</a:t>
            </a:r>
            <a:endParaRPr lang="en-GB" sz="3600"/>
          </a:p>
        </p:txBody>
      </p:sp>
      <p:sp>
        <p:nvSpPr>
          <p:cNvPr id="29" name="Rectangle 28"/>
          <p:cNvSpPr/>
          <p:nvPr/>
        </p:nvSpPr>
        <p:spPr>
          <a:xfrm>
            <a:off x="7320453" y="5946107"/>
            <a:ext cx="339708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chemeClr val="accent2"/>
                </a:solidFill>
              </a:rPr>
              <a:t>4.</a:t>
            </a:r>
            <a:r>
              <a:rPr lang="en-US" sz="3600"/>
              <a:t> ____________</a:t>
            </a:r>
            <a:endParaRPr lang="en-GB" sz="360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0332" y="3739595"/>
            <a:ext cx="3840136" cy="21875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9596" y="3758669"/>
            <a:ext cx="4043680" cy="2187438"/>
          </a:xfrm>
          <a:prstGeom prst="rect">
            <a:avLst/>
          </a:prstGeom>
        </p:spPr>
      </p:pic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CC1D9FBC-D964-BCE2-59EE-CC901F423D4C}"/>
              </a:ext>
            </a:extLst>
          </p:cNvPr>
          <p:cNvSpPr txBox="1"/>
          <p:nvPr/>
        </p:nvSpPr>
        <p:spPr>
          <a:xfrm>
            <a:off x="1837651" y="5988671"/>
            <a:ext cx="337058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cutting down trees</a:t>
            </a:r>
          </a:p>
        </p:txBody>
      </p:sp>
      <p:sp>
        <p:nvSpPr>
          <p:cNvPr id="23" name="Hộp Văn bản 21">
            <a:extLst>
              <a:ext uri="{FF2B5EF4-FFF2-40B4-BE49-F238E27FC236}">
                <a16:creationId xmlns:a16="http://schemas.microsoft.com/office/drawing/2014/main" id="{CC1D9FBC-D964-BCE2-59EE-CC901F423D4C}"/>
              </a:ext>
            </a:extLst>
          </p:cNvPr>
          <p:cNvSpPr txBox="1"/>
          <p:nvPr/>
        </p:nvSpPr>
        <p:spPr>
          <a:xfrm>
            <a:off x="7966889" y="6000645"/>
            <a:ext cx="245346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saving water</a:t>
            </a:r>
            <a:endParaRPr lang="vi-VN" sz="3200" b="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4176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905" y="1905"/>
            <a:ext cx="12192000" cy="1083309"/>
            <a:chOff x="0" y="-3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28492" y="1276012"/>
            <a:ext cx="6120033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4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Label each picture with a phrase from the list. 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3101" y="1255542"/>
            <a:ext cx="502606" cy="502606"/>
          </a:xfrm>
          <a:prstGeom prst="roundRect">
            <a:avLst/>
          </a:prstGeom>
          <a:solidFill>
            <a:srgbClr val="EF4B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5886" y="1152902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2713333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2371" t="3580" r="4866" b="3638"/>
          <a:stretch/>
        </p:blipFill>
        <p:spPr>
          <a:xfrm>
            <a:off x="3602051" y="1758148"/>
            <a:ext cx="4450669" cy="1850564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3602051" y="5965559"/>
            <a:ext cx="431400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chemeClr val="accent2"/>
                </a:solidFill>
              </a:rPr>
              <a:t>5.</a:t>
            </a:r>
            <a:r>
              <a:rPr lang="en-US" sz="3600"/>
              <a:t> ________________</a:t>
            </a:r>
            <a:endParaRPr lang="en-GB" sz="360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2051" y="3701004"/>
            <a:ext cx="4214813" cy="2264555"/>
          </a:xfrm>
          <a:prstGeom prst="rect">
            <a:avLst/>
          </a:prstGeom>
        </p:spPr>
      </p:pic>
      <p:sp>
        <p:nvSpPr>
          <p:cNvPr id="22" name="Hộp Văn bản 21">
            <a:extLst>
              <a:ext uri="{FF2B5EF4-FFF2-40B4-BE49-F238E27FC236}">
                <a16:creationId xmlns:a16="http://schemas.microsoft.com/office/drawing/2014/main" id="{CC1D9FBC-D964-BCE2-59EE-CC901F423D4C}"/>
              </a:ext>
            </a:extLst>
          </p:cNvPr>
          <p:cNvSpPr txBox="1"/>
          <p:nvPr/>
        </p:nvSpPr>
        <p:spPr>
          <a:xfrm>
            <a:off x="4142094" y="5970671"/>
            <a:ext cx="354458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3200" b="1" dirty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building a campfire</a:t>
            </a:r>
            <a:endParaRPr lang="vi-VN" sz="3200" b="1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3387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7620" y="837956"/>
            <a:ext cx="12192000" cy="1083309"/>
            <a:chOff x="0" y="-3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0" y="1741"/>
              <a:ext cx="12192000" cy="1081565"/>
            </a:xfrm>
            <a:prstGeom prst="round1Rect">
              <a:avLst/>
            </a:prstGeom>
            <a:solidFill>
              <a:srgbClr val="F3F6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0" y="-3"/>
              <a:ext cx="12109450" cy="996951"/>
            </a:xfrm>
            <a:prstGeom prst="round1Rect">
              <a:avLst/>
            </a:prstGeom>
            <a:solidFill>
              <a:srgbClr val="D8E5E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0" y="-3"/>
              <a:ext cx="12014200" cy="914401"/>
            </a:xfrm>
            <a:prstGeom prst="round1Rect">
              <a:avLst/>
            </a:prstGeom>
            <a:solidFill>
              <a:srgbClr val="7192A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3927147" y="2119916"/>
            <a:ext cx="4420440" cy="625641"/>
          </a:xfrm>
          <a:prstGeom prst="roundRect">
            <a:avLst>
              <a:gd name="adj" fmla="val 42661"/>
            </a:avLst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/>
          <p:cNvPicPr>
            <a:picLocks noChangeAspect="1"/>
          </p:cNvPicPr>
          <p:nvPr/>
        </p:nvPicPr>
        <p:blipFill>
          <a:blip r:embed="rId2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0051" y="1951520"/>
            <a:ext cx="964452" cy="916490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4294502" y="2232681"/>
            <a:ext cx="41710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bg1"/>
                </a:solidFill>
              </a:rPr>
              <a:t>LESSON 2: A CLOSER LOOK 1 (P. </a:t>
            </a:r>
            <a:r>
              <a:rPr lang="en-US" sz="2000" b="1">
                <a:solidFill>
                  <a:schemeClr val="bg1"/>
                </a:solidFill>
              </a:rPr>
              <a:t>74)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580104" y="978505"/>
            <a:ext cx="32131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Myriad Pro" pitchFamily="34" charset="0"/>
              </a:rPr>
              <a:t>Period 56: 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4165242" y="992361"/>
            <a:ext cx="82643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Myriad Pro" pitchFamily="34" charset="0"/>
              </a:rPr>
              <a:t>ENVIRONMENTAL PROTECTION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522808" y="978504"/>
            <a:ext cx="7303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Myriad Pro" pitchFamily="34" charset="0"/>
              </a:rPr>
              <a:t>7:</a:t>
            </a:r>
          </a:p>
        </p:txBody>
      </p:sp>
      <p:pic>
        <p:nvPicPr>
          <p:cNvPr id="18" name="Hình ảnh 10">
            <a:extLst>
              <a:ext uri="{FF2B5EF4-FFF2-40B4-BE49-F238E27FC236}">
                <a16:creationId xmlns:a16="http://schemas.microsoft.com/office/drawing/2014/main" id="{C19281FA-C07C-BDEF-5B24-12AC89ECB9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3088" y="3645515"/>
            <a:ext cx="5297004" cy="29972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C8B2A556-8765-40DE-BA50-413E339AACC6}"/>
              </a:ext>
            </a:extLst>
          </p:cNvPr>
          <p:cNvSpPr txBox="1"/>
          <p:nvPr/>
        </p:nvSpPr>
        <p:spPr>
          <a:xfrm>
            <a:off x="2657953" y="7126"/>
            <a:ext cx="854917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3D1DD74-912C-4BD9-BFB2-9144CFB73BD9}" type="datetime2">
              <a:rPr lang="en-US" altLang="vi-VN" sz="4000" b="1" smtClean="0">
                <a:solidFill>
                  <a:srgbClr val="FF0000"/>
                </a:solidFill>
                <a:latin typeface="Arial" panose="020B0604020202020204" pitchFamily="34" charset="0"/>
              </a:rPr>
              <a:pPr/>
              <a:t>Friday, January 19, 2024</a:t>
            </a:fld>
            <a:endParaRPr lang="vi-VN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10DCB6D-8EB5-4914-8E31-2D9F914D3656}"/>
              </a:ext>
            </a:extLst>
          </p:cNvPr>
          <p:cNvSpPr/>
          <p:nvPr/>
        </p:nvSpPr>
        <p:spPr>
          <a:xfrm>
            <a:off x="1140542" y="1243299"/>
            <a:ext cx="9901083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I. OBJECTIVES</a:t>
            </a:r>
            <a:endParaRPr lang="vi-VN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By the end of this lesson, Ss will be able to:</a:t>
            </a:r>
            <a:endParaRPr lang="vi-VN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32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Knowledge</a:t>
            </a:r>
            <a:endParaRPr lang="vi-VN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Vocabulary: The lexical items related to </a:t>
            </a:r>
            <a:r>
              <a:rPr lang="en-US" sz="32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Environmental Protection</a:t>
            </a:r>
            <a:endParaRPr lang="vi-VN" sz="2400" dirty="0"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Pronunciation: Correctly pronounce words that contain the sounds: /bl/ and /kl/</a:t>
            </a:r>
            <a:endParaRPr lang="vi-VN" sz="2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77062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1411707" y="4983026"/>
            <a:ext cx="3986321" cy="992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000" b="1" dirty="0">
                <a:solidFill>
                  <a:srgbClr val="E0702A"/>
                </a:solidFill>
              </a:rPr>
              <a:t>- </a:t>
            </a:r>
            <a:r>
              <a:rPr lang="en-US" sz="4000" b="1" dirty="0">
                <a:solidFill>
                  <a:srgbClr val="FF0000"/>
                </a:solidFill>
              </a:rPr>
              <a:t>e</a:t>
            </a:r>
            <a:r>
              <a:rPr lang="en-US" sz="4000" b="1" dirty="0">
                <a:solidFill>
                  <a:srgbClr val="E0702A"/>
                </a:solidFill>
              </a:rPr>
              <a:t>cosystem </a:t>
            </a:r>
            <a:r>
              <a:rPr lang="en-US" sz="4000" b="1" dirty="0">
                <a:solidFill>
                  <a:srgbClr val="E0702A"/>
                </a:solidFill>
                <a:cs typeface="Calibri" panose="020F0502020204030204" pitchFamily="34" charset="0"/>
              </a:rPr>
              <a:t>(n):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821868" y="5174313"/>
            <a:ext cx="40508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3600" b="1" dirty="0" err="1"/>
              <a:t>hệ</a:t>
            </a:r>
            <a:r>
              <a:rPr lang="en-US" sz="3600" b="1" dirty="0"/>
              <a:t> </a:t>
            </a:r>
            <a:r>
              <a:rPr lang="en-US" sz="3600" b="1" dirty="0" err="1"/>
              <a:t>sinh</a:t>
            </a:r>
            <a:r>
              <a:rPr lang="en-US" sz="3600" b="1" dirty="0"/>
              <a:t> </a:t>
            </a:r>
            <a:r>
              <a:rPr lang="en-US" sz="3600" b="1" dirty="0" err="1"/>
              <a:t>thái</a:t>
            </a:r>
            <a:endParaRPr lang="en-US" sz="3600" b="1" dirty="0"/>
          </a:p>
        </p:txBody>
      </p:sp>
      <p:sp>
        <p:nvSpPr>
          <p:cNvPr id="2" name="Rectangle 1"/>
          <p:cNvSpPr/>
          <p:nvPr/>
        </p:nvSpPr>
        <p:spPr>
          <a:xfrm>
            <a:off x="1613413" y="5682813"/>
            <a:ext cx="265508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3200" b="1" dirty="0" err="1">
                <a:solidFill>
                  <a:schemeClr val="accent5">
                    <a:lumMod val="50000"/>
                  </a:schemeClr>
                </a:solidFill>
              </a:rPr>
              <a:t>iːkəʊsɪstəm</a:t>
            </a: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26759" y="102031"/>
            <a:ext cx="2973309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VOCABULARY</a:t>
            </a:r>
          </a:p>
        </p:txBody>
      </p:sp>
      <p:pic>
        <p:nvPicPr>
          <p:cNvPr id="11" name="Hình ảnh 10">
            <a:extLst>
              <a:ext uri="{FF2B5EF4-FFF2-40B4-BE49-F238E27FC236}">
                <a16:creationId xmlns:a16="http://schemas.microsoft.com/office/drawing/2014/main" id="{C19281FA-C07C-BDEF-5B24-12AC89ECB9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648" y="388501"/>
            <a:ext cx="6704108" cy="4244631"/>
          </a:xfrm>
          <a:prstGeom prst="rect">
            <a:avLst/>
          </a:prstGeom>
        </p:spPr>
      </p:pic>
      <p:pic>
        <p:nvPicPr>
          <p:cNvPr id="3" name="ecosystem__gb_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77493" y="517431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178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886744" y="4305976"/>
            <a:ext cx="4920975" cy="10815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800" b="1" dirty="0">
                <a:solidFill>
                  <a:srgbClr val="AD4F0F"/>
                </a:solidFill>
              </a:rPr>
              <a:t>- ma</a:t>
            </a:r>
            <a:r>
              <a:rPr lang="en-US" sz="4800" b="1" dirty="0">
                <a:solidFill>
                  <a:srgbClr val="FF0000"/>
                </a:solidFill>
              </a:rPr>
              <a:t>rine</a:t>
            </a:r>
            <a:r>
              <a:rPr lang="en-US" sz="4800" b="1" dirty="0">
                <a:solidFill>
                  <a:srgbClr val="AD4F0F"/>
                </a:solidFill>
              </a:rPr>
              <a:t> life (n):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848659" y="4415868"/>
            <a:ext cx="45939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sinh</a:t>
            </a:r>
            <a:r>
              <a:rPr lang="en-US" sz="4800" dirty="0"/>
              <a:t> </a:t>
            </a:r>
            <a:r>
              <a:rPr lang="en-US" sz="4800" dirty="0" err="1"/>
              <a:t>vật</a:t>
            </a:r>
            <a:r>
              <a:rPr lang="en-US" sz="4800" dirty="0"/>
              <a:t> </a:t>
            </a:r>
            <a:r>
              <a:rPr lang="en-US" sz="4800" dirty="0" err="1"/>
              <a:t>biển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1336032" y="5189659"/>
            <a:ext cx="406351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məˈriːn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laɪf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2FAA5E78-C477-3EC0-1FFB-E9F9E4F70A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592" y="458514"/>
            <a:ext cx="5846445" cy="3614166"/>
          </a:xfrm>
          <a:prstGeom prst="rect">
            <a:avLst/>
          </a:prstGeom>
        </p:spPr>
      </p:pic>
      <p:pic>
        <p:nvPicPr>
          <p:cNvPr id="11" name="marine life 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6432" y="5381375"/>
            <a:ext cx="609600" cy="6096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26759" y="102031"/>
            <a:ext cx="2973309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VOCABULARY</a:t>
            </a:r>
          </a:p>
        </p:txBody>
      </p:sp>
    </p:spTree>
    <p:extLst>
      <p:ext uri="{BB962C8B-B14F-4D97-AF65-F5344CB8AC3E}">
        <p14:creationId xmlns:p14="http://schemas.microsoft.com/office/powerpoint/2010/main" val="3014149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2002103" y="4659175"/>
            <a:ext cx="3851852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800" b="1" dirty="0">
                <a:solidFill>
                  <a:srgbClr val="AD4F0F"/>
                </a:solidFill>
              </a:rPr>
              <a:t>- ab</a:t>
            </a:r>
            <a:r>
              <a:rPr lang="en-US" sz="4800" b="1" dirty="0">
                <a:solidFill>
                  <a:srgbClr val="FF0000"/>
                </a:solidFill>
              </a:rPr>
              <a:t>sorb</a:t>
            </a:r>
            <a:r>
              <a:rPr lang="en-US" sz="4800" b="1" dirty="0">
                <a:solidFill>
                  <a:srgbClr val="AD4F0F"/>
                </a:solidFill>
              </a:rPr>
              <a:t> (v):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5174160" y="4803229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800" b="1" dirty="0" err="1"/>
              <a:t>hấp</a:t>
            </a:r>
            <a:r>
              <a:rPr lang="en-US" sz="4800" b="1" dirty="0"/>
              <a:t> </a:t>
            </a:r>
            <a:r>
              <a:rPr lang="en-US" sz="4800" b="1" dirty="0" err="1"/>
              <a:t>thụ</a:t>
            </a:r>
            <a:endParaRPr lang="en-US" sz="4800" b="1" dirty="0"/>
          </a:p>
        </p:txBody>
      </p:sp>
      <p:sp>
        <p:nvSpPr>
          <p:cNvPr id="2" name="Rectangle 1"/>
          <p:cNvSpPr/>
          <p:nvPr/>
        </p:nvSpPr>
        <p:spPr>
          <a:xfrm>
            <a:off x="2418199" y="5523528"/>
            <a:ext cx="195117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əbˈzɔːb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7507" y="309765"/>
            <a:ext cx="5211505" cy="4352925"/>
          </a:xfrm>
          <a:prstGeom prst="rect">
            <a:avLst/>
          </a:prstGeom>
        </p:spPr>
      </p:pic>
      <p:pic>
        <p:nvPicPr>
          <p:cNvPr id="4" name="absorb__gb_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03813" y="4913928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26759" y="102031"/>
            <a:ext cx="2973309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VOCABULARY</a:t>
            </a:r>
          </a:p>
        </p:txBody>
      </p:sp>
    </p:spTree>
    <p:extLst>
      <p:ext uri="{BB962C8B-B14F-4D97-AF65-F5344CB8AC3E}">
        <p14:creationId xmlns:p14="http://schemas.microsoft.com/office/powerpoint/2010/main" val="593426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/>
      <p:bldP spid="12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881;p31"/>
          <p:cNvSpPr txBox="1">
            <a:spLocks/>
          </p:cNvSpPr>
          <p:nvPr/>
        </p:nvSpPr>
        <p:spPr>
          <a:xfrm>
            <a:off x="674985" y="4683513"/>
            <a:ext cx="6566737" cy="12367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800" b="1" dirty="0">
                <a:solidFill>
                  <a:srgbClr val="AD4F0F"/>
                </a:solidFill>
              </a:rPr>
              <a:t> - </a:t>
            </a:r>
            <a:r>
              <a:rPr lang="en-US" sz="4800" b="1" dirty="0">
                <a:solidFill>
                  <a:srgbClr val="FF0000"/>
                </a:solidFill>
              </a:rPr>
              <a:t>har</a:t>
            </a:r>
            <a:r>
              <a:rPr lang="en-US" sz="4800" b="1" dirty="0">
                <a:solidFill>
                  <a:srgbClr val="AD4F0F"/>
                </a:solidFill>
              </a:rPr>
              <a:t>mful </a:t>
            </a:r>
            <a:r>
              <a:rPr lang="en-US" sz="4800" b="1" dirty="0">
                <a:solidFill>
                  <a:srgbClr val="FF0000"/>
                </a:solidFill>
              </a:rPr>
              <a:t>sub</a:t>
            </a:r>
            <a:r>
              <a:rPr lang="en-US" sz="4800" b="1" dirty="0">
                <a:solidFill>
                  <a:srgbClr val="AD4F0F"/>
                </a:solidFill>
              </a:rPr>
              <a:t>stance (n):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837808" y="4920037"/>
            <a:ext cx="489699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000" b="1" dirty="0" err="1"/>
              <a:t>Chất</a:t>
            </a:r>
            <a:r>
              <a:rPr lang="en-US" sz="4000" b="1" dirty="0"/>
              <a:t> </a:t>
            </a:r>
            <a:r>
              <a:rPr lang="en-US" sz="4000" b="1" dirty="0" err="1"/>
              <a:t>độc</a:t>
            </a:r>
            <a:r>
              <a:rPr lang="en-US" sz="4000" b="1" dirty="0"/>
              <a:t> </a:t>
            </a:r>
            <a:r>
              <a:rPr lang="en-US" sz="4000" b="1" dirty="0" err="1"/>
              <a:t>hại</a:t>
            </a:r>
            <a:r>
              <a:rPr lang="en-US" sz="4000" b="1" dirty="0"/>
              <a:t>, </a:t>
            </a:r>
            <a:r>
              <a:rPr lang="en-US" sz="4000" b="1" dirty="0" err="1"/>
              <a:t>tác</a:t>
            </a:r>
            <a:r>
              <a:rPr lang="en-US" sz="4000" b="1" dirty="0"/>
              <a:t> </a:t>
            </a:r>
            <a:r>
              <a:rPr lang="en-US" sz="4000" b="1" dirty="0" err="1"/>
              <a:t>nhân</a:t>
            </a:r>
            <a:r>
              <a:rPr lang="en-US" sz="4000" b="1" dirty="0"/>
              <a:t> </a:t>
            </a:r>
            <a:r>
              <a:rPr lang="en-US" sz="4000" b="1" dirty="0" err="1"/>
              <a:t>gây</a:t>
            </a:r>
            <a:r>
              <a:rPr lang="en-US" sz="4000" b="1" dirty="0"/>
              <a:t> </a:t>
            </a:r>
            <a:r>
              <a:rPr lang="en-US" sz="4000" b="1" dirty="0" err="1"/>
              <a:t>hại</a:t>
            </a:r>
            <a:endParaRPr lang="en-US" sz="4000" b="1" dirty="0"/>
          </a:p>
        </p:txBody>
      </p:sp>
      <p:sp>
        <p:nvSpPr>
          <p:cNvPr id="2" name="Rectangle 1"/>
          <p:cNvSpPr/>
          <p:nvPr/>
        </p:nvSpPr>
        <p:spPr>
          <a:xfrm>
            <a:off x="674985" y="5597145"/>
            <a:ext cx="594501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hɑːmfl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 ˈ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</a:rPr>
              <a:t>sʌbstəns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77E19CE7-9EFE-7884-6196-9435F330013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6485" y="440671"/>
            <a:ext cx="4657255" cy="4361104"/>
          </a:xfrm>
          <a:prstGeom prst="rect">
            <a:avLst/>
          </a:prstGeom>
        </p:spPr>
      </p:pic>
      <p:pic>
        <p:nvPicPr>
          <p:cNvPr id="11" name="harmful substance 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00736" y="4694992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26759" y="102031"/>
            <a:ext cx="2973309" cy="52322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* VOCABULARY</a:t>
            </a:r>
          </a:p>
        </p:txBody>
      </p:sp>
    </p:spTree>
    <p:extLst>
      <p:ext uri="{BB962C8B-B14F-4D97-AF65-F5344CB8AC3E}">
        <p14:creationId xmlns:p14="http://schemas.microsoft.com/office/powerpoint/2010/main" val="1082730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4385</TotalTime>
  <Words>1157</Words>
  <Application>Microsoft Office PowerPoint</Application>
  <PresentationFormat>Widescreen</PresentationFormat>
  <Paragraphs>268</Paragraphs>
  <Slides>34</Slides>
  <Notes>29</Notes>
  <HiddenSlides>0</HiddenSlides>
  <MMClips>19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9" baseType="lpstr">
      <vt:lpstr>.VnBahamasB</vt:lpstr>
      <vt:lpstr>.VnBodoniH</vt:lpstr>
      <vt:lpstr>.VnTifani HeavyH</vt:lpstr>
      <vt:lpstr>Arial</vt:lpstr>
      <vt:lpstr>Arial Black</vt:lpstr>
      <vt:lpstr>Bahnschrift SemiBold Condensed</vt:lpstr>
      <vt:lpstr>Calibri</vt:lpstr>
      <vt:lpstr>Calibri Light</vt:lpstr>
      <vt:lpstr>ChronicaPro-Book</vt:lpstr>
      <vt:lpstr>Myriad Pro</vt:lpstr>
      <vt:lpstr>Times New Roman</vt:lpstr>
      <vt:lpstr>VNI-Ariston</vt:lpstr>
      <vt:lpstr>Wingdings</vt:lpstr>
      <vt:lpstr>Office Theme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Administrator</cp:lastModifiedBy>
  <cp:revision>270</cp:revision>
  <dcterms:created xsi:type="dcterms:W3CDTF">2020-12-09T02:04:09Z</dcterms:created>
  <dcterms:modified xsi:type="dcterms:W3CDTF">2024-01-19T16:44:01Z</dcterms:modified>
</cp:coreProperties>
</file>