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1" r:id="rId1"/>
  </p:sldMasterIdLst>
  <p:notesMasterIdLst>
    <p:notesMasterId r:id="rId18"/>
  </p:notesMasterIdLst>
  <p:sldIdLst>
    <p:sldId id="334" r:id="rId2"/>
    <p:sldId id="256" r:id="rId3"/>
    <p:sldId id="338" r:id="rId4"/>
    <p:sldId id="332" r:id="rId5"/>
    <p:sldId id="337" r:id="rId6"/>
    <p:sldId id="339" r:id="rId7"/>
    <p:sldId id="341" r:id="rId8"/>
    <p:sldId id="276" r:id="rId9"/>
    <p:sldId id="298" r:id="rId10"/>
    <p:sldId id="327" r:id="rId11"/>
    <p:sldId id="325" r:id="rId12"/>
    <p:sldId id="336" r:id="rId13"/>
    <p:sldId id="314" r:id="rId14"/>
    <p:sldId id="333" r:id="rId15"/>
    <p:sldId id="335" r:id="rId16"/>
    <p:sldId id="33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GUYEN LINH" initials="NL" lastIdx="2" clrIdx="0">
    <p:extLst>
      <p:ext uri="{19B8F6BF-5375-455C-9EA6-DF929625EA0E}">
        <p15:presenceInfo xmlns:p15="http://schemas.microsoft.com/office/powerpoint/2012/main" userId="a6fb245461e99cb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702A"/>
    <a:srgbClr val="7192A9"/>
    <a:srgbClr val="F37D91"/>
    <a:srgbClr val="EF4B66"/>
    <a:srgbClr val="FBCDCD"/>
    <a:srgbClr val="F7A5A5"/>
    <a:srgbClr val="F26649"/>
    <a:srgbClr val="F3F6F6"/>
    <a:srgbClr val="D8E5E5"/>
    <a:srgbClr val="3B87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08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950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7268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5450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731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65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4985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3604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2719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268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4275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964377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1099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951324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1509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9767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369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934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915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252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871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278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211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693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930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B526A92-8AAF-4BF0-85FE-B336BF0F8D2D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3480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  <p:sldLayoutId id="2147483863" r:id="rId12"/>
    <p:sldLayoutId id="2147483864" r:id="rId13"/>
    <p:sldLayoutId id="2147483865" r:id="rId14"/>
    <p:sldLayoutId id="2147483866" r:id="rId15"/>
    <p:sldLayoutId id="2147483867" r:id="rId16"/>
    <p:sldLayoutId id="214748386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3200" y="0"/>
            <a:ext cx="123952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828800" y="746773"/>
            <a:ext cx="7924800" cy="1025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3" tIns="60952" rIns="121903" bIns="60952">
            <a:spAutoFit/>
          </a:bodyPr>
          <a:lstStyle/>
          <a:p>
            <a:r>
              <a:rPr lang="en-GB" sz="5867" b="1" dirty="0">
                <a:solidFill>
                  <a:srgbClr val="0000FF"/>
                </a:solidFill>
                <a:latin typeface="VNI-Ariston" pitchFamily="2" charset="0"/>
              </a:rPr>
              <a:t>Hello everyone !!!</a:t>
            </a:r>
            <a:endParaRPr lang="en-US" sz="5867" b="1" dirty="0">
              <a:solidFill>
                <a:srgbClr val="0000FF"/>
              </a:solidFill>
              <a:latin typeface="VNI-Aristo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537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42457" y="932140"/>
            <a:ext cx="957638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Match the activities people do on Earth Day with their results.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93214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82950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2" name="TextBox 10">
            <a:extLst>
              <a:ext uri="{FF2B5EF4-FFF2-40B4-BE49-F238E27FC236}">
                <a16:creationId xmlns:a16="http://schemas.microsoft.com/office/drawing/2014/main" id="{4B58727F-704B-542B-3E7A-47A42BE55B1A}"/>
              </a:ext>
            </a:extLst>
          </p:cNvPr>
          <p:cNvSpPr txBox="1"/>
          <p:nvPr/>
        </p:nvSpPr>
        <p:spPr>
          <a:xfrm>
            <a:off x="487067" y="194965"/>
            <a:ext cx="3180365" cy="584775"/>
          </a:xfrm>
          <a:prstGeom prst="rect">
            <a:avLst/>
          </a:prstGeom>
          <a:solidFill>
            <a:schemeClr val="accent4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EARTH DAY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62043"/>
          <a:stretch/>
        </p:blipFill>
        <p:spPr>
          <a:xfrm>
            <a:off x="1042458" y="1692778"/>
            <a:ext cx="2415118" cy="492926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37808" b="76565"/>
          <a:stretch/>
        </p:blipFill>
        <p:spPr>
          <a:xfrm>
            <a:off x="7915275" y="1692778"/>
            <a:ext cx="3957108" cy="11739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38107" t="27442" r="-299" b="48790"/>
          <a:stretch/>
        </p:blipFill>
        <p:spPr>
          <a:xfrm>
            <a:off x="7915275" y="3000375"/>
            <a:ext cx="3957108" cy="11715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l="37808" t="53773" b="23039"/>
          <a:stretch/>
        </p:blipFill>
        <p:spPr>
          <a:xfrm>
            <a:off x="7915275" y="4305637"/>
            <a:ext cx="3957108" cy="1143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/>
          <a:srcRect l="37808" t="76575"/>
          <a:stretch/>
        </p:blipFill>
        <p:spPr>
          <a:xfrm>
            <a:off x="7915275" y="5448637"/>
            <a:ext cx="3957108" cy="115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33333E-6 L -0.36537 -0.1935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68" y="-9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6 L -0.36615 -0.3523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07" y="-17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59259E-6 L -0.36615 0.3828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07" y="19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11111E-6 L -0.36771 0.1694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85" y="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23434" y="850816"/>
            <a:ext cx="9536411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Ask and answer about the things you and your friends do on Earth Day.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68043" y="978783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0828" y="87614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9" name="TextBox 10">
            <a:extLst>
              <a:ext uri="{FF2B5EF4-FFF2-40B4-BE49-F238E27FC236}">
                <a16:creationId xmlns:a16="http://schemas.microsoft.com/office/drawing/2014/main" id="{A65B605E-DFC8-A983-9D9C-36041A0A47FD}"/>
              </a:ext>
            </a:extLst>
          </p:cNvPr>
          <p:cNvSpPr txBox="1"/>
          <p:nvPr/>
        </p:nvSpPr>
        <p:spPr>
          <a:xfrm>
            <a:off x="83944" y="64839"/>
            <a:ext cx="3003323" cy="584775"/>
          </a:xfrm>
          <a:prstGeom prst="rect">
            <a:avLst/>
          </a:prstGeom>
          <a:solidFill>
            <a:schemeClr val="accent4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EARTH DAY</a:t>
            </a:r>
          </a:p>
        </p:txBody>
      </p:sp>
      <p:pic>
        <p:nvPicPr>
          <p:cNvPr id="22" name="Hình ảnh 21">
            <a:extLst>
              <a:ext uri="{FF2B5EF4-FFF2-40B4-BE49-F238E27FC236}">
                <a16:creationId xmlns:a16="http://schemas.microsoft.com/office/drawing/2014/main" id="{2884E5B6-34C9-FB93-A117-1AB725D890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955" y="3038100"/>
            <a:ext cx="4592334" cy="2862124"/>
          </a:xfrm>
          <a:prstGeom prst="rect">
            <a:avLst/>
          </a:prstGeom>
        </p:spPr>
      </p:pic>
      <p:sp>
        <p:nvSpPr>
          <p:cNvPr id="26" name="Bong bóng Lời nói: Hình chữ nhật với Góc Tròn 25">
            <a:extLst>
              <a:ext uri="{FF2B5EF4-FFF2-40B4-BE49-F238E27FC236}">
                <a16:creationId xmlns:a16="http://schemas.microsoft.com/office/drawing/2014/main" id="{CC7EDA05-214D-431C-38A8-F0BD9A76D0CB}"/>
              </a:ext>
            </a:extLst>
          </p:cNvPr>
          <p:cNvSpPr/>
          <p:nvPr/>
        </p:nvSpPr>
        <p:spPr>
          <a:xfrm>
            <a:off x="226031" y="2409607"/>
            <a:ext cx="3264359" cy="1504848"/>
          </a:xfrm>
          <a:prstGeom prst="wedgeRoundRectCallout">
            <a:avLst>
              <a:gd name="adj1" fmla="val 62469"/>
              <a:gd name="adj2" fmla="val 103908"/>
              <a:gd name="adj3" fmla="val 16667"/>
            </a:avLst>
          </a:prstGeom>
          <a:ln w="57150">
            <a:solidFill>
              <a:srgbClr val="E0702A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What</a:t>
            </a:r>
            <a:r>
              <a:rPr lang="vi-VN" sz="32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do </a:t>
            </a:r>
            <a:r>
              <a:rPr lang="vi-VN" sz="32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you</a:t>
            </a:r>
            <a:r>
              <a:rPr lang="vi-VN" sz="32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do </a:t>
            </a:r>
            <a:r>
              <a:rPr lang="vi-VN" sz="32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on</a:t>
            </a:r>
            <a:r>
              <a:rPr lang="vi-VN" sz="32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Earth</a:t>
            </a:r>
            <a:r>
              <a:rPr lang="vi-VN" sz="32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day?</a:t>
            </a:r>
            <a:endParaRPr lang="vi-VN" sz="32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" name="Bong bóng Lời nói: Hình chữ nhật với Góc Tròn 30">
            <a:extLst>
              <a:ext uri="{FF2B5EF4-FFF2-40B4-BE49-F238E27FC236}">
                <a16:creationId xmlns:a16="http://schemas.microsoft.com/office/drawing/2014/main" id="{40B68F74-2147-8C1C-A495-2D9F1ACF5A66}"/>
              </a:ext>
            </a:extLst>
          </p:cNvPr>
          <p:cNvSpPr/>
          <p:nvPr/>
        </p:nvSpPr>
        <p:spPr>
          <a:xfrm>
            <a:off x="8188289" y="2162909"/>
            <a:ext cx="3356011" cy="1589941"/>
          </a:xfrm>
          <a:prstGeom prst="wedgeRoundRectCallout">
            <a:avLst>
              <a:gd name="adj1" fmla="val -61538"/>
              <a:gd name="adj2" fmla="val 115158"/>
              <a:gd name="adj3" fmla="val 16667"/>
            </a:avLst>
          </a:prstGeom>
          <a:ln w="57150">
            <a:solidFill>
              <a:srgbClr val="E0702A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We</a:t>
            </a:r>
            <a:r>
              <a:rPr lang="vi-VN" sz="32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pick</a:t>
            </a:r>
            <a:r>
              <a:rPr lang="vi-VN" sz="32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up</a:t>
            </a:r>
            <a:r>
              <a:rPr lang="vi-VN" sz="32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litter</a:t>
            </a:r>
            <a:r>
              <a:rPr lang="vi-VN" sz="32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and</a:t>
            </a:r>
            <a:r>
              <a:rPr lang="vi-VN" sz="32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clean</a:t>
            </a:r>
            <a:r>
              <a:rPr lang="vi-VN" sz="32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the</a:t>
            </a:r>
          </a:p>
          <a:p>
            <a:pPr algn="ctr"/>
            <a:r>
              <a:rPr lang="vi-VN" sz="32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streets</a:t>
            </a:r>
            <a:r>
              <a:rPr lang="vi-VN" sz="32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vi-VN" sz="32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And</a:t>
            </a:r>
            <a:r>
              <a:rPr lang="vi-VN" sz="32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you</a:t>
            </a:r>
            <a:r>
              <a:rPr lang="vi-VN" sz="32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</p:txBody>
      </p:sp>
      <p:sp>
        <p:nvSpPr>
          <p:cNvPr id="32" name="Bong bóng Lời nói: Hình chữ nhật với Góc Tròn 31">
            <a:extLst>
              <a:ext uri="{FF2B5EF4-FFF2-40B4-BE49-F238E27FC236}">
                <a16:creationId xmlns:a16="http://schemas.microsoft.com/office/drawing/2014/main" id="{AED4B83D-B8E9-2C76-B441-B29591E4559F}"/>
              </a:ext>
            </a:extLst>
          </p:cNvPr>
          <p:cNvSpPr/>
          <p:nvPr/>
        </p:nvSpPr>
        <p:spPr>
          <a:xfrm>
            <a:off x="1131589" y="5047032"/>
            <a:ext cx="2279452" cy="853192"/>
          </a:xfrm>
          <a:prstGeom prst="wedgeRoundRectCallout">
            <a:avLst>
              <a:gd name="adj1" fmla="val 73737"/>
              <a:gd name="adj2" fmla="val -33837"/>
              <a:gd name="adj3" fmla="val 16667"/>
            </a:avLst>
          </a:prstGeom>
          <a:ln w="57150">
            <a:solidFill>
              <a:srgbClr val="E0702A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endParaRPr lang="vi-VN" sz="2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10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1" grpId="0" animBg="1"/>
      <p:bldP spid="3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0">
            <a:extLst>
              <a:ext uri="{FF2B5EF4-FFF2-40B4-BE49-F238E27FC236}">
                <a16:creationId xmlns:a16="http://schemas.microsoft.com/office/drawing/2014/main" id="{A65B605E-DFC8-A983-9D9C-36041A0A47FD}"/>
              </a:ext>
            </a:extLst>
          </p:cNvPr>
          <p:cNvSpPr txBox="1"/>
          <p:nvPr/>
        </p:nvSpPr>
        <p:spPr>
          <a:xfrm>
            <a:off x="329751" y="22929"/>
            <a:ext cx="3003323" cy="584775"/>
          </a:xfrm>
          <a:prstGeom prst="rect">
            <a:avLst/>
          </a:prstGeom>
          <a:solidFill>
            <a:schemeClr val="accent4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EARTH DAY</a:t>
            </a:r>
          </a:p>
        </p:txBody>
      </p:sp>
      <p:pic>
        <p:nvPicPr>
          <p:cNvPr id="22" name="Hình ảnh 21">
            <a:extLst>
              <a:ext uri="{FF2B5EF4-FFF2-40B4-BE49-F238E27FC236}">
                <a16:creationId xmlns:a16="http://schemas.microsoft.com/office/drawing/2014/main" id="{2884E5B6-34C9-FB93-A117-1AB725D890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754" y="117919"/>
            <a:ext cx="4048278" cy="176987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92547" y="1887794"/>
            <a:ext cx="7256207" cy="13849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70C0"/>
                </a:solidFill>
                <a:latin typeface="Roboto"/>
              </a:rPr>
              <a:t>A: </a:t>
            </a:r>
            <a:r>
              <a:rPr lang="en-US" sz="2800" dirty="0">
                <a:solidFill>
                  <a:srgbClr val="333333"/>
                </a:solidFill>
                <a:latin typeface="Roboto"/>
              </a:rPr>
              <a:t>What do you do on Earth Day?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333333"/>
                </a:solidFill>
                <a:latin typeface="Roboto"/>
              </a:rPr>
              <a:t>B: </a:t>
            </a:r>
            <a:r>
              <a:rPr lang="en-US" sz="2800" dirty="0">
                <a:solidFill>
                  <a:srgbClr val="333333"/>
                </a:solidFill>
                <a:latin typeface="Roboto"/>
              </a:rPr>
              <a:t>My family turn off the light for 2 hours.</a:t>
            </a:r>
            <a:endParaRPr lang="en-US" sz="2800" b="0" i="0" dirty="0">
              <a:solidFill>
                <a:srgbClr val="333333"/>
              </a:solidFill>
              <a:effectLst/>
              <a:latin typeface="Roboto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92547" y="4078380"/>
            <a:ext cx="10281930" cy="13051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Roboto"/>
              </a:rPr>
              <a:t>A: </a:t>
            </a:r>
            <a:r>
              <a:rPr lang="en-US" sz="2800" dirty="0">
                <a:solidFill>
                  <a:srgbClr val="333333"/>
                </a:solidFill>
                <a:latin typeface="Roboto"/>
              </a:rPr>
              <a:t>What do you do on Earth Day?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7030A0"/>
                </a:solidFill>
                <a:latin typeface="Roboto"/>
              </a:rPr>
              <a:t>B: </a:t>
            </a:r>
            <a:r>
              <a:rPr lang="en-US" sz="2800" dirty="0">
                <a:solidFill>
                  <a:srgbClr val="333333"/>
                </a:solidFill>
                <a:latin typeface="Roboto"/>
              </a:rPr>
              <a:t>My friends and I decided to go to the park and planted trees.</a:t>
            </a:r>
            <a:endParaRPr lang="en-US" sz="2800" i="0" dirty="0">
              <a:solidFill>
                <a:srgbClr val="333333"/>
              </a:solidFill>
              <a:effectLst/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739131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158449" y="141437"/>
            <a:ext cx="4562763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CONSOLIDATION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1059049" y="1346055"/>
            <a:ext cx="8910861" cy="1647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chemeClr val="bg1"/>
                </a:solidFill>
              </a:rPr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b="1" dirty="0">
                <a:solidFill>
                  <a:schemeClr val="bg1"/>
                </a:solidFill>
              </a:rPr>
              <a:t>Asking for clarification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1212" y="4388407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432054" y="94791"/>
            <a:ext cx="5823441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5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* Homework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43285" y="1977190"/>
            <a:ext cx="7938135" cy="2478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600" b="1" dirty="0">
                <a:solidFill>
                  <a:srgbClr val="0070C0"/>
                </a:solidFill>
              </a:rPr>
              <a:t>Do ex C1,2,3 (P. 57) in the workbook.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600" b="1" dirty="0" err="1">
                <a:solidFill>
                  <a:srgbClr val="0070C0"/>
                </a:solidFill>
              </a:rPr>
              <a:t>Prepair</a:t>
            </a:r>
            <a:r>
              <a:rPr lang="en-US" sz="3600" b="1" dirty="0">
                <a:solidFill>
                  <a:srgbClr val="0070C0"/>
                </a:solidFill>
              </a:rPr>
              <a:t> lesson 5 – skills 1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BC39F2-4045-47C3-BEE7-34D1574878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910" y="3731516"/>
            <a:ext cx="4249429" cy="296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9184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Picture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 rot="21244735">
            <a:off x="1275798" y="2010172"/>
            <a:ext cx="6340197" cy="3416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7200" dirty="0">
                <a:solidFill>
                  <a:srgbClr val="0084B1"/>
                </a:solidFill>
                <a:latin typeface=".VnArabia" pitchFamily="34" charset="0"/>
              </a:rPr>
              <a:t>Goodbye.</a:t>
            </a:r>
          </a:p>
          <a:p>
            <a:pPr>
              <a:lnSpc>
                <a:spcPct val="150000"/>
              </a:lnSpc>
            </a:pPr>
            <a:r>
              <a:rPr lang="en-US" sz="7200" dirty="0">
                <a:solidFill>
                  <a:srgbClr val="0084B1"/>
                </a:solidFill>
                <a:latin typeface=".VnArabia" pitchFamily="34" charset="0"/>
              </a:rPr>
              <a:t> See you again</a:t>
            </a:r>
          </a:p>
        </p:txBody>
      </p:sp>
    </p:spTree>
    <p:extLst>
      <p:ext uri="{BB962C8B-B14F-4D97-AF65-F5344CB8AC3E}">
        <p14:creationId xmlns:p14="http://schemas.microsoft.com/office/powerpoint/2010/main" val="4015329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78842" y="50266"/>
            <a:ext cx="4845221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EVERYDAY</a:t>
            </a:r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ENGLISH</a:t>
            </a:r>
          </a:p>
        </p:txBody>
      </p:sp>
      <p:sp>
        <p:nvSpPr>
          <p:cNvPr id="2" name="TextBox 11">
            <a:extLst>
              <a:ext uri="{FF2B5EF4-FFF2-40B4-BE49-F238E27FC236}">
                <a16:creationId xmlns:a16="http://schemas.microsoft.com/office/drawing/2014/main" id="{C08C442B-59CF-50BB-BD63-3F819C0172BA}"/>
              </a:ext>
            </a:extLst>
          </p:cNvPr>
          <p:cNvSpPr txBox="1"/>
          <p:nvPr/>
        </p:nvSpPr>
        <p:spPr>
          <a:xfrm>
            <a:off x="921214" y="930385"/>
            <a:ext cx="10022929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 the conversations. Pay attention to the highlighted sentences. </a:t>
            </a:r>
          </a:p>
        </p:txBody>
      </p:sp>
      <p:sp>
        <p:nvSpPr>
          <p:cNvPr id="5" name="Rounded Rectangle 15">
            <a:extLst>
              <a:ext uri="{FF2B5EF4-FFF2-40B4-BE49-F238E27FC236}">
                <a16:creationId xmlns:a16="http://schemas.microsoft.com/office/drawing/2014/main" id="{C2857D99-7E44-76B9-9581-BF03AC396FF5}"/>
              </a:ext>
            </a:extLst>
          </p:cNvPr>
          <p:cNvSpPr/>
          <p:nvPr/>
        </p:nvSpPr>
        <p:spPr>
          <a:xfrm>
            <a:off x="384326" y="90693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3" name="TextBox 16">
            <a:extLst>
              <a:ext uri="{FF2B5EF4-FFF2-40B4-BE49-F238E27FC236}">
                <a16:creationId xmlns:a16="http://schemas.microsoft.com/office/drawing/2014/main" id="{AE87A8EE-A241-5F34-E951-B0C5D1E1BEC9}"/>
              </a:ext>
            </a:extLst>
          </p:cNvPr>
          <p:cNvSpPr txBox="1"/>
          <p:nvPr/>
        </p:nvSpPr>
        <p:spPr>
          <a:xfrm>
            <a:off x="437111" y="82057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40" name="Google Shape;1881;p31">
            <a:extLst>
              <a:ext uri="{FF2B5EF4-FFF2-40B4-BE49-F238E27FC236}">
                <a16:creationId xmlns:a16="http://schemas.microsoft.com/office/drawing/2014/main" id="{4C4C347B-FD00-EA50-5E98-2C75CAD5C282}"/>
              </a:ext>
            </a:extLst>
          </p:cNvPr>
          <p:cNvSpPr txBox="1">
            <a:spLocks/>
          </p:cNvSpPr>
          <p:nvPr/>
        </p:nvSpPr>
        <p:spPr>
          <a:xfrm>
            <a:off x="5413260" y="1322874"/>
            <a:ext cx="5332549" cy="854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>
                <a:solidFill>
                  <a:srgbClr val="AD4F0F"/>
                </a:solidFill>
              </a:rPr>
              <a:t>*Asking for clarifications:</a:t>
            </a:r>
          </a:p>
          <a:p>
            <a:pPr marL="0" indent="0" algn="ctr">
              <a:buNone/>
            </a:pPr>
            <a:r>
              <a:rPr lang="en-US" sz="3200" b="1" dirty="0">
                <a:solidFill>
                  <a:srgbClr val="AD4F0F"/>
                </a:solidFill>
              </a:rPr>
              <a:t>(</a:t>
            </a:r>
            <a:r>
              <a:rPr lang="en-US" sz="3200" b="1" dirty="0" err="1">
                <a:solidFill>
                  <a:srgbClr val="AD4F0F"/>
                </a:solidFill>
              </a:rPr>
              <a:t>yêu</a:t>
            </a:r>
            <a:r>
              <a:rPr lang="en-US" sz="3200" b="1" dirty="0">
                <a:solidFill>
                  <a:srgbClr val="AD4F0F"/>
                </a:solidFill>
              </a:rPr>
              <a:t> </a:t>
            </a:r>
            <a:r>
              <a:rPr lang="en-US" sz="3200" b="1" dirty="0" err="1">
                <a:solidFill>
                  <a:srgbClr val="AD4F0F"/>
                </a:solidFill>
              </a:rPr>
              <a:t>cầu</a:t>
            </a:r>
            <a:r>
              <a:rPr lang="en-US" sz="3200" b="1" dirty="0">
                <a:solidFill>
                  <a:srgbClr val="AD4F0F"/>
                </a:solidFill>
              </a:rPr>
              <a:t> </a:t>
            </a:r>
            <a:r>
              <a:rPr lang="en-US" sz="3200" b="1" dirty="0" err="1">
                <a:solidFill>
                  <a:srgbClr val="AD4F0F"/>
                </a:solidFill>
              </a:rPr>
              <a:t>làm</a:t>
            </a:r>
            <a:r>
              <a:rPr lang="en-US" sz="3200" b="1" dirty="0">
                <a:solidFill>
                  <a:srgbClr val="AD4F0F"/>
                </a:solidFill>
              </a:rPr>
              <a:t> </a:t>
            </a:r>
            <a:r>
              <a:rPr lang="en-US" sz="3200" b="1" dirty="0" err="1">
                <a:solidFill>
                  <a:srgbClr val="AD4F0F"/>
                </a:solidFill>
              </a:rPr>
              <a:t>rõ</a:t>
            </a:r>
            <a:r>
              <a:rPr lang="en-US" sz="3200" b="1" dirty="0">
                <a:solidFill>
                  <a:srgbClr val="AD4F0F"/>
                </a:solidFill>
              </a:rPr>
              <a:t>)</a:t>
            </a:r>
          </a:p>
          <a:p>
            <a:pPr marL="0" indent="0" algn="ctr">
              <a:buNone/>
            </a:pPr>
            <a:r>
              <a:rPr lang="en-US" sz="3200" b="1" dirty="0">
                <a:solidFill>
                  <a:srgbClr val="AD4F0F"/>
                </a:solidFill>
              </a:rPr>
              <a:t> </a:t>
            </a:r>
            <a:endParaRPr lang="en-US" sz="24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42" name="Hộp Văn bản 41">
            <a:extLst>
              <a:ext uri="{FF2B5EF4-FFF2-40B4-BE49-F238E27FC236}">
                <a16:creationId xmlns:a16="http://schemas.microsoft.com/office/drawing/2014/main" id="{DF482DD3-55C6-CAA2-C9F6-283F67F295B2}"/>
              </a:ext>
            </a:extLst>
          </p:cNvPr>
          <p:cNvSpPr txBox="1"/>
          <p:nvPr/>
        </p:nvSpPr>
        <p:spPr>
          <a:xfrm>
            <a:off x="5747575" y="2489885"/>
            <a:ext cx="595735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7950" indent="-107950"/>
            <a:r>
              <a:rPr lang="vi-VN" sz="3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What does S mean?</a:t>
            </a:r>
            <a:r>
              <a:rPr lang="en-US" sz="3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()</a:t>
            </a:r>
            <a:endParaRPr lang="vi-VN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07950" indent="-107950"/>
            <a:r>
              <a:rPr lang="vi-VN" sz="32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What</a:t>
            </a:r>
            <a:r>
              <a:rPr lang="vi-VN" sz="3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do </a:t>
            </a:r>
            <a:r>
              <a:rPr lang="vi-VN" sz="32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you</a:t>
            </a:r>
            <a:r>
              <a:rPr lang="vi-VN" sz="3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mean</a:t>
            </a:r>
            <a:r>
              <a:rPr lang="vi-VN" sz="3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by</a:t>
            </a:r>
            <a:r>
              <a:rPr lang="vi-VN" sz="3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…?</a:t>
            </a:r>
            <a:endParaRPr lang="vi-VN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" name="Google Shape;1881;p31">
            <a:extLst>
              <a:ext uri="{FF2B5EF4-FFF2-40B4-BE49-F238E27FC236}">
                <a16:creationId xmlns:a16="http://schemas.microsoft.com/office/drawing/2014/main" id="{D2F689DD-DB85-4159-36D8-9DF32B666382}"/>
              </a:ext>
            </a:extLst>
          </p:cNvPr>
          <p:cNvSpPr txBox="1">
            <a:spLocks/>
          </p:cNvSpPr>
          <p:nvPr/>
        </p:nvSpPr>
        <p:spPr>
          <a:xfrm>
            <a:off x="5413260" y="3590499"/>
            <a:ext cx="4722949" cy="854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solidFill>
                  <a:srgbClr val="AD4F0F"/>
                </a:solidFill>
              </a:rPr>
              <a:t>Giving clarifications:</a:t>
            </a:r>
          </a:p>
          <a:p>
            <a:pPr marL="0" indent="0" algn="ctr">
              <a:buNone/>
            </a:pPr>
            <a:r>
              <a:rPr lang="en-US" altLang="vi-VN" sz="3200" dirty="0">
                <a:solidFill>
                  <a:srgbClr val="202124"/>
                </a:solidFill>
                <a:latin typeface="inherit"/>
              </a:rPr>
              <a:t>(</a:t>
            </a:r>
            <a:r>
              <a:rPr lang="vi-VN" altLang="vi-VN" sz="3200" dirty="0">
                <a:solidFill>
                  <a:srgbClr val="202124"/>
                </a:solidFill>
                <a:latin typeface="inherit"/>
              </a:rPr>
              <a:t>Đưa ra lời giải thích</a:t>
            </a:r>
            <a:r>
              <a:rPr lang="en-US" altLang="vi-VN" sz="3200" dirty="0">
                <a:solidFill>
                  <a:srgbClr val="202124"/>
                </a:solidFill>
                <a:latin typeface="inherit"/>
              </a:rPr>
              <a:t>)</a:t>
            </a:r>
            <a:r>
              <a:rPr lang="vi-VN" altLang="vi-VN" sz="1000" dirty="0"/>
              <a:t> </a:t>
            </a:r>
            <a:endParaRPr lang="vi-VN" altLang="vi-VN" sz="2400" dirty="0">
              <a:latin typeface="Arial" panose="020B0604020202020204" pitchFamily="34" charset="0"/>
            </a:endParaRPr>
          </a:p>
          <a:p>
            <a:pPr algn="ctr"/>
            <a:endParaRPr lang="en-US" sz="3200" b="1" dirty="0">
              <a:solidFill>
                <a:srgbClr val="AD4F0F"/>
              </a:solidFill>
            </a:endParaRPr>
          </a:p>
          <a:p>
            <a:pPr marL="0" indent="0" algn="ctr">
              <a:buNone/>
            </a:pPr>
            <a:endParaRPr lang="en-US" sz="3200" b="1" dirty="0">
              <a:solidFill>
                <a:srgbClr val="AD4F0F"/>
              </a:solidFill>
            </a:endParaRPr>
          </a:p>
          <a:p>
            <a:pPr marL="0" indent="0" algn="ctr">
              <a:buNone/>
            </a:pPr>
            <a:r>
              <a:rPr lang="en-US" sz="3200" b="1" dirty="0">
                <a:solidFill>
                  <a:srgbClr val="AD4F0F"/>
                </a:solidFill>
              </a:rPr>
              <a:t> </a:t>
            </a:r>
            <a:endParaRPr lang="en-US" sz="24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44" name="Hộp Văn bản 43">
            <a:extLst>
              <a:ext uri="{FF2B5EF4-FFF2-40B4-BE49-F238E27FC236}">
                <a16:creationId xmlns:a16="http://schemas.microsoft.com/office/drawing/2014/main" id="{6405159D-0583-EF31-96C2-965E356956B7}"/>
              </a:ext>
            </a:extLst>
          </p:cNvPr>
          <p:cNvSpPr txBox="1"/>
          <p:nvPr/>
        </p:nvSpPr>
        <p:spPr>
          <a:xfrm>
            <a:off x="5973608" y="4853127"/>
            <a:ext cx="507785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7950" indent="-107950"/>
            <a:r>
              <a:rPr lang="en-US" sz="3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It means … / </a:t>
            </a:r>
          </a:p>
          <a:p>
            <a:pPr marL="107950" indent="-107950"/>
            <a:r>
              <a:rPr lang="en-US" sz="3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 is /are …</a:t>
            </a:r>
          </a:p>
          <a:p>
            <a:pPr marL="107950" indent="-107950"/>
            <a:r>
              <a:rPr lang="en-US" sz="3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That means 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3174" t="2060" r="5995" b="3370"/>
          <a:stretch/>
        </p:blipFill>
        <p:spPr>
          <a:xfrm>
            <a:off x="487067" y="1925390"/>
            <a:ext cx="4845221" cy="4639518"/>
          </a:xfrm>
          <a:prstGeom prst="rect">
            <a:avLst/>
          </a:prstGeom>
        </p:spPr>
      </p:pic>
      <p:pic>
        <p:nvPicPr>
          <p:cNvPr id="6" name="Track 4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76754" y="5026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126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5187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0" grpId="0"/>
      <p:bldP spid="42" grpId="0"/>
      <p:bldP spid="43" grpId="0"/>
      <p:bldP spid="4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20" y="89695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94018" y="1026547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995972" y="2060922"/>
            <a:ext cx="5148027" cy="625641"/>
          </a:xfrm>
          <a:prstGeom prst="roundRect">
            <a:avLst>
              <a:gd name="adj" fmla="val 42661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877" y="1892526"/>
            <a:ext cx="964452" cy="91649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288253" y="2173687"/>
            <a:ext cx="45634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LESSON 4: COMMUNICATIO (P. 76)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03749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0" y="992849"/>
            <a:ext cx="82643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ENVIRONMENTAL PROTECTION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333043" y="1026547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7</a:t>
            </a: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925F5C85-91D0-D2F2-0A5E-BCCC8F130A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955" y="3193722"/>
            <a:ext cx="4094134" cy="293177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7E9AEC9-9B09-45DE-B786-1E2351A6B6F4}"/>
              </a:ext>
            </a:extLst>
          </p:cNvPr>
          <p:cNvSpPr txBox="1"/>
          <p:nvPr/>
        </p:nvSpPr>
        <p:spPr>
          <a:xfrm>
            <a:off x="2481084" y="189064"/>
            <a:ext cx="85491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3D1DD74-912C-4BD9-BFB2-9144CFB73BD9}" type="datetime2">
              <a:rPr lang="en-US" altLang="vi-VN" sz="4000" b="1" smtClean="0">
                <a:solidFill>
                  <a:srgbClr val="FF0000"/>
                </a:solidFill>
                <a:latin typeface="Arial" panose="020B0604020202020204" pitchFamily="34" charset="0"/>
              </a:rPr>
              <a:pPr/>
              <a:t>Monday, January 29, 2024</a:t>
            </a:fld>
            <a:endParaRPr lang="vi-VN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D0DD688-5066-46CF-A134-858E832FDB52}"/>
              </a:ext>
            </a:extLst>
          </p:cNvPr>
          <p:cNvSpPr/>
          <p:nvPr/>
        </p:nvSpPr>
        <p:spPr>
          <a:xfrm>
            <a:off x="2045110" y="1421712"/>
            <a:ext cx="6096000" cy="124187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 OBJECTIVES</a:t>
            </a:r>
            <a:endParaRPr lang="vi-VN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By the end of this lesson, Ss will be able to:</a:t>
            </a:r>
            <a:endParaRPr lang="vi-VN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Knowledge</a:t>
            </a:r>
            <a:endParaRPr lang="vi-VN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Asking for clarification</a:t>
            </a:r>
            <a:endParaRPr lang="vi-VN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9D4723-D17A-444E-BC50-13A705BC5307}"/>
              </a:ext>
            </a:extLst>
          </p:cNvPr>
          <p:cNvSpPr/>
          <p:nvPr/>
        </p:nvSpPr>
        <p:spPr>
          <a:xfrm>
            <a:off x="2182760" y="1293031"/>
            <a:ext cx="9085007" cy="21359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OBJECTIVES</a:t>
            </a:r>
            <a:endParaRPr lang="vi-VN" sz="2400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By the end of this lesson, Ss will be able to:</a:t>
            </a:r>
            <a:endParaRPr lang="vi-VN" sz="2400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Knowledge</a:t>
            </a:r>
            <a:endParaRPr lang="vi-VN" sz="2400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Asking for clarification</a:t>
            </a:r>
            <a:endParaRPr lang="vi-VN" sz="1400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44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6" y="1167764"/>
            <a:ext cx="4214623" cy="56828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133106" y="101066"/>
            <a:ext cx="3032881" cy="646331"/>
          </a:xfrm>
          <a:prstGeom prst="rect">
            <a:avLst/>
          </a:prstGeom>
          <a:solidFill>
            <a:srgbClr val="FFC000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WARM-UP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-203708" y="3137261"/>
            <a:ext cx="426600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JUMBLED CONVERSATION</a:t>
            </a:r>
          </a:p>
        </p:txBody>
      </p:sp>
      <p:sp>
        <p:nvSpPr>
          <p:cNvPr id="10" name="Hộp Văn bản 7">
            <a:extLst>
              <a:ext uri="{FF2B5EF4-FFF2-40B4-BE49-F238E27FC236}">
                <a16:creationId xmlns:a16="http://schemas.microsoft.com/office/drawing/2014/main" id="{C2A8E241-42BF-88C5-D2C3-3F6736F89F42}"/>
              </a:ext>
            </a:extLst>
          </p:cNvPr>
          <p:cNvSpPr txBox="1"/>
          <p:nvPr/>
        </p:nvSpPr>
        <p:spPr>
          <a:xfrm>
            <a:off x="4434443" y="2507783"/>
            <a:ext cx="72419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dirty="0" err="1">
                <a:solidFill>
                  <a:srgbClr val="C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</a:t>
            </a:r>
            <a:r>
              <a:rPr lang="en-US" sz="3200" dirty="0">
                <a:solidFill>
                  <a:srgbClr val="C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Oh, I get it now. Thanks, Linda.</a:t>
            </a:r>
            <a:endParaRPr lang="en-US" sz="3200" dirty="0">
              <a:solidFill>
                <a:srgbClr val="C00000"/>
              </a:solidFill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2">
            <a:extLst>
              <a:ext uri="{FF2B5EF4-FFF2-40B4-BE49-F238E27FC236}">
                <a16:creationId xmlns:a16="http://schemas.microsoft.com/office/drawing/2014/main" id="{4B5DC52B-A522-386D-CC3B-480C54F35EF3}"/>
              </a:ext>
            </a:extLst>
          </p:cNvPr>
          <p:cNvSpPr txBox="1"/>
          <p:nvPr/>
        </p:nvSpPr>
        <p:spPr>
          <a:xfrm>
            <a:off x="4434442" y="4337590"/>
            <a:ext cx="789863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3200" dirty="0" err="1">
                <a:solidFill>
                  <a:srgbClr val="C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</a:t>
            </a:r>
            <a:r>
              <a:rPr lang="en-US" sz="3200" dirty="0">
                <a:solidFill>
                  <a:srgbClr val="C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Hey, Linda. What does ‘endangered species’ mean?</a:t>
            </a:r>
            <a:endParaRPr lang="en-US" sz="3200" dirty="0">
              <a:solidFill>
                <a:srgbClr val="C00000"/>
              </a:solidFill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5">
            <a:extLst>
              <a:ext uri="{FF2B5EF4-FFF2-40B4-BE49-F238E27FC236}">
                <a16:creationId xmlns:a16="http://schemas.microsoft.com/office/drawing/2014/main" id="{4F92ADD8-6224-8E4D-5DF8-B93BA2521425}"/>
              </a:ext>
            </a:extLst>
          </p:cNvPr>
          <p:cNvSpPr txBox="1"/>
          <p:nvPr/>
        </p:nvSpPr>
        <p:spPr>
          <a:xfrm>
            <a:off x="4468802" y="3207804"/>
            <a:ext cx="849282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Linda: Endangered species are animals</a:t>
            </a:r>
          </a:p>
          <a:p>
            <a:pPr lvl="0"/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the wild that face a high risk of extinction.</a:t>
            </a:r>
            <a:endParaRPr lang="en-US" sz="3200" dirty="0">
              <a:solidFill>
                <a:schemeClr val="accent6">
                  <a:lumMod val="50000"/>
                </a:schemeClr>
              </a:solidFill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6">
            <a:extLst>
              <a:ext uri="{FF2B5EF4-FFF2-40B4-BE49-F238E27FC236}">
                <a16:creationId xmlns:a16="http://schemas.microsoft.com/office/drawing/2014/main" id="{0CA4250A-7163-F059-5198-306502BA837F}"/>
              </a:ext>
            </a:extLst>
          </p:cNvPr>
          <p:cNvSpPr txBox="1"/>
          <p:nvPr/>
        </p:nvSpPr>
        <p:spPr>
          <a:xfrm>
            <a:off x="4434443" y="455009"/>
            <a:ext cx="746309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dirty="0" err="1">
                <a:solidFill>
                  <a:srgbClr val="C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</a:t>
            </a:r>
            <a:r>
              <a:rPr lang="en-US" sz="3200" dirty="0">
                <a:solidFill>
                  <a:srgbClr val="C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And what do you mean by ‘in the wild’?</a:t>
            </a:r>
            <a:endParaRPr lang="en-US" sz="3200" dirty="0">
              <a:solidFill>
                <a:srgbClr val="C00000"/>
              </a:solidFill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20">
            <a:extLst>
              <a:ext uri="{FF2B5EF4-FFF2-40B4-BE49-F238E27FC236}">
                <a16:creationId xmlns:a16="http://schemas.microsoft.com/office/drawing/2014/main" id="{4D1D2064-C74F-9F18-BA60-055A6B0448C9}"/>
              </a:ext>
            </a:extLst>
          </p:cNvPr>
          <p:cNvSpPr txBox="1"/>
          <p:nvPr/>
        </p:nvSpPr>
        <p:spPr>
          <a:xfrm>
            <a:off x="4510583" y="1253764"/>
            <a:ext cx="738695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Linda: That means animals that live in their natural habitats, not in zoos.</a:t>
            </a:r>
            <a:endParaRPr lang="en-US" sz="3200" dirty="0">
              <a:solidFill>
                <a:schemeClr val="accent6">
                  <a:lumMod val="50000"/>
                </a:schemeClr>
              </a:solidFill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FC4B3A-8761-4595-9AD9-FF2E59FCB559}"/>
              </a:ext>
            </a:extLst>
          </p:cNvPr>
          <p:cNvSpPr txBox="1"/>
          <p:nvPr/>
        </p:nvSpPr>
        <p:spPr>
          <a:xfrm>
            <a:off x="3685181" y="4212684"/>
            <a:ext cx="1009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a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6530CD0-3529-4117-915E-1763430A8D51}"/>
              </a:ext>
            </a:extLst>
          </p:cNvPr>
          <p:cNvSpPr txBox="1"/>
          <p:nvPr/>
        </p:nvSpPr>
        <p:spPr>
          <a:xfrm>
            <a:off x="3680534" y="3171629"/>
            <a:ext cx="1009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b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C5E7733-2CD0-432C-80EC-A2C71573A1DC}"/>
              </a:ext>
            </a:extLst>
          </p:cNvPr>
          <p:cNvSpPr txBox="1"/>
          <p:nvPr/>
        </p:nvSpPr>
        <p:spPr>
          <a:xfrm>
            <a:off x="3717854" y="406188"/>
            <a:ext cx="1009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c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A90AF94-CD74-47EC-91E4-9F77066E739F}"/>
              </a:ext>
            </a:extLst>
          </p:cNvPr>
          <p:cNvSpPr txBox="1"/>
          <p:nvPr/>
        </p:nvSpPr>
        <p:spPr>
          <a:xfrm>
            <a:off x="3717854" y="1270275"/>
            <a:ext cx="1009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d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9586A11-2CC2-42C1-B933-DCB489597A28}"/>
              </a:ext>
            </a:extLst>
          </p:cNvPr>
          <p:cNvSpPr txBox="1"/>
          <p:nvPr/>
        </p:nvSpPr>
        <p:spPr>
          <a:xfrm>
            <a:off x="3717854" y="2472730"/>
            <a:ext cx="1009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e</a:t>
            </a:r>
            <a:endParaRPr lang="vi-VN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565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6" y="1167764"/>
            <a:ext cx="4214623" cy="56828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133106" y="101066"/>
            <a:ext cx="3032881" cy="646331"/>
          </a:xfrm>
          <a:prstGeom prst="rect">
            <a:avLst/>
          </a:prstGeom>
          <a:solidFill>
            <a:srgbClr val="FFC000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WARM-UP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-203708" y="3137261"/>
            <a:ext cx="426600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JUMBLED CONVERSATION</a:t>
            </a:r>
          </a:p>
        </p:txBody>
      </p:sp>
      <p:sp>
        <p:nvSpPr>
          <p:cNvPr id="10" name="Hộp Văn bản 7">
            <a:extLst>
              <a:ext uri="{FF2B5EF4-FFF2-40B4-BE49-F238E27FC236}">
                <a16:creationId xmlns:a16="http://schemas.microsoft.com/office/drawing/2014/main" id="{C2A8E241-42BF-88C5-D2C3-3F6736F89F42}"/>
              </a:ext>
            </a:extLst>
          </p:cNvPr>
          <p:cNvSpPr txBox="1"/>
          <p:nvPr/>
        </p:nvSpPr>
        <p:spPr>
          <a:xfrm>
            <a:off x="4434443" y="2507783"/>
            <a:ext cx="72419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dirty="0" err="1">
                <a:solidFill>
                  <a:srgbClr val="C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</a:t>
            </a:r>
            <a:r>
              <a:rPr lang="en-US" sz="3200" dirty="0">
                <a:solidFill>
                  <a:srgbClr val="C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Oh, I get it now. Thanks, Linda.</a:t>
            </a:r>
            <a:endParaRPr lang="en-US" sz="3200" dirty="0">
              <a:solidFill>
                <a:srgbClr val="C00000"/>
              </a:solidFill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2">
            <a:extLst>
              <a:ext uri="{FF2B5EF4-FFF2-40B4-BE49-F238E27FC236}">
                <a16:creationId xmlns:a16="http://schemas.microsoft.com/office/drawing/2014/main" id="{4B5DC52B-A522-386D-CC3B-480C54F35EF3}"/>
              </a:ext>
            </a:extLst>
          </p:cNvPr>
          <p:cNvSpPr txBox="1"/>
          <p:nvPr/>
        </p:nvSpPr>
        <p:spPr>
          <a:xfrm>
            <a:off x="4434442" y="4337590"/>
            <a:ext cx="789863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3200" dirty="0" err="1">
                <a:solidFill>
                  <a:srgbClr val="C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</a:t>
            </a:r>
            <a:r>
              <a:rPr lang="en-US" sz="3200" dirty="0">
                <a:solidFill>
                  <a:srgbClr val="C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Hey, Linda. What does ‘endangered species’ mean?</a:t>
            </a:r>
            <a:endParaRPr lang="en-US" sz="3200" dirty="0">
              <a:solidFill>
                <a:srgbClr val="C00000"/>
              </a:solidFill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5">
            <a:extLst>
              <a:ext uri="{FF2B5EF4-FFF2-40B4-BE49-F238E27FC236}">
                <a16:creationId xmlns:a16="http://schemas.microsoft.com/office/drawing/2014/main" id="{4F92ADD8-6224-8E4D-5DF8-B93BA2521425}"/>
              </a:ext>
            </a:extLst>
          </p:cNvPr>
          <p:cNvSpPr txBox="1"/>
          <p:nvPr/>
        </p:nvSpPr>
        <p:spPr>
          <a:xfrm>
            <a:off x="4468802" y="3207804"/>
            <a:ext cx="849282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Linda: Endangered species are animals</a:t>
            </a:r>
          </a:p>
          <a:p>
            <a:pPr lvl="0"/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the wild that face a high risk of extinction.</a:t>
            </a:r>
            <a:endParaRPr lang="en-US" sz="3200" dirty="0">
              <a:solidFill>
                <a:schemeClr val="accent6">
                  <a:lumMod val="50000"/>
                </a:schemeClr>
              </a:solidFill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6">
            <a:extLst>
              <a:ext uri="{FF2B5EF4-FFF2-40B4-BE49-F238E27FC236}">
                <a16:creationId xmlns:a16="http://schemas.microsoft.com/office/drawing/2014/main" id="{0CA4250A-7163-F059-5198-306502BA837F}"/>
              </a:ext>
            </a:extLst>
          </p:cNvPr>
          <p:cNvSpPr txBox="1"/>
          <p:nvPr/>
        </p:nvSpPr>
        <p:spPr>
          <a:xfrm>
            <a:off x="4434443" y="455009"/>
            <a:ext cx="746309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dirty="0" err="1">
                <a:solidFill>
                  <a:srgbClr val="C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</a:t>
            </a:r>
            <a:r>
              <a:rPr lang="en-US" sz="3200" dirty="0">
                <a:solidFill>
                  <a:srgbClr val="C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And what do you mean by ‘in the wild’?</a:t>
            </a:r>
            <a:endParaRPr lang="en-US" sz="3200" dirty="0">
              <a:solidFill>
                <a:srgbClr val="C00000"/>
              </a:solidFill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20">
            <a:extLst>
              <a:ext uri="{FF2B5EF4-FFF2-40B4-BE49-F238E27FC236}">
                <a16:creationId xmlns:a16="http://schemas.microsoft.com/office/drawing/2014/main" id="{4D1D2064-C74F-9F18-BA60-055A6B0448C9}"/>
              </a:ext>
            </a:extLst>
          </p:cNvPr>
          <p:cNvSpPr txBox="1"/>
          <p:nvPr/>
        </p:nvSpPr>
        <p:spPr>
          <a:xfrm>
            <a:off x="4510583" y="1253764"/>
            <a:ext cx="738695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Linda: That means animals that live in their natural habitats, not in zoos.</a:t>
            </a:r>
            <a:endParaRPr lang="en-US" sz="3200" dirty="0">
              <a:solidFill>
                <a:schemeClr val="accent6">
                  <a:lumMod val="50000"/>
                </a:schemeClr>
              </a:solidFill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528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7 L -0.01784 -0.60185 " pathEditMode="relative" rAng="0" ptsTypes="AA">
                                      <p:cBhvr>
                                        <p:cTn id="6" dur="1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" y="-3097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7 0.00833 L -0.00703 -0.29005 " pathEditMode="relative" rAng="0" ptsTypes="AA">
                                      <p:cBhvr>
                                        <p:cTn id="8" dur="1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0" y="-1493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59259E-6 L -0.00312 0.31574 " pathEditMode="relative" rAng="0" ptsTypes="AA">
                                      <p:cBhvr>
                                        <p:cTn id="10" dur="1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15787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2.96296E-6 L 0.00664 0.31782 " pathEditMode="relative" rAng="0" ptsTypes="AA">
                                      <p:cBhvr>
                                        <p:cTn id="12" dur="1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1588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1 3.33333E-6 L 0.00404 0.32106 " pathEditMode="relative" rAng="0" ptsTypes="AA">
                                      <p:cBhvr>
                                        <p:cTn id="14" dur="1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" y="1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F4D091B-E8E4-49A3-9384-4E94364C84CE}"/>
              </a:ext>
            </a:extLst>
          </p:cNvPr>
          <p:cNvSpPr txBox="1"/>
          <p:nvPr/>
        </p:nvSpPr>
        <p:spPr>
          <a:xfrm>
            <a:off x="668594" y="412956"/>
            <a:ext cx="2605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New words </a:t>
            </a:r>
            <a:endParaRPr lang="vi-VN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EED2CA-572E-47BD-B12F-D52B38496B9D}"/>
              </a:ext>
            </a:extLst>
          </p:cNvPr>
          <p:cNvSpPr txBox="1"/>
          <p:nvPr/>
        </p:nvSpPr>
        <p:spPr>
          <a:xfrm>
            <a:off x="668594" y="1457287"/>
            <a:ext cx="5594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bal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war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ming </a:t>
            </a:r>
            <a:r>
              <a:rPr lang="vi-VN" dirty="0">
                <a:solidFill>
                  <a:schemeClr val="bg1"/>
                </a:solidFill>
              </a:rPr>
              <a:t>/ˈɡləʊbl</a:t>
            </a:r>
            <a:r>
              <a:rPr lang="en-US" dirty="0">
                <a:solidFill>
                  <a:schemeClr val="bg1"/>
                </a:solidFill>
              </a:rPr>
              <a:t>/</a:t>
            </a:r>
            <a:r>
              <a:rPr lang="vi-VN" dirty="0"/>
              <a:t>/</a:t>
            </a:r>
            <a:endParaRPr lang="vi-VN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C8452C-219B-491C-8000-C6BFCEC8D5EC}"/>
              </a:ext>
            </a:extLst>
          </p:cNvPr>
          <p:cNvSpPr txBox="1"/>
          <p:nvPr/>
        </p:nvSpPr>
        <p:spPr>
          <a:xfrm>
            <a:off x="5820696" y="1440427"/>
            <a:ext cx="49161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endParaRPr lang="vi-VN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Những mô hình chính xác nhất cảnh báo sự nóng lên toàn cầu ở mức cao nhất |  Báo Giáo dục và Thời đại Online">
            <a:extLst>
              <a:ext uri="{FF2B5EF4-FFF2-40B4-BE49-F238E27FC236}">
                <a16:creationId xmlns:a16="http://schemas.microsoft.com/office/drawing/2014/main" id="{0B7D7911-5BA4-452D-AA1F-37B18A564D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528" y="2395998"/>
            <a:ext cx="4457699" cy="3542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B962483-2E99-4BEB-B99F-3633ED75C216}"/>
              </a:ext>
            </a:extLst>
          </p:cNvPr>
          <p:cNvSpPr txBox="1"/>
          <p:nvPr/>
        </p:nvSpPr>
        <p:spPr>
          <a:xfrm>
            <a:off x="668593" y="2223148"/>
            <a:ext cx="30971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pick up </a:t>
            </a:r>
            <a:r>
              <a:rPr lang="en-US" sz="2400" b="1" dirty="0">
                <a:solidFill>
                  <a:srgbClr val="FF0000"/>
                </a:solidFill>
              </a:rPr>
              <a:t>li</a:t>
            </a:r>
            <a:r>
              <a:rPr lang="en-US" sz="2400" b="1" dirty="0">
                <a:solidFill>
                  <a:schemeClr val="bg1"/>
                </a:solidFill>
              </a:rPr>
              <a:t>tter</a:t>
            </a:r>
            <a:r>
              <a:rPr lang="vi-VN" sz="2400" b="1" dirty="0"/>
              <a:t>/</a:t>
            </a:r>
            <a:endParaRPr lang="vi-VN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Hà Nội: Hàng trăm người hưởng ứng chiến dịch nhặt rác vì môi trường">
            <a:extLst>
              <a:ext uri="{FF2B5EF4-FFF2-40B4-BE49-F238E27FC236}">
                <a16:creationId xmlns:a16="http://schemas.microsoft.com/office/drawing/2014/main" id="{AE84A0B2-23E0-427D-A885-058C013531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2856" y="2509684"/>
            <a:ext cx="4799371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80C2799-7EE3-43E1-9CD0-3F9BCE515255}"/>
              </a:ext>
            </a:extLst>
          </p:cNvPr>
          <p:cNvSpPr txBox="1"/>
          <p:nvPr/>
        </p:nvSpPr>
        <p:spPr>
          <a:xfrm>
            <a:off x="5820696" y="2094193"/>
            <a:ext cx="30971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nhặt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endParaRPr lang="vi-VN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42C0B7A-91F4-481D-9D55-67965CE6FA93}"/>
              </a:ext>
            </a:extLst>
          </p:cNvPr>
          <p:cNvSpPr txBox="1"/>
          <p:nvPr/>
        </p:nvSpPr>
        <p:spPr>
          <a:xfrm>
            <a:off x="668593" y="3036646"/>
            <a:ext cx="30971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na</a:t>
            </a:r>
            <a:r>
              <a:rPr lang="en-US" sz="2400" b="1" dirty="0">
                <a:solidFill>
                  <a:schemeClr val="bg1"/>
                </a:solidFill>
              </a:rPr>
              <a:t>tural </a:t>
            </a:r>
            <a:r>
              <a:rPr lang="en-US" sz="2400" b="1" dirty="0" err="1">
                <a:solidFill>
                  <a:schemeClr val="bg1"/>
                </a:solidFill>
              </a:rPr>
              <a:t>re</a:t>
            </a:r>
            <a:r>
              <a:rPr lang="en-US" sz="2400" b="1" dirty="0" err="1">
                <a:solidFill>
                  <a:srgbClr val="FF0000"/>
                </a:solidFill>
              </a:rPr>
              <a:t>sourses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vi-VN" sz="2400" b="1" dirty="0"/>
              <a:t>/</a:t>
            </a:r>
            <a:r>
              <a:rPr lang="en-US" sz="2400" b="1" dirty="0"/>
              <a:t>               </a:t>
            </a:r>
            <a:endParaRPr lang="vi-VN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72F5F4B-B368-47B4-A895-3732BC64FFF6}"/>
              </a:ext>
            </a:extLst>
          </p:cNvPr>
          <p:cNvSpPr txBox="1"/>
          <p:nvPr/>
        </p:nvSpPr>
        <p:spPr>
          <a:xfrm>
            <a:off x="5735596" y="2931785"/>
            <a:ext cx="30971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altLang="vi-VN" sz="2400" b="1" dirty="0">
                <a:solidFill>
                  <a:srgbClr val="202124"/>
                </a:solidFill>
                <a:latin typeface="inherit"/>
              </a:rPr>
              <a:t>tài nguyên thiên nhiên</a:t>
            </a:r>
            <a:r>
              <a:rPr lang="vi-VN" altLang="vi-VN" sz="900" b="1" dirty="0"/>
              <a:t> </a:t>
            </a:r>
            <a:endParaRPr lang="vi-VN" altLang="vi-VN" sz="2000" b="1" dirty="0">
              <a:latin typeface="Arial" panose="020B0604020202020204" pitchFamily="34" charset="0"/>
            </a:endParaRPr>
          </a:p>
        </p:txBody>
      </p:sp>
      <p:pic>
        <p:nvPicPr>
          <p:cNvPr id="1035" name="Picture 11" descr="Quản trị bền vững tài nguyên thiên nhiên - nền tảng của quản trị nhà nước  hiện đại">
            <a:extLst>
              <a:ext uri="{FF2B5EF4-FFF2-40B4-BE49-F238E27FC236}">
                <a16:creationId xmlns:a16="http://schemas.microsoft.com/office/drawing/2014/main" id="{707F9AED-C054-43C5-B8B5-65392C3E33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427" y="2395999"/>
            <a:ext cx="4876800" cy="366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0832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78842" y="50266"/>
            <a:ext cx="4845221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EVERYDAY</a:t>
            </a:r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ENGLISH</a:t>
            </a:r>
          </a:p>
        </p:txBody>
      </p:sp>
      <p:sp>
        <p:nvSpPr>
          <p:cNvPr id="2" name="TextBox 11">
            <a:extLst>
              <a:ext uri="{FF2B5EF4-FFF2-40B4-BE49-F238E27FC236}">
                <a16:creationId xmlns:a16="http://schemas.microsoft.com/office/drawing/2014/main" id="{C08C442B-59CF-50BB-BD63-3F819C0172BA}"/>
              </a:ext>
            </a:extLst>
          </p:cNvPr>
          <p:cNvSpPr txBox="1"/>
          <p:nvPr/>
        </p:nvSpPr>
        <p:spPr>
          <a:xfrm>
            <a:off x="921214" y="930385"/>
            <a:ext cx="10022929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 the conversations. Pay attention to the highlighted sentences. </a:t>
            </a:r>
          </a:p>
        </p:txBody>
      </p:sp>
      <p:sp>
        <p:nvSpPr>
          <p:cNvPr id="5" name="Rounded Rectangle 15">
            <a:extLst>
              <a:ext uri="{FF2B5EF4-FFF2-40B4-BE49-F238E27FC236}">
                <a16:creationId xmlns:a16="http://schemas.microsoft.com/office/drawing/2014/main" id="{C2857D99-7E44-76B9-9581-BF03AC396FF5}"/>
              </a:ext>
            </a:extLst>
          </p:cNvPr>
          <p:cNvSpPr/>
          <p:nvPr/>
        </p:nvSpPr>
        <p:spPr>
          <a:xfrm>
            <a:off x="384326" y="90693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3" name="TextBox 16">
            <a:extLst>
              <a:ext uri="{FF2B5EF4-FFF2-40B4-BE49-F238E27FC236}">
                <a16:creationId xmlns:a16="http://schemas.microsoft.com/office/drawing/2014/main" id="{AE87A8EE-A241-5F34-E951-B0C5D1E1BEC9}"/>
              </a:ext>
            </a:extLst>
          </p:cNvPr>
          <p:cNvSpPr txBox="1"/>
          <p:nvPr/>
        </p:nvSpPr>
        <p:spPr>
          <a:xfrm>
            <a:off x="437111" y="82057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40" name="Google Shape;1881;p31">
            <a:extLst>
              <a:ext uri="{FF2B5EF4-FFF2-40B4-BE49-F238E27FC236}">
                <a16:creationId xmlns:a16="http://schemas.microsoft.com/office/drawing/2014/main" id="{4C4C347B-FD00-EA50-5E98-2C75CAD5C282}"/>
              </a:ext>
            </a:extLst>
          </p:cNvPr>
          <p:cNvSpPr txBox="1">
            <a:spLocks/>
          </p:cNvSpPr>
          <p:nvPr/>
        </p:nvSpPr>
        <p:spPr>
          <a:xfrm>
            <a:off x="5413260" y="1322874"/>
            <a:ext cx="5332549" cy="854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>
                <a:solidFill>
                  <a:srgbClr val="AD4F0F"/>
                </a:solidFill>
              </a:rPr>
              <a:t> </a:t>
            </a:r>
            <a:endParaRPr lang="en-US" sz="24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42" name="Hộp Văn bản 41">
            <a:extLst>
              <a:ext uri="{FF2B5EF4-FFF2-40B4-BE49-F238E27FC236}">
                <a16:creationId xmlns:a16="http://schemas.microsoft.com/office/drawing/2014/main" id="{DF482DD3-55C6-CAA2-C9F6-283F67F295B2}"/>
              </a:ext>
            </a:extLst>
          </p:cNvPr>
          <p:cNvSpPr txBox="1"/>
          <p:nvPr/>
        </p:nvSpPr>
        <p:spPr>
          <a:xfrm>
            <a:off x="5624197" y="1800672"/>
            <a:ext cx="595735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7950" indent="-107950"/>
            <a:endParaRPr lang="vi-VN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3174" t="2060" r="5995" b="3370"/>
          <a:stretch/>
        </p:blipFill>
        <p:spPr>
          <a:xfrm>
            <a:off x="491977" y="1828957"/>
            <a:ext cx="4722949" cy="4639518"/>
          </a:xfrm>
          <a:prstGeom prst="rect">
            <a:avLst/>
          </a:prstGeom>
        </p:spPr>
      </p:pic>
      <p:pic>
        <p:nvPicPr>
          <p:cNvPr id="6" name="Track 4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76754" y="50266"/>
            <a:ext cx="609600" cy="6096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634F8CB-80AE-4279-B968-EE1E366639FC}"/>
              </a:ext>
            </a:extLst>
          </p:cNvPr>
          <p:cNvSpPr/>
          <p:nvPr/>
        </p:nvSpPr>
        <p:spPr>
          <a:xfrm>
            <a:off x="5771535" y="1925390"/>
            <a:ext cx="6114819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228600" algn="l"/>
                <a:tab pos="1714500" algn="l"/>
                <a:tab pos="3429000" algn="l"/>
                <a:tab pos="5143500" algn="l"/>
              </a:tabLst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*Asking for clarifications:(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rõ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  <a:tabLst>
                <a:tab pos="228600" algn="l"/>
                <a:tab pos="1714500" algn="l"/>
                <a:tab pos="3429000" algn="l"/>
                <a:tab pos="5143500" algn="l"/>
              </a:tabLst>
            </a:pP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does S mean? (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 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 là gì?)</a:t>
            </a:r>
            <a:endParaRPr lang="vi-VN" sz="28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  <a:tabLst>
                <a:tab pos="228600" algn="l"/>
                <a:tab pos="1714500" algn="l"/>
                <a:tab pos="3429000" algn="l"/>
                <a:tab pos="5143500" algn="l"/>
              </a:tabLst>
            </a:pP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do you mean by …? 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Ý của bạn là gì …?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vi-VN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88FEFB0-1021-4D72-8F3C-44CE5C5466BD}"/>
              </a:ext>
            </a:extLst>
          </p:cNvPr>
          <p:cNvSpPr/>
          <p:nvPr/>
        </p:nvSpPr>
        <p:spPr>
          <a:xfrm>
            <a:off x="5919381" y="3650971"/>
            <a:ext cx="668210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228600" algn="l"/>
                <a:tab pos="1714500" algn="l"/>
                <a:tab pos="3429000" algn="l"/>
                <a:tab pos="5143500" algn="l"/>
              </a:tabLst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*Giving clarifications: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  <a:tabLst>
                <a:tab pos="228600" algn="l"/>
                <a:tab pos="1714500" algn="l"/>
                <a:tab pos="3429000" algn="l"/>
                <a:tab pos="5143500" algn="l"/>
              </a:tabLst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Đưa ra lời giải thích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 means … 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vi-VN" sz="32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 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 /are …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 +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vi-VN" sz="32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That means …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…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vi-VN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49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5187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0" grpId="0"/>
      <p:bldP spid="42" grpId="0"/>
      <p:bldP spid="12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67016" y="883109"/>
            <a:ext cx="1114967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Make similar conversations to ask for and give clarification.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37038" y="828582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3460" y="70168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4">
            <a:extLst>
              <a:ext uri="{FF2B5EF4-FFF2-40B4-BE49-F238E27FC236}">
                <a16:creationId xmlns:a16="http://schemas.microsoft.com/office/drawing/2014/main" id="{F625B6DE-9629-EE24-C619-CB56E80102BE}"/>
              </a:ext>
            </a:extLst>
          </p:cNvPr>
          <p:cNvSpPr txBox="1"/>
          <p:nvPr/>
        </p:nvSpPr>
        <p:spPr>
          <a:xfrm>
            <a:off x="437038" y="116909"/>
            <a:ext cx="4638396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EVERYDAY ENGLISH</a:t>
            </a:r>
          </a:p>
        </p:txBody>
      </p:sp>
      <p:pic>
        <p:nvPicPr>
          <p:cNvPr id="15" name="Hình ảnh 14">
            <a:extLst>
              <a:ext uri="{FF2B5EF4-FFF2-40B4-BE49-F238E27FC236}">
                <a16:creationId xmlns:a16="http://schemas.microsoft.com/office/drawing/2014/main" id="{04DC8BA8-86B0-1AA7-3C39-F3D0856323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16" y="1803389"/>
            <a:ext cx="3897328" cy="3946636"/>
          </a:xfrm>
          <a:prstGeom prst="rect">
            <a:avLst/>
          </a:prstGeom>
        </p:spPr>
      </p:pic>
      <p:sp>
        <p:nvSpPr>
          <p:cNvPr id="29" name="Hộp Văn bản 28">
            <a:extLst>
              <a:ext uri="{FF2B5EF4-FFF2-40B4-BE49-F238E27FC236}">
                <a16:creationId xmlns:a16="http://schemas.microsoft.com/office/drawing/2014/main" id="{7558821C-FDAF-657A-4B37-B12150EDBF28}"/>
              </a:ext>
            </a:extLst>
          </p:cNvPr>
          <p:cNvSpPr txBox="1"/>
          <p:nvPr/>
        </p:nvSpPr>
        <p:spPr>
          <a:xfrm>
            <a:off x="4435868" y="1526199"/>
            <a:ext cx="691707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SINGLE-USE PRODUCT:</a:t>
            </a:r>
          </a:p>
          <a:p>
            <a:r>
              <a:rPr lang="vi-VN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A: </a:t>
            </a:r>
            <a:r>
              <a:rPr lang="vi-VN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What</a:t>
            </a:r>
            <a:r>
              <a:rPr lang="vi-VN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does</a:t>
            </a:r>
            <a:r>
              <a:rPr lang="vi-VN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it</a:t>
            </a:r>
            <a:r>
              <a:rPr lang="vi-VN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mean</a:t>
            </a:r>
            <a:r>
              <a:rPr lang="vi-VN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by</a:t>
            </a:r>
            <a:r>
              <a:rPr lang="vi-VN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‘</a:t>
            </a:r>
            <a:r>
              <a:rPr lang="vi-VN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single-use</a:t>
            </a:r>
            <a:r>
              <a:rPr lang="vi-VN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products</a:t>
            </a:r>
            <a:r>
              <a:rPr lang="vi-VN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’?</a:t>
            </a:r>
          </a:p>
          <a:p>
            <a:r>
              <a:rPr lang="vi-VN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B: ‘</a:t>
            </a:r>
            <a:r>
              <a:rPr lang="vi-VN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Single-use</a:t>
            </a:r>
            <a:r>
              <a:rPr lang="vi-VN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products</a:t>
            </a:r>
            <a:r>
              <a:rPr lang="vi-VN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 </a:t>
            </a:r>
            <a:r>
              <a:rPr lang="vi-VN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are</a:t>
            </a:r>
            <a:r>
              <a:rPr lang="vi-VN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products</a:t>
            </a:r>
            <a:r>
              <a:rPr lang="vi-VN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made</a:t>
            </a:r>
            <a:r>
              <a:rPr lang="vi-VN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to be </a:t>
            </a:r>
            <a:r>
              <a:rPr lang="vi-VN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used</a:t>
            </a:r>
            <a:r>
              <a:rPr lang="vi-VN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once</a:t>
            </a:r>
            <a:r>
              <a:rPr lang="vi-VN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only</a:t>
            </a:r>
            <a:r>
              <a:rPr lang="vi-VN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A: 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Oh, thank you.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77848991-77FE-EB1B-3DA4-3033D3217C7E}"/>
              </a:ext>
            </a:extLst>
          </p:cNvPr>
          <p:cNvSpPr txBox="1"/>
          <p:nvPr/>
        </p:nvSpPr>
        <p:spPr>
          <a:xfrm>
            <a:off x="4435868" y="3776707"/>
            <a:ext cx="671159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GLOBAL WARMING:</a:t>
            </a:r>
          </a:p>
          <a:p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A: What do you mean by ‘global warming’?</a:t>
            </a:r>
          </a:p>
          <a:p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B: It is the increase in the atmosphere’s temperatures caused by the rise of gases, especially carbon dioxide.</a:t>
            </a:r>
          </a:p>
          <a:p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A: Oh, thank you.</a:t>
            </a:r>
          </a:p>
        </p:txBody>
      </p: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409615" y="716139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56152" y="721534"/>
            <a:ext cx="841399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passage and tick the correct answers.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3546" y="61077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1251" y="0"/>
            <a:ext cx="3121381" cy="584775"/>
          </a:xfrm>
          <a:prstGeom prst="rect">
            <a:avLst/>
          </a:prstGeom>
          <a:solidFill>
            <a:schemeClr val="accent4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EARTH DAY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81573D11-FD80-B9C4-00AB-730A77F1CB87}"/>
              </a:ext>
            </a:extLst>
          </p:cNvPr>
          <p:cNvSpPr txBox="1"/>
          <p:nvPr/>
        </p:nvSpPr>
        <p:spPr>
          <a:xfrm>
            <a:off x="5244101" y="1356671"/>
            <a:ext cx="694789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WHAT ACTIVITIES DO PEOPLE DO ON EARTH DAY?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043" r="1656" b="677"/>
          <a:stretch/>
        </p:blipFill>
        <p:spPr>
          <a:xfrm>
            <a:off x="241251" y="1104900"/>
            <a:ext cx="4964083" cy="56397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8272" y="2607361"/>
            <a:ext cx="6599555" cy="33131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039" y="2470602"/>
            <a:ext cx="655788" cy="65578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039" y="3724561"/>
            <a:ext cx="655788" cy="65578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039" y="4351774"/>
            <a:ext cx="655788" cy="655788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4332109-A5B5-4024-ACBC-3E495578251A}"/>
              </a:ext>
            </a:extLst>
          </p:cNvPr>
          <p:cNvCxnSpPr/>
          <p:nvPr/>
        </p:nvCxnSpPr>
        <p:spPr>
          <a:xfrm>
            <a:off x="2295525" y="3857625"/>
            <a:ext cx="1409700" cy="0"/>
          </a:xfrm>
          <a:prstGeom prst="line">
            <a:avLst/>
          </a:prstGeom>
          <a:ln w="38100"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0F75095-0066-4933-A308-958D661C3FAF}"/>
              </a:ext>
            </a:extLst>
          </p:cNvPr>
          <p:cNvCxnSpPr>
            <a:cxnSpLocks/>
          </p:cNvCxnSpPr>
          <p:nvPr/>
        </p:nvCxnSpPr>
        <p:spPr>
          <a:xfrm>
            <a:off x="733732" y="4152900"/>
            <a:ext cx="1418918" cy="0"/>
          </a:xfrm>
          <a:prstGeom prst="line">
            <a:avLst/>
          </a:prstGeom>
          <a:ln w="38100"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C44F03A-7B96-4A04-85ED-B2E04260FFA5}"/>
              </a:ext>
            </a:extLst>
          </p:cNvPr>
          <p:cNvCxnSpPr>
            <a:cxnSpLocks/>
          </p:cNvCxnSpPr>
          <p:nvPr/>
        </p:nvCxnSpPr>
        <p:spPr>
          <a:xfrm>
            <a:off x="2152650" y="4714875"/>
            <a:ext cx="2047568" cy="0"/>
          </a:xfrm>
          <a:prstGeom prst="line">
            <a:avLst/>
          </a:prstGeom>
          <a:ln w="38100"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4094</TotalTime>
  <Words>710</Words>
  <Application>Microsoft Office PowerPoint</Application>
  <PresentationFormat>Widescreen</PresentationFormat>
  <Paragraphs>119</Paragraphs>
  <Slides>16</Slides>
  <Notes>11</Notes>
  <HiddenSlides>0</HiddenSlides>
  <MMClips>2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30" baseType="lpstr">
      <vt:lpstr>.VnArabia</vt:lpstr>
      <vt:lpstr>Arial</vt:lpstr>
      <vt:lpstr>Arial Narrow</vt:lpstr>
      <vt:lpstr>Calibri</vt:lpstr>
      <vt:lpstr>Century Gothic</vt:lpstr>
      <vt:lpstr>inherit</vt:lpstr>
      <vt:lpstr>Myriad Pro</vt:lpstr>
      <vt:lpstr>Roboto</vt:lpstr>
      <vt:lpstr>Tahoma</vt:lpstr>
      <vt:lpstr>Times New Roman</vt:lpstr>
      <vt:lpstr>VNI-Ariston</vt:lpstr>
      <vt:lpstr>Wingdings</vt:lpstr>
      <vt:lpstr>Wingdings 3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Administrator</cp:lastModifiedBy>
  <cp:revision>242</cp:revision>
  <dcterms:created xsi:type="dcterms:W3CDTF">2020-12-09T02:04:09Z</dcterms:created>
  <dcterms:modified xsi:type="dcterms:W3CDTF">2024-01-29T08:32:24Z</dcterms:modified>
</cp:coreProperties>
</file>