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42" r:id="rId2"/>
    <p:sldId id="336" r:id="rId3"/>
    <p:sldId id="335" r:id="rId4"/>
    <p:sldId id="352" r:id="rId5"/>
    <p:sldId id="351" r:id="rId6"/>
    <p:sldId id="316" r:id="rId7"/>
    <p:sldId id="332" r:id="rId8"/>
    <p:sldId id="333" r:id="rId9"/>
    <p:sldId id="343" r:id="rId10"/>
    <p:sldId id="344" r:id="rId11"/>
    <p:sldId id="337" r:id="rId12"/>
    <p:sldId id="345" r:id="rId13"/>
    <p:sldId id="346" r:id="rId14"/>
    <p:sldId id="276" r:id="rId15"/>
    <p:sldId id="298" r:id="rId16"/>
    <p:sldId id="339" r:id="rId17"/>
    <p:sldId id="340" r:id="rId18"/>
    <p:sldId id="327" r:id="rId19"/>
    <p:sldId id="350" r:id="rId20"/>
    <p:sldId id="325" r:id="rId21"/>
    <p:sldId id="349" r:id="rId22"/>
    <p:sldId id="314" r:id="rId23"/>
    <p:sldId id="330" r:id="rId24"/>
    <p:sldId id="3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CC"/>
    <a:srgbClr val="FBCDCD"/>
    <a:srgbClr val="7192A9"/>
    <a:srgbClr val="FFFFFF"/>
    <a:srgbClr val="E0702A"/>
    <a:srgbClr val="EF4B66"/>
    <a:srgbClr val="F37D91"/>
    <a:srgbClr val="F7A5A5"/>
    <a:srgbClr val="F2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660"/>
  </p:normalViewPr>
  <p:slideViewPr>
    <p:cSldViewPr snapToGrid="0" showGuides="1">
      <p:cViewPr varScale="1">
        <p:scale>
          <a:sx n="83" d="100"/>
          <a:sy n="83" d="100"/>
        </p:scale>
        <p:origin x="7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265247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55142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54376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33359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82674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0341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31457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8111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8"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1431983" y="1479750"/>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a:solidFill>
                  <a:srgbClr val="002060"/>
                </a:solidFill>
                <a:latin typeface="VNI-Ariston" pitchFamily="2" charset="0"/>
              </a:rPr>
              <a:t>Good morning class!!!</a:t>
            </a:r>
            <a:endParaRPr lang="en-US" sz="5400" b="1" dirty="0">
              <a:solidFill>
                <a:srgbClr val="002060"/>
              </a:solidFill>
              <a:latin typeface="VNI-Ariston" pitchFamily="2" charset="0"/>
            </a:endParaRPr>
          </a:p>
        </p:txBody>
      </p:sp>
      <p:sp>
        <p:nvSpPr>
          <p:cNvPr id="7" name="Rectangle 6"/>
          <p:cNvSpPr>
            <a:spLocks noChangeArrowheads="1"/>
          </p:cNvSpPr>
          <p:nvPr/>
        </p:nvSpPr>
        <p:spPr bwMode="auto">
          <a:xfrm>
            <a:off x="7968908" y="0"/>
            <a:ext cx="422309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3200" b="1" i="1" dirty="0" err="1">
                <a:solidFill>
                  <a:srgbClr val="7030A0"/>
                </a:solidFill>
                <a:latin typeface="Bahnschrift SemiBold Condensed" panose="020B0502040204020203" pitchFamily="34" charset="0"/>
              </a:rPr>
              <a:t>Phu</a:t>
            </a:r>
            <a:r>
              <a:rPr lang="en-GB" sz="3200" b="1" i="1" dirty="0">
                <a:solidFill>
                  <a:srgbClr val="7030A0"/>
                </a:solidFill>
                <a:latin typeface="Bahnschrift SemiBold Condensed" panose="020B0502040204020203" pitchFamily="34" charset="0"/>
              </a:rPr>
              <a:t> </a:t>
            </a:r>
            <a:r>
              <a:rPr lang="en-GB" sz="3200" b="1" i="1" dirty="0" err="1">
                <a:solidFill>
                  <a:srgbClr val="7030A0"/>
                </a:solidFill>
                <a:latin typeface="Bahnschrift SemiBold Condensed" panose="020B0502040204020203" pitchFamily="34" charset="0"/>
              </a:rPr>
              <a:t>Thi</a:t>
            </a:r>
            <a:r>
              <a:rPr lang="en-GB" sz="3200" b="1" i="1" dirty="0">
                <a:solidFill>
                  <a:srgbClr val="7030A0"/>
                </a:solidFill>
                <a:latin typeface="Bahnschrift SemiBold Condensed" panose="020B0502040204020203" pitchFamily="34" charset="0"/>
              </a:rPr>
              <a:t> Secondary school.</a:t>
            </a:r>
            <a:endParaRPr lang="en-US" sz="3200" b="1" i="1" dirty="0">
              <a:solidFill>
                <a:srgbClr val="7030A0"/>
              </a:solidFill>
              <a:latin typeface="Bahnschrift SemiBold Condensed" panose="020B0502040204020203" pitchFamily="34" charset="0"/>
            </a:endParaRPr>
          </a:p>
        </p:txBody>
      </p:sp>
    </p:spTree>
    <p:extLst>
      <p:ext uri="{BB962C8B-B14F-4D97-AF65-F5344CB8AC3E}">
        <p14:creationId xmlns:p14="http://schemas.microsoft.com/office/powerpoint/2010/main" val="10741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780964" y="894737"/>
            <a:ext cx="5245049" cy="4345858"/>
          </a:xfrm>
          <a:prstGeom prst="rect">
            <a:avLst/>
          </a:prstGeom>
        </p:spPr>
      </p:pic>
      <p:sp>
        <p:nvSpPr>
          <p:cNvPr id="5" name="TextBox 4"/>
          <p:cNvSpPr txBox="1"/>
          <p:nvPr/>
        </p:nvSpPr>
        <p:spPr>
          <a:xfrm>
            <a:off x="211764" y="32503"/>
            <a:ext cx="3612985" cy="584775"/>
          </a:xfrm>
          <a:prstGeom prst="rect">
            <a:avLst/>
          </a:prstGeom>
          <a:solidFill>
            <a:schemeClr val="accent6">
              <a:lumMod val="40000"/>
              <a:lumOff val="6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sp>
        <p:nvSpPr>
          <p:cNvPr id="6" name="Rectangle 5"/>
          <p:cNvSpPr/>
          <p:nvPr/>
        </p:nvSpPr>
        <p:spPr>
          <a:xfrm>
            <a:off x="5978013" y="5341213"/>
            <a:ext cx="6096000" cy="769441"/>
          </a:xfrm>
          <a:prstGeom prst="rect">
            <a:avLst/>
          </a:prstGeom>
        </p:spPr>
        <p:txBody>
          <a:bodyPr>
            <a:spAutoFit/>
          </a:bodyPr>
          <a:lstStyle/>
          <a:p>
            <a:r>
              <a:rPr lang="en-US" sz="4400" b="1" dirty="0"/>
              <a:t>con </a:t>
            </a:r>
            <a:r>
              <a:rPr lang="en-US" sz="4400" b="1" dirty="0" err="1"/>
              <a:t>cá</a:t>
            </a:r>
            <a:r>
              <a:rPr lang="en-US" sz="4400" b="1" dirty="0"/>
              <a:t> </a:t>
            </a:r>
            <a:r>
              <a:rPr lang="en-US" sz="4400" b="1" dirty="0" err="1"/>
              <a:t>húi</a:t>
            </a:r>
            <a:r>
              <a:rPr lang="en-US" sz="4400" b="1" dirty="0"/>
              <a:t>, </a:t>
            </a:r>
            <a:r>
              <a:rPr lang="en-US" sz="4400" b="1" dirty="0" err="1"/>
              <a:t>bò</a:t>
            </a:r>
            <a:r>
              <a:rPr lang="en-US" sz="4400" b="1" dirty="0"/>
              <a:t> </a:t>
            </a:r>
            <a:r>
              <a:rPr lang="en-US" sz="4400" b="1" dirty="0" err="1"/>
              <a:t>biển</a:t>
            </a:r>
            <a:endParaRPr lang="en-US" sz="4400" b="1" dirty="0"/>
          </a:p>
        </p:txBody>
      </p:sp>
      <p:sp>
        <p:nvSpPr>
          <p:cNvPr id="7" name="Rectangle 6"/>
          <p:cNvSpPr/>
          <p:nvPr/>
        </p:nvSpPr>
        <p:spPr>
          <a:xfrm>
            <a:off x="2436659" y="5297164"/>
            <a:ext cx="3714863" cy="830997"/>
          </a:xfrm>
          <a:prstGeom prst="rect">
            <a:avLst/>
          </a:prstGeom>
        </p:spPr>
        <p:txBody>
          <a:bodyPr wrap="none">
            <a:spAutoFit/>
          </a:bodyPr>
          <a:lstStyle/>
          <a:p>
            <a:r>
              <a:rPr lang="en-US" sz="4800" b="1" dirty="0"/>
              <a:t>- </a:t>
            </a:r>
            <a:r>
              <a:rPr lang="en-US" sz="4800" b="1" dirty="0">
                <a:solidFill>
                  <a:srgbClr val="FF0000"/>
                </a:solidFill>
              </a:rPr>
              <a:t>du</a:t>
            </a:r>
            <a:r>
              <a:rPr lang="en-US" sz="4800" b="1" dirty="0">
                <a:solidFill>
                  <a:srgbClr val="002060"/>
                </a:solidFill>
              </a:rPr>
              <a:t>gong</a:t>
            </a:r>
            <a:r>
              <a:rPr lang="en-US" sz="4800" b="1" dirty="0">
                <a:solidFill>
                  <a:srgbClr val="C00000"/>
                </a:solidFill>
              </a:rPr>
              <a:t> (n):  </a:t>
            </a:r>
          </a:p>
        </p:txBody>
      </p:sp>
      <p:sp>
        <p:nvSpPr>
          <p:cNvPr id="8" name="Rectangle 7"/>
          <p:cNvSpPr/>
          <p:nvPr/>
        </p:nvSpPr>
        <p:spPr>
          <a:xfrm>
            <a:off x="2796508" y="6128161"/>
            <a:ext cx="1962397" cy="584775"/>
          </a:xfrm>
          <a:prstGeom prst="rect">
            <a:avLst/>
          </a:prstGeom>
        </p:spPr>
        <p:txBody>
          <a:bodyPr wrap="none">
            <a:spAutoFit/>
          </a:bodyPr>
          <a:lstStyle/>
          <a:p>
            <a:r>
              <a:rPr lang="en-US" sz="3200" b="1" dirty="0">
                <a:solidFill>
                  <a:srgbClr val="00B0F0"/>
                </a:solidFill>
              </a:rPr>
              <a:t>/ˈ</a:t>
            </a:r>
            <a:r>
              <a:rPr lang="en-US" sz="3200" b="1" dirty="0" err="1">
                <a:solidFill>
                  <a:srgbClr val="00B0F0"/>
                </a:solidFill>
              </a:rPr>
              <a:t>duːɡɒŋ</a:t>
            </a:r>
            <a:r>
              <a:rPr lang="en-US" sz="3200" b="1" dirty="0">
                <a:solidFill>
                  <a:srgbClr val="00B0F0"/>
                </a:solidFill>
              </a:rPr>
              <a:t>/ </a:t>
            </a:r>
          </a:p>
        </p:txBody>
      </p:sp>
      <p:pic>
        <p:nvPicPr>
          <p:cNvPr id="10" name="du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5212" y="5522733"/>
            <a:ext cx="406400" cy="406400"/>
          </a:xfrm>
          <a:prstGeom prst="rect">
            <a:avLst/>
          </a:prstGeom>
        </p:spPr>
      </p:pic>
    </p:spTree>
    <p:extLst>
      <p:ext uri="{BB962C8B-B14F-4D97-AF65-F5344CB8AC3E}">
        <p14:creationId xmlns:p14="http://schemas.microsoft.com/office/powerpoint/2010/main" val="7266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64"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95897148"/>
              </p:ext>
            </p:extLst>
          </p:nvPr>
        </p:nvGraphicFramePr>
        <p:xfrm>
          <a:off x="703843" y="870747"/>
          <a:ext cx="10354139" cy="2692758"/>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0000"/>
                    </a:ext>
                  </a:extLst>
                </a:gridCol>
                <a:gridCol w="3385039">
                  <a:extLst>
                    <a:ext uri="{9D8B030D-6E8A-4147-A177-3AD203B41FA5}">
                      <a16:colId xmlns:a16="http://schemas.microsoft.com/office/drawing/2014/main" val="20001"/>
                    </a:ext>
                  </a:extLst>
                </a:gridCol>
                <a:gridCol w="3253154">
                  <a:extLst>
                    <a:ext uri="{9D8B030D-6E8A-4147-A177-3AD203B41FA5}">
                      <a16:colId xmlns:a16="http://schemas.microsoft.com/office/drawing/2014/main" val="20002"/>
                    </a:ext>
                  </a:extLst>
                </a:gridCol>
              </a:tblGrid>
              <a:tr h="692169">
                <a:tc>
                  <a:txBody>
                    <a:bodyPr/>
                    <a:lstStyle/>
                    <a:p>
                      <a:pPr algn="ctr"/>
                      <a:r>
                        <a:rPr lang="en-US" sz="3000" b="1" dirty="0">
                          <a:solidFill>
                            <a:srgbClr val="EF4B66"/>
                          </a:solidFill>
                          <a:latin typeface="+mn-lt"/>
                        </a:rPr>
                        <a:t>New words</a:t>
                      </a:r>
                    </a:p>
                  </a:txBody>
                  <a:tcPr anchor="ctr"/>
                </a:tc>
                <a:tc>
                  <a:txBody>
                    <a:bodyPr/>
                    <a:lstStyle/>
                    <a:p>
                      <a:pPr algn="ctr"/>
                      <a:r>
                        <a:rPr lang="en-US" sz="3000" b="1" dirty="0">
                          <a:solidFill>
                            <a:srgbClr val="EF4B66"/>
                          </a:solidFill>
                          <a:latin typeface="+mn-lt"/>
                        </a:rPr>
                        <a:t>Pronunciation</a:t>
                      </a:r>
                    </a:p>
                  </a:txBody>
                  <a:tcPr anchor="ctr"/>
                </a:tc>
                <a:tc>
                  <a:txBody>
                    <a:bodyPr/>
                    <a:lstStyle/>
                    <a:p>
                      <a:pPr algn="ctr"/>
                      <a:r>
                        <a:rPr lang="en-US" sz="3000" b="1" dirty="0">
                          <a:solidFill>
                            <a:srgbClr val="EF4B66"/>
                          </a:solidFill>
                          <a:latin typeface="+mn-lt"/>
                        </a:rPr>
                        <a:t>Meaning</a:t>
                      </a:r>
                    </a:p>
                  </a:txBody>
                  <a:tcPr anchor="ctr"/>
                </a:tc>
                <a:extLst>
                  <a:ext uri="{0D108BD9-81ED-4DB2-BD59-A6C34878D82A}">
                    <a16:rowId xmlns:a16="http://schemas.microsoft.com/office/drawing/2014/main"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cont</a:t>
                      </a:r>
                      <a:r>
                        <a:rPr lang="en-US" sz="3000" b="0" dirty="0">
                          <a:solidFill>
                            <a:srgbClr val="FF0000"/>
                          </a:solidFill>
                          <a:effectLst/>
                          <a:latin typeface="+mn-lt"/>
                          <a:ea typeface="Calibri" panose="020F0502020204030204" pitchFamily="34" charset="0"/>
                          <a:cs typeface="Calibri" panose="020F0502020204030204" pitchFamily="34" charset="0"/>
                        </a:rPr>
                        <a:t>ain</a:t>
                      </a:r>
                      <a:r>
                        <a:rPr lang="en-US" sz="3000" b="0" dirty="0">
                          <a:solidFill>
                            <a:srgbClr val="000000"/>
                          </a:solidFill>
                          <a:effectLst/>
                          <a:latin typeface="+mn-lt"/>
                          <a:ea typeface="Calibri" panose="020F0502020204030204" pitchFamily="34" charset="0"/>
                          <a:cs typeface="Calibri" panose="020F0502020204030204" pitchFamily="34" charset="0"/>
                        </a:rPr>
                        <a:t> (v)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a:solidFill>
                            <a:srgbClr val="000000"/>
                          </a:solidFill>
                          <a:effectLst/>
                          <a:latin typeface="+mn-lt"/>
                          <a:ea typeface="Calibri" panose="020F0502020204030204" pitchFamily="34" charset="0"/>
                          <a:cs typeface="Calibri" panose="020F0502020204030204" pitchFamily="34" charset="0"/>
                        </a:rPr>
                        <a:t>/kənˈteɪn/</a:t>
                      </a:r>
                    </a:p>
                  </a:txBody>
                  <a:tcPr marL="36195" marR="36195" marT="71755" marB="71755" anchor="ctr"/>
                </a:tc>
                <a:tc>
                  <a:txBody>
                    <a:bodyPr/>
                    <a:lstStyle/>
                    <a:p>
                      <a:pPr marL="0" marR="0" algn="ctr">
                        <a:lnSpc>
                          <a:spcPct val="107000"/>
                        </a:lnSpc>
                        <a:spcBef>
                          <a:spcPts val="0"/>
                        </a:spcBef>
                        <a:spcAft>
                          <a:spcPts val="0"/>
                        </a:spcAft>
                      </a:pPr>
                      <a:r>
                        <a:rPr lang="en-US" sz="3000">
                          <a:solidFill>
                            <a:srgbClr val="000000"/>
                          </a:solidFill>
                          <a:effectLst/>
                          <a:latin typeface="+mn-lt"/>
                          <a:ea typeface="Calibri" panose="020F0502020204030204" pitchFamily="34" charset="0"/>
                          <a:cs typeface="Calibri" panose="020F0502020204030204" pitchFamily="34" charset="0"/>
                        </a:rPr>
                        <a:t>chứa đựng</a:t>
                      </a:r>
                      <a:endParaRPr lang="en-US" sz="300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di</a:t>
                      </a:r>
                      <a:r>
                        <a:rPr lang="en-US" sz="3000" b="0" dirty="0">
                          <a:solidFill>
                            <a:srgbClr val="FF0000"/>
                          </a:solidFill>
                          <a:effectLst/>
                          <a:latin typeface="+mn-lt"/>
                          <a:ea typeface="Calibri" panose="020F0502020204030204" pitchFamily="34" charset="0"/>
                          <a:cs typeface="Calibri" panose="020F0502020204030204" pitchFamily="34" charset="0"/>
                        </a:rPr>
                        <a:t>verse</a:t>
                      </a:r>
                      <a:r>
                        <a:rPr lang="en-US" sz="3000" b="0" dirty="0">
                          <a:solidFill>
                            <a:srgbClr val="000000"/>
                          </a:solidFill>
                          <a:effectLst/>
                          <a:latin typeface="+mn-lt"/>
                          <a:ea typeface="Calibri" panose="020F0502020204030204" pitchFamily="34" charset="0"/>
                          <a:cs typeface="Calibri" panose="020F0502020204030204" pitchFamily="34" charset="0"/>
                        </a:rPr>
                        <a:t> (</a:t>
                      </a:r>
                      <a:r>
                        <a:rPr lang="en-US" sz="3000" b="0" dirty="0" err="1">
                          <a:solidFill>
                            <a:srgbClr val="000000"/>
                          </a:solidFill>
                          <a:effectLst/>
                          <a:latin typeface="+mn-lt"/>
                          <a:ea typeface="Calibri" panose="020F0502020204030204" pitchFamily="34" charset="0"/>
                          <a:cs typeface="Calibri" panose="020F0502020204030204" pitchFamily="34" charset="0"/>
                        </a:rPr>
                        <a:t>adj</a:t>
                      </a:r>
                      <a:r>
                        <a:rPr lang="en-US" sz="3000" b="0" dirty="0">
                          <a:solidFill>
                            <a:srgbClr val="000000"/>
                          </a:solidFill>
                          <a:effectLst/>
                          <a:latin typeface="+mn-lt"/>
                          <a:ea typeface="Calibri" panose="020F0502020204030204" pitchFamily="34" charset="0"/>
                          <a:cs typeface="Calibri" panose="020F0502020204030204" pitchFamily="34" charset="0"/>
                        </a:rPr>
                        <a:t>)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a:solidFill>
                            <a:srgbClr val="000000"/>
                          </a:solidFill>
                          <a:effectLst/>
                          <a:latin typeface="+mn-lt"/>
                          <a:ea typeface="Calibri" panose="020F0502020204030204" pitchFamily="34" charset="0"/>
                          <a:cs typeface="Calibri" panose="020F0502020204030204" pitchFamily="34" charset="0"/>
                        </a:rPr>
                        <a:t>/daɪˈvɜːs/</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a:solidFill>
                            <a:srgbClr val="000000"/>
                          </a:solidFill>
                          <a:effectLst/>
                          <a:latin typeface="+mn-lt"/>
                          <a:ea typeface="Times New Roman" panose="02020603050405020304" pitchFamily="18" charset="0"/>
                          <a:cs typeface="Calibri" panose="020F0502020204030204" pitchFamily="34" charset="0"/>
                        </a:rPr>
                        <a:t>phong phú</a:t>
                      </a:r>
                      <a:endParaRPr lang="en-US" sz="3000" dirty="0" err="1">
                        <a:solidFill>
                          <a:srgbClr val="000000"/>
                        </a:solidFill>
                        <a:effectLst/>
                        <a:latin typeface="+mn-lt"/>
                        <a:ea typeface="Times New Roman" panose="02020603050405020304" pitchFamily="18" charset="0"/>
                        <a:cs typeface="Calibri" panose="020F0502020204030204" pitchFamily="34" charset="0"/>
                      </a:endParaRPr>
                    </a:p>
                  </a:txBody>
                  <a:tcPr marL="36195" marR="36195" marT="71755" marB="71755" anchor="ctr"/>
                </a:tc>
                <a:extLst>
                  <a:ext uri="{0D108BD9-81ED-4DB2-BD59-A6C34878D82A}">
                    <a16:rowId xmlns:a16="http://schemas.microsoft.com/office/drawing/2014/main" val="1707150201"/>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3. me</a:t>
                      </a:r>
                      <a:r>
                        <a:rPr lang="en-US" sz="3000" b="0" dirty="0">
                          <a:solidFill>
                            <a:srgbClr val="FF0000"/>
                          </a:solidFill>
                          <a:effectLst/>
                          <a:latin typeface="+mn-lt"/>
                          <a:ea typeface="Calibri" panose="020F0502020204030204" pitchFamily="34" charset="0"/>
                          <a:cs typeface="Calibri" panose="020F0502020204030204" pitchFamily="34" charset="0"/>
                        </a:rPr>
                        <a:t>di</a:t>
                      </a:r>
                      <a:r>
                        <a:rPr lang="en-US" sz="3000" b="0" dirty="0">
                          <a:solidFill>
                            <a:srgbClr val="000000"/>
                          </a:solidFill>
                          <a:effectLst/>
                          <a:latin typeface="+mn-lt"/>
                          <a:ea typeface="Calibri" panose="020F0502020204030204" pitchFamily="34" charset="0"/>
                          <a:cs typeface="Calibri" panose="020F0502020204030204" pitchFamily="34" charset="0"/>
                        </a:rPr>
                        <a:t>cinal (</a:t>
                      </a:r>
                      <a:r>
                        <a:rPr lang="en-US" sz="3000" b="0" dirty="0" err="1">
                          <a:solidFill>
                            <a:srgbClr val="000000"/>
                          </a:solidFill>
                          <a:effectLst/>
                          <a:latin typeface="+mn-lt"/>
                          <a:ea typeface="Calibri" panose="020F0502020204030204" pitchFamily="34" charset="0"/>
                          <a:cs typeface="Calibri" panose="020F0502020204030204" pitchFamily="34" charset="0"/>
                        </a:rPr>
                        <a:t>adj</a:t>
                      </a:r>
                      <a:r>
                        <a:rPr lang="en-US" sz="3000" b="0" dirty="0">
                          <a:solidFill>
                            <a:srgbClr val="000000"/>
                          </a:solidFill>
                          <a:effectLst/>
                          <a:latin typeface="+mn-lt"/>
                          <a:ea typeface="Calibri" panose="020F0502020204030204" pitchFamily="34" charset="0"/>
                          <a:cs typeface="Calibri" panose="020F0502020204030204" pitchFamily="34" charset="0"/>
                        </a:rPr>
                        <a:t>)</a:t>
                      </a:r>
                    </a:p>
                  </a:txBody>
                  <a:tcPr marL="71755" marR="71755" marT="71755" marB="71755" anchor="ctr"/>
                </a:tc>
                <a:tc>
                  <a:txBody>
                    <a:bodyPr/>
                    <a:lstStyle/>
                    <a:p>
                      <a:pPr marL="0" marR="0" algn="ctr">
                        <a:lnSpc>
                          <a:spcPct val="107000"/>
                        </a:lnSpc>
                        <a:spcBef>
                          <a:spcPts val="0"/>
                        </a:spcBef>
                        <a:spcAft>
                          <a:spcPts val="0"/>
                        </a:spcAft>
                      </a:pPr>
                      <a:r>
                        <a:rPr lang="en-US" sz="3000" dirty="0">
                          <a:solidFill>
                            <a:srgbClr val="000000"/>
                          </a:solidFill>
                          <a:effectLst/>
                          <a:latin typeface="+mn-lt"/>
                          <a:ea typeface="Calibri" panose="020F0502020204030204" pitchFamily="34" charset="0"/>
                          <a:cs typeface="Calibri" panose="020F0502020204030204" pitchFamily="34" charset="0"/>
                        </a:rPr>
                        <a:t>/</a:t>
                      </a:r>
                      <a:r>
                        <a:rPr lang="en-US" sz="3000" dirty="0" err="1">
                          <a:solidFill>
                            <a:srgbClr val="000000"/>
                          </a:solidFill>
                          <a:effectLst/>
                          <a:latin typeface="+mn-lt"/>
                          <a:ea typeface="Calibri" panose="020F0502020204030204" pitchFamily="34" charset="0"/>
                          <a:cs typeface="Calibri" panose="020F0502020204030204" pitchFamily="34" charset="0"/>
                        </a:rPr>
                        <a:t>məˈdɪsɪnl</a:t>
                      </a:r>
                      <a:r>
                        <a:rPr lang="en-US" sz="3000" dirty="0">
                          <a:solidFill>
                            <a:srgbClr val="000000"/>
                          </a:solidFill>
                          <a:effectLst/>
                          <a:latin typeface="+mn-lt"/>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3000" dirty="0">
                          <a:solidFill>
                            <a:srgbClr val="000000"/>
                          </a:solidFill>
                          <a:effectLst/>
                          <a:latin typeface="+mn-lt"/>
                          <a:ea typeface="Calibri" panose="020F0502020204030204" pitchFamily="34" charset="0"/>
                          <a:cs typeface="Calibri" panose="020F0502020204030204" pitchFamily="34" charset="0"/>
                        </a:rPr>
                        <a:t>(</a:t>
                      </a:r>
                      <a:r>
                        <a:rPr lang="en-US" sz="3000" dirty="0" err="1">
                          <a:solidFill>
                            <a:srgbClr val="000000"/>
                          </a:solidFill>
                          <a:effectLst/>
                          <a:latin typeface="+mn-lt"/>
                          <a:ea typeface="Calibri" panose="020F0502020204030204" pitchFamily="34" charset="0"/>
                          <a:cs typeface="Calibri" panose="020F0502020204030204" pitchFamily="34" charset="0"/>
                        </a:rPr>
                        <a:t>cây</a:t>
                      </a:r>
                      <a:r>
                        <a:rPr lang="en-US" sz="3000" dirty="0">
                          <a:solidFill>
                            <a:srgbClr val="000000"/>
                          </a:solidFill>
                          <a:effectLst/>
                          <a:latin typeface="+mn-lt"/>
                          <a:ea typeface="Calibri" panose="020F0502020204030204" pitchFamily="34" charset="0"/>
                          <a:cs typeface="Calibri" panose="020F0502020204030204" pitchFamily="34" charset="0"/>
                        </a:rPr>
                        <a:t>) </a:t>
                      </a:r>
                      <a:r>
                        <a:rPr lang="en-US" sz="3000" dirty="0" err="1">
                          <a:solidFill>
                            <a:srgbClr val="000000"/>
                          </a:solidFill>
                          <a:effectLst/>
                          <a:latin typeface="+mn-lt"/>
                          <a:ea typeface="Calibri" panose="020F0502020204030204" pitchFamily="34" charset="0"/>
                          <a:cs typeface="Calibri" panose="020F0502020204030204" pitchFamily="34" charset="0"/>
                        </a:rPr>
                        <a:t>thuốc</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3198107507"/>
                  </a:ext>
                </a:extLst>
              </a:tr>
            </a:tbl>
          </a:graphicData>
        </a:graphic>
      </p:graphicFrame>
      <p:pic>
        <p:nvPicPr>
          <p:cNvPr id="16"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243" y="1380743"/>
            <a:ext cx="609600" cy="609600"/>
          </a:xfrm>
          <a:prstGeom prst="rect">
            <a:avLst/>
          </a:prstGeom>
        </p:spPr>
      </p:pic>
      <p:pic>
        <p:nvPicPr>
          <p:cNvPr id="2" name="diverse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243" y="2045465"/>
            <a:ext cx="609600" cy="609600"/>
          </a:xfrm>
          <a:prstGeom prst="rect">
            <a:avLst/>
          </a:prstGeom>
        </p:spPr>
      </p:pic>
      <p:pic>
        <p:nvPicPr>
          <p:cNvPr id="20" name="medici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243" y="2730414"/>
            <a:ext cx="609600" cy="609600"/>
          </a:xfrm>
          <a:prstGeom prst="rect">
            <a:avLst/>
          </a:prstGeom>
        </p:spPr>
      </p:pic>
      <p:sp>
        <p:nvSpPr>
          <p:cNvPr id="12" name="TextBox 11"/>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a:t>
            </a:r>
            <a:r>
              <a:rPr lang="en-US" sz="3200" b="1" dirty="0">
                <a:effectLst>
                  <a:glow rad="88900">
                    <a:schemeClr val="bg1"/>
                  </a:glow>
                </a:effectLst>
                <a:latin typeface="Arial" panose="020B0604020202020204" pitchFamily="34" charset="0"/>
                <a:cs typeface="Arial" panose="020B0604020202020204" pitchFamily="34" charset="0"/>
              </a:rPr>
              <a:t>VOCABULARY</a:t>
            </a:r>
          </a:p>
        </p:txBody>
      </p:sp>
      <p:graphicFrame>
        <p:nvGraphicFramePr>
          <p:cNvPr id="3" name="Table 2"/>
          <p:cNvGraphicFramePr>
            <a:graphicFrameLocks noGrp="1"/>
          </p:cNvGraphicFramePr>
          <p:nvPr>
            <p:extLst>
              <p:ext uri="{D42A27DB-BD31-4B8C-83A1-F6EECF244321}">
                <p14:modId xmlns:p14="http://schemas.microsoft.com/office/powerpoint/2010/main" val="798833857"/>
              </p:ext>
            </p:extLst>
          </p:nvPr>
        </p:nvGraphicFramePr>
        <p:xfrm>
          <a:off x="703843" y="3598551"/>
          <a:ext cx="10354139" cy="1333726"/>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526926999"/>
                    </a:ext>
                  </a:extLst>
                </a:gridCol>
                <a:gridCol w="3385039">
                  <a:extLst>
                    <a:ext uri="{9D8B030D-6E8A-4147-A177-3AD203B41FA5}">
                      <a16:colId xmlns:a16="http://schemas.microsoft.com/office/drawing/2014/main" val="2878825102"/>
                    </a:ext>
                  </a:extLst>
                </a:gridCol>
                <a:gridCol w="3253154">
                  <a:extLst>
                    <a:ext uri="{9D8B030D-6E8A-4147-A177-3AD203B41FA5}">
                      <a16:colId xmlns:a16="http://schemas.microsoft.com/office/drawing/2014/main" val="1678265394"/>
                    </a:ext>
                  </a:extLst>
                </a:gridCol>
              </a:tblGrid>
              <a:tr h="666863">
                <a:tc>
                  <a:txBody>
                    <a:bodyPr/>
                    <a:lstStyle/>
                    <a:p>
                      <a:r>
                        <a:rPr lang="en-US" sz="3000" b="0" dirty="0"/>
                        <a:t>4. </a:t>
                      </a:r>
                      <a:r>
                        <a:rPr lang="en-US" sz="3000" b="0" dirty="0">
                          <a:solidFill>
                            <a:srgbClr val="FF0000"/>
                          </a:solidFill>
                        </a:rPr>
                        <a:t>E</a:t>
                      </a:r>
                      <a:r>
                        <a:rPr lang="en-US" sz="3000" b="0" dirty="0"/>
                        <a:t>cosystem (n)</a:t>
                      </a:r>
                    </a:p>
                  </a:txBody>
                  <a:tcPr marL="71755" marR="71755" marT="71755" marB="71755" anchor="ctr"/>
                </a:tc>
                <a:tc>
                  <a:txBody>
                    <a:bodyPr/>
                    <a:lstStyle/>
                    <a:p>
                      <a:pPr algn="ctr"/>
                      <a:r>
                        <a:rPr lang="en-US" sz="3000" b="0" dirty="0"/>
                        <a:t>    /ˈ</a:t>
                      </a:r>
                      <a:r>
                        <a:rPr lang="en-US" sz="3000" b="0" dirty="0" err="1"/>
                        <a:t>iːkəʊsɪstəm</a:t>
                      </a:r>
                      <a:r>
                        <a:rPr lang="en-US" sz="3000" b="0" dirty="0"/>
                        <a:t>/ </a:t>
                      </a:r>
                    </a:p>
                  </a:txBody>
                  <a:tcPr marL="36195" marR="36195" marT="71755" marB="71755" anchor="ctr"/>
                </a:tc>
                <a:tc>
                  <a:txBody>
                    <a:bodyPr/>
                    <a:lstStyle/>
                    <a:p>
                      <a:pPr algn="ctr"/>
                      <a:r>
                        <a:rPr lang="en-US" sz="3000" b="0" dirty="0"/>
                        <a:t> </a:t>
                      </a:r>
                      <a:r>
                        <a:rPr lang="en-US" sz="3000" b="0" dirty="0" err="1"/>
                        <a:t>hệ</a:t>
                      </a:r>
                      <a:r>
                        <a:rPr lang="en-US" sz="3000" b="0" baseline="0" dirty="0"/>
                        <a:t> </a:t>
                      </a:r>
                      <a:r>
                        <a:rPr lang="en-US" sz="3000" b="0" baseline="0" dirty="0" err="1"/>
                        <a:t>sinh</a:t>
                      </a:r>
                      <a:r>
                        <a:rPr lang="en-US" sz="3000" b="0" baseline="0" dirty="0"/>
                        <a:t> </a:t>
                      </a:r>
                      <a:r>
                        <a:rPr lang="en-US" sz="3000" b="0" baseline="0" dirty="0" err="1"/>
                        <a:t>thái</a:t>
                      </a:r>
                      <a:endParaRPr lang="en-US" sz="3000" b="0" dirty="0"/>
                    </a:p>
                  </a:txBody>
                  <a:tcPr marL="36195" marR="36195" marT="71755" marB="71755" anchor="ctr"/>
                </a:tc>
                <a:extLst>
                  <a:ext uri="{0D108BD9-81ED-4DB2-BD59-A6C34878D82A}">
                    <a16:rowId xmlns:a16="http://schemas.microsoft.com/office/drawing/2014/main" val="2974145862"/>
                  </a:ext>
                </a:extLst>
              </a:tr>
              <a:tr h="666863">
                <a:tc>
                  <a:txBody>
                    <a:bodyPr/>
                    <a:lstStyle/>
                    <a:p>
                      <a:r>
                        <a:rPr lang="en-US" sz="3000" b="0" dirty="0"/>
                        <a:t>5. </a:t>
                      </a:r>
                      <a:r>
                        <a:rPr lang="en-US" sz="3000" b="0" dirty="0">
                          <a:solidFill>
                            <a:srgbClr val="FF0000"/>
                          </a:solidFill>
                        </a:rPr>
                        <a:t>du</a:t>
                      </a:r>
                      <a:r>
                        <a:rPr lang="en-US" sz="3000" b="0" dirty="0"/>
                        <a:t>gong (n)  </a:t>
                      </a:r>
                    </a:p>
                  </a:txBody>
                  <a:tcPr marL="71755" marR="71755" marT="71755" marB="71755" anchor="ctr"/>
                </a:tc>
                <a:tc>
                  <a:txBody>
                    <a:bodyPr/>
                    <a:lstStyle/>
                    <a:p>
                      <a:r>
                        <a:rPr lang="en-US" sz="3000" b="0" dirty="0"/>
                        <a:t>          /ˈduː.</a:t>
                      </a:r>
                      <a:r>
                        <a:rPr lang="en-US" sz="3000" b="0" dirty="0" err="1"/>
                        <a:t>ɡɒŋ</a:t>
                      </a:r>
                      <a:r>
                        <a:rPr lang="en-US" sz="3000" b="0" dirty="0"/>
                        <a:t>/ </a:t>
                      </a:r>
                    </a:p>
                  </a:txBody>
                  <a:tcPr marL="36195" marR="36195" marT="71755" marB="71755" anchor="ctr"/>
                </a:tc>
                <a:tc>
                  <a:txBody>
                    <a:bodyPr/>
                    <a:lstStyle/>
                    <a:p>
                      <a:pPr algn="ctr"/>
                      <a:r>
                        <a:rPr lang="en-US" sz="3000" b="0" baseline="0" dirty="0" err="1"/>
                        <a:t>bò</a:t>
                      </a:r>
                      <a:r>
                        <a:rPr lang="en-US" sz="3000" b="0" baseline="0" dirty="0"/>
                        <a:t> </a:t>
                      </a:r>
                      <a:r>
                        <a:rPr lang="en-US" sz="3000" b="0" baseline="0" dirty="0" err="1"/>
                        <a:t>biển</a:t>
                      </a:r>
                      <a:endParaRPr lang="en-US" sz="3000" b="0" dirty="0"/>
                    </a:p>
                  </a:txBody>
                  <a:tcPr marL="36195" marR="36195" marT="71755" marB="71755" anchor="ctr"/>
                </a:tc>
                <a:extLst>
                  <a:ext uri="{0D108BD9-81ED-4DB2-BD59-A6C34878D82A}">
                    <a16:rowId xmlns:a16="http://schemas.microsoft.com/office/drawing/2014/main" val="2330806471"/>
                  </a:ext>
                </a:extLst>
              </a:tr>
            </a:tbl>
          </a:graphicData>
        </a:graphic>
      </p:graphicFrame>
      <p:pic>
        <p:nvPicPr>
          <p:cNvPr id="13" name="ecosystem-g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4243" y="3563505"/>
            <a:ext cx="523921" cy="526120"/>
          </a:xfrm>
          <a:prstGeom prst="rect">
            <a:avLst/>
          </a:prstGeom>
        </p:spPr>
      </p:pic>
      <p:pic>
        <p:nvPicPr>
          <p:cNvPr id="14" name="dugong">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211764" y="4313116"/>
            <a:ext cx="406400" cy="526120"/>
          </a:xfrm>
          <a:prstGeom prst="rect">
            <a:avLst/>
          </a:prstGeom>
        </p:spPr>
      </p:pic>
    </p:spTree>
    <p:extLst>
      <p:ext uri="{BB962C8B-B14F-4D97-AF65-F5344CB8AC3E}">
        <p14:creationId xmlns:p14="http://schemas.microsoft.com/office/powerpoint/2010/main" val="904210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92" fill="hold"/>
                                        <p:tgtEl>
                                          <p:spTgt spid="20"/>
                                        </p:tgtEl>
                                      </p:cBhvr>
                                    </p:cmd>
                                  </p:childTnLst>
                                </p:cTn>
                              </p:par>
                            </p:childTnLst>
                          </p:cTn>
                        </p:par>
                      </p:childTnLst>
                    </p:cTn>
                  </p:par>
                </p:childTnLst>
              </p:cTn>
              <p:nextCondLst>
                <p:cond evt="onClick" delay="0">
                  <p:tgtEl>
                    <p:spTgt spid="20"/>
                  </p:tgtEl>
                </p:cond>
              </p:nextCondLst>
            </p:seq>
            <p:audio>
              <p:cMediaNode vol="80000">
                <p:cTn id="19" fill="hold" display="0">
                  <p:stCondLst>
                    <p:cond delay="indefinite"/>
                  </p:stCondLst>
                  <p:endCondLst>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64" fill="hold"/>
                                        <p:tgtEl>
                                          <p:spTgt spid="14"/>
                                        </p:tgtEl>
                                      </p:cBhvr>
                                    </p:cmd>
                                  </p:childTnLst>
                                </p:cTn>
                              </p:par>
                            </p:childTnLst>
                          </p:cTn>
                        </p:par>
                      </p:childTnLst>
                    </p:cTn>
                  </p:par>
                </p:childTnLst>
              </p:cTn>
              <p:nextCondLst>
                <p:cond evt="onClick" delay="0">
                  <p:tgtEl>
                    <p:spTgt spid="14"/>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764" y="32503"/>
            <a:ext cx="4832184" cy="584775"/>
          </a:xfrm>
          <a:prstGeom prst="rect">
            <a:avLst/>
          </a:prstGeom>
          <a:solidFill>
            <a:srgbClr val="FBCDCD"/>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Checking vocabulary</a:t>
            </a:r>
          </a:p>
        </p:txBody>
      </p:sp>
      <p:sp>
        <p:nvSpPr>
          <p:cNvPr id="6" name="Rectangle 5"/>
          <p:cNvSpPr/>
          <p:nvPr/>
        </p:nvSpPr>
        <p:spPr>
          <a:xfrm>
            <a:off x="8096209" y="1650556"/>
            <a:ext cx="1429943" cy="553998"/>
          </a:xfrm>
          <a:prstGeom prst="rect">
            <a:avLst/>
          </a:prstGeom>
        </p:spPr>
        <p:txBody>
          <a:bodyPr wrap="none">
            <a:spAutoFit/>
          </a:bodyPr>
          <a:lstStyle/>
          <a:p>
            <a:r>
              <a:rPr lang="en-US" sz="3000" dirty="0">
                <a:solidFill>
                  <a:srgbClr val="000000"/>
                </a:solidFill>
                <a:ea typeface="Calibri" panose="020F0502020204030204" pitchFamily="34" charset="0"/>
                <a:cs typeface="Calibri" panose="020F0502020204030204" pitchFamily="34" charset="0"/>
              </a:rPr>
              <a:t>contain </a:t>
            </a:r>
            <a:endParaRPr lang="en-US" dirty="0"/>
          </a:p>
        </p:txBody>
      </p:sp>
      <p:sp>
        <p:nvSpPr>
          <p:cNvPr id="7" name="Rectangle 6"/>
          <p:cNvSpPr/>
          <p:nvPr/>
        </p:nvSpPr>
        <p:spPr>
          <a:xfrm>
            <a:off x="2627856" y="1753740"/>
            <a:ext cx="1477520"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diverse  </a:t>
            </a:r>
            <a:endParaRPr lang="en-US" sz="3000" dirty="0">
              <a:solidFill>
                <a:prstClr val="black"/>
              </a:solidFill>
              <a:ea typeface="Times New Roman" panose="02020603050405020304" pitchFamily="18" charset="0"/>
              <a:cs typeface="Times New Roman" panose="02020603050405020304" pitchFamily="18" charset="0"/>
            </a:endParaRPr>
          </a:p>
        </p:txBody>
      </p:sp>
      <p:sp>
        <p:nvSpPr>
          <p:cNvPr id="8" name="Rectangle 7"/>
          <p:cNvSpPr/>
          <p:nvPr/>
        </p:nvSpPr>
        <p:spPr>
          <a:xfrm>
            <a:off x="5043948" y="2946145"/>
            <a:ext cx="2672142"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medicinal plant </a:t>
            </a:r>
          </a:p>
        </p:txBody>
      </p:sp>
      <p:sp>
        <p:nvSpPr>
          <p:cNvPr id="9" name="Rectangle 8"/>
          <p:cNvSpPr/>
          <p:nvPr/>
        </p:nvSpPr>
        <p:spPr>
          <a:xfrm>
            <a:off x="2996713" y="4819333"/>
            <a:ext cx="1899751" cy="553998"/>
          </a:xfrm>
          <a:prstGeom prst="rect">
            <a:avLst/>
          </a:prstGeom>
        </p:spPr>
        <p:txBody>
          <a:bodyPr wrap="none">
            <a:spAutoFit/>
          </a:bodyPr>
          <a:lstStyle/>
          <a:p>
            <a:pPr lvl="0"/>
            <a:r>
              <a:rPr lang="en-US" sz="3000" dirty="0">
                <a:solidFill>
                  <a:prstClr val="black"/>
                </a:solidFill>
              </a:rPr>
              <a:t>Ecosystem </a:t>
            </a:r>
          </a:p>
        </p:txBody>
      </p:sp>
      <p:sp>
        <p:nvSpPr>
          <p:cNvPr id="10" name="Rectangle 9"/>
          <p:cNvSpPr/>
          <p:nvPr/>
        </p:nvSpPr>
        <p:spPr>
          <a:xfrm>
            <a:off x="8047702" y="4701346"/>
            <a:ext cx="1526956" cy="553998"/>
          </a:xfrm>
          <a:prstGeom prst="rect">
            <a:avLst/>
          </a:prstGeom>
        </p:spPr>
        <p:txBody>
          <a:bodyPr wrap="none">
            <a:spAutoFit/>
          </a:bodyPr>
          <a:lstStyle/>
          <a:p>
            <a:r>
              <a:rPr lang="en-US" sz="3000" dirty="0">
                <a:solidFill>
                  <a:prstClr val="black"/>
                </a:solidFill>
              </a:rPr>
              <a:t>dugong  </a:t>
            </a:r>
            <a:endParaRPr lang="en-US" dirty="0"/>
          </a:p>
        </p:txBody>
      </p:sp>
      <p:sp>
        <p:nvSpPr>
          <p:cNvPr id="11" name="Oval 10"/>
          <p:cNvSpPr/>
          <p:nvPr/>
        </p:nvSpPr>
        <p:spPr>
          <a:xfrm>
            <a:off x="7442094" y="1234097"/>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chứa</a:t>
            </a:r>
            <a:r>
              <a:rPr lang="en-GB" sz="2800" b="1" kern="0" dirty="0">
                <a:solidFill>
                  <a:srgbClr val="FFFF66"/>
                </a:solidFill>
                <a:latin typeface="Times New Roman" pitchFamily="18" charset="0"/>
                <a:cs typeface="Times New Roman" pitchFamily="18" charset="0"/>
              </a:rPr>
              <a:t> </a:t>
            </a:r>
            <a:r>
              <a:rPr lang="en-GB" sz="2800" b="1" kern="0" dirty="0" err="1">
                <a:solidFill>
                  <a:srgbClr val="FFFF66"/>
                </a:solidFill>
                <a:latin typeface="Times New Roman" pitchFamily="18" charset="0"/>
                <a:cs typeface="Times New Roman" pitchFamily="18" charset="0"/>
              </a:rPr>
              <a:t>đựng</a:t>
            </a:r>
            <a:r>
              <a:rPr lang="en-GB" sz="2800" b="1" kern="0" dirty="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a:ln>
                <a:noFill/>
              </a:ln>
              <a:solidFill>
                <a:srgbClr val="FFFF66"/>
              </a:solidFill>
              <a:effectLst/>
              <a:uLnTx/>
              <a:uFillTx/>
              <a:latin typeface="Times New Roman" pitchFamily="18" charset="0"/>
              <a:ea typeface="+mn-ea"/>
              <a:cs typeface="Times New Roman" pitchFamily="18" charset="0"/>
            </a:endParaRPr>
          </a:p>
        </p:txBody>
      </p:sp>
      <p:sp>
        <p:nvSpPr>
          <p:cNvPr id="12" name="Oval 11"/>
          <p:cNvSpPr/>
          <p:nvPr/>
        </p:nvSpPr>
        <p:spPr>
          <a:xfrm>
            <a:off x="1997530" y="1342474"/>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Phong</a:t>
            </a:r>
            <a:r>
              <a:rPr lang="en-GB" sz="2800" b="1" kern="0" dirty="0">
                <a:solidFill>
                  <a:srgbClr val="FFFF66"/>
                </a:solidFill>
                <a:latin typeface="Times New Roman" pitchFamily="18" charset="0"/>
                <a:cs typeface="Times New Roman" pitchFamily="18" charset="0"/>
              </a:rPr>
              <a:t> </a:t>
            </a:r>
            <a:r>
              <a:rPr lang="en-GB" sz="2800" b="1" kern="0" dirty="0" err="1">
                <a:solidFill>
                  <a:srgbClr val="FFFF66"/>
                </a:solidFill>
                <a:latin typeface="Times New Roman" pitchFamily="18" charset="0"/>
                <a:cs typeface="Times New Roman" pitchFamily="18" charset="0"/>
              </a:rPr>
              <a:t>phú</a:t>
            </a:r>
            <a:r>
              <a:rPr lang="en-GB" sz="2800" b="1" kern="0" dirty="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a:ln>
                <a:noFill/>
              </a:ln>
              <a:solidFill>
                <a:srgbClr val="FFFF66"/>
              </a:solidFill>
              <a:effectLst/>
              <a:uLnTx/>
              <a:uFillTx/>
              <a:latin typeface="Times New Roman" pitchFamily="18" charset="0"/>
              <a:ea typeface="+mn-ea"/>
              <a:cs typeface="Times New Roman" pitchFamily="18" charset="0"/>
            </a:endParaRPr>
          </a:p>
        </p:txBody>
      </p:sp>
      <p:sp>
        <p:nvSpPr>
          <p:cNvPr id="13" name="Oval 12"/>
          <p:cNvSpPr/>
          <p:nvPr/>
        </p:nvSpPr>
        <p:spPr>
          <a:xfrm>
            <a:off x="5043948" y="2729390"/>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cây</a:t>
            </a:r>
            <a:r>
              <a:rPr lang="en-GB" sz="2800" b="1" kern="0" dirty="0">
                <a:solidFill>
                  <a:srgbClr val="FFFF66"/>
                </a:solidFill>
                <a:latin typeface="Times New Roman" pitchFamily="18" charset="0"/>
                <a:cs typeface="Times New Roman" pitchFamily="18" charset="0"/>
              </a:rPr>
              <a:t> </a:t>
            </a:r>
            <a:r>
              <a:rPr lang="en-GB" sz="2800" b="1" kern="0" dirty="0" err="1">
                <a:solidFill>
                  <a:srgbClr val="FFFF66"/>
                </a:solidFill>
                <a:latin typeface="Times New Roman" pitchFamily="18" charset="0"/>
                <a:cs typeface="Times New Roman" pitchFamily="18" charset="0"/>
              </a:rPr>
              <a:t>thuốc</a:t>
            </a:r>
            <a:r>
              <a:rPr lang="en-GB" sz="2800" b="1" kern="0" dirty="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a:ln>
                <a:noFill/>
              </a:ln>
              <a:solidFill>
                <a:srgbClr val="FFFF66"/>
              </a:solidFill>
              <a:effectLst/>
              <a:uLnTx/>
              <a:uFillTx/>
              <a:latin typeface="Times New Roman" pitchFamily="18" charset="0"/>
              <a:ea typeface="+mn-ea"/>
              <a:cs typeface="Times New Roman" pitchFamily="18" charset="0"/>
            </a:endParaRPr>
          </a:p>
        </p:txBody>
      </p:sp>
      <p:sp>
        <p:nvSpPr>
          <p:cNvPr id="14" name="Oval 13"/>
          <p:cNvSpPr/>
          <p:nvPr/>
        </p:nvSpPr>
        <p:spPr>
          <a:xfrm>
            <a:off x="2627856" y="4333061"/>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hệ</a:t>
            </a:r>
            <a:r>
              <a:rPr lang="en-GB" sz="2800" b="1" kern="0" dirty="0">
                <a:solidFill>
                  <a:srgbClr val="FFFF66"/>
                </a:solidFill>
                <a:latin typeface="Times New Roman" pitchFamily="18" charset="0"/>
                <a:cs typeface="Times New Roman" pitchFamily="18" charset="0"/>
              </a:rPr>
              <a:t> </a:t>
            </a:r>
            <a:r>
              <a:rPr lang="en-GB" sz="2800" b="1" kern="0" dirty="0" err="1">
                <a:solidFill>
                  <a:srgbClr val="FFFF66"/>
                </a:solidFill>
                <a:latin typeface="Times New Roman" pitchFamily="18" charset="0"/>
                <a:cs typeface="Times New Roman" pitchFamily="18" charset="0"/>
              </a:rPr>
              <a:t>sinh</a:t>
            </a:r>
            <a:r>
              <a:rPr lang="en-GB" sz="2800" b="1" kern="0" dirty="0">
                <a:solidFill>
                  <a:srgbClr val="FFFF66"/>
                </a:solidFill>
                <a:latin typeface="Times New Roman" pitchFamily="18" charset="0"/>
                <a:cs typeface="Times New Roman" pitchFamily="18" charset="0"/>
              </a:rPr>
              <a:t> </a:t>
            </a:r>
            <a:r>
              <a:rPr lang="en-GB" sz="2800" b="1" kern="0" dirty="0" err="1">
                <a:solidFill>
                  <a:srgbClr val="FFFF66"/>
                </a:solidFill>
                <a:latin typeface="Times New Roman" pitchFamily="18" charset="0"/>
                <a:cs typeface="Times New Roman" pitchFamily="18" charset="0"/>
              </a:rPr>
              <a:t>thái</a:t>
            </a:r>
            <a:r>
              <a:rPr lang="en-GB" sz="2800" b="1" kern="0" dirty="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a:ln>
                <a:noFill/>
              </a:ln>
              <a:solidFill>
                <a:srgbClr val="FFFF66"/>
              </a:solidFill>
              <a:effectLst/>
              <a:uLnTx/>
              <a:uFillTx/>
              <a:latin typeface="Times New Roman" pitchFamily="18" charset="0"/>
              <a:ea typeface="+mn-ea"/>
              <a:cs typeface="Times New Roman" pitchFamily="18" charset="0"/>
            </a:endParaRPr>
          </a:p>
        </p:txBody>
      </p:sp>
      <p:sp>
        <p:nvSpPr>
          <p:cNvPr id="15" name="Oval 14"/>
          <p:cNvSpPr/>
          <p:nvPr/>
        </p:nvSpPr>
        <p:spPr>
          <a:xfrm>
            <a:off x="7442094" y="4317902"/>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Bò</a:t>
            </a:r>
            <a:r>
              <a:rPr lang="en-GB" sz="2800" b="1" kern="0" dirty="0">
                <a:solidFill>
                  <a:srgbClr val="FFFF66"/>
                </a:solidFill>
                <a:latin typeface="Times New Roman" pitchFamily="18" charset="0"/>
                <a:cs typeface="Times New Roman" pitchFamily="18" charset="0"/>
              </a:rPr>
              <a:t> </a:t>
            </a:r>
            <a:r>
              <a:rPr lang="en-GB" sz="2800" b="1" kern="0" dirty="0" err="1">
                <a:solidFill>
                  <a:srgbClr val="FFFF66"/>
                </a:solidFill>
                <a:latin typeface="Times New Roman" pitchFamily="18" charset="0"/>
                <a:cs typeface="Times New Roman" pitchFamily="18" charset="0"/>
              </a:rPr>
              <a:t>biển</a:t>
            </a:r>
            <a:r>
              <a:rPr lang="en-GB" sz="2800" b="1" kern="0" dirty="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a:ln>
                <a:noFill/>
              </a:ln>
              <a:solidFill>
                <a:srgbClr val="FFFF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9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ppt_x"/>
                                          </p:val>
                                        </p:tav>
                                      </p:tavLst>
                                    </p:anim>
                                    <p:anim calcmode="lin" valueType="num">
                                      <p:cBhvr additive="base">
                                        <p:cTn id="40" dur="500"/>
                                        <p:tgtEl>
                                          <p:spTgt spid="12"/>
                                        </p:tgtEl>
                                        <p:attrNameLst>
                                          <p:attrName>ppt_y</p:attrName>
                                        </p:attrNameLst>
                                      </p:cBhvr>
                                      <p:tavLst>
                                        <p:tav tm="0">
                                          <p:val>
                                            <p:strVal val="ppt_y"/>
                                          </p:val>
                                        </p:tav>
                                        <p:tav tm="100000">
                                          <p:val>
                                            <p:strVal val="1+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8669" y="736740"/>
            <a:ext cx="10464692" cy="954107"/>
          </a:xfrm>
          <a:prstGeom prst="rect">
            <a:avLst/>
          </a:prstGeom>
          <a:noFill/>
          <a:effectLst/>
        </p:spPr>
        <p:txBody>
          <a:bodyPr wrap="square" rtlCol="0">
            <a:spAutoFit/>
          </a:bodyPr>
          <a:lstStyle/>
          <a:p>
            <a:r>
              <a:rPr lang="en-US" sz="2800" b="1" dirty="0">
                <a:solidFill>
                  <a:srgbClr val="FF0000"/>
                </a:solidFill>
                <a:effectLst>
                  <a:glow rad="88900">
                    <a:schemeClr val="bg1"/>
                  </a:glow>
                </a:effectLst>
                <a:cs typeface="Arial" panose="020B0604020202020204" pitchFamily="34" charset="0"/>
              </a:rPr>
              <a:t>Read the text and choose the words or phrases to make the following statements correct.</a:t>
            </a:r>
          </a:p>
        </p:txBody>
      </p:sp>
      <p:sp>
        <p:nvSpPr>
          <p:cNvPr id="16" name="Rounded Rectangle 15"/>
          <p:cNvSpPr/>
          <p:nvPr/>
        </p:nvSpPr>
        <p:spPr>
          <a:xfrm>
            <a:off x="474364" y="851914"/>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4822" y="736740"/>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READING</a:t>
            </a:r>
          </a:p>
        </p:txBody>
      </p:sp>
      <p:sp>
        <p:nvSpPr>
          <p:cNvPr id="3" name="Rectangle 2"/>
          <p:cNvSpPr/>
          <p:nvPr/>
        </p:nvSpPr>
        <p:spPr>
          <a:xfrm>
            <a:off x="699404" y="1530549"/>
            <a:ext cx="10804338" cy="5262979"/>
          </a:xfrm>
          <a:prstGeom prst="rect">
            <a:avLst/>
          </a:prstGeom>
        </p:spPr>
        <p:txBody>
          <a:bodyPr wrap="square">
            <a:spAutoFit/>
          </a:bodyPr>
          <a:lstStyle/>
          <a:p>
            <a:pPr algn="just"/>
            <a:r>
              <a:rPr lang="en-US" sz="2400" b="1" dirty="0">
                <a:solidFill>
                  <a:srgbClr val="000000"/>
                </a:solidFill>
                <a:latin typeface="Times New Roman" panose="02020603050405020304" pitchFamily="18" charset="0"/>
                <a:cs typeface="Times New Roman" panose="02020603050405020304" pitchFamily="18" charset="0"/>
              </a:rPr>
              <a:t>   Today, there are national parks all over the world, and the number is rising all the time. A national park is a special area for the protection of the environment and wildlife.</a:t>
            </a:r>
          </a:p>
          <a:p>
            <a:pPr algn="just"/>
            <a:r>
              <a:rPr lang="en-US" sz="2400" b="1" dirty="0">
                <a:solidFill>
                  <a:srgbClr val="000000"/>
                </a:solidFill>
                <a:latin typeface="Times New Roman" panose="02020603050405020304" pitchFamily="18" charset="0"/>
                <a:cs typeface="Times New Roman" panose="02020603050405020304" pitchFamily="18" charset="0"/>
              </a:rPr>
              <a:t>In Viet Nam, there are now 34 national parks. Con Dao National Park is one of them. It became a national park in 1993. The park is in Con Dao District, Ba Ria-</a:t>
            </a:r>
            <a:r>
              <a:rPr lang="en-US" sz="2400" b="1" dirty="0" err="1">
                <a:solidFill>
                  <a:srgbClr val="000000"/>
                </a:solidFill>
                <a:latin typeface="Times New Roman" panose="02020603050405020304" pitchFamily="18" charset="0"/>
                <a:cs typeface="Times New Roman" panose="02020603050405020304" pitchFamily="18" charset="0"/>
              </a:rPr>
              <a:t>Vung</a:t>
            </a:r>
            <a:r>
              <a:rPr lang="en-US" sz="2400" b="1" dirty="0">
                <a:solidFill>
                  <a:srgbClr val="000000"/>
                </a:solidFill>
                <a:latin typeface="Times New Roman" panose="02020603050405020304" pitchFamily="18" charset="0"/>
                <a:cs typeface="Times New Roman" panose="02020603050405020304" pitchFamily="18" charset="0"/>
              </a:rPr>
              <a:t> Tau Province. It contains 16 small islands covering 20,000 hectares. The ecosystem here is very diverse with thousands of species, including marine animals. Many species of corals as well as sea turtles, dolphins, and endangered dugongs live here as well. The park is also home to a lot of valuable kinds of woods and medicinal plants. Three ancient trees in the park were named “Vietnamese Heritage Trees”.</a:t>
            </a:r>
          </a:p>
          <a:p>
            <a:pPr algn="just"/>
            <a:r>
              <a:rPr lang="en-US" sz="2400" b="1" dirty="0">
                <a:solidFill>
                  <a:srgbClr val="000000"/>
                </a:solidFill>
                <a:latin typeface="Times New Roman" panose="02020603050405020304" pitchFamily="18" charset="0"/>
                <a:cs typeface="Times New Roman" panose="02020603050405020304" pitchFamily="18" charset="0"/>
              </a:rPr>
              <a:t>Con Dao National Park, like other national parks, plays a key role in saving endangered species as well as protecting the environment and natural resources. It also helps raise the awareness of local residents about the importance of nature.</a:t>
            </a:r>
            <a:endParaRPr lang="en-US" sz="2400" b="1" i="0" dirty="0">
              <a:solidFill>
                <a:srgbClr val="000000"/>
              </a:solidFill>
              <a:effectLst/>
              <a:latin typeface="Times New Roman" panose="02020603050405020304" pitchFamily="18" charset="0"/>
              <a:cs typeface="Times New Roman" panose="02020603050405020304" pitchFamily="18" charset="0"/>
            </a:endParaRPr>
          </a:p>
        </p:txBody>
      </p:sp>
      <p:pic>
        <p:nvPicPr>
          <p:cNvPr id="4" name="ttsMP3.com_VoiceText_2023-12-29_22_25_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6961" y="168107"/>
            <a:ext cx="406400" cy="406400"/>
          </a:xfrm>
          <a:prstGeom prst="rect">
            <a:avLst/>
          </a:prstGeom>
        </p:spPr>
      </p:pic>
    </p:spTree>
    <p:extLst>
      <p:ext uri="{BB962C8B-B14F-4D97-AF65-F5344CB8AC3E}">
        <p14:creationId xmlns:p14="http://schemas.microsoft.com/office/powerpoint/2010/main" val="3023515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8211" y="883487"/>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correct.</a:t>
            </a:r>
          </a:p>
        </p:txBody>
      </p:sp>
      <p:sp>
        <p:nvSpPr>
          <p:cNvPr id="16" name="Rounded Rectangle 15"/>
          <p:cNvSpPr/>
          <p:nvPr/>
        </p:nvSpPr>
        <p:spPr>
          <a:xfrm>
            <a:off x="631680" y="975025"/>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2138" y="859851"/>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READING</a:t>
            </a:r>
          </a:p>
        </p:txBody>
      </p:sp>
      <p:sp>
        <p:nvSpPr>
          <p:cNvPr id="22" name="Hộp Văn bản 5">
            <a:extLst>
              <a:ext uri="{FF2B5EF4-FFF2-40B4-BE49-F238E27FC236}">
                <a16:creationId xmlns:a16="http://schemas.microsoft.com/office/drawing/2014/main" id="{7031D8DD-1F0E-DF29-916C-73D2D9948659}"/>
              </a:ext>
            </a:extLst>
          </p:cNvPr>
          <p:cNvSpPr txBox="1"/>
          <p:nvPr/>
        </p:nvSpPr>
        <p:spPr>
          <a:xfrm>
            <a:off x="295088" y="2194790"/>
            <a:ext cx="10985443" cy="3939540"/>
          </a:xfrm>
          <a:prstGeom prst="rect">
            <a:avLst/>
          </a:prstGeom>
          <a:noFill/>
        </p:spPr>
        <p:txBody>
          <a:bodyPr wrap="square">
            <a:spAutoFit/>
          </a:bodyPr>
          <a:lstStyle/>
          <a:p>
            <a:pPr>
              <a:spcBef>
                <a:spcPts val="600"/>
              </a:spcBef>
              <a:spcAft>
                <a:spcPts val="600"/>
              </a:spcAft>
            </a:pPr>
            <a:r>
              <a:rPr lang="en-US" sz="3200" b="1" dirty="0">
                <a:solidFill>
                  <a:schemeClr val="accent2"/>
                </a:solidFill>
              </a:rPr>
              <a:t>1.</a:t>
            </a:r>
            <a:r>
              <a:rPr lang="en-US" sz="3200" dirty="0"/>
              <a:t> There are 34 </a:t>
            </a:r>
            <a:r>
              <a:rPr lang="en-US" sz="3200" b="1" dirty="0">
                <a:solidFill>
                  <a:srgbClr val="E0702A"/>
                </a:solidFill>
              </a:rPr>
              <a:t>national parks </a:t>
            </a:r>
            <a:r>
              <a:rPr lang="en-US" sz="3200" dirty="0"/>
              <a:t>/ </a:t>
            </a:r>
            <a:r>
              <a:rPr lang="en-US" sz="3200" b="1" dirty="0">
                <a:solidFill>
                  <a:srgbClr val="E0702A"/>
                </a:solidFill>
              </a:rPr>
              <a:t>nations’ parks </a:t>
            </a:r>
            <a:r>
              <a:rPr lang="en-US" sz="3200" dirty="0"/>
              <a:t>in Viet Nam now.</a:t>
            </a:r>
          </a:p>
          <a:p>
            <a:pPr>
              <a:spcBef>
                <a:spcPts val="600"/>
              </a:spcBef>
              <a:spcAft>
                <a:spcPts val="600"/>
              </a:spcAft>
            </a:pPr>
            <a:endParaRPr lang="en-US" sz="1000" dirty="0"/>
          </a:p>
          <a:p>
            <a:pPr>
              <a:spcBef>
                <a:spcPts val="600"/>
              </a:spcBef>
              <a:spcAft>
                <a:spcPts val="600"/>
              </a:spcAft>
            </a:pPr>
            <a:r>
              <a:rPr lang="en-US" sz="3200" b="1" dirty="0">
                <a:solidFill>
                  <a:schemeClr val="accent2"/>
                </a:solidFill>
              </a:rPr>
              <a:t>2. </a:t>
            </a:r>
            <a:r>
              <a:rPr lang="en-US" sz="3200" dirty="0"/>
              <a:t>The </a:t>
            </a:r>
            <a:r>
              <a:rPr lang="en-US" sz="3200" b="1" dirty="0">
                <a:solidFill>
                  <a:srgbClr val="E0702A"/>
                </a:solidFill>
              </a:rPr>
              <a:t>conservation</a:t>
            </a:r>
            <a:r>
              <a:rPr lang="en-US" sz="3200" dirty="0"/>
              <a:t> / </a:t>
            </a:r>
            <a:r>
              <a:rPr lang="en-US" sz="3200" b="1" dirty="0">
                <a:solidFill>
                  <a:srgbClr val="E0702A"/>
                </a:solidFill>
              </a:rPr>
              <a:t>ecosystem</a:t>
            </a:r>
            <a:r>
              <a:rPr lang="en-US" sz="3200" dirty="0"/>
              <a:t> in Con Dao is very diverse.</a:t>
            </a:r>
          </a:p>
          <a:p>
            <a:pPr>
              <a:spcBef>
                <a:spcPts val="600"/>
              </a:spcBef>
              <a:spcAft>
                <a:spcPts val="600"/>
              </a:spcAft>
            </a:pPr>
            <a:endParaRPr lang="en-US" sz="1000" dirty="0"/>
          </a:p>
          <a:p>
            <a:pPr>
              <a:spcBef>
                <a:spcPts val="600"/>
              </a:spcBef>
              <a:spcAft>
                <a:spcPts val="600"/>
              </a:spcAft>
            </a:pPr>
            <a:r>
              <a:rPr lang="en-US" sz="3200" b="1" dirty="0">
                <a:solidFill>
                  <a:schemeClr val="accent2"/>
                </a:solidFill>
              </a:rPr>
              <a:t>3. </a:t>
            </a:r>
            <a:r>
              <a:rPr lang="en-US" sz="3200" dirty="0"/>
              <a:t>The dugong is a(n) </a:t>
            </a:r>
            <a:r>
              <a:rPr lang="en-US" sz="3200" b="1" dirty="0">
                <a:solidFill>
                  <a:srgbClr val="E0702A"/>
                </a:solidFill>
              </a:rPr>
              <a:t>dangerous</a:t>
            </a:r>
            <a:r>
              <a:rPr lang="en-US" sz="3200" dirty="0"/>
              <a:t> / </a:t>
            </a:r>
            <a:r>
              <a:rPr lang="en-US" sz="3200" b="1" dirty="0">
                <a:solidFill>
                  <a:srgbClr val="E0702A"/>
                </a:solidFill>
              </a:rPr>
              <a:t>endangered</a:t>
            </a:r>
            <a:r>
              <a:rPr lang="en-US" sz="3200" dirty="0"/>
              <a:t> animal.</a:t>
            </a:r>
          </a:p>
          <a:p>
            <a:pPr>
              <a:spcBef>
                <a:spcPts val="600"/>
              </a:spcBef>
              <a:spcAft>
                <a:spcPts val="600"/>
              </a:spcAft>
            </a:pPr>
            <a:endParaRPr lang="en-US" sz="1000" dirty="0"/>
          </a:p>
          <a:p>
            <a:pPr>
              <a:spcBef>
                <a:spcPts val="600"/>
              </a:spcBef>
              <a:spcAft>
                <a:spcPts val="600"/>
              </a:spcAft>
            </a:pPr>
            <a:r>
              <a:rPr lang="en-US" sz="3200" b="1" dirty="0">
                <a:solidFill>
                  <a:schemeClr val="accent2"/>
                </a:solidFill>
              </a:rPr>
              <a:t>4.</a:t>
            </a:r>
            <a:r>
              <a:rPr lang="en-US" sz="3200" dirty="0"/>
              <a:t> National parks play a key role in saving the </a:t>
            </a:r>
            <a:r>
              <a:rPr lang="en-US" sz="3200" b="1" dirty="0">
                <a:solidFill>
                  <a:srgbClr val="E0702A"/>
                </a:solidFill>
              </a:rPr>
              <a:t>environment</a:t>
            </a:r>
            <a:r>
              <a:rPr lang="en-US" sz="3200" dirty="0"/>
              <a:t> / </a:t>
            </a:r>
            <a:r>
              <a:rPr lang="en-US" sz="3200" b="1" dirty="0">
                <a:solidFill>
                  <a:srgbClr val="E0702A"/>
                </a:solidFill>
              </a:rPr>
              <a:t>small islands</a:t>
            </a:r>
            <a:r>
              <a:rPr lang="en-US" sz="3200" dirty="0"/>
              <a:t>.</a:t>
            </a:r>
          </a:p>
        </p:txBody>
      </p:sp>
      <p:sp>
        <p:nvSpPr>
          <p:cNvPr id="2" name="Oval 1"/>
          <p:cNvSpPr/>
          <p:nvPr/>
        </p:nvSpPr>
        <p:spPr>
          <a:xfrm>
            <a:off x="2901462" y="2212374"/>
            <a:ext cx="2567353" cy="59237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903839" y="3144358"/>
            <a:ext cx="1995800"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17223" y="4093926"/>
            <a:ext cx="2242038"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781191" y="5043495"/>
            <a:ext cx="2417885"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5D178C3-CF11-4F89-B19C-9BC5653682C0}"/>
              </a:ext>
            </a:extLst>
          </p:cNvPr>
          <p:cNvSpPr/>
          <p:nvPr/>
        </p:nvSpPr>
        <p:spPr>
          <a:xfrm>
            <a:off x="1580945" y="6212331"/>
            <a:ext cx="7195496"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In Viet Nam, there are now </a:t>
            </a:r>
            <a:r>
              <a:rPr lang="en-US" sz="2800" b="1" dirty="0">
                <a:solidFill>
                  <a:srgbClr val="FF0000"/>
                </a:solidFill>
                <a:latin typeface="Times New Roman" panose="02020603050405020304" pitchFamily="18" charset="0"/>
                <a:cs typeface="Times New Roman" panose="02020603050405020304" pitchFamily="18" charset="0"/>
              </a:rPr>
              <a:t>34 national parks</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dirty="0"/>
          </a:p>
        </p:txBody>
      </p:sp>
      <p:sp>
        <p:nvSpPr>
          <p:cNvPr id="4" name="Rectangle 3">
            <a:extLst>
              <a:ext uri="{FF2B5EF4-FFF2-40B4-BE49-F238E27FC236}">
                <a16:creationId xmlns:a16="http://schemas.microsoft.com/office/drawing/2014/main" id="{11749702-74AD-4FB5-86CC-24C730EF69F6}"/>
              </a:ext>
            </a:extLst>
          </p:cNvPr>
          <p:cNvSpPr/>
          <p:nvPr/>
        </p:nvSpPr>
        <p:spPr>
          <a:xfrm>
            <a:off x="2146889" y="6046121"/>
            <a:ext cx="8052187"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The ecosystem </a:t>
            </a:r>
            <a:r>
              <a:rPr lang="en-US" sz="3200" b="1" dirty="0">
                <a:solidFill>
                  <a:srgbClr val="000000"/>
                </a:solidFill>
                <a:latin typeface="Times New Roman" panose="02020603050405020304" pitchFamily="18" charset="0"/>
                <a:cs typeface="Times New Roman" panose="02020603050405020304" pitchFamily="18" charset="0"/>
              </a:rPr>
              <a:t>here is very diverse</a:t>
            </a:r>
          </a:p>
        </p:txBody>
      </p:sp>
      <p:sp>
        <p:nvSpPr>
          <p:cNvPr id="7" name="Rectangle 6">
            <a:extLst>
              <a:ext uri="{FF2B5EF4-FFF2-40B4-BE49-F238E27FC236}">
                <a16:creationId xmlns:a16="http://schemas.microsoft.com/office/drawing/2014/main" id="{BF051A3F-174C-4019-9FC3-C13B26E898EF}"/>
              </a:ext>
            </a:extLst>
          </p:cNvPr>
          <p:cNvSpPr/>
          <p:nvPr/>
        </p:nvSpPr>
        <p:spPr>
          <a:xfrm>
            <a:off x="1143971" y="5892252"/>
            <a:ext cx="8257017" cy="830997"/>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Many species of corals as well as sea turtles, dolphins, and </a:t>
            </a:r>
            <a:r>
              <a:rPr lang="en-US" sz="2400" b="1" dirty="0">
                <a:solidFill>
                  <a:srgbClr val="FF0000"/>
                </a:solidFill>
                <a:latin typeface="Times New Roman" panose="02020603050405020304" pitchFamily="18" charset="0"/>
                <a:cs typeface="Times New Roman" panose="02020603050405020304" pitchFamily="18" charset="0"/>
              </a:rPr>
              <a:t>endangered dugongs live here as well</a:t>
            </a:r>
            <a:r>
              <a:rPr lang="en-US" sz="2400" b="1" dirty="0">
                <a:solidFill>
                  <a:srgbClr val="000000"/>
                </a:solidFill>
                <a:latin typeface="Times New Roman" panose="02020603050405020304" pitchFamily="18" charset="0"/>
                <a:cs typeface="Times New Roman" panose="02020603050405020304" pitchFamily="18" charset="0"/>
              </a:rPr>
              <a:t>. </a:t>
            </a:r>
            <a:endParaRPr lang="vi-VN" sz="2400" dirty="0"/>
          </a:p>
        </p:txBody>
      </p:sp>
      <p:sp>
        <p:nvSpPr>
          <p:cNvPr id="8" name="Rectangle 7">
            <a:extLst>
              <a:ext uri="{FF2B5EF4-FFF2-40B4-BE49-F238E27FC236}">
                <a16:creationId xmlns:a16="http://schemas.microsoft.com/office/drawing/2014/main" id="{0E5CEF8D-A958-4F3D-8978-62704DE089A1}"/>
              </a:ext>
            </a:extLst>
          </p:cNvPr>
          <p:cNvSpPr/>
          <p:nvPr/>
        </p:nvSpPr>
        <p:spPr>
          <a:xfrm>
            <a:off x="692138" y="5951855"/>
            <a:ext cx="10746659" cy="830997"/>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Con Dao National Park, like other national parks, plays a key role in saving endangered species as well </a:t>
            </a:r>
            <a:r>
              <a:rPr lang="en-US" sz="2400" b="1" dirty="0">
                <a:solidFill>
                  <a:srgbClr val="FF0000"/>
                </a:solidFill>
                <a:latin typeface="Times New Roman" panose="02020603050405020304" pitchFamily="18" charset="0"/>
                <a:cs typeface="Times New Roman" panose="02020603050405020304" pitchFamily="18" charset="0"/>
              </a:rPr>
              <a:t>as protecting the environment and natural resources.</a:t>
            </a:r>
            <a:endParaRPr lang="vi-VN" sz="2400" dirty="0">
              <a:solidFill>
                <a:srgbClr val="FF0000"/>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7"/>
                                        </p:tgtEl>
                                        <p:attrNameLst>
                                          <p:attrName>ppt_x</p:attrName>
                                        </p:attrNameLst>
                                      </p:cBhvr>
                                      <p:tavLst>
                                        <p:tav tm="0">
                                          <p:val>
                                            <p:strVal val="ppt_x"/>
                                          </p:val>
                                        </p:tav>
                                        <p:tav tm="100000">
                                          <p:val>
                                            <p:strVal val="ppt_x"/>
                                          </p:val>
                                        </p:tav>
                                      </p:tavLst>
                                    </p:anim>
                                    <p:anim calcmode="lin" valueType="num">
                                      <p:cBhvr additive="base">
                                        <p:cTn id="52" dur="500"/>
                                        <p:tgtEl>
                                          <p:spTgt spid="7"/>
                                        </p:tgtEl>
                                        <p:attrNameLst>
                                          <p:attrName>ppt_y</p:attrName>
                                        </p:attrNameLst>
                                      </p:cBhvr>
                                      <p:tavLst>
                                        <p:tav tm="0">
                                          <p:val>
                                            <p:strVal val="ppt_y"/>
                                          </p:val>
                                        </p:tav>
                                        <p:tav tm="100000">
                                          <p:val>
                                            <p:strVal val="1+ppt_h/2"/>
                                          </p:val>
                                        </p:tav>
                                      </p:tavLst>
                                    </p:anim>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animBg="1"/>
      <p:bldP spid="29" grpId="0" animBg="1"/>
      <p:bldP spid="3" grpId="0"/>
      <p:bldP spid="3" grpId="1"/>
      <p:bldP spid="4" grpId="0"/>
      <p:bldP spid="4" grpId="1"/>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23276" y="9208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04568" y="891950"/>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367207" y="8154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44979" y="1686976"/>
            <a:ext cx="11463716" cy="4185761"/>
          </a:xfrm>
          <a:prstGeom prst="rect">
            <a:avLst/>
          </a:prstGeom>
        </p:spPr>
        <p:txBody>
          <a:bodyPr wrap="square">
            <a:spAutoFit/>
          </a:bodyPr>
          <a:lstStyle/>
          <a:p>
            <a:pPr>
              <a:spcAft>
                <a:spcPts val="0"/>
              </a:spcAft>
            </a:pPr>
            <a:r>
              <a:rPr lang="en-US" sz="3200" b="1" dirty="0">
                <a:solidFill>
                  <a:schemeClr val="accent2"/>
                </a:solidFill>
                <a:ea typeface="Times New Roman" panose="02020603050405020304" pitchFamily="18" charset="0"/>
              </a:rPr>
              <a:t>1. </a:t>
            </a:r>
            <a:r>
              <a:rPr lang="en-US" sz="3200" dirty="0">
                <a:ea typeface="Times New Roman" panose="02020603050405020304" pitchFamily="18" charset="0"/>
              </a:rPr>
              <a:t>What is the best title for the passage?</a:t>
            </a:r>
          </a:p>
          <a:p>
            <a:pPr>
              <a:spcAft>
                <a:spcPts val="0"/>
              </a:spcAft>
            </a:pPr>
            <a:r>
              <a:rPr lang="en-US" sz="3200" dirty="0">
                <a:ea typeface="Times New Roman" panose="02020603050405020304" pitchFamily="18" charset="0"/>
              </a:rPr>
              <a:t>	</a:t>
            </a:r>
            <a:r>
              <a:rPr lang="en-US" sz="3200" b="1" dirty="0">
                <a:solidFill>
                  <a:srgbClr val="00B0F0"/>
                </a:solidFill>
                <a:ea typeface="Times New Roman" panose="02020603050405020304" pitchFamily="18" charset="0"/>
              </a:rPr>
              <a:t>A.</a:t>
            </a:r>
            <a:r>
              <a:rPr lang="en-US" sz="3200" dirty="0">
                <a:ea typeface="Times New Roman" panose="02020603050405020304" pitchFamily="18" charset="0"/>
              </a:rPr>
              <a:t> National Parks in Viet Nam 		</a:t>
            </a:r>
          </a:p>
          <a:p>
            <a:pPr>
              <a:spcAft>
                <a:spcPts val="0"/>
              </a:spcAft>
            </a:pPr>
            <a:r>
              <a:rPr lang="en-US" sz="3200" b="1" dirty="0">
                <a:solidFill>
                  <a:srgbClr val="00B0F0"/>
                </a:solidFill>
                <a:ea typeface="Times New Roman" panose="02020603050405020304" pitchFamily="18" charset="0"/>
              </a:rPr>
              <a:t>	B.</a:t>
            </a:r>
            <a:r>
              <a:rPr lang="en-US" sz="3200" dirty="0">
                <a:ea typeface="Times New Roman" panose="02020603050405020304" pitchFamily="18" charset="0"/>
              </a:rPr>
              <a:t> Con Dao National Park 			</a:t>
            </a:r>
          </a:p>
          <a:p>
            <a:pPr>
              <a:spcAft>
                <a:spcPts val="0"/>
              </a:spcAft>
            </a:pPr>
            <a:r>
              <a:rPr lang="en-US" sz="3200" b="1" dirty="0">
                <a:solidFill>
                  <a:srgbClr val="00B0F0"/>
                </a:solidFill>
                <a:ea typeface="Times New Roman" panose="02020603050405020304" pitchFamily="18" charset="0"/>
              </a:rPr>
              <a:t>	C.</a:t>
            </a:r>
            <a:r>
              <a:rPr lang="en-US" sz="3200" dirty="0">
                <a:ea typeface="Times New Roman" panose="02020603050405020304" pitchFamily="18" charset="0"/>
              </a:rPr>
              <a:t> The Protection of Wildlife </a:t>
            </a:r>
          </a:p>
          <a:p>
            <a:pPr>
              <a:spcAft>
                <a:spcPts val="0"/>
              </a:spcAft>
            </a:pPr>
            <a:endParaRPr lang="en-US" sz="1000" dirty="0">
              <a:ea typeface="Times New Roman" panose="02020603050405020304" pitchFamily="18" charset="0"/>
            </a:endParaRPr>
          </a:p>
          <a:p>
            <a:pPr>
              <a:spcAft>
                <a:spcPts val="0"/>
              </a:spcAft>
            </a:pPr>
            <a:r>
              <a:rPr lang="en-US" sz="3200" b="1" dirty="0">
                <a:solidFill>
                  <a:schemeClr val="accent2"/>
                </a:solidFill>
                <a:ea typeface="Times New Roman" panose="02020603050405020304" pitchFamily="18" charset="0"/>
              </a:rPr>
              <a:t>2.</a:t>
            </a:r>
            <a:r>
              <a:rPr lang="en-US" sz="3200" dirty="0">
                <a:ea typeface="Times New Roman" panose="02020603050405020304" pitchFamily="18" charset="0"/>
              </a:rPr>
              <a:t> National parks are areas for ______. </a:t>
            </a:r>
          </a:p>
          <a:p>
            <a:pPr>
              <a:spcAft>
                <a:spcPts val="0"/>
              </a:spcAft>
            </a:pPr>
            <a:r>
              <a:rPr lang="en-US" sz="3200" dirty="0">
                <a:ea typeface="Times New Roman" panose="02020603050405020304" pitchFamily="18" charset="0"/>
              </a:rPr>
              <a:t>	</a:t>
            </a:r>
            <a:r>
              <a:rPr lang="en-US" sz="3200" b="1" dirty="0">
                <a:solidFill>
                  <a:srgbClr val="00B0F0"/>
                </a:solidFill>
                <a:ea typeface="Times New Roman" panose="02020603050405020304" pitchFamily="18" charset="0"/>
              </a:rPr>
              <a:t>A.</a:t>
            </a:r>
            <a:r>
              <a:rPr lang="en-US" sz="3200" dirty="0">
                <a:ea typeface="Times New Roman" panose="02020603050405020304" pitchFamily="18" charset="0"/>
              </a:rPr>
              <a:t> the protection of the environment 			</a:t>
            </a:r>
          </a:p>
          <a:p>
            <a:pPr>
              <a:spcAft>
                <a:spcPts val="0"/>
              </a:spcAft>
            </a:pPr>
            <a:r>
              <a:rPr lang="en-US" sz="3200" b="1" dirty="0">
                <a:solidFill>
                  <a:srgbClr val="00B0F0"/>
                </a:solidFill>
                <a:ea typeface="Times New Roman" panose="02020603050405020304" pitchFamily="18" charset="0"/>
              </a:rPr>
              <a:t>	B.</a:t>
            </a:r>
            <a:r>
              <a:rPr lang="en-US" sz="3200" dirty="0">
                <a:ea typeface="Times New Roman" panose="02020603050405020304" pitchFamily="18" charset="0"/>
              </a:rPr>
              <a:t> the management of marine life 			</a:t>
            </a:r>
          </a:p>
          <a:p>
            <a:pPr>
              <a:spcAft>
                <a:spcPts val="0"/>
              </a:spcAft>
            </a:pPr>
            <a:r>
              <a:rPr lang="en-US" sz="3200" b="1" dirty="0">
                <a:solidFill>
                  <a:srgbClr val="00B0F0"/>
                </a:solidFill>
                <a:ea typeface="Times New Roman" panose="02020603050405020304" pitchFamily="18" charset="0"/>
              </a:rPr>
              <a:t>	C.</a:t>
            </a:r>
            <a:r>
              <a:rPr lang="en-US" sz="3200" dirty="0">
                <a:ea typeface="Times New Roman" panose="02020603050405020304" pitchFamily="18" charset="0"/>
              </a:rPr>
              <a:t> the sale of animal products </a:t>
            </a:r>
          </a:p>
        </p:txBody>
      </p:sp>
      <p:sp>
        <p:nvSpPr>
          <p:cNvPr id="2" name="Oval 1"/>
          <p:cNvSpPr/>
          <p:nvPr/>
        </p:nvSpPr>
        <p:spPr>
          <a:xfrm>
            <a:off x="1318846" y="267199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18846" y="430736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READING</a:t>
            </a:r>
          </a:p>
        </p:txBody>
      </p:sp>
      <p:sp>
        <p:nvSpPr>
          <p:cNvPr id="3" name="Rectangle 2">
            <a:extLst>
              <a:ext uri="{FF2B5EF4-FFF2-40B4-BE49-F238E27FC236}">
                <a16:creationId xmlns:a16="http://schemas.microsoft.com/office/drawing/2014/main" id="{98202C04-CEFE-4609-BFA9-890681B1CB19}"/>
              </a:ext>
            </a:extLst>
          </p:cNvPr>
          <p:cNvSpPr/>
          <p:nvPr/>
        </p:nvSpPr>
        <p:spPr>
          <a:xfrm>
            <a:off x="904568" y="5813102"/>
            <a:ext cx="9743767" cy="707886"/>
          </a:xfrm>
          <a:prstGeom prst="rect">
            <a:avLst/>
          </a:prstGeom>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In Viet Nam, there are now 34 national parks. </a:t>
            </a:r>
            <a:r>
              <a:rPr lang="en-US" sz="2000" b="1" dirty="0">
                <a:solidFill>
                  <a:srgbClr val="FF0000"/>
                </a:solidFill>
                <a:latin typeface="Times New Roman" panose="02020603050405020304" pitchFamily="18" charset="0"/>
                <a:cs typeface="Times New Roman" panose="02020603050405020304" pitchFamily="18" charset="0"/>
              </a:rPr>
              <a:t>Con Dao National Park </a:t>
            </a:r>
            <a:r>
              <a:rPr lang="en-US" sz="2000" b="1" dirty="0">
                <a:solidFill>
                  <a:srgbClr val="000000"/>
                </a:solidFill>
                <a:latin typeface="Times New Roman" panose="02020603050405020304" pitchFamily="18" charset="0"/>
                <a:cs typeface="Times New Roman" panose="02020603050405020304" pitchFamily="18" charset="0"/>
              </a:rPr>
              <a:t>is one of them. It became a national park in 1993</a:t>
            </a:r>
            <a:endParaRPr lang="vi-VN" sz="2000" dirty="0"/>
          </a:p>
        </p:txBody>
      </p:sp>
      <p:sp>
        <p:nvSpPr>
          <p:cNvPr id="4" name="Rectangle 3">
            <a:extLst>
              <a:ext uri="{FF2B5EF4-FFF2-40B4-BE49-F238E27FC236}">
                <a16:creationId xmlns:a16="http://schemas.microsoft.com/office/drawing/2014/main" id="{BF733EB6-4385-489D-805D-22EC714ABFDF}"/>
              </a:ext>
            </a:extLst>
          </p:cNvPr>
          <p:cNvSpPr/>
          <p:nvPr/>
        </p:nvSpPr>
        <p:spPr>
          <a:xfrm>
            <a:off x="635109" y="5824973"/>
            <a:ext cx="11700387" cy="954107"/>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A national park is a special area for the </a:t>
            </a:r>
            <a:r>
              <a:rPr lang="en-US" sz="2800" b="1" dirty="0">
                <a:solidFill>
                  <a:srgbClr val="FF0000"/>
                </a:solidFill>
                <a:latin typeface="Times New Roman" panose="02020603050405020304" pitchFamily="18" charset="0"/>
                <a:cs typeface="Times New Roman" panose="02020603050405020304" pitchFamily="18" charset="0"/>
              </a:rPr>
              <a:t>protection of the environment and wildlife.</a:t>
            </a:r>
            <a:endParaRPr lang="vi-VN" dirty="0">
              <a:solidFill>
                <a:srgbClr val="FF0000"/>
              </a:solidFill>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3" grpId="0"/>
      <p:bldP spid="3" grpId="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4450" y="43200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57056" y="43839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298381" y="32664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54811" y="1213622"/>
            <a:ext cx="11463716" cy="4185761"/>
          </a:xfrm>
          <a:prstGeom prst="rect">
            <a:avLst/>
          </a:prstGeom>
        </p:spPr>
        <p:txBody>
          <a:bodyPr wrap="square">
            <a:spAutoFit/>
          </a:bodyPr>
          <a:lstStyle/>
          <a:p>
            <a:pPr>
              <a:spcAft>
                <a:spcPts val="0"/>
              </a:spcAft>
            </a:pPr>
            <a:r>
              <a:rPr lang="en-US" sz="3200" b="1">
                <a:solidFill>
                  <a:schemeClr val="accent2"/>
                </a:solidFill>
                <a:ea typeface="Times New Roman" panose="02020603050405020304" pitchFamily="18" charset="0"/>
              </a:rPr>
              <a:t>3. </a:t>
            </a:r>
            <a:r>
              <a:rPr lang="en-US" sz="3200">
                <a:ea typeface="Times New Roman" panose="02020603050405020304" pitchFamily="18" charset="0"/>
              </a:rPr>
              <a:t>What is the area of Con Dao National Park?</a:t>
            </a:r>
            <a:endParaRPr lang="en-US" sz="3200" dirty="0">
              <a:ea typeface="Times New Roman" panose="02020603050405020304" pitchFamily="18" charset="0"/>
            </a:endParaRPr>
          </a:p>
          <a:p>
            <a:pPr>
              <a:spcAft>
                <a:spcPts val="0"/>
              </a:spcAft>
            </a:pPr>
            <a:r>
              <a:rPr lang="en-US" sz="3200" dirty="0">
                <a:ea typeface="Times New Roman" panose="02020603050405020304" pitchFamily="18" charset="0"/>
              </a:rPr>
              <a:t>	</a:t>
            </a:r>
            <a:r>
              <a:rPr lang="en-US" sz="3200" b="1" dirty="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34 hectares</a:t>
            </a:r>
            <a:r>
              <a:rPr lang="en-US" sz="3200" dirty="0">
                <a:ea typeface="Times New Roman" panose="02020603050405020304" pitchFamily="18" charset="0"/>
              </a:rPr>
              <a:t>	</a:t>
            </a:r>
            <a:r>
              <a:rPr lang="en-US" sz="3200">
                <a:ea typeface="Times New Roman" panose="02020603050405020304" pitchFamily="18" charset="0"/>
              </a:rPr>
              <a:t>	</a:t>
            </a:r>
          </a:p>
          <a:p>
            <a:pPr>
              <a:spcAft>
                <a:spcPts val="0"/>
              </a:spcAft>
            </a:pPr>
            <a:r>
              <a:rPr lang="en-US" sz="3200" b="1">
                <a:solidFill>
                  <a:srgbClr val="00B0F0"/>
                </a:solidFill>
                <a:ea typeface="Times New Roman" panose="02020603050405020304" pitchFamily="18" charset="0"/>
              </a:rPr>
              <a:t>	B.</a:t>
            </a:r>
            <a:r>
              <a:rPr lang="en-US" sz="3200">
                <a:ea typeface="Times New Roman" panose="02020603050405020304" pitchFamily="18" charset="0"/>
              </a:rPr>
              <a:t> 16 hectares</a:t>
            </a:r>
            <a:r>
              <a:rPr lang="en-US" sz="3200" dirty="0">
                <a:ea typeface="Times New Roman" panose="02020603050405020304" pitchFamily="18" charset="0"/>
              </a:rPr>
              <a:t>		</a:t>
            </a:r>
            <a:r>
              <a:rPr lang="en-US" sz="3200">
                <a:ea typeface="Times New Roman" panose="02020603050405020304" pitchFamily="18" charset="0"/>
              </a:rPr>
              <a:t>	</a:t>
            </a:r>
          </a:p>
          <a:p>
            <a:pPr>
              <a:spcAft>
                <a:spcPts val="0"/>
              </a:spcAft>
            </a:pPr>
            <a:r>
              <a:rPr lang="en-US" sz="3200" b="1">
                <a:solidFill>
                  <a:srgbClr val="00B0F0"/>
                </a:solidFill>
                <a:ea typeface="Times New Roman" panose="02020603050405020304" pitchFamily="18" charset="0"/>
              </a:rPr>
              <a:t>	C.</a:t>
            </a:r>
            <a:r>
              <a:rPr lang="en-US" sz="3200">
                <a:ea typeface="Times New Roman" panose="02020603050405020304" pitchFamily="18" charset="0"/>
              </a:rPr>
              <a:t> 20,000 hectares</a:t>
            </a:r>
          </a:p>
          <a:p>
            <a:pPr>
              <a:spcAft>
                <a:spcPts val="0"/>
              </a:spcAft>
            </a:pPr>
            <a:endParaRPr lang="en-US" sz="1000" dirty="0">
              <a:ea typeface="Times New Roman" panose="02020603050405020304" pitchFamily="18" charset="0"/>
            </a:endParaRPr>
          </a:p>
          <a:p>
            <a:pPr>
              <a:spcAft>
                <a:spcPts val="0"/>
              </a:spcAft>
            </a:pPr>
            <a:r>
              <a:rPr lang="en-US" sz="3200" b="1">
                <a:solidFill>
                  <a:schemeClr val="accent2"/>
                </a:solidFill>
                <a:ea typeface="Times New Roman" panose="02020603050405020304" pitchFamily="18" charset="0"/>
              </a:rPr>
              <a:t>4.</a:t>
            </a:r>
            <a:r>
              <a:rPr lang="en-US" sz="3200">
                <a:ea typeface="Times New Roman" panose="02020603050405020304" pitchFamily="18" charset="0"/>
              </a:rPr>
              <a:t> Con Dao National Park has many kinds of ______.</a:t>
            </a:r>
            <a:endParaRPr lang="en-US" sz="3200" dirty="0">
              <a:ea typeface="Times New Roman" panose="02020603050405020304" pitchFamily="18" charset="0"/>
            </a:endParaRPr>
          </a:p>
          <a:p>
            <a:pPr>
              <a:spcAft>
                <a:spcPts val="0"/>
              </a:spcAft>
            </a:pPr>
            <a:r>
              <a:rPr lang="en-US" sz="3200" dirty="0">
                <a:ea typeface="Times New Roman" panose="02020603050405020304" pitchFamily="18" charset="0"/>
              </a:rPr>
              <a:t>	</a:t>
            </a:r>
            <a:r>
              <a:rPr lang="en-US" sz="3200" b="1" dirty="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valuable plants</a:t>
            </a:r>
            <a:r>
              <a:rPr lang="en-US" sz="3200" dirty="0">
                <a:ea typeface="Times New Roman" panose="02020603050405020304" pitchFamily="18" charset="0"/>
              </a:rPr>
              <a:t>		</a:t>
            </a:r>
            <a:r>
              <a:rPr lang="en-US" sz="3200">
                <a:ea typeface="Times New Roman" panose="02020603050405020304" pitchFamily="18" charset="0"/>
              </a:rPr>
              <a:t>	</a:t>
            </a:r>
          </a:p>
          <a:p>
            <a:pPr>
              <a:spcAft>
                <a:spcPts val="0"/>
              </a:spcAft>
            </a:pPr>
            <a:r>
              <a:rPr lang="en-US" sz="3200" b="1">
                <a:solidFill>
                  <a:srgbClr val="00B0F0"/>
                </a:solidFill>
                <a:ea typeface="Times New Roman" panose="02020603050405020304" pitchFamily="18" charset="0"/>
              </a:rPr>
              <a:t>	B.</a:t>
            </a:r>
            <a:r>
              <a:rPr lang="en-US" sz="3200">
                <a:ea typeface="Times New Roman" panose="02020603050405020304" pitchFamily="18" charset="0"/>
              </a:rPr>
              <a:t> ancient trees</a:t>
            </a:r>
            <a:r>
              <a:rPr lang="en-US" sz="3200" dirty="0">
                <a:ea typeface="Times New Roman" panose="02020603050405020304" pitchFamily="18" charset="0"/>
              </a:rPr>
              <a:t>		</a:t>
            </a:r>
            <a:r>
              <a:rPr lang="en-US" sz="3200">
                <a:ea typeface="Times New Roman" panose="02020603050405020304" pitchFamily="18" charset="0"/>
              </a:rPr>
              <a:t>	</a:t>
            </a:r>
          </a:p>
          <a:p>
            <a:pPr>
              <a:spcAft>
                <a:spcPts val="0"/>
              </a:spcAft>
            </a:pPr>
            <a:r>
              <a:rPr lang="en-US" sz="3200" b="1">
                <a:solidFill>
                  <a:srgbClr val="00B0F0"/>
                </a:solidFill>
                <a:ea typeface="Times New Roman" panose="02020603050405020304" pitchFamily="18" charset="0"/>
              </a:rPr>
              <a:t>	C.</a:t>
            </a:r>
            <a:r>
              <a:rPr lang="en-US" sz="3200">
                <a:ea typeface="Times New Roman" panose="02020603050405020304" pitchFamily="18" charset="0"/>
              </a:rPr>
              <a:t> natural values</a:t>
            </a:r>
          </a:p>
        </p:txBody>
      </p:sp>
      <p:sp>
        <p:nvSpPr>
          <p:cNvPr id="14" name="Oval 13"/>
          <p:cNvSpPr/>
          <p:nvPr/>
        </p:nvSpPr>
        <p:spPr>
          <a:xfrm>
            <a:off x="1328678" y="269983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28678" y="3834014"/>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79A21B1-FF1A-4810-93D8-105A450B648C}"/>
              </a:ext>
            </a:extLst>
          </p:cNvPr>
          <p:cNvSpPr/>
          <p:nvPr/>
        </p:nvSpPr>
        <p:spPr>
          <a:xfrm>
            <a:off x="2467547" y="5866954"/>
            <a:ext cx="8244501"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It contains 16 small islands covering </a:t>
            </a:r>
            <a:r>
              <a:rPr lang="en-US" sz="2800" b="1" dirty="0">
                <a:solidFill>
                  <a:srgbClr val="FF0000"/>
                </a:solidFill>
                <a:latin typeface="Times New Roman" panose="02020603050405020304" pitchFamily="18" charset="0"/>
                <a:cs typeface="Times New Roman" panose="02020603050405020304" pitchFamily="18" charset="0"/>
              </a:rPr>
              <a:t>20,000 hectares</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dirty="0"/>
          </a:p>
        </p:txBody>
      </p:sp>
      <p:sp>
        <p:nvSpPr>
          <p:cNvPr id="3" name="Rectangle 2">
            <a:extLst>
              <a:ext uri="{FF2B5EF4-FFF2-40B4-BE49-F238E27FC236}">
                <a16:creationId xmlns:a16="http://schemas.microsoft.com/office/drawing/2014/main" id="{0A0B249D-84DC-49C7-8463-9F7B1A76D99B}"/>
              </a:ext>
            </a:extLst>
          </p:cNvPr>
          <p:cNvSpPr/>
          <p:nvPr/>
        </p:nvSpPr>
        <p:spPr>
          <a:xfrm>
            <a:off x="757056" y="5471886"/>
            <a:ext cx="12054781" cy="954107"/>
          </a:xfrm>
          <a:prstGeom prst="rect">
            <a:avLst/>
          </a:prstGeom>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The park is also home to a lot of </a:t>
            </a:r>
            <a:r>
              <a:rPr lang="en-US" sz="2800" b="1" dirty="0">
                <a:solidFill>
                  <a:srgbClr val="FF0000"/>
                </a:solidFill>
                <a:latin typeface="Times New Roman" panose="02020603050405020304" pitchFamily="18" charset="0"/>
                <a:cs typeface="Times New Roman" panose="02020603050405020304" pitchFamily="18" charset="0"/>
              </a:rPr>
              <a:t>valuable kinds of woods and medicinal plants. </a:t>
            </a:r>
            <a:endParaRPr lang="vi-VN" sz="2800" dirty="0">
              <a:solidFill>
                <a:srgbClr val="FF0000"/>
              </a:solidFill>
            </a:endParaRPr>
          </a:p>
        </p:txBody>
      </p:sp>
    </p:spTree>
    <p:extLst>
      <p:ext uri="{BB962C8B-B14F-4D97-AF65-F5344CB8AC3E}">
        <p14:creationId xmlns:p14="http://schemas.microsoft.com/office/powerpoint/2010/main" val="24373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0" end="0"/>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 grpId="0"/>
      <p:bldP spid="2" grpId="1"/>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2269" y="343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84875" y="34990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426200" y="23815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307138" y="1125132"/>
            <a:ext cx="12022513" cy="2215991"/>
          </a:xfrm>
          <a:prstGeom prst="rect">
            <a:avLst/>
          </a:prstGeom>
        </p:spPr>
        <p:txBody>
          <a:bodyPr wrap="square">
            <a:spAutoFit/>
          </a:bodyPr>
          <a:lstStyle/>
          <a:p>
            <a:pPr>
              <a:spcAft>
                <a:spcPts val="0"/>
              </a:spcAft>
            </a:pPr>
            <a:r>
              <a:rPr lang="en-US" sz="3200" b="1">
                <a:solidFill>
                  <a:schemeClr val="accent2"/>
                </a:solidFill>
                <a:ea typeface="Times New Roman" panose="02020603050405020304" pitchFamily="18" charset="0"/>
              </a:rPr>
              <a:t>5. </a:t>
            </a:r>
            <a:r>
              <a:rPr lang="en-US" sz="3200">
                <a:ea typeface="Times New Roman" panose="02020603050405020304" pitchFamily="18" charset="0"/>
              </a:rPr>
              <a:t>Which of the following is NOT true, according to the passage?</a:t>
            </a:r>
            <a:endParaRPr lang="en-US" sz="3200" dirty="0">
              <a:ea typeface="Times New Roman" panose="02020603050405020304" pitchFamily="18" charset="0"/>
            </a:endParaRPr>
          </a:p>
          <a:p>
            <a:pPr>
              <a:spcAft>
                <a:spcPts val="0"/>
              </a:spcAft>
            </a:pPr>
            <a:r>
              <a:rPr lang="en-US" sz="3200" dirty="0">
                <a:ea typeface="Times New Roman" panose="02020603050405020304" pitchFamily="18" charset="0"/>
              </a:rPr>
              <a:t>	</a:t>
            </a:r>
            <a:r>
              <a:rPr lang="en-US" sz="3200" b="1" dirty="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There are more and more national parks in the world.</a:t>
            </a:r>
            <a:r>
              <a:rPr lang="en-US" sz="3200" dirty="0">
                <a:ea typeface="Times New Roman" panose="02020603050405020304" pitchFamily="18" charset="0"/>
              </a:rPr>
              <a:t>	</a:t>
            </a:r>
            <a:r>
              <a:rPr lang="en-US" sz="3200">
                <a:ea typeface="Times New Roman" panose="02020603050405020304" pitchFamily="18" charset="0"/>
              </a:rPr>
              <a:t>	</a:t>
            </a:r>
            <a:r>
              <a:rPr lang="en-US" sz="3200" b="1">
                <a:solidFill>
                  <a:srgbClr val="00B0F0"/>
                </a:solidFill>
                <a:ea typeface="Times New Roman" panose="02020603050405020304" pitchFamily="18" charset="0"/>
              </a:rPr>
              <a:t>B.</a:t>
            </a:r>
            <a:r>
              <a:rPr lang="en-US" sz="3200">
                <a:ea typeface="Times New Roman" panose="02020603050405020304" pitchFamily="18" charset="0"/>
              </a:rPr>
              <a:t> Con Dao National Park is rich in animal species.</a:t>
            </a:r>
            <a:r>
              <a:rPr lang="en-US" sz="3200" dirty="0">
                <a:ea typeface="Times New Roman" panose="02020603050405020304" pitchFamily="18" charset="0"/>
              </a:rPr>
              <a:t>		</a:t>
            </a:r>
            <a:r>
              <a:rPr lang="en-US" sz="3200">
                <a:ea typeface="Times New Roman" panose="02020603050405020304" pitchFamily="18" charset="0"/>
              </a:rPr>
              <a:t>	</a:t>
            </a:r>
          </a:p>
          <a:p>
            <a:pPr>
              <a:spcAft>
                <a:spcPts val="0"/>
              </a:spcAft>
            </a:pPr>
            <a:r>
              <a:rPr lang="en-US" sz="3200" b="1">
                <a:solidFill>
                  <a:srgbClr val="00B0F0"/>
                </a:solidFill>
                <a:ea typeface="Times New Roman" panose="02020603050405020304" pitchFamily="18" charset="0"/>
              </a:rPr>
              <a:t>	C.</a:t>
            </a:r>
            <a:r>
              <a:rPr lang="en-US" sz="3200">
                <a:ea typeface="Times New Roman" panose="02020603050405020304" pitchFamily="18" charset="0"/>
              </a:rPr>
              <a:t> Con Dao National Park’s mission is to help other national parks.</a:t>
            </a:r>
          </a:p>
          <a:p>
            <a:pPr>
              <a:spcAft>
                <a:spcPts val="0"/>
              </a:spcAft>
            </a:pPr>
            <a:endParaRPr lang="en-US" sz="1000" dirty="0">
              <a:ea typeface="Times New Roman" panose="02020603050405020304" pitchFamily="18" charset="0"/>
            </a:endParaRPr>
          </a:p>
        </p:txBody>
      </p:sp>
      <p:sp>
        <p:nvSpPr>
          <p:cNvPr id="14" name="Oval 13"/>
          <p:cNvSpPr/>
          <p:nvPr/>
        </p:nvSpPr>
        <p:spPr>
          <a:xfrm>
            <a:off x="1183936" y="261134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9BF9602-EF2B-44BD-93BB-17181FB8D611}"/>
              </a:ext>
            </a:extLst>
          </p:cNvPr>
          <p:cNvSpPr/>
          <p:nvPr/>
        </p:nvSpPr>
        <p:spPr>
          <a:xfrm>
            <a:off x="382269" y="4010648"/>
            <a:ext cx="11766620" cy="461665"/>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Today, there are national parks all over the world, and the number is rising all the time. </a:t>
            </a:r>
            <a:endParaRPr lang="vi-VN" sz="2400" dirty="0"/>
          </a:p>
        </p:txBody>
      </p:sp>
      <p:sp>
        <p:nvSpPr>
          <p:cNvPr id="4" name="Rectangle 3">
            <a:extLst>
              <a:ext uri="{FF2B5EF4-FFF2-40B4-BE49-F238E27FC236}">
                <a16:creationId xmlns:a16="http://schemas.microsoft.com/office/drawing/2014/main" id="{0E93022E-1488-4430-8625-67FFE00B9D1E}"/>
              </a:ext>
            </a:extLst>
          </p:cNvPr>
          <p:cNvSpPr/>
          <p:nvPr/>
        </p:nvSpPr>
        <p:spPr>
          <a:xfrm>
            <a:off x="323590" y="4571993"/>
            <a:ext cx="11941823" cy="461665"/>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The ecosystem here is very diverse with thousands of species, including marine animals. </a:t>
            </a:r>
            <a:endParaRPr lang="vi-VN" sz="2400" dirty="0"/>
          </a:p>
        </p:txBody>
      </p:sp>
    </p:spTree>
    <p:extLst>
      <p:ext uri="{BB962C8B-B14F-4D97-AF65-F5344CB8AC3E}">
        <p14:creationId xmlns:p14="http://schemas.microsoft.com/office/powerpoint/2010/main" val="1530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1148" y="820840"/>
            <a:ext cx="10384671"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p>
          <a:p>
            <a:r>
              <a:rPr lang="en-US" sz="2600" b="1" dirty="0">
                <a:effectLst>
                  <a:glow rad="88900">
                    <a:schemeClr val="bg1"/>
                  </a:glow>
                </a:effectLst>
                <a:cs typeface="Arial" panose="020B0604020202020204" pitchFamily="34" charset="0"/>
              </a:rPr>
              <a:t>Look at the facts. </a:t>
            </a:r>
          </a:p>
        </p:txBody>
      </p:sp>
      <p:sp>
        <p:nvSpPr>
          <p:cNvPr id="16" name="Rounded Rectangle 15"/>
          <p:cNvSpPr/>
          <p:nvPr/>
        </p:nvSpPr>
        <p:spPr>
          <a:xfrm>
            <a:off x="458289" y="923480"/>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1075" y="820840"/>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133106" y="88641"/>
            <a:ext cx="2983720"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SPEAKING</a:t>
            </a:r>
          </a:p>
        </p:txBody>
      </p:sp>
      <p:sp>
        <p:nvSpPr>
          <p:cNvPr id="27" name="Hộp Văn bản 26">
            <a:extLst>
              <a:ext uri="{FF2B5EF4-FFF2-40B4-BE49-F238E27FC236}">
                <a16:creationId xmlns:a16="http://schemas.microsoft.com/office/drawing/2014/main" id="{68654153-062D-D74E-45D7-48792F18079C}"/>
              </a:ext>
            </a:extLst>
          </p:cNvPr>
          <p:cNvSpPr txBox="1"/>
          <p:nvPr/>
        </p:nvSpPr>
        <p:spPr>
          <a:xfrm>
            <a:off x="1832822" y="5579770"/>
            <a:ext cx="8709155" cy="1077218"/>
          </a:xfrm>
          <a:prstGeom prst="rect">
            <a:avLst/>
          </a:prstGeom>
          <a:noFill/>
        </p:spPr>
        <p:txBody>
          <a:bodyPr wrap="square">
            <a:spAutoFit/>
          </a:bodyPr>
          <a:lstStyle/>
          <a:p>
            <a:r>
              <a:rPr lang="en-US" sz="3200" i="1" dirty="0">
                <a:solidFill>
                  <a:srgbClr val="C00000"/>
                </a:solidFill>
                <a:effectLst/>
                <a:latin typeface="Times New Roman" panose="02020603050405020304" pitchFamily="18" charset="0"/>
                <a:ea typeface="Times New Roman" panose="02020603050405020304" pitchFamily="18" charset="0"/>
              </a:rPr>
              <a:t>A: Where is Vu Quang National Park?</a:t>
            </a:r>
            <a:endParaRPr lang="vi-VN" sz="3200" dirty="0">
              <a:solidFill>
                <a:srgbClr val="C00000"/>
              </a:solidFill>
              <a:effectLst/>
              <a:latin typeface="Times New Roman" panose="02020603050405020304" pitchFamily="18" charset="0"/>
              <a:ea typeface="Times New Roman" panose="02020603050405020304" pitchFamily="18" charset="0"/>
            </a:endParaRPr>
          </a:p>
          <a:p>
            <a:r>
              <a:rPr lang="en-US" sz="3200" i="1" dirty="0">
                <a:solidFill>
                  <a:srgbClr val="C00000"/>
                </a:solidFill>
                <a:effectLst/>
                <a:latin typeface="Times New Roman" panose="02020603050405020304" pitchFamily="18" charset="0"/>
                <a:ea typeface="Times New Roman" panose="02020603050405020304" pitchFamily="18" charset="0"/>
              </a:rPr>
              <a:t>B: It’s in Vu Quang District, Ha </a:t>
            </a:r>
            <a:r>
              <a:rPr lang="en-US" sz="3200" i="1" dirty="0" err="1">
                <a:solidFill>
                  <a:srgbClr val="C00000"/>
                </a:solidFill>
                <a:effectLst/>
                <a:latin typeface="Times New Roman" panose="02020603050405020304" pitchFamily="18" charset="0"/>
                <a:ea typeface="Times New Roman" panose="02020603050405020304" pitchFamily="18" charset="0"/>
              </a:rPr>
              <a:t>Tinh</a:t>
            </a:r>
            <a:r>
              <a:rPr lang="en-US" sz="3200" dirty="0">
                <a:solidFill>
                  <a:srgbClr val="C00000"/>
                </a:solidFill>
                <a:latin typeface="Times New Roman" panose="02020603050405020304" pitchFamily="18" charset="0"/>
                <a:ea typeface="Times New Roman" panose="02020603050405020304" pitchFamily="18" charset="0"/>
              </a:rPr>
              <a:t> </a:t>
            </a:r>
            <a:r>
              <a:rPr lang="en-US" sz="3200" i="1" dirty="0">
                <a:solidFill>
                  <a:srgbClr val="C00000"/>
                </a:solidFill>
                <a:effectLst/>
                <a:latin typeface="Times New Roman" panose="02020603050405020304" pitchFamily="18" charset="0"/>
                <a:ea typeface="Times New Roman" panose="02020603050405020304" pitchFamily="18" charset="0"/>
              </a:rPr>
              <a:t>Province</a:t>
            </a:r>
            <a:endParaRPr lang="vi-VN" sz="3200" dirty="0">
              <a:solidFill>
                <a:srgbClr val="C00000"/>
              </a:solidFill>
            </a:endParaRPr>
          </a:p>
        </p:txBody>
      </p:sp>
      <p:pic>
        <p:nvPicPr>
          <p:cNvPr id="3" name="Picture 2"/>
          <p:cNvPicPr>
            <a:picLocks noChangeAspect="1"/>
          </p:cNvPicPr>
          <p:nvPr/>
        </p:nvPicPr>
        <p:blipFill>
          <a:blip r:embed="rId3"/>
          <a:stretch>
            <a:fillRect/>
          </a:stretch>
        </p:blipFill>
        <p:spPr>
          <a:xfrm>
            <a:off x="205619" y="1778345"/>
            <a:ext cx="5822413" cy="3514119"/>
          </a:xfrm>
          <a:prstGeom prst="rect">
            <a:avLst/>
          </a:prstGeom>
        </p:spPr>
      </p:pic>
      <p:pic>
        <p:nvPicPr>
          <p:cNvPr id="4" name="Picture 3"/>
          <p:cNvPicPr>
            <a:picLocks noChangeAspect="1"/>
          </p:cNvPicPr>
          <p:nvPr/>
        </p:nvPicPr>
        <p:blipFill rotWithShape="1">
          <a:blip r:embed="rId4"/>
          <a:srcRect b="1817"/>
          <a:stretch/>
        </p:blipFill>
        <p:spPr>
          <a:xfrm>
            <a:off x="6550045" y="1778345"/>
            <a:ext cx="4846948" cy="3681712"/>
          </a:xfrm>
          <a:prstGeom prst="rect">
            <a:avLst/>
          </a:prstGeom>
        </p:spPr>
      </p:pic>
      <p:sp>
        <p:nvSpPr>
          <p:cNvPr id="5" name="Rectangle 4">
            <a:extLst>
              <a:ext uri="{FF2B5EF4-FFF2-40B4-BE49-F238E27FC236}">
                <a16:creationId xmlns:a16="http://schemas.microsoft.com/office/drawing/2014/main" id="{2B38CC04-4470-49CD-8390-DBC433A656B9}"/>
              </a:ext>
            </a:extLst>
          </p:cNvPr>
          <p:cNvSpPr/>
          <p:nvPr/>
        </p:nvSpPr>
        <p:spPr>
          <a:xfrm>
            <a:off x="4698256" y="3384971"/>
            <a:ext cx="1611339" cy="461665"/>
          </a:xfrm>
          <a:prstGeom prst="rect">
            <a:avLst/>
          </a:prstGeom>
        </p:spPr>
        <p:txBody>
          <a:bodyPr wrap="none">
            <a:spAutoFit/>
          </a:bodyPr>
          <a:lstStyle/>
          <a:p>
            <a:r>
              <a:rPr lang="vi-VN" sz="2400" dirty="0">
                <a:solidFill>
                  <a:srgbClr val="FF0000"/>
                </a:solidFill>
              </a:rPr>
              <a:t>/'hekteə[r]/</a:t>
            </a:r>
            <a:endParaRPr lang="vi-VN" sz="2400" b="1" dirty="0">
              <a:solidFill>
                <a:srgbClr val="FF0000"/>
              </a:solidFill>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317" y="611861"/>
            <a:ext cx="694271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Look at the facts. </a:t>
            </a:r>
          </a:p>
        </p:txBody>
      </p:sp>
      <p:sp>
        <p:nvSpPr>
          <p:cNvPr id="16" name="Rounded Rectangle 15"/>
          <p:cNvSpPr/>
          <p:nvPr/>
        </p:nvSpPr>
        <p:spPr>
          <a:xfrm>
            <a:off x="448457" y="714501"/>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1243" y="611861"/>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133106" y="88641"/>
            <a:ext cx="2855900" cy="523220"/>
          </a:xfrm>
          <a:prstGeom prst="rect">
            <a:avLst/>
          </a:prstGeom>
          <a:solidFill>
            <a:schemeClr val="accent4">
              <a:lumMod val="75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 SPEAKING</a:t>
            </a:r>
          </a:p>
        </p:txBody>
      </p:sp>
      <p:pic>
        <p:nvPicPr>
          <p:cNvPr id="3" name="Picture 2"/>
          <p:cNvPicPr>
            <a:picLocks noChangeAspect="1"/>
          </p:cNvPicPr>
          <p:nvPr/>
        </p:nvPicPr>
        <p:blipFill>
          <a:blip r:embed="rId3"/>
          <a:stretch>
            <a:fillRect/>
          </a:stretch>
        </p:blipFill>
        <p:spPr>
          <a:xfrm>
            <a:off x="6459795" y="2424179"/>
            <a:ext cx="5633882" cy="2479023"/>
          </a:xfrm>
          <a:prstGeom prst="rect">
            <a:avLst/>
          </a:prstGeom>
        </p:spPr>
      </p:pic>
      <p:pic>
        <p:nvPicPr>
          <p:cNvPr id="4" name="Picture 3"/>
          <p:cNvPicPr>
            <a:picLocks noChangeAspect="1"/>
          </p:cNvPicPr>
          <p:nvPr/>
        </p:nvPicPr>
        <p:blipFill rotWithShape="1">
          <a:blip r:embed="rId4"/>
          <a:srcRect b="1817"/>
          <a:stretch/>
        </p:blipFill>
        <p:spPr>
          <a:xfrm>
            <a:off x="7819137" y="89169"/>
            <a:ext cx="3950076" cy="2343416"/>
          </a:xfrm>
          <a:prstGeom prst="rect">
            <a:avLst/>
          </a:prstGeom>
        </p:spPr>
      </p:pic>
      <p:sp>
        <p:nvSpPr>
          <p:cNvPr id="9" name="Rectangle 8"/>
          <p:cNvSpPr/>
          <p:nvPr/>
        </p:nvSpPr>
        <p:spPr>
          <a:xfrm>
            <a:off x="501243" y="1842967"/>
            <a:ext cx="10465428" cy="4185761"/>
          </a:xfrm>
          <a:prstGeom prst="rect">
            <a:avLst/>
          </a:prstGeom>
        </p:spPr>
        <p:txBody>
          <a:bodyPr wrap="square">
            <a:spAutoFit/>
          </a:bodyPr>
          <a:lstStyle/>
          <a:p>
            <a:r>
              <a:rPr lang="en-US" sz="2800" b="1" dirty="0">
                <a:solidFill>
                  <a:srgbClr val="000099"/>
                </a:solidFill>
              </a:rPr>
              <a:t>A: Where is Vu </a:t>
            </a:r>
            <a:r>
              <a:rPr lang="en-US" sz="2800" b="1" dirty="0" err="1">
                <a:solidFill>
                  <a:srgbClr val="000099"/>
                </a:solidFill>
              </a:rPr>
              <a:t>Quang</a:t>
            </a:r>
            <a:r>
              <a:rPr lang="en-US" sz="2800" b="1" dirty="0">
                <a:solidFill>
                  <a:srgbClr val="000099"/>
                </a:solidFill>
              </a:rPr>
              <a:t> National Park?</a:t>
            </a:r>
          </a:p>
          <a:p>
            <a:pPr>
              <a:lnSpc>
                <a:spcPct val="150000"/>
              </a:lnSpc>
            </a:pPr>
            <a:r>
              <a:rPr lang="en-US" sz="2800" b="1" dirty="0">
                <a:solidFill>
                  <a:srgbClr val="C00000"/>
                </a:solidFill>
              </a:rPr>
              <a:t>B: </a:t>
            </a:r>
            <a:r>
              <a:rPr lang="en-US" sz="2800" b="1" dirty="0"/>
              <a:t>It's in Vu </a:t>
            </a:r>
            <a:r>
              <a:rPr lang="en-US" sz="2800" b="1" dirty="0" err="1"/>
              <a:t>Quang</a:t>
            </a:r>
            <a:r>
              <a:rPr lang="en-US" sz="2800" b="1" dirty="0"/>
              <a:t> District, Ha </a:t>
            </a:r>
            <a:r>
              <a:rPr lang="en-US" sz="2800" b="1" dirty="0" err="1"/>
              <a:t>Tinh</a:t>
            </a:r>
            <a:r>
              <a:rPr lang="en-US" sz="2800" b="1" dirty="0"/>
              <a:t> Province.</a:t>
            </a:r>
          </a:p>
          <a:p>
            <a:r>
              <a:rPr lang="en-US" sz="2800" b="1" dirty="0">
                <a:solidFill>
                  <a:srgbClr val="000099"/>
                </a:solidFill>
              </a:rPr>
              <a:t>A: When did Vu Quang National Park open?</a:t>
            </a:r>
          </a:p>
          <a:p>
            <a:r>
              <a:rPr lang="en-US" sz="2800" b="1" dirty="0">
                <a:solidFill>
                  <a:srgbClr val="C00000"/>
                </a:solidFill>
              </a:rPr>
              <a:t>B: </a:t>
            </a:r>
            <a:r>
              <a:rPr lang="en-US" sz="2800" b="1" dirty="0"/>
              <a:t>It opened in 2002.</a:t>
            </a:r>
            <a:endParaRPr lang="en-US" sz="2800" b="1" dirty="0">
              <a:solidFill>
                <a:srgbClr val="000099"/>
              </a:solidFill>
            </a:endParaRPr>
          </a:p>
          <a:p>
            <a:r>
              <a:rPr lang="en-US" sz="2800" b="1" dirty="0">
                <a:solidFill>
                  <a:srgbClr val="000099"/>
                </a:solidFill>
              </a:rPr>
              <a:t>A: What is the area of Vu </a:t>
            </a:r>
            <a:r>
              <a:rPr lang="en-US" sz="2800" b="1" dirty="0" err="1">
                <a:solidFill>
                  <a:srgbClr val="000099"/>
                </a:solidFill>
              </a:rPr>
              <a:t>Quang</a:t>
            </a:r>
            <a:r>
              <a:rPr lang="en-US" sz="2800" b="1" dirty="0">
                <a:solidFill>
                  <a:srgbClr val="000099"/>
                </a:solidFill>
              </a:rPr>
              <a:t> National Park?</a:t>
            </a:r>
          </a:p>
          <a:p>
            <a:r>
              <a:rPr lang="en-US" sz="2800" b="1" dirty="0">
                <a:solidFill>
                  <a:srgbClr val="C00000"/>
                </a:solidFill>
              </a:rPr>
              <a:t>B: </a:t>
            </a:r>
            <a:r>
              <a:rPr lang="en-US" sz="2800" b="1" dirty="0"/>
              <a:t>About 55,000 hectares.</a:t>
            </a:r>
          </a:p>
          <a:p>
            <a:r>
              <a:rPr lang="en-US" sz="2800" b="1" dirty="0">
                <a:solidFill>
                  <a:srgbClr val="000099"/>
                </a:solidFill>
              </a:rPr>
              <a:t>A: What kind of species does Vu </a:t>
            </a:r>
            <a:r>
              <a:rPr lang="en-US" sz="2800" b="1" dirty="0" err="1">
                <a:solidFill>
                  <a:srgbClr val="000099"/>
                </a:solidFill>
              </a:rPr>
              <a:t>Quang</a:t>
            </a:r>
            <a:r>
              <a:rPr lang="en-US" sz="2800" b="1" dirty="0">
                <a:solidFill>
                  <a:srgbClr val="000099"/>
                </a:solidFill>
              </a:rPr>
              <a:t> National Park has?</a:t>
            </a:r>
          </a:p>
          <a:p>
            <a:r>
              <a:rPr lang="en-US" sz="2800" b="1" dirty="0">
                <a:solidFill>
                  <a:srgbClr val="C00000"/>
                </a:solidFill>
              </a:rPr>
              <a:t>B: </a:t>
            </a:r>
            <a:r>
              <a:rPr lang="en-US" sz="2800" b="1" dirty="0"/>
              <a:t>It has </a:t>
            </a:r>
            <a:r>
              <a:rPr lang="en-US" sz="2800" b="1" dirty="0" err="1"/>
              <a:t>Saolas</a:t>
            </a:r>
            <a:r>
              <a:rPr lang="en-US" sz="2800" b="1" dirty="0"/>
              <a:t>, "black deer" and also valuable plants, woods, medicinal plants.</a:t>
            </a:r>
          </a:p>
        </p:txBody>
      </p:sp>
      <p:sp>
        <p:nvSpPr>
          <p:cNvPr id="10" name="Rectangle 9">
            <a:extLst>
              <a:ext uri="{FF2B5EF4-FFF2-40B4-BE49-F238E27FC236}">
                <a16:creationId xmlns:a16="http://schemas.microsoft.com/office/drawing/2014/main" id="{5398456E-B0F1-490B-90B6-0BA8D0C266E9}"/>
              </a:ext>
            </a:extLst>
          </p:cNvPr>
          <p:cNvSpPr/>
          <p:nvPr/>
        </p:nvSpPr>
        <p:spPr>
          <a:xfrm>
            <a:off x="9918835" y="3206228"/>
            <a:ext cx="1611339" cy="461665"/>
          </a:xfrm>
          <a:prstGeom prst="rect">
            <a:avLst/>
          </a:prstGeom>
        </p:spPr>
        <p:txBody>
          <a:bodyPr wrap="none">
            <a:spAutoFit/>
          </a:bodyPr>
          <a:lstStyle/>
          <a:p>
            <a:r>
              <a:rPr lang="vi-VN" sz="2400" dirty="0">
                <a:solidFill>
                  <a:srgbClr val="FF0000"/>
                </a:solidFill>
              </a:rPr>
              <a:t>/'hekteə[r]/</a:t>
            </a:r>
            <a:endParaRPr lang="vi-VN" sz="2400" b="1" dirty="0">
              <a:solidFill>
                <a:srgbClr val="FF0000"/>
              </a:solidFill>
            </a:endParaRPr>
          </a:p>
        </p:txBody>
      </p:sp>
    </p:spTree>
    <p:extLst>
      <p:ext uri="{BB962C8B-B14F-4D97-AF65-F5344CB8AC3E}">
        <p14:creationId xmlns:p14="http://schemas.microsoft.com/office/powerpoint/2010/main" val="5376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a:solidFill>
                  <a:srgbClr val="7030A0"/>
                </a:solidFill>
                <a:effectLst>
                  <a:glow rad="88900">
                    <a:schemeClr val="bg1"/>
                  </a:glow>
                </a:effectLst>
                <a:latin typeface="Arial" panose="020B0604020202020204" pitchFamily="34" charset="0"/>
                <a:cs typeface="Arial" panose="020B0604020202020204" pitchFamily="34" charset="0"/>
              </a:rPr>
              <a:t>* WARM-UP</a:t>
            </a:r>
          </a:p>
        </p:txBody>
      </p:sp>
      <p:sp>
        <p:nvSpPr>
          <p:cNvPr id="2" name="TextBox 11">
            <a:extLst>
              <a:ext uri="{FF2B5EF4-FFF2-40B4-BE49-F238E27FC236}">
                <a16:creationId xmlns:a16="http://schemas.microsoft.com/office/drawing/2014/main" id="{C08C442B-59CF-50BB-BD63-3F819C0172BA}"/>
              </a:ext>
            </a:extLst>
          </p:cNvPr>
          <p:cNvSpPr txBox="1"/>
          <p:nvPr/>
        </p:nvSpPr>
        <p:spPr>
          <a:xfrm>
            <a:off x="1534071" y="707835"/>
            <a:ext cx="749569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Look at the picture and say what you see</a:t>
            </a:r>
            <a:r>
              <a:rPr lang="en-US" sz="2400" b="1">
                <a:effectLst>
                  <a:glow rad="88900">
                    <a:schemeClr val="bg1"/>
                  </a:glow>
                </a:effectLst>
                <a:cs typeface="Arial" panose="020B0604020202020204" pitchFamily="34" charset="0"/>
              </a:rPr>
              <a:t>. </a:t>
            </a:r>
            <a:endParaRPr lang="en-US" sz="2400" b="1" dirty="0">
              <a:effectLst>
                <a:glow rad="88900">
                  <a:schemeClr val="bg1"/>
                </a:glow>
              </a:effectLst>
              <a:cs typeface="Arial" panose="020B0604020202020204" pitchFamily="34" charset="0"/>
            </a:endParaRPr>
          </a:p>
        </p:txBody>
      </p:sp>
      <p:sp>
        <p:nvSpPr>
          <p:cNvPr id="5" name="Rounded Rectangle 15">
            <a:extLst>
              <a:ext uri="{FF2B5EF4-FFF2-40B4-BE49-F238E27FC236}">
                <a16:creationId xmlns:a16="http://schemas.microsoft.com/office/drawing/2014/main" id="{C2857D99-7E44-76B9-9581-BF03AC396FF5}"/>
              </a:ext>
            </a:extLst>
          </p:cNvPr>
          <p:cNvSpPr/>
          <p:nvPr/>
        </p:nvSpPr>
        <p:spPr>
          <a:xfrm>
            <a:off x="978680" y="67108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1031465" y="5583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Picture 5"/>
          <p:cNvPicPr>
            <a:picLocks noChangeAspect="1"/>
          </p:cNvPicPr>
          <p:nvPr/>
        </p:nvPicPr>
        <p:blipFill>
          <a:blip r:embed="rId3"/>
          <a:stretch>
            <a:fillRect/>
          </a:stretch>
        </p:blipFill>
        <p:spPr>
          <a:xfrm>
            <a:off x="2260841" y="1266235"/>
            <a:ext cx="6892992" cy="3657600"/>
          </a:xfrm>
          <a:prstGeom prst="rect">
            <a:avLst/>
          </a:prstGeom>
        </p:spPr>
      </p:pic>
      <p:sp>
        <p:nvSpPr>
          <p:cNvPr id="4" name="Rectangle 3"/>
          <p:cNvSpPr/>
          <p:nvPr/>
        </p:nvSpPr>
        <p:spPr>
          <a:xfrm>
            <a:off x="2061858" y="5020570"/>
            <a:ext cx="7563923" cy="1384995"/>
          </a:xfrm>
          <a:prstGeom prst="rect">
            <a:avLst/>
          </a:prstGeom>
        </p:spPr>
        <p:txBody>
          <a:bodyPr wrap="square">
            <a:spAutoFit/>
          </a:bodyPr>
          <a:lstStyle/>
          <a:p>
            <a:pPr>
              <a:lnSpc>
                <a:spcPct val="150000"/>
              </a:lnSpc>
              <a:buFont typeface="Arial" panose="020B0604020202020204" pitchFamily="34" charset="0"/>
              <a:buChar char="•"/>
            </a:pPr>
            <a:r>
              <a:rPr lang="en-US" sz="2800" dirty="0">
                <a:solidFill>
                  <a:srgbClr val="01051C"/>
                </a:solidFill>
                <a:latin typeface="Roboto"/>
              </a:rPr>
              <a:t>The animal in the picture is a sea turtle. </a:t>
            </a:r>
          </a:p>
          <a:p>
            <a:pPr>
              <a:lnSpc>
                <a:spcPct val="150000"/>
              </a:lnSpc>
              <a:buFont typeface="Arial" panose="020B0604020202020204" pitchFamily="34" charset="0"/>
              <a:buChar char="•"/>
            </a:pPr>
            <a:r>
              <a:rPr lang="en-US" sz="2800" dirty="0">
                <a:solidFill>
                  <a:srgbClr val="01051C"/>
                </a:solidFill>
                <a:latin typeface="Roboto"/>
              </a:rPr>
              <a:t> Sea turtles are endangered animals.</a:t>
            </a:r>
          </a:p>
        </p:txBody>
      </p:sp>
    </p:spTree>
    <p:extLst>
      <p:ext uri="{BB962C8B-B14F-4D97-AF65-F5344CB8AC3E}">
        <p14:creationId xmlns:p14="http://schemas.microsoft.com/office/powerpoint/2010/main" val="684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29912" y="145161"/>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a:t>
            </a:r>
            <a:r>
              <a:rPr lang="en-US" sz="2400" b="1">
                <a:effectLst>
                  <a:glow rad="88900">
                    <a:schemeClr val="bg1"/>
                  </a:glow>
                </a:effectLst>
                <a:cs typeface="Arial" panose="020B0604020202020204" pitchFamily="34" charset="0"/>
              </a:rPr>
              <a:t>National 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74520" y="14516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27306" y="158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769" y="1523931"/>
            <a:ext cx="4592334" cy="2862124"/>
          </a:xfrm>
          <a:prstGeom prst="rect">
            <a:avLst/>
          </a:prstGeom>
        </p:spPr>
      </p:pic>
      <p:sp>
        <p:nvSpPr>
          <p:cNvPr id="26" name="Bong bóng Lời nói: Hình chữ nhật với Góc Tròn 25">
            <a:extLst>
              <a:ext uri="{FF2B5EF4-FFF2-40B4-BE49-F238E27FC236}">
                <a16:creationId xmlns:a16="http://schemas.microsoft.com/office/drawing/2014/main" id="{CC7EDA05-214D-431C-38A8-F0BD9A76D0CB}"/>
              </a:ext>
            </a:extLst>
          </p:cNvPr>
          <p:cNvSpPr/>
          <p:nvPr/>
        </p:nvSpPr>
        <p:spPr>
          <a:xfrm>
            <a:off x="186814" y="588417"/>
            <a:ext cx="3660169" cy="1812481"/>
          </a:xfrm>
          <a:prstGeom prst="wedgeRoundRectCallout">
            <a:avLst>
              <a:gd name="adj1" fmla="val 62469"/>
              <a:gd name="adj2" fmla="val 103908"/>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i="1" dirty="0">
                <a:solidFill>
                  <a:schemeClr val="accent2">
                    <a:lumMod val="50000"/>
                  </a:schemeClr>
                </a:solidFill>
                <a:latin typeface="Times New Roman" panose="02020603050405020304" pitchFamily="18" charset="0"/>
                <a:ea typeface="Times New Roman" panose="02020603050405020304" pitchFamily="18" charset="0"/>
              </a:rPr>
              <a:t>Vu </a:t>
            </a:r>
            <a:r>
              <a:rPr lang="en-US" sz="3200" b="1" i="1" dirty="0" err="1">
                <a:solidFill>
                  <a:schemeClr val="accent2">
                    <a:lumMod val="50000"/>
                  </a:schemeClr>
                </a:solidFill>
                <a:latin typeface="Times New Roman" panose="02020603050405020304" pitchFamily="18" charset="0"/>
                <a:ea typeface="Times New Roman" panose="02020603050405020304" pitchFamily="18" charset="0"/>
              </a:rPr>
              <a:t>Quang</a:t>
            </a:r>
            <a:r>
              <a:rPr lang="en-US" sz="3200" b="1" i="1" dirty="0">
                <a:solidFill>
                  <a:schemeClr val="accent2">
                    <a:lumMod val="50000"/>
                  </a:schemeClr>
                </a:solidFill>
                <a:latin typeface="Times New Roman" panose="02020603050405020304" pitchFamily="18" charset="0"/>
                <a:ea typeface="Times New Roman" panose="02020603050405020304" pitchFamily="18" charset="0"/>
              </a:rPr>
              <a:t> National Park is in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1" name="Bong bóng Lời nói: Hình chữ nhật với Góc Tròn 30">
            <a:extLst>
              <a:ext uri="{FF2B5EF4-FFF2-40B4-BE49-F238E27FC236}">
                <a16:creationId xmlns:a16="http://schemas.microsoft.com/office/drawing/2014/main" id="{40B68F74-2147-8C1C-A495-2D9F1ACF5A66}"/>
              </a:ext>
            </a:extLst>
          </p:cNvPr>
          <p:cNvSpPr/>
          <p:nvPr/>
        </p:nvSpPr>
        <p:spPr>
          <a:xfrm>
            <a:off x="8375103" y="526106"/>
            <a:ext cx="3595955" cy="997825"/>
          </a:xfrm>
          <a:prstGeom prst="wedgeRoundRectCallout">
            <a:avLst>
              <a:gd name="adj1" fmla="val -52123"/>
              <a:gd name="adj2" fmla="val 108114"/>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was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opened</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in ...</a:t>
            </a:r>
          </a:p>
        </p:txBody>
      </p:sp>
      <p:sp>
        <p:nvSpPr>
          <p:cNvPr id="32" name="Bong bóng Lời nói: Hình chữ nhật với Góc Tròn 31">
            <a:extLst>
              <a:ext uri="{FF2B5EF4-FFF2-40B4-BE49-F238E27FC236}">
                <a16:creationId xmlns:a16="http://schemas.microsoft.com/office/drawing/2014/main" id="{AED4B83D-B8E9-2C76-B441-B29591E4559F}"/>
              </a:ext>
            </a:extLst>
          </p:cNvPr>
          <p:cNvSpPr/>
          <p:nvPr/>
        </p:nvSpPr>
        <p:spPr>
          <a:xfrm>
            <a:off x="673881" y="3532863"/>
            <a:ext cx="2923974" cy="853192"/>
          </a:xfrm>
          <a:prstGeom prst="wedgeRoundRectCallout">
            <a:avLst>
              <a:gd name="adj1" fmla="val 73737"/>
              <a:gd name="adj2" fmla="val -33837"/>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about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3" name="Bong bóng Lời nói: Hình chữ nhật với Góc Tròn 32">
            <a:extLst>
              <a:ext uri="{FF2B5EF4-FFF2-40B4-BE49-F238E27FC236}">
                <a16:creationId xmlns:a16="http://schemas.microsoft.com/office/drawing/2014/main" id="{BF50E513-07FE-6A9F-7219-4DEA010FE860}"/>
              </a:ext>
            </a:extLst>
          </p:cNvPr>
          <p:cNvSpPr/>
          <p:nvPr/>
        </p:nvSpPr>
        <p:spPr>
          <a:xfrm>
            <a:off x="8727092" y="3190520"/>
            <a:ext cx="3164655" cy="875191"/>
          </a:xfrm>
          <a:prstGeom prst="wedgeRoundRectCallout">
            <a:avLst>
              <a:gd name="adj1" fmla="val -78744"/>
              <a:gd name="adj2" fmla="val -52715"/>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has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p>
        </p:txBody>
      </p:sp>
      <p:pic>
        <p:nvPicPr>
          <p:cNvPr id="11" name="Picture 10">
            <a:extLst>
              <a:ext uri="{FF2B5EF4-FFF2-40B4-BE49-F238E27FC236}">
                <a16:creationId xmlns:a16="http://schemas.microsoft.com/office/drawing/2014/main" id="{D2E80DAE-7C2E-4BF9-AAB0-3D7556873FA9}"/>
              </a:ext>
            </a:extLst>
          </p:cNvPr>
          <p:cNvPicPr>
            <a:picLocks noChangeAspect="1"/>
          </p:cNvPicPr>
          <p:nvPr/>
        </p:nvPicPr>
        <p:blipFill>
          <a:blip r:embed="rId4"/>
          <a:stretch>
            <a:fillRect/>
          </a:stretch>
        </p:blipFill>
        <p:spPr>
          <a:xfrm>
            <a:off x="3451124" y="4094557"/>
            <a:ext cx="5633882" cy="2479023"/>
          </a:xfrm>
          <a:prstGeom prst="rect">
            <a:avLst/>
          </a:prstGeom>
        </p:spPr>
      </p:pic>
      <p:sp>
        <p:nvSpPr>
          <p:cNvPr id="13" name="Rectangle 12">
            <a:extLst>
              <a:ext uri="{FF2B5EF4-FFF2-40B4-BE49-F238E27FC236}">
                <a16:creationId xmlns:a16="http://schemas.microsoft.com/office/drawing/2014/main" id="{99ADAC97-D95B-4F7A-A8F6-0E9A143F166A}"/>
              </a:ext>
            </a:extLst>
          </p:cNvPr>
          <p:cNvSpPr/>
          <p:nvPr/>
        </p:nvSpPr>
        <p:spPr>
          <a:xfrm>
            <a:off x="6910164" y="4876606"/>
            <a:ext cx="1611339" cy="461665"/>
          </a:xfrm>
          <a:prstGeom prst="rect">
            <a:avLst/>
          </a:prstGeom>
        </p:spPr>
        <p:txBody>
          <a:bodyPr wrap="none">
            <a:spAutoFit/>
          </a:bodyPr>
          <a:lstStyle/>
          <a:p>
            <a:r>
              <a:rPr lang="vi-VN" sz="2400" dirty="0">
                <a:solidFill>
                  <a:srgbClr val="FF0000"/>
                </a:solidFill>
              </a:rPr>
              <a:t>/'hekteə[r]/</a:t>
            </a:r>
            <a:endParaRPr lang="vi-VN" sz="2400" b="1" dirty="0">
              <a:solidFill>
                <a:srgbClr val="FF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0415" y="322144"/>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National Park, using the answers in 4. </a:t>
            </a:r>
          </a:p>
        </p:txBody>
      </p:sp>
      <p:sp>
        <p:nvSpPr>
          <p:cNvPr id="16" name="Rounded Rectangle 15"/>
          <p:cNvSpPr/>
          <p:nvPr/>
        </p:nvSpPr>
        <p:spPr>
          <a:xfrm>
            <a:off x="645024" y="28120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7809" y="1785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710" y="1012655"/>
            <a:ext cx="3265020" cy="2094339"/>
          </a:xfrm>
          <a:prstGeom prst="rect">
            <a:avLst/>
          </a:prstGeom>
        </p:spPr>
      </p:pic>
      <p:sp>
        <p:nvSpPr>
          <p:cNvPr id="11" name="Content Placeholder 2"/>
          <p:cNvSpPr>
            <a:spLocks noGrp="1"/>
          </p:cNvSpPr>
          <p:nvPr>
            <p:ph idx="1"/>
          </p:nvPr>
        </p:nvSpPr>
        <p:spPr>
          <a:xfrm>
            <a:off x="697809" y="1379844"/>
            <a:ext cx="8052901" cy="4775150"/>
          </a:xfrm>
        </p:spPr>
        <p:txBody>
          <a:bodyPr>
            <a:noAutofit/>
          </a:bodyPr>
          <a:lstStyle/>
          <a:p>
            <a:pPr marL="0" indent="0">
              <a:lnSpc>
                <a:spcPct val="160000"/>
              </a:lnSpc>
              <a:buNone/>
            </a:pPr>
            <a:r>
              <a:rPr lang="en-US" b="1" i="1" dirty="0">
                <a:solidFill>
                  <a:srgbClr val="0070C0"/>
                </a:solidFill>
              </a:rPr>
              <a:t>Vu </a:t>
            </a:r>
            <a:r>
              <a:rPr lang="en-US" b="1" i="1" dirty="0" err="1">
                <a:solidFill>
                  <a:srgbClr val="0070C0"/>
                </a:solidFill>
              </a:rPr>
              <a:t>Quang</a:t>
            </a:r>
            <a:r>
              <a:rPr lang="en-US" b="1" i="1" dirty="0">
                <a:solidFill>
                  <a:srgbClr val="0070C0"/>
                </a:solidFill>
              </a:rPr>
              <a:t> National Park is located in Vu </a:t>
            </a:r>
            <a:r>
              <a:rPr lang="en-US" b="1" i="1" dirty="0" err="1">
                <a:solidFill>
                  <a:srgbClr val="0070C0"/>
                </a:solidFill>
              </a:rPr>
              <a:t>Quang</a:t>
            </a:r>
            <a:r>
              <a:rPr lang="en-US" b="1" i="1" dirty="0">
                <a:solidFill>
                  <a:srgbClr val="0070C0"/>
                </a:solidFill>
              </a:rPr>
              <a:t> District, Ha </a:t>
            </a:r>
            <a:r>
              <a:rPr lang="en-US" b="1" i="1" dirty="0" err="1">
                <a:solidFill>
                  <a:srgbClr val="0070C0"/>
                </a:solidFill>
              </a:rPr>
              <a:t>Tinh</a:t>
            </a:r>
            <a:r>
              <a:rPr lang="en-US" b="1" i="1" dirty="0">
                <a:solidFill>
                  <a:srgbClr val="0070C0"/>
                </a:solidFill>
              </a:rPr>
              <a:t> Province. It opened in 2002. The area of National Park is about 55,000 hectares. It has so many kind of species such as </a:t>
            </a:r>
            <a:r>
              <a:rPr lang="en-US" b="1" i="1" dirty="0" err="1">
                <a:solidFill>
                  <a:srgbClr val="0070C0"/>
                </a:solidFill>
              </a:rPr>
              <a:t>saolas</a:t>
            </a:r>
            <a:r>
              <a:rPr lang="en-US" b="1" i="1" dirty="0">
                <a:solidFill>
                  <a:srgbClr val="0070C0"/>
                </a:solidFill>
              </a:rPr>
              <a:t>, "black deer" as the animals. And the park also has valuable plants, wood, medicinal plants.</a:t>
            </a:r>
          </a:p>
          <a:p>
            <a:pPr>
              <a:lnSpc>
                <a:spcPct val="160000"/>
              </a:lnSpc>
            </a:pPr>
            <a:endParaRPr lang="en-US" b="1" i="1" dirty="0">
              <a:solidFill>
                <a:srgbClr val="0070C0"/>
              </a:solidFill>
            </a:endParaRPr>
          </a:p>
        </p:txBody>
      </p:sp>
    </p:spTree>
    <p:extLst>
      <p:ext uri="{BB962C8B-B14F-4D97-AF65-F5344CB8AC3E}">
        <p14:creationId xmlns:p14="http://schemas.microsoft.com/office/powerpoint/2010/main" val="9557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0538" y="158503"/>
            <a:ext cx="4132696" cy="584775"/>
          </a:xfrm>
          <a:prstGeom prst="rect">
            <a:avLst/>
          </a:prstGeom>
          <a:solidFill>
            <a:schemeClr val="accent2">
              <a:lumMod val="60000"/>
              <a:lumOff val="4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1454893" y="2140440"/>
            <a:ext cx="9244779"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Reading about Con Dao National Park</a:t>
            </a:r>
          </a:p>
          <a:p>
            <a:pPr marL="457200" indent="-457200">
              <a:lnSpc>
                <a:spcPct val="150000"/>
              </a:lnSpc>
              <a:buFont typeface="Wingdings" panose="05000000000000000000" pitchFamily="2" charset="2"/>
              <a:buChar char="ü"/>
            </a:pPr>
            <a:r>
              <a:rPr lang="en-US" sz="3600" dirty="0"/>
              <a:t>Talking about Vu Quang National Park</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647" y="50810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93342" y="238444"/>
            <a:ext cx="3834582" cy="923330"/>
          </a:xfrm>
          <a:prstGeom prst="rect">
            <a:avLst/>
          </a:prstGeom>
          <a:solidFill>
            <a:schemeClr val="accent2">
              <a:lumMod val="60000"/>
              <a:lumOff val="40000"/>
            </a:schemeClr>
          </a:solidFill>
          <a:effectLst/>
        </p:spPr>
        <p:txBody>
          <a:bodyPr wrap="square" rtlCol="0">
            <a:spAutoFit/>
          </a:bodyPr>
          <a:lstStyle/>
          <a:p>
            <a:r>
              <a:rPr lang="en-US" sz="5400" b="1" dirty="0">
                <a:effectLst>
                  <a:glow rad="88900">
                    <a:schemeClr val="bg1"/>
                  </a:glow>
                </a:effectLst>
                <a:cs typeface="Arial" panose="020B0604020202020204" pitchFamily="34" charset="0"/>
              </a:rPr>
              <a:t>* Homework</a:t>
            </a:r>
          </a:p>
        </p:txBody>
      </p:sp>
      <p:sp>
        <p:nvSpPr>
          <p:cNvPr id="2" name="TextBox 1"/>
          <p:cNvSpPr txBox="1"/>
          <p:nvPr/>
        </p:nvSpPr>
        <p:spPr>
          <a:xfrm>
            <a:off x="1172701" y="1881671"/>
            <a:ext cx="8149852" cy="1668470"/>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b="1" dirty="0">
                <a:solidFill>
                  <a:srgbClr val="0070C0"/>
                </a:solidFill>
              </a:rPr>
              <a:t>Do ex D1,2 (P. 58, 59) in the workbook.</a:t>
            </a:r>
          </a:p>
          <a:p>
            <a:pPr marL="571500" indent="-571500">
              <a:lnSpc>
                <a:spcPct val="150000"/>
              </a:lnSpc>
              <a:buFont typeface="Wingdings" panose="05000000000000000000" pitchFamily="2" charset="2"/>
              <a:buChar char="v"/>
            </a:pPr>
            <a:r>
              <a:rPr lang="en-US" sz="3600" b="1" dirty="0" err="1">
                <a:solidFill>
                  <a:srgbClr val="0070C0"/>
                </a:solidFill>
              </a:rPr>
              <a:t>Prepair</a:t>
            </a:r>
            <a:r>
              <a:rPr lang="en-US" sz="3600" b="1" dirty="0">
                <a:solidFill>
                  <a:srgbClr val="0070C0"/>
                </a:solidFill>
              </a:rPr>
              <a:t> lesson 6 – Skills 2</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570324" y="311916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73"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05955133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08C442B-59CF-50BB-BD63-3F819C0172BA}"/>
              </a:ext>
            </a:extLst>
          </p:cNvPr>
          <p:cNvSpPr txBox="1"/>
          <p:nvPr/>
        </p:nvSpPr>
        <p:spPr>
          <a:xfrm>
            <a:off x="1082630" y="884456"/>
            <a:ext cx="10022929"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Then list the </a:t>
            </a:r>
            <a:r>
              <a:rPr lang="en-US" sz="2400" b="1" dirty="0">
                <a:effectLst>
                  <a:glow rad="88900">
                    <a:schemeClr val="bg1"/>
                  </a:glow>
                </a:effectLst>
                <a:cs typeface="Arial" panose="020B0604020202020204" pitchFamily="34" charset="0"/>
              </a:rPr>
              <a:t>names of some endangered species you know.</a:t>
            </a:r>
          </a:p>
        </p:txBody>
      </p:sp>
      <p:sp>
        <p:nvSpPr>
          <p:cNvPr id="5" name="Rounded Rectangle 15">
            <a:extLst>
              <a:ext uri="{FF2B5EF4-FFF2-40B4-BE49-F238E27FC236}">
                <a16:creationId xmlns:a16="http://schemas.microsoft.com/office/drawing/2014/main" id="{C2857D99-7E44-76B9-9581-BF03AC396FF5}"/>
              </a:ext>
            </a:extLst>
          </p:cNvPr>
          <p:cNvSpPr/>
          <p:nvPr/>
        </p:nvSpPr>
        <p:spPr>
          <a:xfrm>
            <a:off x="487067" y="87301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539852" y="7866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40" name="Google Shape;1881;p31">
            <a:extLst>
              <a:ext uri="{FF2B5EF4-FFF2-40B4-BE49-F238E27FC236}">
                <a16:creationId xmlns:a16="http://schemas.microsoft.com/office/drawing/2014/main" id="{4C4C347B-FD00-EA50-5E98-2C75CAD5C282}"/>
              </a:ext>
            </a:extLst>
          </p:cNvPr>
          <p:cNvSpPr txBox="1">
            <a:spLocks/>
          </p:cNvSpPr>
          <p:nvPr/>
        </p:nvSpPr>
        <p:spPr>
          <a:xfrm>
            <a:off x="516564" y="1809899"/>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TIGERS</a:t>
            </a:r>
            <a:endParaRPr lang="en-US" sz="2400" b="1" dirty="0">
              <a:solidFill>
                <a:srgbClr val="AD4F0F"/>
              </a:solidFill>
              <a:cs typeface="Calibri" panose="020F0502020204030204" pitchFamily="34" charset="0"/>
            </a:endParaRPr>
          </a:p>
        </p:txBody>
      </p:sp>
      <p:cxnSp>
        <p:nvCxnSpPr>
          <p:cNvPr id="48" name="Đường nối Thẳng 47">
            <a:extLst>
              <a:ext uri="{FF2B5EF4-FFF2-40B4-BE49-F238E27FC236}">
                <a16:creationId xmlns:a16="http://schemas.microsoft.com/office/drawing/2014/main" id="{AC3D44D7-3AA1-F3B7-F12F-19790516EC74}"/>
              </a:ext>
            </a:extLst>
          </p:cNvPr>
          <p:cNvCxnSpPr>
            <a:cxnSpLocks/>
          </p:cNvCxnSpPr>
          <p:nvPr/>
        </p:nvCxnSpPr>
        <p:spPr>
          <a:xfrm>
            <a:off x="1991861" y="2459337"/>
            <a:ext cx="1537536" cy="11370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Google Shape;1881;p31">
            <a:extLst>
              <a:ext uri="{FF2B5EF4-FFF2-40B4-BE49-F238E27FC236}">
                <a16:creationId xmlns:a16="http://schemas.microsoft.com/office/drawing/2014/main" id="{4A2B1CE3-B4EC-0F3F-BB7D-8BB4C938A7BB}"/>
              </a:ext>
            </a:extLst>
          </p:cNvPr>
          <p:cNvSpPr txBox="1">
            <a:spLocks/>
          </p:cNvSpPr>
          <p:nvPr/>
        </p:nvSpPr>
        <p:spPr>
          <a:xfrm>
            <a:off x="159330" y="3506420"/>
            <a:ext cx="2829675"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SAOLAS</a:t>
            </a:r>
          </a:p>
          <a:p>
            <a:pPr marL="0" indent="0" algn="ctr">
              <a:buNone/>
            </a:pPr>
            <a:r>
              <a:rPr lang="en-US" sz="3200" b="1" dirty="0"/>
              <a:t>"black deer"</a:t>
            </a:r>
            <a:endParaRPr lang="en-US" sz="3200" b="1" dirty="0">
              <a:solidFill>
                <a:srgbClr val="7030A0"/>
              </a:solidFill>
            </a:endParaRPr>
          </a:p>
        </p:txBody>
      </p:sp>
      <p:cxnSp>
        <p:nvCxnSpPr>
          <p:cNvPr id="52" name="Đường nối Thẳng 51">
            <a:extLst>
              <a:ext uri="{FF2B5EF4-FFF2-40B4-BE49-F238E27FC236}">
                <a16:creationId xmlns:a16="http://schemas.microsoft.com/office/drawing/2014/main" id="{DFF07B40-7AC8-5E56-AA4F-D5BB9A73135C}"/>
              </a:ext>
            </a:extLst>
          </p:cNvPr>
          <p:cNvCxnSpPr>
            <a:cxnSpLocks/>
          </p:cNvCxnSpPr>
          <p:nvPr/>
        </p:nvCxnSpPr>
        <p:spPr>
          <a:xfrm>
            <a:off x="1991861" y="4052632"/>
            <a:ext cx="1616105" cy="1987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Google Shape;1881;p31">
            <a:extLst>
              <a:ext uri="{FF2B5EF4-FFF2-40B4-BE49-F238E27FC236}">
                <a16:creationId xmlns:a16="http://schemas.microsoft.com/office/drawing/2014/main" id="{75BCA9D2-9E2E-4153-726F-C2BDD11F1DBD}"/>
              </a:ext>
            </a:extLst>
          </p:cNvPr>
          <p:cNvSpPr txBox="1">
            <a:spLocks/>
          </p:cNvSpPr>
          <p:nvPr/>
        </p:nvSpPr>
        <p:spPr>
          <a:xfrm>
            <a:off x="3481613" y="1580905"/>
            <a:ext cx="3585682"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5">
                    <a:lumMod val="50000"/>
                  </a:schemeClr>
                </a:solidFill>
              </a:rPr>
              <a:t>BLUE WHALES</a:t>
            </a:r>
            <a:endParaRPr lang="en-US" sz="2400" b="1" dirty="0">
              <a:solidFill>
                <a:schemeClr val="accent5">
                  <a:lumMod val="50000"/>
                </a:schemeClr>
              </a:solidFill>
              <a:cs typeface="Calibri" panose="020F0502020204030204" pitchFamily="34" charset="0"/>
            </a:endParaRPr>
          </a:p>
        </p:txBody>
      </p:sp>
      <p:cxnSp>
        <p:nvCxnSpPr>
          <p:cNvPr id="54" name="Đường nối Thẳng 53">
            <a:extLst>
              <a:ext uri="{FF2B5EF4-FFF2-40B4-BE49-F238E27FC236}">
                <a16:creationId xmlns:a16="http://schemas.microsoft.com/office/drawing/2014/main" id="{A61BB5DA-06E5-CBAB-D6D2-DB4A5308961D}"/>
              </a:ext>
            </a:extLst>
          </p:cNvPr>
          <p:cNvCxnSpPr>
            <a:cxnSpLocks/>
          </p:cNvCxnSpPr>
          <p:nvPr/>
        </p:nvCxnSpPr>
        <p:spPr>
          <a:xfrm>
            <a:off x="4950819" y="2264135"/>
            <a:ext cx="636997" cy="749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Google Shape;1881;p31">
            <a:extLst>
              <a:ext uri="{FF2B5EF4-FFF2-40B4-BE49-F238E27FC236}">
                <a16:creationId xmlns:a16="http://schemas.microsoft.com/office/drawing/2014/main" id="{5B51BD0A-386E-BF49-54FA-2E41B9E39D2B}"/>
              </a:ext>
            </a:extLst>
          </p:cNvPr>
          <p:cNvSpPr txBox="1">
            <a:spLocks/>
          </p:cNvSpPr>
          <p:nvPr/>
        </p:nvSpPr>
        <p:spPr>
          <a:xfrm>
            <a:off x="8282099" y="1567575"/>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192A9"/>
                </a:solidFill>
              </a:rPr>
              <a:t>SEA LIONS</a:t>
            </a:r>
            <a:endParaRPr lang="en-US" sz="2400" b="1" dirty="0">
              <a:solidFill>
                <a:srgbClr val="7192A9"/>
              </a:solidFill>
              <a:cs typeface="Calibri" panose="020F0502020204030204" pitchFamily="34" charset="0"/>
            </a:endParaRPr>
          </a:p>
        </p:txBody>
      </p:sp>
      <p:cxnSp>
        <p:nvCxnSpPr>
          <p:cNvPr id="56" name="Đường nối Thẳng 55">
            <a:extLst>
              <a:ext uri="{FF2B5EF4-FFF2-40B4-BE49-F238E27FC236}">
                <a16:creationId xmlns:a16="http://schemas.microsoft.com/office/drawing/2014/main" id="{8C6159B8-2D99-F707-E3D4-F6A6193F1F70}"/>
              </a:ext>
            </a:extLst>
          </p:cNvPr>
          <p:cNvCxnSpPr>
            <a:cxnSpLocks/>
          </p:cNvCxnSpPr>
          <p:nvPr/>
        </p:nvCxnSpPr>
        <p:spPr>
          <a:xfrm flipH="1">
            <a:off x="7310831" y="2250562"/>
            <a:ext cx="1379781" cy="65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Google Shape;1881;p31">
            <a:extLst>
              <a:ext uri="{FF2B5EF4-FFF2-40B4-BE49-F238E27FC236}">
                <a16:creationId xmlns:a16="http://schemas.microsoft.com/office/drawing/2014/main" id="{9BA4CB08-AFED-736D-F7EF-E708993783F7}"/>
              </a:ext>
            </a:extLst>
          </p:cNvPr>
          <p:cNvSpPr txBox="1">
            <a:spLocks/>
          </p:cNvSpPr>
          <p:nvPr/>
        </p:nvSpPr>
        <p:spPr>
          <a:xfrm>
            <a:off x="9734476" y="3385633"/>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6">
                    <a:lumMod val="75000"/>
                  </a:schemeClr>
                </a:solidFill>
              </a:rPr>
              <a:t>DUGONG</a:t>
            </a:r>
          </a:p>
          <a:p>
            <a:pPr marL="0" indent="0" algn="ctr">
              <a:buNone/>
            </a:pPr>
            <a:r>
              <a:rPr lang="en-US" sz="3200" b="1" dirty="0" err="1">
                <a:solidFill>
                  <a:schemeClr val="accent6">
                    <a:lumMod val="75000"/>
                  </a:schemeClr>
                </a:solidFill>
                <a:cs typeface="Calibri" panose="020F0502020204030204" pitchFamily="34" charset="0"/>
              </a:rPr>
              <a:t>Cá</a:t>
            </a:r>
            <a:r>
              <a:rPr lang="en-US" sz="3200" b="1" dirty="0">
                <a:solidFill>
                  <a:schemeClr val="accent6">
                    <a:lumMod val="75000"/>
                  </a:schemeClr>
                </a:solidFill>
                <a:cs typeface="Calibri" panose="020F0502020204030204" pitchFamily="34" charset="0"/>
              </a:rPr>
              <a:t> </a:t>
            </a:r>
            <a:r>
              <a:rPr lang="en-US" sz="3200" b="1" dirty="0" err="1">
                <a:solidFill>
                  <a:schemeClr val="accent6">
                    <a:lumMod val="75000"/>
                  </a:schemeClr>
                </a:solidFill>
                <a:cs typeface="Calibri" panose="020F0502020204030204" pitchFamily="34" charset="0"/>
              </a:rPr>
              <a:t>cúi</a:t>
            </a:r>
            <a:endParaRPr lang="en-US" sz="2400" b="1" dirty="0">
              <a:solidFill>
                <a:schemeClr val="accent6">
                  <a:lumMod val="75000"/>
                </a:schemeClr>
              </a:solidFill>
              <a:cs typeface="Calibri" panose="020F0502020204030204" pitchFamily="34" charset="0"/>
            </a:endParaRPr>
          </a:p>
        </p:txBody>
      </p:sp>
      <p:cxnSp>
        <p:nvCxnSpPr>
          <p:cNvPr id="58" name="Đường nối Thẳng 57">
            <a:extLst>
              <a:ext uri="{FF2B5EF4-FFF2-40B4-BE49-F238E27FC236}">
                <a16:creationId xmlns:a16="http://schemas.microsoft.com/office/drawing/2014/main" id="{C1590DF0-D93C-5A7E-A70E-F8001A231098}"/>
              </a:ext>
            </a:extLst>
          </p:cNvPr>
          <p:cNvCxnSpPr>
            <a:cxnSpLocks/>
          </p:cNvCxnSpPr>
          <p:nvPr/>
        </p:nvCxnSpPr>
        <p:spPr>
          <a:xfrm flipV="1">
            <a:off x="7479266" y="3841302"/>
            <a:ext cx="2372325" cy="2032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Google Shape;1881;p31">
            <a:extLst>
              <a:ext uri="{FF2B5EF4-FFF2-40B4-BE49-F238E27FC236}">
                <a16:creationId xmlns:a16="http://schemas.microsoft.com/office/drawing/2014/main" id="{BC792DD9-5A32-B05E-6B46-1352A75E3368}"/>
              </a:ext>
            </a:extLst>
          </p:cNvPr>
          <p:cNvSpPr txBox="1">
            <a:spLocks/>
          </p:cNvSpPr>
          <p:nvPr/>
        </p:nvSpPr>
        <p:spPr>
          <a:xfrm>
            <a:off x="569349" y="5141932"/>
            <a:ext cx="2595108"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EF4B66"/>
                </a:solidFill>
              </a:rPr>
              <a:t>POLAR BEARS</a:t>
            </a:r>
          </a:p>
          <a:p>
            <a:pPr marL="0" indent="0" algn="ctr">
              <a:buNone/>
            </a:pPr>
            <a:r>
              <a:rPr lang="vi-VN" altLang="vi-VN" sz="3200" dirty="0">
                <a:solidFill>
                  <a:srgbClr val="202124"/>
                </a:solidFill>
                <a:latin typeface="inherit"/>
              </a:rPr>
              <a:t>GẤU BẮC CỰC</a:t>
            </a:r>
            <a:r>
              <a:rPr lang="vi-VN" altLang="vi-VN" sz="1000" dirty="0"/>
              <a:t> </a:t>
            </a:r>
            <a:endParaRPr lang="vi-VN" altLang="vi-VN" sz="2400" dirty="0"/>
          </a:p>
          <a:p>
            <a:pPr marL="0" indent="0" algn="ctr">
              <a:buNone/>
            </a:pPr>
            <a:endParaRPr lang="en-US" sz="3200" b="1" dirty="0">
              <a:solidFill>
                <a:srgbClr val="EF4B66"/>
              </a:solidFill>
            </a:endParaRPr>
          </a:p>
          <a:p>
            <a:pPr marL="0" indent="0" algn="ctr">
              <a:buNone/>
            </a:pPr>
            <a:endParaRPr lang="en-US" sz="2400" b="1" dirty="0">
              <a:solidFill>
                <a:srgbClr val="EF4B66"/>
              </a:solidFill>
              <a:cs typeface="Calibri" panose="020F0502020204030204" pitchFamily="34" charset="0"/>
            </a:endParaRPr>
          </a:p>
        </p:txBody>
      </p:sp>
      <p:cxnSp>
        <p:nvCxnSpPr>
          <p:cNvPr id="60" name="Đường nối Thẳng 59">
            <a:extLst>
              <a:ext uri="{FF2B5EF4-FFF2-40B4-BE49-F238E27FC236}">
                <a16:creationId xmlns:a16="http://schemas.microsoft.com/office/drawing/2014/main" id="{F2700D0A-52BE-C6FE-0E34-4B7E7E28A12E}"/>
              </a:ext>
            </a:extLst>
          </p:cNvPr>
          <p:cNvCxnSpPr>
            <a:cxnSpLocks/>
          </p:cNvCxnSpPr>
          <p:nvPr/>
        </p:nvCxnSpPr>
        <p:spPr>
          <a:xfrm flipV="1">
            <a:off x="2468869" y="4655753"/>
            <a:ext cx="1172979" cy="5541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Google Shape;1881;p31">
            <a:extLst>
              <a:ext uri="{FF2B5EF4-FFF2-40B4-BE49-F238E27FC236}">
                <a16:creationId xmlns:a16="http://schemas.microsoft.com/office/drawing/2014/main" id="{A942A611-D765-C110-FC91-365494386D37}"/>
              </a:ext>
            </a:extLst>
          </p:cNvPr>
          <p:cNvSpPr txBox="1">
            <a:spLocks/>
          </p:cNvSpPr>
          <p:nvPr/>
        </p:nvSpPr>
        <p:spPr>
          <a:xfrm>
            <a:off x="8833586" y="5209091"/>
            <a:ext cx="2225310"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PANDAS</a:t>
            </a:r>
          </a:p>
          <a:p>
            <a:pPr marL="0" indent="0" algn="ctr">
              <a:buNone/>
            </a:pPr>
            <a:r>
              <a:rPr lang="vi-VN" altLang="vi-VN" sz="3200" dirty="0">
                <a:solidFill>
                  <a:srgbClr val="202124"/>
                </a:solidFill>
                <a:latin typeface="inherit"/>
              </a:rPr>
              <a:t>GẤU TRÚC</a:t>
            </a:r>
            <a:r>
              <a:rPr lang="vi-VN" altLang="vi-VN" sz="1000" dirty="0"/>
              <a:t> </a:t>
            </a:r>
            <a:endParaRPr lang="vi-VN" altLang="vi-VN" sz="2400" dirty="0"/>
          </a:p>
          <a:p>
            <a:pPr marL="0" indent="0" algn="ctr">
              <a:buNone/>
            </a:pPr>
            <a:endParaRPr lang="en-US" sz="3200" b="1" dirty="0"/>
          </a:p>
          <a:p>
            <a:pPr marL="0" indent="0" algn="ctr">
              <a:buNone/>
            </a:pPr>
            <a:endParaRPr lang="en-US" sz="2400" b="1" dirty="0">
              <a:cs typeface="Calibri" panose="020F0502020204030204" pitchFamily="34" charset="0"/>
            </a:endParaRPr>
          </a:p>
        </p:txBody>
      </p:sp>
      <p:cxnSp>
        <p:nvCxnSpPr>
          <p:cNvPr id="62" name="Đường nối Thẳng 61">
            <a:extLst>
              <a:ext uri="{FF2B5EF4-FFF2-40B4-BE49-F238E27FC236}">
                <a16:creationId xmlns:a16="http://schemas.microsoft.com/office/drawing/2014/main" id="{B98244EA-EEC9-CBF7-5292-49AB9016F94C}"/>
              </a:ext>
            </a:extLst>
          </p:cNvPr>
          <p:cNvCxnSpPr>
            <a:cxnSpLocks/>
          </p:cNvCxnSpPr>
          <p:nvPr/>
        </p:nvCxnSpPr>
        <p:spPr>
          <a:xfrm>
            <a:off x="7390385" y="4806731"/>
            <a:ext cx="1783428" cy="7319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Google Shape;1881;p31">
            <a:extLst>
              <a:ext uri="{FF2B5EF4-FFF2-40B4-BE49-F238E27FC236}">
                <a16:creationId xmlns:a16="http://schemas.microsoft.com/office/drawing/2014/main" id="{0B4544B9-EEFA-4CDB-9AA7-943E3FB22983}"/>
              </a:ext>
            </a:extLst>
          </p:cNvPr>
          <p:cNvSpPr txBox="1">
            <a:spLocks/>
          </p:cNvSpPr>
          <p:nvPr/>
        </p:nvSpPr>
        <p:spPr>
          <a:xfrm>
            <a:off x="3839665" y="5538688"/>
            <a:ext cx="280470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3">
                    <a:lumMod val="50000"/>
                  </a:schemeClr>
                </a:solidFill>
              </a:rPr>
              <a:t>PENGUINES</a:t>
            </a:r>
          </a:p>
          <a:p>
            <a:pPr marL="0" indent="0" algn="ctr">
              <a:buNone/>
            </a:pPr>
            <a:r>
              <a:rPr lang="vi-VN" altLang="vi-VN" sz="3200" dirty="0">
                <a:solidFill>
                  <a:srgbClr val="202124"/>
                </a:solidFill>
                <a:latin typeface="inherit"/>
              </a:rPr>
              <a:t>chim cánh cụt</a:t>
            </a:r>
            <a:r>
              <a:rPr lang="vi-VN" altLang="vi-VN" sz="1000" dirty="0"/>
              <a:t> </a:t>
            </a:r>
            <a:endParaRPr lang="vi-VN" altLang="vi-VN" sz="2400" dirty="0"/>
          </a:p>
          <a:p>
            <a:pPr marL="0" indent="0" algn="ctr">
              <a:buNone/>
            </a:pPr>
            <a:endParaRPr lang="en-US" sz="3200" b="1" dirty="0">
              <a:solidFill>
                <a:schemeClr val="accent3">
                  <a:lumMod val="50000"/>
                </a:schemeClr>
              </a:solidFill>
            </a:endParaRPr>
          </a:p>
          <a:p>
            <a:pPr marL="0" indent="0" algn="ctr">
              <a:buNone/>
            </a:pPr>
            <a:endParaRPr lang="en-US" sz="2400" b="1" dirty="0">
              <a:solidFill>
                <a:schemeClr val="accent3">
                  <a:lumMod val="50000"/>
                </a:schemeClr>
              </a:solidFill>
              <a:cs typeface="Calibri" panose="020F0502020204030204" pitchFamily="34" charset="0"/>
            </a:endParaRPr>
          </a:p>
        </p:txBody>
      </p:sp>
      <p:cxnSp>
        <p:nvCxnSpPr>
          <p:cNvPr id="75" name="Đường nối Thẳng 74">
            <a:extLst>
              <a:ext uri="{FF2B5EF4-FFF2-40B4-BE49-F238E27FC236}">
                <a16:creationId xmlns:a16="http://schemas.microsoft.com/office/drawing/2014/main" id="{527F77DA-26DE-C857-63DF-7D752EDAB998}"/>
              </a:ext>
            </a:extLst>
          </p:cNvPr>
          <p:cNvCxnSpPr>
            <a:cxnSpLocks/>
          </p:cNvCxnSpPr>
          <p:nvPr/>
        </p:nvCxnSpPr>
        <p:spPr>
          <a:xfrm flipH="1">
            <a:off x="5063977" y="4843112"/>
            <a:ext cx="178040" cy="7814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632" b="89802" l="4340" r="94717"/>
                    </a14:imgEffect>
                  </a14:imgLayer>
                </a14:imgProps>
              </a:ext>
            </a:extLst>
          </a:blip>
          <a:srcRect l="8010" t="12112" r="6823" b="12839"/>
          <a:stretch/>
        </p:blipFill>
        <p:spPr>
          <a:xfrm>
            <a:off x="3419727" y="2782885"/>
            <a:ext cx="4299439" cy="2523393"/>
          </a:xfrm>
          <a:prstGeom prst="rect">
            <a:avLst/>
          </a:prstGeom>
        </p:spPr>
      </p:pic>
      <p:sp>
        <p:nvSpPr>
          <p:cNvPr id="27" name="TextBox 26"/>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a:solidFill>
                  <a:srgbClr val="7030A0"/>
                </a:solidFill>
                <a:effectLst>
                  <a:glow rad="88900">
                    <a:schemeClr val="bg1"/>
                  </a:glow>
                </a:effectLst>
                <a:latin typeface="Arial" panose="020B0604020202020204" pitchFamily="34" charset="0"/>
                <a:cs typeface="Arial" panose="020B0604020202020204" pitchFamily="34" charset="0"/>
              </a:rPr>
              <a:t>* WARM-UP</a:t>
            </a:r>
          </a:p>
        </p:txBody>
      </p:sp>
    </p:spTree>
    <p:extLst>
      <p:ext uri="{BB962C8B-B14F-4D97-AF65-F5344CB8AC3E}">
        <p14:creationId xmlns:p14="http://schemas.microsoft.com/office/powerpoint/2010/main" val="15110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3" grpId="0"/>
      <p:bldP spid="55" grpId="0"/>
      <p:bldP spid="57" grpId="0"/>
      <p:bldP spid="59" grpId="0"/>
      <p:bldP spid="61"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5607" y="620559"/>
            <a:ext cx="12192000" cy="1083309"/>
            <a:chOff x="0" y="-3"/>
            <a:chExt cx="12192000" cy="1083309"/>
          </a:xfrm>
          <a:solidFill>
            <a:schemeClr val="accent4">
              <a:lumMod val="75000"/>
            </a:schemeClr>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3522621" y="749264"/>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054966" y="2148410"/>
            <a:ext cx="3948886" cy="625641"/>
          </a:xfrm>
          <a:prstGeom prst="roundRect">
            <a:avLst>
              <a:gd name="adj" fmla="val 4266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57870" y="1980014"/>
            <a:ext cx="964452" cy="916490"/>
          </a:xfrm>
          <a:prstGeom prst="rect">
            <a:avLst/>
          </a:prstGeom>
        </p:spPr>
      </p:pic>
      <p:sp>
        <p:nvSpPr>
          <p:cNvPr id="36" name="TextBox 35"/>
          <p:cNvSpPr txBox="1"/>
          <p:nvPr/>
        </p:nvSpPr>
        <p:spPr>
          <a:xfrm>
            <a:off x="4433054" y="2222290"/>
            <a:ext cx="2970636" cy="523220"/>
          </a:xfrm>
          <a:prstGeom prst="rect">
            <a:avLst/>
          </a:prstGeom>
          <a:noFill/>
        </p:spPr>
        <p:txBody>
          <a:bodyPr wrap="square" rtlCol="0">
            <a:spAutoFit/>
          </a:bodyPr>
          <a:lstStyle/>
          <a:p>
            <a:r>
              <a:rPr lang="en-US" sz="2800" b="1" dirty="0">
                <a:solidFill>
                  <a:srgbClr val="7030A0"/>
                </a:solidFill>
                <a:latin typeface="Bahnschrift SemiBold SemiConden" panose="020B0502040204020203" pitchFamily="34" charset="0"/>
              </a:rPr>
              <a:t>LESSON 5: SKILLS 1</a:t>
            </a:r>
          </a:p>
        </p:txBody>
      </p:sp>
      <p:sp>
        <p:nvSpPr>
          <p:cNvPr id="40" name="TextBox 39"/>
          <p:cNvSpPr txBox="1"/>
          <p:nvPr/>
        </p:nvSpPr>
        <p:spPr>
          <a:xfrm>
            <a:off x="-213932" y="809142"/>
            <a:ext cx="4267200" cy="584775"/>
          </a:xfrm>
          <a:prstGeom prst="rect">
            <a:avLst/>
          </a:prstGeom>
          <a:noFill/>
        </p:spPr>
        <p:txBody>
          <a:bodyPr wrap="square" rtlCol="0">
            <a:spAutoFit/>
          </a:bodyPr>
          <a:lstStyle/>
          <a:p>
            <a:pPr algn="ctr"/>
            <a:r>
              <a:rPr lang="en-US" sz="3200" b="1" dirty="0">
                <a:solidFill>
                  <a:schemeClr val="bg1"/>
                </a:solidFill>
                <a:latin typeface="Myriad Pro" pitchFamily="34" charset="0"/>
              </a:rPr>
              <a:t>Period 59. Unit</a:t>
            </a:r>
          </a:p>
        </p:txBody>
      </p:sp>
      <p:sp>
        <p:nvSpPr>
          <p:cNvPr id="41" name="TextBox 40"/>
          <p:cNvSpPr txBox="1"/>
          <p:nvPr/>
        </p:nvSpPr>
        <p:spPr>
          <a:xfrm>
            <a:off x="4262927" y="815292"/>
            <a:ext cx="8264339" cy="584775"/>
          </a:xfrm>
          <a:prstGeom prst="rect">
            <a:avLst/>
          </a:prstGeom>
          <a:noFill/>
        </p:spPr>
        <p:txBody>
          <a:bodyPr wrap="square" rtlCol="0">
            <a:spAutoFit/>
          </a:bodyPr>
          <a:lstStyle/>
          <a:p>
            <a:r>
              <a:rPr lang="en-US" sz="3200" b="1" dirty="0">
                <a:solidFill>
                  <a:schemeClr val="bg1"/>
                </a:solidFill>
                <a:latin typeface="Myriad Pro" pitchFamily="34" charset="0"/>
              </a:rPr>
              <a:t>ENVIRONMENTAL PROTECTION</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3522621" y="830419"/>
            <a:ext cx="730394" cy="584775"/>
          </a:xfrm>
          <a:prstGeom prst="rect">
            <a:avLst/>
          </a:prstGeom>
          <a:noFill/>
        </p:spPr>
        <p:txBody>
          <a:bodyPr wrap="square" rtlCol="0">
            <a:spAutoFit/>
          </a:bodyPr>
          <a:lstStyle/>
          <a:p>
            <a:pPr algn="ctr"/>
            <a:r>
              <a:rPr lang="en-US" sz="3200" b="1" dirty="0">
                <a:solidFill>
                  <a:schemeClr val="bg1"/>
                </a:solidFill>
                <a:latin typeface="Myriad Pro" pitchFamily="34" charset="0"/>
              </a:rPr>
              <a:t>7</a:t>
            </a:r>
          </a:p>
        </p:txBody>
      </p:sp>
      <p:pic>
        <p:nvPicPr>
          <p:cNvPr id="8" name="Hình ảnh 7">
            <a:extLst>
              <a:ext uri="{FF2B5EF4-FFF2-40B4-BE49-F238E27FC236}">
                <a16:creationId xmlns:a16="http://schemas.microsoft.com/office/drawing/2014/main" id="{E249DB28-8BE7-644A-4D27-4D1568D0D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818" y="2652946"/>
            <a:ext cx="3948886" cy="3290738"/>
          </a:xfrm>
          <a:prstGeom prst="rect">
            <a:avLst/>
          </a:prstGeom>
        </p:spPr>
      </p:pic>
      <p:sp>
        <p:nvSpPr>
          <p:cNvPr id="18" name="TextBox 17">
            <a:extLst>
              <a:ext uri="{FF2B5EF4-FFF2-40B4-BE49-F238E27FC236}">
                <a16:creationId xmlns:a16="http://schemas.microsoft.com/office/drawing/2014/main" id="{CF4D0776-41EE-48D5-8DB5-88A885226517}"/>
              </a:ext>
            </a:extLst>
          </p:cNvPr>
          <p:cNvSpPr txBox="1"/>
          <p:nvPr/>
        </p:nvSpPr>
        <p:spPr>
          <a:xfrm>
            <a:off x="2513522" y="12837"/>
            <a:ext cx="8549174"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FF0000"/>
                </a:solidFill>
                <a:latin typeface="Arial" panose="020B0604020202020204" pitchFamily="34" charset="0"/>
              </a:rPr>
              <a:pPr/>
              <a:t>Wednesday, January 24, 2024</a:t>
            </a:fld>
            <a:endParaRPr lang="vi-VN" sz="4000" dirty="0">
              <a:solidFill>
                <a:srgbClr val="FF0000"/>
              </a:solidFill>
            </a:endParaRPr>
          </a:p>
        </p:txBody>
      </p:sp>
    </p:spTree>
    <p:extLst>
      <p:ext uri="{BB962C8B-B14F-4D97-AF65-F5344CB8AC3E}">
        <p14:creationId xmlns:p14="http://schemas.microsoft.com/office/powerpoint/2010/main" val="47253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224424-4357-4CCF-B514-E0B8CFA232AA}"/>
              </a:ext>
            </a:extLst>
          </p:cNvPr>
          <p:cNvSpPr/>
          <p:nvPr/>
        </p:nvSpPr>
        <p:spPr>
          <a:xfrm>
            <a:off x="1789470" y="1613335"/>
            <a:ext cx="9252155" cy="2538515"/>
          </a:xfrm>
          <a:prstGeom prst="rect">
            <a:avLst/>
          </a:prstGeom>
        </p:spPr>
        <p:txBody>
          <a:bodyPr wrap="squar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I. OBJECTIVES</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By the end of this lesson, Ss will be able to:</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indent="270510">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Knowledge</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indent="270510">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Reading about Con Dao National Park</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indent="270510">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Talking about Vu Quang </a:t>
            </a:r>
            <a:endParaRPr lang="vi-V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94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29242" y="5153578"/>
            <a:ext cx="3729106"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con</a:t>
            </a:r>
            <a:r>
              <a:rPr lang="en-US" sz="5400" b="1" dirty="0">
                <a:solidFill>
                  <a:srgbClr val="FF0000"/>
                </a:solidFill>
              </a:rPr>
              <a:t>tain </a:t>
            </a:r>
            <a:r>
              <a:rPr lang="en-US" sz="5400" b="1" dirty="0">
                <a:solidFill>
                  <a:srgbClr val="AD4F0F"/>
                </a:solidFill>
                <a:cs typeface="Calibri" panose="020F0502020204030204" pitchFamily="34" charset="0"/>
              </a:rPr>
              <a:t>(v): </a:t>
            </a:r>
          </a:p>
        </p:txBody>
      </p:sp>
      <p:sp>
        <p:nvSpPr>
          <p:cNvPr id="12" name="Rectangle 11"/>
          <p:cNvSpPr/>
          <p:nvPr/>
        </p:nvSpPr>
        <p:spPr>
          <a:xfrm>
            <a:off x="5449978" y="5314756"/>
            <a:ext cx="4050892" cy="830997"/>
          </a:xfrm>
          <a:prstGeom prst="rect">
            <a:avLst/>
          </a:prstGeom>
        </p:spPr>
        <p:txBody>
          <a:bodyPr wrap="square">
            <a:spAutoFit/>
          </a:bodyPr>
          <a:lstStyle/>
          <a:p>
            <a:pPr lvl="0" algn="ctr"/>
            <a:r>
              <a:rPr lang="en-US" sz="4800" dirty="0" err="1"/>
              <a:t>chứa</a:t>
            </a:r>
            <a:r>
              <a:rPr lang="en-US" sz="4800" dirty="0"/>
              <a:t> </a:t>
            </a:r>
            <a:r>
              <a:rPr lang="en-US" sz="4800" dirty="0" err="1"/>
              <a:t>đựng</a:t>
            </a:r>
            <a:r>
              <a:rPr lang="en-US" sz="4800" dirty="0"/>
              <a:t> </a:t>
            </a:r>
            <a:endParaRPr lang="en-US" sz="6600" dirty="0"/>
          </a:p>
        </p:txBody>
      </p:sp>
      <p:sp>
        <p:nvSpPr>
          <p:cNvPr id="2" name="Rectangle 1"/>
          <p:cNvSpPr/>
          <p:nvPr/>
        </p:nvSpPr>
        <p:spPr>
          <a:xfrm>
            <a:off x="2835632" y="6052272"/>
            <a:ext cx="197823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kənˈteɪn</a:t>
            </a:r>
            <a:r>
              <a:rPr lang="en-US" sz="3200" b="1" dirty="0">
                <a:solidFill>
                  <a:srgbClr val="00B0F0"/>
                </a:solidFill>
              </a:rPr>
              <a:t>/</a:t>
            </a:r>
          </a:p>
        </p:txBody>
      </p:sp>
      <p:sp>
        <p:nvSpPr>
          <p:cNvPr id="15" name="TextBox 14"/>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a:t>
            </a:r>
            <a:r>
              <a:rPr lang="en-US" sz="32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stretch>
            <a:fillRect/>
          </a:stretch>
        </p:blipFill>
        <p:spPr>
          <a:xfrm>
            <a:off x="4387052" y="441642"/>
            <a:ext cx="4488419" cy="4362847"/>
          </a:xfrm>
          <a:prstGeom prst="rect">
            <a:avLst/>
          </a:prstGeom>
        </p:spPr>
      </p:pic>
      <p:pic>
        <p:nvPicPr>
          <p:cNvPr id="4"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569" y="5425454"/>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7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64197" y="4987375"/>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 di</a:t>
            </a:r>
            <a:r>
              <a:rPr lang="en-US" sz="5400" b="1" dirty="0">
                <a:solidFill>
                  <a:srgbClr val="FF0000"/>
                </a:solidFill>
              </a:rPr>
              <a:t>verse</a:t>
            </a:r>
            <a:r>
              <a:rPr lang="en-US" sz="5400" b="1" dirty="0">
                <a:solidFill>
                  <a:srgbClr val="AD4F0F"/>
                </a:solidFill>
              </a:rPr>
              <a:t>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a:solidFill>
                  <a:srgbClr val="AD4F0F"/>
                </a:solidFill>
                <a:cs typeface="Calibri" panose="020F0502020204030204" pitchFamily="34" charset="0"/>
              </a:rPr>
              <a:t>): </a:t>
            </a:r>
          </a:p>
        </p:txBody>
      </p:sp>
      <p:sp>
        <p:nvSpPr>
          <p:cNvPr id="12" name="Rectangle 11"/>
          <p:cNvSpPr/>
          <p:nvPr/>
        </p:nvSpPr>
        <p:spPr>
          <a:xfrm>
            <a:off x="5895021" y="5160949"/>
            <a:ext cx="4050892" cy="769441"/>
          </a:xfrm>
          <a:prstGeom prst="rect">
            <a:avLst/>
          </a:prstGeom>
        </p:spPr>
        <p:txBody>
          <a:bodyPr wrap="square">
            <a:spAutoFit/>
          </a:bodyPr>
          <a:lstStyle/>
          <a:p>
            <a:pPr lvl="0" algn="ctr"/>
            <a:r>
              <a:rPr lang="en-US" sz="4400" dirty="0" err="1"/>
              <a:t>phong</a:t>
            </a:r>
            <a:r>
              <a:rPr lang="en-US" sz="4400" dirty="0"/>
              <a:t> </a:t>
            </a:r>
            <a:r>
              <a:rPr lang="en-US" sz="4400" dirty="0" err="1"/>
              <a:t>phú</a:t>
            </a:r>
            <a:endParaRPr lang="en-US" sz="4400" dirty="0"/>
          </a:p>
        </p:txBody>
      </p:sp>
      <p:sp>
        <p:nvSpPr>
          <p:cNvPr id="2" name="Rectangle 1"/>
          <p:cNvSpPr/>
          <p:nvPr/>
        </p:nvSpPr>
        <p:spPr>
          <a:xfrm>
            <a:off x="2895648" y="6019204"/>
            <a:ext cx="1858201"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daɪˈvɜːs</a:t>
            </a:r>
            <a:r>
              <a:rPr lang="en-US" sz="3200" b="1" dirty="0">
                <a:solidFill>
                  <a:srgbClr val="00B0F0"/>
                </a:solidFill>
              </a:rPr>
              <a:t>/</a:t>
            </a:r>
          </a:p>
        </p:txBody>
      </p:sp>
      <p:pic>
        <p:nvPicPr>
          <p:cNvPr id="4" name="Hình ảnh 3">
            <a:extLst>
              <a:ext uri="{FF2B5EF4-FFF2-40B4-BE49-F238E27FC236}">
                <a16:creationId xmlns:a16="http://schemas.microsoft.com/office/drawing/2014/main" id="{55240AF7-D6D8-B8F5-1A27-C173C5A2808E}"/>
              </a:ext>
            </a:extLst>
          </p:cNvPr>
          <p:cNvPicPr>
            <a:picLocks noChangeAspect="1"/>
          </p:cNvPicPr>
          <p:nvPr/>
        </p:nvPicPr>
        <p:blipFill rotWithShape="1">
          <a:blip r:embed="rId5">
            <a:extLst>
              <a:ext uri="{28A0092B-C50C-407E-A947-70E740481C1C}">
                <a14:useLocalDpi xmlns:a14="http://schemas.microsoft.com/office/drawing/2010/main" val="0"/>
              </a:ext>
            </a:extLst>
          </a:blip>
          <a:srcRect b="12359"/>
          <a:stretch/>
        </p:blipFill>
        <p:spPr>
          <a:xfrm>
            <a:off x="4574961" y="355668"/>
            <a:ext cx="4805014" cy="4254787"/>
          </a:xfrm>
          <a:prstGeom prst="rect">
            <a:avLst/>
          </a:prstGeom>
        </p:spPr>
      </p:pic>
      <p:pic>
        <p:nvPicPr>
          <p:cNvPr id="11" name="diver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595" y="5320790"/>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a:t>
            </a:r>
            <a:r>
              <a:rPr lang="en-US" sz="3200" b="1" dirty="0">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15082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7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612349" y="4882978"/>
            <a:ext cx="6062634"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 me</a:t>
            </a:r>
            <a:r>
              <a:rPr lang="en-US" sz="5400" b="1" dirty="0">
                <a:solidFill>
                  <a:srgbClr val="FF0000"/>
                </a:solidFill>
              </a:rPr>
              <a:t>di</a:t>
            </a:r>
            <a:r>
              <a:rPr lang="en-US" sz="5400" b="1" dirty="0">
                <a:solidFill>
                  <a:srgbClr val="AD4F0F"/>
                </a:solidFill>
              </a:rPr>
              <a:t>cinal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a:solidFill>
                  <a:srgbClr val="AD4F0F"/>
                </a:solidFill>
                <a:cs typeface="Calibri" panose="020F0502020204030204" pitchFamily="34" charset="0"/>
              </a:rPr>
              <a:t>): </a:t>
            </a:r>
          </a:p>
        </p:txBody>
      </p:sp>
      <p:sp>
        <p:nvSpPr>
          <p:cNvPr id="12" name="Rectangle 11"/>
          <p:cNvSpPr/>
          <p:nvPr/>
        </p:nvSpPr>
        <p:spPr>
          <a:xfrm>
            <a:off x="6375633" y="5067244"/>
            <a:ext cx="4050892" cy="830997"/>
          </a:xfrm>
          <a:prstGeom prst="rect">
            <a:avLst/>
          </a:prstGeom>
        </p:spPr>
        <p:txBody>
          <a:bodyPr wrap="square">
            <a:spAutoFit/>
          </a:bodyPr>
          <a:lstStyle/>
          <a:p>
            <a:pPr lvl="0" algn="ctr"/>
            <a:r>
              <a:rPr lang="en-US" sz="4800" dirty="0" err="1"/>
              <a:t>Thuộc</a:t>
            </a:r>
            <a:r>
              <a:rPr lang="en-US" sz="4800" dirty="0"/>
              <a:t> </a:t>
            </a:r>
            <a:r>
              <a:rPr lang="en-US" sz="4800" dirty="0" err="1"/>
              <a:t>về</a:t>
            </a:r>
            <a:r>
              <a:rPr lang="en-US" sz="4800" dirty="0"/>
              <a:t> </a:t>
            </a:r>
            <a:r>
              <a:rPr lang="en-US" sz="4800" dirty="0" err="1"/>
              <a:t>thuốc</a:t>
            </a:r>
            <a:endParaRPr lang="en-US" sz="4800" dirty="0"/>
          </a:p>
        </p:txBody>
      </p:sp>
      <p:sp>
        <p:nvSpPr>
          <p:cNvPr id="2" name="Rectangle 1"/>
          <p:cNvSpPr/>
          <p:nvPr/>
        </p:nvSpPr>
        <p:spPr>
          <a:xfrm>
            <a:off x="2539499" y="5799921"/>
            <a:ext cx="216918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məˈdɪsɪnl</a:t>
            </a:r>
            <a:r>
              <a:rPr lang="en-US" sz="3200" b="1" dirty="0">
                <a:solidFill>
                  <a:srgbClr val="00B0F0"/>
                </a:solidFill>
              </a:rPr>
              <a:t>/</a:t>
            </a:r>
          </a:p>
        </p:txBody>
      </p:sp>
      <p:pic>
        <p:nvPicPr>
          <p:cNvPr id="4" name="Hình ảnh 3">
            <a:extLst>
              <a:ext uri="{FF2B5EF4-FFF2-40B4-BE49-F238E27FC236}">
                <a16:creationId xmlns:a16="http://schemas.microsoft.com/office/drawing/2014/main" id="{A08BC420-28D7-9026-8B20-EE324D303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66" y="554229"/>
            <a:ext cx="4050891" cy="4050891"/>
          </a:xfrm>
          <a:prstGeom prst="rect">
            <a:avLst/>
          </a:prstGeom>
        </p:spPr>
      </p:pic>
      <p:pic>
        <p:nvPicPr>
          <p:cNvPr id="3" name="medici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6221" y="4882978"/>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a:t>
            </a:r>
            <a:r>
              <a:rPr lang="en-US" sz="3200" b="1" dirty="0">
                <a:effectLst>
                  <a:glow rad="88900">
                    <a:schemeClr val="bg1"/>
                  </a:glow>
                </a:effectLst>
                <a:latin typeface="Arial" panose="020B0604020202020204" pitchFamily="34" charset="0"/>
                <a:cs typeface="Arial" panose="020B0604020202020204" pitchFamily="34" charset="0"/>
              </a:rPr>
              <a:t>VOCABULARY</a:t>
            </a:r>
          </a:p>
        </p:txBody>
      </p:sp>
      <p:sp>
        <p:nvSpPr>
          <p:cNvPr id="5" name="Rectangle 4"/>
          <p:cNvSpPr/>
          <p:nvPr/>
        </p:nvSpPr>
        <p:spPr>
          <a:xfrm>
            <a:off x="8106165" y="2841212"/>
            <a:ext cx="2814617" cy="584775"/>
          </a:xfrm>
          <a:prstGeom prst="rect">
            <a:avLst/>
          </a:prstGeom>
        </p:spPr>
        <p:txBody>
          <a:bodyPr wrap="none">
            <a:spAutoFit/>
          </a:bodyPr>
          <a:lstStyle/>
          <a:p>
            <a:r>
              <a:rPr lang="en-US" sz="3200" b="1" dirty="0"/>
              <a:t>medicinal plant</a:t>
            </a:r>
          </a:p>
        </p:txBody>
      </p:sp>
      <p:sp>
        <p:nvSpPr>
          <p:cNvPr id="6" name="Rectangle 5"/>
          <p:cNvSpPr/>
          <p:nvPr/>
        </p:nvSpPr>
        <p:spPr>
          <a:xfrm>
            <a:off x="9056556" y="3610253"/>
            <a:ext cx="1651349" cy="523220"/>
          </a:xfrm>
          <a:prstGeom prst="rect">
            <a:avLst/>
          </a:prstGeom>
        </p:spPr>
        <p:txBody>
          <a:bodyPr wrap="none">
            <a:spAutoFit/>
          </a:bodyPr>
          <a:lstStyle/>
          <a:p>
            <a:r>
              <a:rPr lang="en-US" sz="2800" b="1" i="1" dirty="0" err="1"/>
              <a:t>Cây</a:t>
            </a:r>
            <a:r>
              <a:rPr lang="en-US" sz="2800" b="1" i="1" dirty="0"/>
              <a:t> </a:t>
            </a:r>
            <a:r>
              <a:rPr lang="en-US" sz="2800" b="1" i="1" dirty="0" err="1"/>
              <a:t>thuốc</a:t>
            </a:r>
            <a:endParaRPr lang="en-US" sz="2800" b="1" i="1" dirty="0"/>
          </a:p>
        </p:txBody>
      </p:sp>
    </p:spTree>
    <p:extLst>
      <p:ext uri="{BB962C8B-B14F-4D97-AF65-F5344CB8AC3E}">
        <p14:creationId xmlns:p14="http://schemas.microsoft.com/office/powerpoint/2010/main" val="4094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92" fill="hold"/>
                                        <p:tgtEl>
                                          <p:spTgt spid="3"/>
                                        </p:tgtEl>
                                      </p:cBhvr>
                                    </p:cmd>
                                  </p:childTnLst>
                                </p:cTn>
                              </p:par>
                            </p:childTnLst>
                          </p:cTn>
                        </p:par>
                      </p:childTnLst>
                    </p:cTn>
                  </p:par>
                </p:childTnLst>
              </p:cTn>
              <p:nextCondLst>
                <p:cond evt="onClick" delay="0">
                  <p:tgtEl>
                    <p:spTgt spid="3"/>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265047" y="1042219"/>
            <a:ext cx="4003881" cy="3682181"/>
          </a:xfrm>
          <a:prstGeom prst="rect">
            <a:avLst/>
          </a:prstGeom>
        </p:spPr>
      </p:pic>
      <p:sp>
        <p:nvSpPr>
          <p:cNvPr id="5" name="Rectangle 4"/>
          <p:cNvSpPr/>
          <p:nvPr/>
        </p:nvSpPr>
        <p:spPr>
          <a:xfrm>
            <a:off x="1641987" y="5132579"/>
            <a:ext cx="4778478" cy="830997"/>
          </a:xfrm>
          <a:prstGeom prst="rect">
            <a:avLst/>
          </a:prstGeom>
        </p:spPr>
        <p:txBody>
          <a:bodyPr wrap="square">
            <a:spAutoFit/>
          </a:bodyPr>
          <a:lstStyle/>
          <a:p>
            <a:r>
              <a:rPr lang="en-US" sz="4800" b="1" dirty="0">
                <a:solidFill>
                  <a:srgbClr val="002060"/>
                </a:solidFill>
              </a:rPr>
              <a:t>- </a:t>
            </a:r>
            <a:r>
              <a:rPr lang="en-US" sz="4800" b="1" dirty="0">
                <a:solidFill>
                  <a:srgbClr val="FF0000"/>
                </a:solidFill>
              </a:rPr>
              <a:t>E</a:t>
            </a:r>
            <a:r>
              <a:rPr lang="en-US" sz="4800" b="1" dirty="0">
                <a:solidFill>
                  <a:srgbClr val="002060"/>
                </a:solidFill>
              </a:rPr>
              <a:t>cosystem (n) :</a:t>
            </a:r>
          </a:p>
        </p:txBody>
      </p:sp>
      <p:sp>
        <p:nvSpPr>
          <p:cNvPr id="6" name="Rectangle 5"/>
          <p:cNvSpPr/>
          <p:nvPr/>
        </p:nvSpPr>
        <p:spPr>
          <a:xfrm>
            <a:off x="6102950" y="5144337"/>
            <a:ext cx="3158237" cy="830997"/>
          </a:xfrm>
          <a:prstGeom prst="rect">
            <a:avLst/>
          </a:prstGeom>
        </p:spPr>
        <p:txBody>
          <a:bodyPr wrap="none">
            <a:spAutoFit/>
          </a:bodyPr>
          <a:lstStyle/>
          <a:p>
            <a:pPr lvl="0"/>
            <a:r>
              <a:rPr lang="en-US" sz="4800" b="1" dirty="0" err="1">
                <a:solidFill>
                  <a:prstClr val="black"/>
                </a:solidFill>
              </a:rPr>
              <a:t>hệ</a:t>
            </a:r>
            <a:r>
              <a:rPr lang="en-US" sz="4800" b="1" dirty="0">
                <a:solidFill>
                  <a:prstClr val="black"/>
                </a:solidFill>
              </a:rPr>
              <a:t> </a:t>
            </a:r>
            <a:r>
              <a:rPr lang="en-US" sz="4800" b="1" dirty="0" err="1">
                <a:solidFill>
                  <a:prstClr val="black"/>
                </a:solidFill>
              </a:rPr>
              <a:t>sinh</a:t>
            </a:r>
            <a:r>
              <a:rPr lang="en-US" sz="4800" b="1" dirty="0">
                <a:solidFill>
                  <a:prstClr val="black"/>
                </a:solidFill>
              </a:rPr>
              <a:t> </a:t>
            </a:r>
            <a:r>
              <a:rPr lang="en-US" sz="4800" b="1" dirty="0" err="1">
                <a:solidFill>
                  <a:prstClr val="black"/>
                </a:solidFill>
              </a:rPr>
              <a:t>thái</a:t>
            </a:r>
            <a:endParaRPr lang="en-US" sz="4800" b="1" dirty="0">
              <a:solidFill>
                <a:prstClr val="black"/>
              </a:solidFill>
            </a:endParaRPr>
          </a:p>
        </p:txBody>
      </p:sp>
      <p:sp>
        <p:nvSpPr>
          <p:cNvPr id="7" name="Rectangle 6"/>
          <p:cNvSpPr/>
          <p:nvPr/>
        </p:nvSpPr>
        <p:spPr>
          <a:xfrm>
            <a:off x="2015595" y="5811834"/>
            <a:ext cx="2426433" cy="523220"/>
          </a:xfrm>
          <a:prstGeom prst="rect">
            <a:avLst/>
          </a:prstGeom>
        </p:spPr>
        <p:txBody>
          <a:bodyPr wrap="none">
            <a:spAutoFit/>
          </a:bodyPr>
          <a:lstStyle/>
          <a:p>
            <a:r>
              <a:rPr lang="en-US" sz="2800" b="1" dirty="0">
                <a:solidFill>
                  <a:srgbClr val="00B0F0"/>
                </a:solidFill>
              </a:rPr>
              <a:t>/ˈ</a:t>
            </a:r>
            <a:r>
              <a:rPr lang="en-US" sz="2800" b="1" dirty="0" err="1">
                <a:solidFill>
                  <a:srgbClr val="00B0F0"/>
                </a:solidFill>
              </a:rPr>
              <a:t>iːkəʊsɪstəm</a:t>
            </a:r>
            <a:r>
              <a:rPr lang="en-US" sz="2800" b="1" dirty="0">
                <a:solidFill>
                  <a:srgbClr val="00B0F0"/>
                </a:solidFill>
              </a:rPr>
              <a:t>/ </a:t>
            </a:r>
          </a:p>
        </p:txBody>
      </p:sp>
      <p:sp>
        <p:nvSpPr>
          <p:cNvPr id="8" name="TextBox 7"/>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a:t>
            </a:r>
            <a:r>
              <a:rPr lang="en-US" sz="3200" b="1" dirty="0">
                <a:effectLst>
                  <a:glow rad="88900">
                    <a:schemeClr val="bg1"/>
                  </a:glow>
                </a:effectLst>
                <a:latin typeface="Arial" panose="020B0604020202020204" pitchFamily="34" charset="0"/>
                <a:cs typeface="Arial" panose="020B0604020202020204" pitchFamily="34" charset="0"/>
              </a:rPr>
              <a:t>VOCABULARY</a:t>
            </a:r>
          </a:p>
        </p:txBody>
      </p:sp>
      <p:pic>
        <p:nvPicPr>
          <p:cNvPr id="9" name="ecosystem-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342" y="5344877"/>
            <a:ext cx="406400" cy="406400"/>
          </a:xfrm>
          <a:prstGeom prst="rect">
            <a:avLst/>
          </a:prstGeom>
        </p:spPr>
      </p:pic>
    </p:spTree>
    <p:extLst>
      <p:ext uri="{BB962C8B-B14F-4D97-AF65-F5344CB8AC3E}">
        <p14:creationId xmlns:p14="http://schemas.microsoft.com/office/powerpoint/2010/main" val="15994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1" fill="hold"/>
                                        <p:tgtEl>
                                          <p:spTgt spid="9"/>
                                        </p:tgtEl>
                                      </p:cBhvr>
                                    </p:cmd>
                                  </p:childTnLst>
                                </p:cTn>
                              </p:par>
                            </p:childTnLst>
                          </p:cTn>
                        </p:par>
                      </p:childTnLst>
                    </p:cTn>
                  </p:par>
                </p:childTnLst>
              </p:cTn>
              <p:nextCondLst>
                <p:cond evt="onClick" delay="0">
                  <p:tgtEl>
                    <p:spTgt spid="9"/>
                  </p:tgtEl>
                </p:cond>
              </p:nextCondLst>
            </p:seq>
            <p:audio>
              <p:cMediaNode vol="80000">
                <p:cTn id="22" fill="hold" display="0">
                  <p:stCondLst>
                    <p:cond delay="indefinite"/>
                  </p:stCondLst>
                  <p:endCondLst>
                    <p:cond evt="onStopAudio" delay="0">
                      <p:tgtEl>
                        <p:sldTgt/>
                      </p:tgtEl>
                    </p:cond>
                  </p:endCondLst>
                </p:cTn>
                <p:tgtEl>
                  <p:spTgt spid="9"/>
                </p:tgtEl>
              </p:cMediaNode>
            </p:audio>
          </p:childTnLst>
        </p:cTn>
      </p:par>
    </p:tnLst>
    <p:bldLst>
      <p:bldP spid="5"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4185</TotalTime>
  <Words>1365</Words>
  <Application>Microsoft Office PowerPoint</Application>
  <PresentationFormat>Widescreen</PresentationFormat>
  <Paragraphs>195</Paragraphs>
  <Slides>24</Slides>
  <Notes>17</Notes>
  <HiddenSlides>0</HiddenSlides>
  <MMClips>11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7" baseType="lpstr">
      <vt:lpstr>Arial</vt:lpstr>
      <vt:lpstr>Bahnschrift SemiBold Condensed</vt:lpstr>
      <vt:lpstr>Bahnschrift SemiBold SemiConden</vt:lpstr>
      <vt:lpstr>Calibri</vt:lpstr>
      <vt:lpstr>Calibri Light</vt:lpstr>
      <vt:lpstr>inherit</vt:lpstr>
      <vt:lpstr>Myriad Pro</vt:lpstr>
      <vt:lpstr>Roboto</vt:lpstr>
      <vt:lpstr>Times New Roman</vt:lpstr>
      <vt:lpstr>VNI-Ariston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260</cp:revision>
  <dcterms:created xsi:type="dcterms:W3CDTF">2020-12-09T02:04:09Z</dcterms:created>
  <dcterms:modified xsi:type="dcterms:W3CDTF">2024-01-24T16:37:39Z</dcterms:modified>
</cp:coreProperties>
</file>