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sldIdLst>
    <p:sldId id="356" r:id="rId2"/>
    <p:sldId id="279" r:id="rId3"/>
    <p:sldId id="256" r:id="rId4"/>
    <p:sldId id="359" r:id="rId5"/>
    <p:sldId id="281" r:id="rId6"/>
    <p:sldId id="315" r:id="rId7"/>
    <p:sldId id="333" r:id="rId8"/>
    <p:sldId id="351" r:id="rId9"/>
    <p:sldId id="352" r:id="rId10"/>
    <p:sldId id="283" r:id="rId11"/>
    <p:sldId id="358" r:id="rId12"/>
    <p:sldId id="335" r:id="rId13"/>
    <p:sldId id="353" r:id="rId14"/>
    <p:sldId id="336" r:id="rId15"/>
    <p:sldId id="337" r:id="rId16"/>
    <p:sldId id="313" r:id="rId17"/>
    <p:sldId id="340" r:id="rId18"/>
    <p:sldId id="360" r:id="rId19"/>
    <p:sldId id="314" r:id="rId20"/>
    <p:sldId id="354" r:id="rId21"/>
    <p:sldId id="355" r:id="rId22"/>
    <p:sldId id="34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13C6"/>
    <a:srgbClr val="4503A7"/>
    <a:srgbClr val="048DA4"/>
    <a:srgbClr val="FBB040"/>
    <a:srgbClr val="00A9A5"/>
    <a:srgbClr val="48C0B6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/>
            <a:t>VOCABULARY</a:t>
          </a:r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 sz="3600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 sz="3600"/>
        </a:p>
      </dgm:t>
    </dgm:pt>
    <dgm:pt modelId="{08FBC75F-95AC-4B05-95BF-E110BC13302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/>
            <a:t>PRONUNCIATION</a:t>
          </a:r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 sz="3600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 sz="3600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 custLinFactNeighborX="-12590" custLinFactNeighborY="-736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/>
            <a:t>VOCABULARY</a:t>
          </a:r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 sz="3200" b="1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 sz="3200" b="1"/>
        </a:p>
      </dgm:t>
    </dgm:pt>
    <dgm:pt modelId="{08FBC75F-95AC-4B05-95BF-E110BC13302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/>
            <a:t>PRONUNCIATION</a:t>
          </a:r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 sz="3200" b="1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 sz="3200" b="1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273772" y="3329"/>
          <a:ext cx="4384870" cy="1210320"/>
        </a:xfrm>
        <a:prstGeom prst="roundRect">
          <a:avLst/>
        </a:prstGeom>
        <a:solidFill>
          <a:schemeClr val="accent6"/>
        </a:solidFill>
        <a:ln w="22225" cap="rnd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VOCABULARY</a:t>
          </a:r>
        </a:p>
      </dsp:txBody>
      <dsp:txXfrm>
        <a:off x="332855" y="62412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1">
          <a:gsLst>
            <a:gs pos="0">
              <a:schemeClr val="accent6">
                <a:tint val="96000"/>
                <a:lumMod val="104000"/>
              </a:schemeClr>
            </a:gs>
            <a:gs pos="100000">
              <a:schemeClr val="accent6"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PRONUNCIATION</a:t>
          </a:r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VOCABULARY</a:t>
          </a:r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PRONUNCIATION</a:t>
          </a:r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40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80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3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45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5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91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65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41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2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9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8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5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6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9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2" y="0"/>
            <a:ext cx="118771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8502" y="624110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7030A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17801"/>
              </p:ext>
            </p:extLst>
          </p:nvPr>
        </p:nvGraphicFramePr>
        <p:xfrm>
          <a:off x="2032000" y="478506"/>
          <a:ext cx="9473364" cy="458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788">
                  <a:extLst>
                    <a:ext uri="{9D8B030D-6E8A-4147-A177-3AD203B41FA5}">
                      <a16:colId xmlns:a16="http://schemas.microsoft.com/office/drawing/2014/main" val="1307912706"/>
                    </a:ext>
                  </a:extLst>
                </a:gridCol>
                <a:gridCol w="3157788">
                  <a:extLst>
                    <a:ext uri="{9D8B030D-6E8A-4147-A177-3AD203B41FA5}">
                      <a16:colId xmlns:a16="http://schemas.microsoft.com/office/drawing/2014/main" val="191291000"/>
                    </a:ext>
                  </a:extLst>
                </a:gridCol>
                <a:gridCol w="3157788">
                  <a:extLst>
                    <a:ext uri="{9D8B030D-6E8A-4147-A177-3AD203B41FA5}">
                      <a16:colId xmlns:a16="http://schemas.microsoft.com/office/drawing/2014/main" val="952120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1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vi-VN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road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</a:p>
                  </a:txBody>
                  <a:tcPr marL="71755" marR="71755" marT="71755" marB="7175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rəʊd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saɪn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giao thông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143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 lane (n)</a:t>
                      </a:r>
                    </a:p>
                  </a:txBody>
                  <a:tcPr marL="71755" marR="71755" marT="71755" marB="7175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saɪkl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leɪn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đạp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419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ffic light (n)</a:t>
                      </a:r>
                    </a:p>
                  </a:txBody>
                  <a:tcPr marL="71755" marR="71755" marT="71755" marB="7175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træfɪk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laɪt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0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cross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roads (n)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krɒsrəʊdz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08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</a:t>
                      </a:r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vement (n)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peɪvmənt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vỉa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558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153" y="67298"/>
            <a:ext cx="3332480" cy="658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Checking vocab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37635" y="1552810"/>
            <a:ext cx="2937678" cy="1455975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Crossroads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37635" y="1552809"/>
            <a:ext cx="2937678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GB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93099" y="1667802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road sign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3099" y="1667802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59207" y="3342883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light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73403" y="3294919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GB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8739" y="4746495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Pavement</a:t>
            </a:r>
          </a:p>
        </p:txBody>
      </p:sp>
      <p:sp>
        <p:nvSpPr>
          <p:cNvPr id="14" name="Oval 13"/>
          <p:cNvSpPr/>
          <p:nvPr/>
        </p:nvSpPr>
        <p:spPr>
          <a:xfrm>
            <a:off x="2773189" y="4683866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8107" y="279405"/>
            <a:ext cx="424988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words in English</a:t>
            </a:r>
          </a:p>
        </p:txBody>
      </p:sp>
      <p:sp>
        <p:nvSpPr>
          <p:cNvPr id="16" name="Oval 15"/>
          <p:cNvSpPr/>
          <p:nvPr/>
        </p:nvSpPr>
        <p:spPr>
          <a:xfrm>
            <a:off x="8285346" y="4923682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cycle lane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285346" y="4875718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4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4167" y="793282"/>
            <a:ext cx="64880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in A with the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63208" y="75234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5993" y="6723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52" y="129292"/>
            <a:ext cx="259777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582139" y="1888990"/>
            <a:ext cx="20393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b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EABA52ED-986B-4A7F-8588-0C9CF8A4F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33" y="1541622"/>
            <a:ext cx="6703311" cy="470740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87FDAE-5B05-41F0-B561-B8FD3DCC4D01}"/>
              </a:ext>
            </a:extLst>
          </p:cNvPr>
          <p:cNvCxnSpPr>
            <a:cxnSpLocks/>
          </p:cNvCxnSpPr>
          <p:nvPr/>
        </p:nvCxnSpPr>
        <p:spPr>
          <a:xfrm>
            <a:off x="3223491" y="3241964"/>
            <a:ext cx="1671782" cy="11822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F19006-0D68-4913-83F3-D7E09DEBC856}"/>
              </a:ext>
            </a:extLst>
          </p:cNvPr>
          <p:cNvCxnSpPr>
            <a:cxnSpLocks/>
          </p:cNvCxnSpPr>
          <p:nvPr/>
        </p:nvCxnSpPr>
        <p:spPr>
          <a:xfrm flipV="1">
            <a:off x="3292764" y="3241964"/>
            <a:ext cx="1704109" cy="6942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5E007-B5E8-43E3-887C-1022A68577B9}"/>
              </a:ext>
            </a:extLst>
          </p:cNvPr>
          <p:cNvCxnSpPr>
            <a:cxnSpLocks/>
          </p:cNvCxnSpPr>
          <p:nvPr/>
        </p:nvCxnSpPr>
        <p:spPr>
          <a:xfrm flipV="1">
            <a:off x="3121891" y="3833091"/>
            <a:ext cx="1704109" cy="6942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96BE4B-FF6A-4434-8269-B86D76A4E9C9}"/>
              </a:ext>
            </a:extLst>
          </p:cNvPr>
          <p:cNvCxnSpPr>
            <a:cxnSpLocks/>
          </p:cNvCxnSpPr>
          <p:nvPr/>
        </p:nvCxnSpPr>
        <p:spPr>
          <a:xfrm>
            <a:off x="3121890" y="5052551"/>
            <a:ext cx="1805710" cy="425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9C1AD6-EA86-40D0-B36D-C4DC0D57D094}"/>
              </a:ext>
            </a:extLst>
          </p:cNvPr>
          <p:cNvCxnSpPr>
            <a:cxnSpLocks/>
          </p:cNvCxnSpPr>
          <p:nvPr/>
        </p:nvCxnSpPr>
        <p:spPr>
          <a:xfrm flipV="1">
            <a:off x="3495962" y="4949379"/>
            <a:ext cx="1500911" cy="701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294" y="1530699"/>
            <a:ext cx="7609864" cy="44882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A13C6"/>
                </a:solidFill>
              </a:rPr>
              <a:t> My father taught me how to ride a bike.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4166" y="793282"/>
            <a:ext cx="801539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your own sentences with these phrases.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63208" y="75234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5993" y="6723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9292"/>
            <a:ext cx="259777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3208" y="2207137"/>
            <a:ext cx="7417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father usually drives a car to work.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180945" y="1631946"/>
            <a:ext cx="2696207" cy="34741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408206" y="1631946"/>
            <a:ext cx="2241685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drive a car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ride a bike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sail a boat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go on foot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travel by air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F7C-2665-412D-B43B-4EC5EE1BC96C}"/>
              </a:ext>
            </a:extLst>
          </p:cNvPr>
          <p:cNvSpPr/>
          <p:nvPr/>
        </p:nvSpPr>
        <p:spPr>
          <a:xfrm>
            <a:off x="1763208" y="2931715"/>
            <a:ext cx="7417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Visitors can sail a boat in Ha Long Bay.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DEA82D-F2AA-4605-824D-286336BA30F1}"/>
              </a:ext>
            </a:extLst>
          </p:cNvPr>
          <p:cNvSpPr/>
          <p:nvPr/>
        </p:nvSpPr>
        <p:spPr>
          <a:xfrm>
            <a:off x="1763206" y="4474642"/>
            <a:ext cx="7417737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Nowadays, people can travel by air to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anywhere in the world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FAC531-6C47-4FDF-982C-6A57F4A7845D}"/>
              </a:ext>
            </a:extLst>
          </p:cNvPr>
          <p:cNvSpPr/>
          <p:nvPr/>
        </p:nvSpPr>
        <p:spPr>
          <a:xfrm>
            <a:off x="1763207" y="3731925"/>
            <a:ext cx="7417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sometimes go on foot to school.</a:t>
            </a:r>
          </a:p>
        </p:txBody>
      </p:sp>
    </p:spTree>
    <p:extLst>
      <p:ext uri="{BB962C8B-B14F-4D97-AF65-F5344CB8AC3E}">
        <p14:creationId xmlns:p14="http://schemas.microsoft.com/office/powerpoint/2010/main" val="40244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821" y="208018"/>
            <a:ext cx="754752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Look at these road signs. Then write the correct phrases under the signs.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20E8675-C478-4A41-8EE3-3215145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5" r="64807" b="31249"/>
          <a:stretch/>
        </p:blipFill>
        <p:spPr>
          <a:xfrm>
            <a:off x="2948806" y="1756239"/>
            <a:ext cx="2126736" cy="2635647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5A90642-8E1F-4DCF-AF71-478227318A9D}"/>
              </a:ext>
            </a:extLst>
          </p:cNvPr>
          <p:cNvSpPr/>
          <p:nvPr/>
        </p:nvSpPr>
        <p:spPr>
          <a:xfrm>
            <a:off x="3356802" y="3599673"/>
            <a:ext cx="17187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/>
              <a:t>traffic</a:t>
            </a:r>
            <a:r>
              <a:rPr lang="vi-VN" sz="2000" b="1" dirty="0"/>
              <a:t> </a:t>
            </a:r>
            <a:r>
              <a:rPr lang="vi-VN" sz="2000" b="1" dirty="0" err="1"/>
              <a:t>lights</a:t>
            </a:r>
            <a:r>
              <a:rPr lang="vi-VN" sz="2000" b="1" dirty="0"/>
              <a:t>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FAF2711F-8AAA-4D08-BECF-958022A5EE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 b="70708"/>
          <a:stretch/>
        </p:blipFill>
        <p:spPr>
          <a:xfrm>
            <a:off x="7429306" y="349949"/>
            <a:ext cx="4487650" cy="1383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EDFB8CB2-5A5E-4B09-B552-A6B0C5115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0" t="70931"/>
          <a:stretch/>
        </p:blipFill>
        <p:spPr>
          <a:xfrm>
            <a:off x="8450425" y="4475281"/>
            <a:ext cx="1981275" cy="2055906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2E78990B-3D5C-4844-983C-762A809B96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0" t="31045" r="31728" b="29460"/>
          <a:stretch/>
        </p:blipFill>
        <p:spPr>
          <a:xfrm>
            <a:off x="5413460" y="1960732"/>
            <a:ext cx="2015846" cy="2635647"/>
          </a:xfrm>
          <a:prstGeom prst="rect">
            <a:avLst/>
          </a:prstGeom>
        </p:spPr>
      </p:pic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819747E6-4B0B-4993-B0D0-603CBDB5E419}"/>
              </a:ext>
            </a:extLst>
          </p:cNvPr>
          <p:cNvSpPr/>
          <p:nvPr/>
        </p:nvSpPr>
        <p:spPr>
          <a:xfrm>
            <a:off x="5899774" y="3622039"/>
            <a:ext cx="20794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Hospital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ahead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endParaRPr lang="en-US" sz="2400" b="1" dirty="0"/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CE2A26A9-BDD3-4820-B735-63A33BC3AD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2" t="31443" b="36598"/>
          <a:stretch/>
        </p:blipFill>
        <p:spPr>
          <a:xfrm>
            <a:off x="8317106" y="1839411"/>
            <a:ext cx="2135949" cy="2206552"/>
          </a:xfrm>
          <a:prstGeom prst="rect">
            <a:avLst/>
          </a:prstGeom>
        </p:spPr>
      </p:pic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4C8CD893-8554-4396-8CF5-DC9562D87DED}"/>
              </a:ext>
            </a:extLst>
          </p:cNvPr>
          <p:cNvSpPr/>
          <p:nvPr/>
        </p:nvSpPr>
        <p:spPr>
          <a:xfrm>
            <a:off x="8707974" y="3553399"/>
            <a:ext cx="1736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No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right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turn</a:t>
            </a:r>
            <a:endParaRPr lang="en-US" sz="2400" b="1" dirty="0"/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331274ED-BA0C-4D6A-B6F6-497F07E435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7" r="65420"/>
          <a:stretch/>
        </p:blipFill>
        <p:spPr>
          <a:xfrm>
            <a:off x="2958905" y="4410260"/>
            <a:ext cx="2222718" cy="2110879"/>
          </a:xfrm>
          <a:prstGeom prst="rect">
            <a:avLst/>
          </a:prstGeom>
        </p:spPr>
      </p:pic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EA01B181-156E-46BF-AA8E-D4A77193B49F}"/>
              </a:ext>
            </a:extLst>
          </p:cNvPr>
          <p:cNvSpPr/>
          <p:nvPr/>
        </p:nvSpPr>
        <p:spPr>
          <a:xfrm>
            <a:off x="3405776" y="6061349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>
                <a:effectLst/>
                <a:ea typeface="Calibri" panose="020F0502020204030204" pitchFamily="34" charset="0"/>
              </a:rPr>
              <a:t>cycle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lane</a:t>
            </a:r>
            <a:endParaRPr lang="en-US" sz="2400" b="1" dirty="0"/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81A6755D-ECAE-49C9-B5FC-76CF1DAA4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1" t="68700" r="32691" b="406"/>
          <a:stretch/>
        </p:blipFill>
        <p:spPr>
          <a:xfrm>
            <a:off x="5708292" y="4587538"/>
            <a:ext cx="1884551" cy="1999647"/>
          </a:xfrm>
          <a:prstGeom prst="rect">
            <a:avLst/>
          </a:prstGeom>
        </p:spPr>
      </p:pic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8A50F504-A572-4054-9994-6DDEB3F61208}"/>
              </a:ext>
            </a:extLst>
          </p:cNvPr>
          <p:cNvSpPr/>
          <p:nvPr/>
        </p:nvSpPr>
        <p:spPr>
          <a:xfrm>
            <a:off x="6170883" y="6195916"/>
            <a:ext cx="18533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>
                <a:effectLst/>
                <a:ea typeface="Calibri" panose="020F0502020204030204" pitchFamily="34" charset="0"/>
              </a:rPr>
              <a:t>School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ahead</a:t>
            </a:r>
            <a:endParaRPr lang="en-US" sz="2400" b="1" dirty="0"/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F8078BF7-F933-4F45-B31E-BBFE63261DF7}"/>
              </a:ext>
            </a:extLst>
          </p:cNvPr>
          <p:cNvSpPr/>
          <p:nvPr/>
        </p:nvSpPr>
        <p:spPr>
          <a:xfrm>
            <a:off x="8950205" y="6103124"/>
            <a:ext cx="14814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No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cycling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9" grpId="0"/>
      <p:bldP spid="31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4971" y="714304"/>
            <a:ext cx="674860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Take turns to say which of the signs in 2 you see on the way to school.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09580" y="7889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2365" y="6863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0" name="Picture 2" descr="Free photo School Education Teaching Students Classroom - Max Pixel">
            <a:extLst>
              <a:ext uri="{FF2B5EF4-FFF2-40B4-BE49-F238E27FC236}">
                <a16:creationId xmlns:a16="http://schemas.microsoft.com/office/drawing/2014/main" id="{D69D9513-83BA-491E-BAC1-B11EEDEE2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2" y="2273963"/>
            <a:ext cx="3416249" cy="26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2625" y="56914"/>
            <a:ext cx="3363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4697896" y="2273963"/>
            <a:ext cx="7119730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 way to school, there are crossroads, so I see several traffic lights. </a:t>
            </a:r>
            <a:endParaRPr lang="en-US" sz="24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my way to school, there is a school, so I see a “school ahead sign”. </a:t>
            </a:r>
            <a:endParaRPr lang="en-US" sz="24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9641" y="108273"/>
            <a:ext cx="3985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953994" y="218799"/>
            <a:ext cx="237520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aɪ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 and /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eɪ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Picture 4" descr="Global Affairs - International Names &amp;amp; Pronunciation">
            <a:extLst>
              <a:ext uri="{FF2B5EF4-FFF2-40B4-BE49-F238E27FC236}">
                <a16:creationId xmlns:a16="http://schemas.microsoft.com/office/drawing/2014/main" id="{E5B3EA6F-CC6B-4D4B-92B9-9193F757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561" y="218799"/>
            <a:ext cx="2912824" cy="29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6871E3-DBDF-44EE-BBFA-4F1587514CAB}"/>
              </a:ext>
            </a:extLst>
          </p:cNvPr>
          <p:cNvSpPr/>
          <p:nvPr/>
        </p:nvSpPr>
        <p:spPr>
          <a:xfrm>
            <a:off x="1182283" y="244957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/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/: fl</a:t>
            </a:r>
            <a:r>
              <a:rPr lang="en-US" sz="28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en-US" sz="28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te, dr</a:t>
            </a:r>
            <a:r>
              <a:rPr lang="en-US" sz="2800" b="1" u="sng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DEB8E0-32BB-4F41-874E-752F5D18FE17}"/>
              </a:ext>
            </a:extLst>
          </p:cNvPr>
          <p:cNvSpPr/>
          <p:nvPr/>
        </p:nvSpPr>
        <p:spPr>
          <a:xfrm>
            <a:off x="1182283" y="326593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/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/: tr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n, pl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ne, st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tion 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2392" y="1259424"/>
            <a:ext cx="98167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433" y="1218483"/>
            <a:ext cx="453061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9015" y="1109451"/>
            <a:ext cx="35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8E047D4-1C88-48DA-917E-EC330CA14E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1"/>
          <a:stretch/>
        </p:blipFill>
        <p:spPr>
          <a:xfrm>
            <a:off x="2495182" y="2462086"/>
            <a:ext cx="7201636" cy="4083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3606" y="0"/>
            <a:ext cx="3985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pic>
        <p:nvPicPr>
          <p:cNvPr id="3" name="0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1345" y="1817337"/>
            <a:ext cx="453061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8595" y="760992"/>
            <a:ext cx="896969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and circle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 Then listen, check and repeat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07636" y="72005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0421" y="6174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6199FA4-58A7-42FE-A6BE-8F29575A61FF}"/>
              </a:ext>
            </a:extLst>
          </p:cNvPr>
          <p:cNvSpPr txBox="1"/>
          <p:nvPr/>
        </p:nvSpPr>
        <p:spPr>
          <a:xfrm>
            <a:off x="2592050" y="1813620"/>
            <a:ext cx="88771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The bus station is far from my house.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Remember to ride your bike carefully.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We must obey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traffіc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rules for our safety.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You have to get there in time for the train.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5. Don’t ride on the pavement.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5C0A45BE-AF21-4D5F-8E60-5B5EB26A256C}"/>
              </a:ext>
            </a:extLst>
          </p:cNvPr>
          <p:cNvCxnSpPr>
            <a:cxnSpLocks/>
          </p:cNvCxnSpPr>
          <p:nvPr/>
        </p:nvCxnSpPr>
        <p:spPr>
          <a:xfrm>
            <a:off x="9635900" y="4634610"/>
            <a:ext cx="72577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A6904FDB-85BD-423F-9D46-CCFE80BA8C3A}"/>
              </a:ext>
            </a:extLst>
          </p:cNvPr>
          <p:cNvCxnSpPr>
            <a:cxnSpLocks/>
          </p:cNvCxnSpPr>
          <p:nvPr/>
        </p:nvCxnSpPr>
        <p:spPr>
          <a:xfrm>
            <a:off x="5688740" y="316175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0D6EF0BA-DEED-4DF6-ACC4-ACE0ABC56BA0}"/>
              </a:ext>
            </a:extLst>
          </p:cNvPr>
          <p:cNvCxnSpPr>
            <a:cxnSpLocks/>
          </p:cNvCxnSpPr>
          <p:nvPr/>
        </p:nvCxnSpPr>
        <p:spPr>
          <a:xfrm>
            <a:off x="7440318" y="316175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0AE17E8-346A-4E22-A5A6-9F9F0B255D94}"/>
              </a:ext>
            </a:extLst>
          </p:cNvPr>
          <p:cNvCxnSpPr>
            <a:cxnSpLocks/>
          </p:cNvCxnSpPr>
          <p:nvPr/>
        </p:nvCxnSpPr>
        <p:spPr>
          <a:xfrm>
            <a:off x="7552078" y="4634610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B4A31D6C-D71F-4E43-BFE8-904770B4C2DA}"/>
              </a:ext>
            </a:extLst>
          </p:cNvPr>
          <p:cNvCxnSpPr>
            <a:cxnSpLocks/>
          </p:cNvCxnSpPr>
          <p:nvPr/>
        </p:nvCxnSpPr>
        <p:spPr>
          <a:xfrm>
            <a:off x="4219598" y="537663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99641" y="108273"/>
            <a:ext cx="3985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pic>
        <p:nvPicPr>
          <p:cNvPr id="28" name="0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1240" y="130048"/>
            <a:ext cx="487363" cy="48736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C1752A6-C062-4A0B-9340-F376658DFAA7}"/>
              </a:ext>
            </a:extLst>
          </p:cNvPr>
          <p:cNvSpPr/>
          <p:nvPr/>
        </p:nvSpPr>
        <p:spPr>
          <a:xfrm>
            <a:off x="4645891" y="1979625"/>
            <a:ext cx="1302327" cy="664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B79F8A9-6CED-413B-9907-C1C235636D22}"/>
              </a:ext>
            </a:extLst>
          </p:cNvPr>
          <p:cNvSpPr/>
          <p:nvPr/>
        </p:nvSpPr>
        <p:spPr>
          <a:xfrm>
            <a:off x="4784436" y="3415678"/>
            <a:ext cx="1043709" cy="664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5197BFB-D3A7-4D67-BD3C-55EB626F7F95}"/>
              </a:ext>
            </a:extLst>
          </p:cNvPr>
          <p:cNvSpPr/>
          <p:nvPr/>
        </p:nvSpPr>
        <p:spPr>
          <a:xfrm>
            <a:off x="6179127" y="4856242"/>
            <a:ext cx="2033789" cy="664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7B5F625-0912-490E-9D90-968C9812ED43}"/>
              </a:ext>
            </a:extLst>
          </p:cNvPr>
          <p:cNvSpPr/>
          <p:nvPr/>
        </p:nvSpPr>
        <p:spPr>
          <a:xfrm>
            <a:off x="9114045" y="3431620"/>
            <a:ext cx="1369228" cy="664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616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6946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" grpId="0" animBg="1"/>
      <p:bldP spid="24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09311" y="53861"/>
            <a:ext cx="3658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3713535"/>
              </p:ext>
            </p:extLst>
          </p:nvPr>
        </p:nvGraphicFramePr>
        <p:xfrm>
          <a:off x="3424844" y="1417913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53145" y="211761"/>
            <a:ext cx="5546310" cy="52322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JUMBLED WORDS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3128270" y="1095389"/>
            <a:ext cx="5125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</a:rPr>
              <a:t>MEANS OF TRANSPORT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3F91242-A56D-48A7-8956-8CF3EC262CD3}"/>
              </a:ext>
            </a:extLst>
          </p:cNvPr>
          <p:cNvSpPr txBox="1"/>
          <p:nvPr/>
        </p:nvSpPr>
        <p:spPr>
          <a:xfrm>
            <a:off x="2415346" y="2102128"/>
            <a:ext cx="367395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4503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1- OTBA -&gt;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4503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2- ITANR -&gt;</a:t>
            </a:r>
            <a:endParaRPr lang="vi-VN" sz="3600" dirty="0">
              <a:solidFill>
                <a:srgbClr val="4503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4503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3- NPEILAPRA -&gt;</a:t>
            </a:r>
            <a:endParaRPr lang="vi-VN" sz="3600" dirty="0">
              <a:solidFill>
                <a:srgbClr val="4503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4503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4- RSOTRPCA -&gt;</a:t>
            </a:r>
            <a:endParaRPr lang="vi-VN" sz="3600" dirty="0">
              <a:solidFill>
                <a:srgbClr val="4503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4503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5- OTMIROEKB -&gt;</a:t>
            </a:r>
            <a:endParaRPr lang="vi-VN" sz="3600" dirty="0">
              <a:solidFill>
                <a:srgbClr val="4503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0923" y="2466992"/>
            <a:ext cx="122270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BOAT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5245" y="3273071"/>
            <a:ext cx="138211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TRAIN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5690830" y="4072666"/>
            <a:ext cx="209865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AIRPLANE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3649" y="4872261"/>
            <a:ext cx="233301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SPORT CAR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1554" y="5722096"/>
            <a:ext cx="253941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MOTORBIKE</a:t>
            </a:r>
            <a:endParaRPr lang="vi-VN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" y="87086"/>
            <a:ext cx="11930744" cy="677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6573" y="2286000"/>
            <a:ext cx="105785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- Learn by heart new words x 2</a:t>
            </a:r>
          </a:p>
          <a:p>
            <a:r>
              <a:rPr lang="en-GB" sz="3600" b="1" dirty="0"/>
              <a:t>- </a:t>
            </a:r>
            <a:r>
              <a:rPr lang="en-US" sz="3600" b="1" dirty="0"/>
              <a:t>Do  A1,2 (P. </a:t>
            </a:r>
            <a:r>
              <a:rPr lang="en-US" sz="3600" b="1"/>
              <a:t>54) in </a:t>
            </a:r>
            <a:r>
              <a:rPr lang="en-US" sz="3600" b="1" dirty="0"/>
              <a:t>the workbook.</a:t>
            </a:r>
          </a:p>
          <a:p>
            <a:r>
              <a:rPr lang="en-US" sz="3600" b="1" dirty="0"/>
              <a:t>- Prepare  lesson 3 </a:t>
            </a:r>
            <a:r>
              <a:rPr lang="en-US" sz="3600" dirty="0"/>
              <a:t>(</a:t>
            </a:r>
            <a:r>
              <a:rPr lang="en-US" sz="3600" b="1" dirty="0"/>
              <a:t>A closer look 1</a:t>
            </a:r>
            <a:r>
              <a:rPr lang="en-US" sz="3600" dirty="0"/>
              <a:t>)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032000" y="381003"/>
            <a:ext cx="7924800" cy="95409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 defTabSz="1219170">
              <a:defRPr/>
            </a:pPr>
            <a:r>
              <a:rPr lang="en-US" sz="54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89" y="4247147"/>
            <a:ext cx="4135026" cy="208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734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2362201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90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8595" y="760992"/>
            <a:ext cx="896969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and circle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 Then listen, check and repeat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07636" y="72005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0421" y="6174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6199FA4-58A7-42FE-A6BE-8F29575A61FF}"/>
              </a:ext>
            </a:extLst>
          </p:cNvPr>
          <p:cNvSpPr txBox="1"/>
          <p:nvPr/>
        </p:nvSpPr>
        <p:spPr>
          <a:xfrm>
            <a:off x="2592050" y="1813620"/>
            <a:ext cx="88771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The bus station is far from my house.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Remember to ride your bike carefully.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We must obey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traffіc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rules for our safety.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You have to get there in time for the train.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5. Don’t ride on the pavement.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58CF3475-7764-4FA7-8CCA-A27BA4C3FE52}"/>
              </a:ext>
            </a:extLst>
          </p:cNvPr>
          <p:cNvCxnSpPr>
            <a:cxnSpLocks/>
          </p:cNvCxnSpPr>
          <p:nvPr/>
        </p:nvCxnSpPr>
        <p:spPr>
          <a:xfrm>
            <a:off x="4721497" y="2450552"/>
            <a:ext cx="92766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E2CABA12-EA73-4316-9412-40440649F275}"/>
              </a:ext>
            </a:extLst>
          </p:cNvPr>
          <p:cNvCxnSpPr>
            <a:cxnSpLocks/>
          </p:cNvCxnSpPr>
          <p:nvPr/>
        </p:nvCxnSpPr>
        <p:spPr>
          <a:xfrm>
            <a:off x="4873897" y="3944072"/>
            <a:ext cx="60077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F4935CC8-1BFB-4858-BC63-3946AB52DC08}"/>
              </a:ext>
            </a:extLst>
          </p:cNvPr>
          <p:cNvCxnSpPr>
            <a:cxnSpLocks/>
          </p:cNvCxnSpPr>
          <p:nvPr/>
        </p:nvCxnSpPr>
        <p:spPr>
          <a:xfrm>
            <a:off x="9252857" y="3933912"/>
            <a:ext cx="821642" cy="1524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587E7736-6899-481E-BEB1-48CD55CD6C1F}"/>
              </a:ext>
            </a:extLst>
          </p:cNvPr>
          <p:cNvCxnSpPr>
            <a:cxnSpLocks/>
          </p:cNvCxnSpPr>
          <p:nvPr/>
        </p:nvCxnSpPr>
        <p:spPr>
          <a:xfrm>
            <a:off x="6222140" y="5366472"/>
            <a:ext cx="1451559" cy="1524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5C0A45BE-AF21-4D5F-8E60-5B5EB26A256C}"/>
              </a:ext>
            </a:extLst>
          </p:cNvPr>
          <p:cNvCxnSpPr>
            <a:cxnSpLocks/>
          </p:cNvCxnSpPr>
          <p:nvPr/>
        </p:nvCxnSpPr>
        <p:spPr>
          <a:xfrm>
            <a:off x="9635900" y="4634610"/>
            <a:ext cx="72577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A6904FDB-85BD-423F-9D46-CCFE80BA8C3A}"/>
              </a:ext>
            </a:extLst>
          </p:cNvPr>
          <p:cNvCxnSpPr>
            <a:cxnSpLocks/>
          </p:cNvCxnSpPr>
          <p:nvPr/>
        </p:nvCxnSpPr>
        <p:spPr>
          <a:xfrm>
            <a:off x="5688740" y="316175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0D6EF0BA-DEED-4DF6-ACC4-ACE0ABC56BA0}"/>
              </a:ext>
            </a:extLst>
          </p:cNvPr>
          <p:cNvCxnSpPr>
            <a:cxnSpLocks/>
          </p:cNvCxnSpPr>
          <p:nvPr/>
        </p:nvCxnSpPr>
        <p:spPr>
          <a:xfrm>
            <a:off x="7440318" y="316175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0AE17E8-346A-4E22-A5A6-9F9F0B255D94}"/>
              </a:ext>
            </a:extLst>
          </p:cNvPr>
          <p:cNvCxnSpPr>
            <a:cxnSpLocks/>
          </p:cNvCxnSpPr>
          <p:nvPr/>
        </p:nvCxnSpPr>
        <p:spPr>
          <a:xfrm>
            <a:off x="7552078" y="4634610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B4A31D6C-D71F-4E43-BFE8-904770B4C2DA}"/>
              </a:ext>
            </a:extLst>
          </p:cNvPr>
          <p:cNvCxnSpPr>
            <a:cxnSpLocks/>
          </p:cNvCxnSpPr>
          <p:nvPr/>
        </p:nvCxnSpPr>
        <p:spPr>
          <a:xfrm>
            <a:off x="4219598" y="537663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99641" y="108273"/>
            <a:ext cx="3985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pic>
        <p:nvPicPr>
          <p:cNvPr id="28" name="0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1240" y="130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6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626410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5745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1(P. 74 )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7229" y="731873"/>
            <a:ext cx="516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Period 56. Unit 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3166" y="751803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TRAFFIC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596018708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Hình ảnh 8">
            <a:extLst>
              <a:ext uri="{FF2B5EF4-FFF2-40B4-BE49-F238E27FC236}">
                <a16:creationId xmlns:a16="http://schemas.microsoft.com/office/drawing/2014/main" id="{45DC9ECA-1929-434D-A3C3-C351157402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t="860" r="27836" b="8708"/>
          <a:stretch/>
        </p:blipFill>
        <p:spPr bwMode="auto">
          <a:xfrm>
            <a:off x="10349802" y="37865"/>
            <a:ext cx="1708220" cy="3908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C9347781-32B4-40B7-A2D6-ABAAF363ADC7}"/>
              </a:ext>
            </a:extLst>
          </p:cNvPr>
          <p:cNvSpPr txBox="1"/>
          <p:nvPr/>
        </p:nvSpPr>
        <p:spPr>
          <a:xfrm>
            <a:off x="2272930" y="23987"/>
            <a:ext cx="854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1DD74-912C-4BD9-BFB2-9144CFB73BD9}" type="datetime2">
              <a:rPr lang="en-US" altLang="vi-VN" sz="4000" b="1" smtClean="0">
                <a:solidFill>
                  <a:srgbClr val="FF0000"/>
                </a:solidFill>
                <a:latin typeface="Arial" panose="020B0604020202020204" pitchFamily="34" charset="0"/>
              </a:rPr>
              <a:pPr/>
              <a:t>Thursday, January 18, 2024</a:t>
            </a:fld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7C588F-DAAC-4F75-80D8-D5088D882302}"/>
              </a:ext>
            </a:extLst>
          </p:cNvPr>
          <p:cNvSpPr/>
          <p:nvPr/>
        </p:nvSpPr>
        <p:spPr>
          <a:xfrm>
            <a:off x="775854" y="480589"/>
            <a:ext cx="10095345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OBJECTIVES</a:t>
            </a:r>
            <a:endParaRPr lang="vi-VN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this lesson, Ss will be able to gain:</a:t>
            </a:r>
            <a:endParaRPr lang="vi-VN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Knowledge</a:t>
            </a:r>
            <a:endParaRPr lang="vi-VN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Vocabulary about the verbs to use means of transport</a:t>
            </a:r>
            <a:endParaRPr lang="vi-VN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Vocabulary to read the road signs.</a:t>
            </a:r>
            <a:endParaRPr lang="vi-VN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Pronunciation: /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aɪ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and /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eɪ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54154" y="4836940"/>
            <a:ext cx="307470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road</a:t>
            </a:r>
            <a:r>
              <a:rPr lang="vi-VN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sign (n): </a:t>
            </a: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85337" y="4939741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0575" y="5062851"/>
            <a:ext cx="1672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4503A7"/>
                </a:solidFill>
              </a:rPr>
              <a:t>/ˈ</a:t>
            </a:r>
            <a:r>
              <a:rPr lang="en-US" sz="2000" b="1" dirty="0" err="1">
                <a:solidFill>
                  <a:srgbClr val="4503A7"/>
                </a:solidFill>
              </a:rPr>
              <a:t>rəʊd</a:t>
            </a:r>
            <a:r>
              <a:rPr lang="en-US" sz="2000" b="1" dirty="0">
                <a:solidFill>
                  <a:srgbClr val="4503A7"/>
                </a:solidFill>
              </a:rPr>
              <a:t> </a:t>
            </a:r>
            <a:r>
              <a:rPr lang="en-US" sz="2000" b="1" dirty="0" err="1">
                <a:solidFill>
                  <a:srgbClr val="4503A7"/>
                </a:solidFill>
              </a:rPr>
              <a:t>saɪn</a:t>
            </a:r>
            <a:r>
              <a:rPr lang="en-US" sz="2000" b="1" dirty="0">
                <a:solidFill>
                  <a:srgbClr val="4503A7"/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0009" y="97902"/>
            <a:ext cx="36170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E6C7763-E991-4B3C-83AF-7626814A1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46" y="928683"/>
            <a:ext cx="3728085" cy="37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391597" y="4026111"/>
            <a:ext cx="265267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 lane (n)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60692" y="4191743"/>
            <a:ext cx="5028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3357" y="4211839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saɪkl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leɪn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32C8822-61D1-4BC4-9F6D-9BC194D00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53" y="550454"/>
            <a:ext cx="4679950" cy="31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92289" y="2825483"/>
            <a:ext cx="259238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-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ffic lights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24054" y="4093744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/>
              <a:t>ĐÈN GIAO THÔNG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9087276" y="3011211"/>
            <a:ext cx="1787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træfɪk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laɪt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5DC9ECA-1929-434D-A3C3-C35115740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t="860" r="27836" b="8708"/>
          <a:stretch/>
        </p:blipFill>
        <p:spPr bwMode="auto">
          <a:xfrm>
            <a:off x="4556620" y="140677"/>
            <a:ext cx="2369820" cy="5087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161" y="553702"/>
            <a:ext cx="6209926" cy="3778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3452" y="4736096"/>
            <a:ext cx="2766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roads (n):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4883" y="4747223"/>
            <a:ext cx="1590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2666" y="4756192"/>
            <a:ext cx="183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krɒsrəʊdz</a:t>
            </a:r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2318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1639" y="324288"/>
            <a:ext cx="5123665" cy="3756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0929" y="4366071"/>
            <a:ext cx="2722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vement (n) 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2002" y="4415769"/>
            <a:ext cx="1750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peɪvmənt</a:t>
            </a:r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2907" y="4397574"/>
            <a:ext cx="182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(Footpath)</a:t>
            </a:r>
          </a:p>
        </p:txBody>
      </p:sp>
      <p:sp>
        <p:nvSpPr>
          <p:cNvPr id="8" name="Rectangle 7"/>
          <p:cNvSpPr/>
          <p:nvPr/>
        </p:nvSpPr>
        <p:spPr>
          <a:xfrm>
            <a:off x="7152466" y="4366071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3297</TotalTime>
  <Words>757</Words>
  <Application>Microsoft Office PowerPoint</Application>
  <PresentationFormat>Widescreen</PresentationFormat>
  <Paragraphs>153</Paragraphs>
  <Slides>22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Gothic</vt:lpstr>
      <vt:lpstr>Myriad Pro</vt:lpstr>
      <vt:lpstr>Tahoma</vt:lpstr>
      <vt:lpstr>Times New Roman</vt:lpstr>
      <vt:lpstr>VNI-Ariston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188</cp:revision>
  <dcterms:created xsi:type="dcterms:W3CDTF">2020-12-09T02:04:09Z</dcterms:created>
  <dcterms:modified xsi:type="dcterms:W3CDTF">2024-01-18T15:45:27Z</dcterms:modified>
</cp:coreProperties>
</file>