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353" r:id="rId2"/>
    <p:sldId id="279" r:id="rId3"/>
    <p:sldId id="256" r:id="rId4"/>
    <p:sldId id="369" r:id="rId5"/>
    <p:sldId id="281" r:id="rId6"/>
    <p:sldId id="315" r:id="rId7"/>
    <p:sldId id="316" r:id="rId8"/>
    <p:sldId id="317" r:id="rId9"/>
    <p:sldId id="351" r:id="rId10"/>
    <p:sldId id="352" r:id="rId11"/>
    <p:sldId id="370" r:id="rId12"/>
    <p:sldId id="283" r:id="rId13"/>
    <p:sldId id="355" r:id="rId14"/>
    <p:sldId id="332" r:id="rId15"/>
    <p:sldId id="326" r:id="rId16"/>
    <p:sldId id="341" r:id="rId17"/>
    <p:sldId id="356" r:id="rId18"/>
    <p:sldId id="357" r:id="rId19"/>
    <p:sldId id="358" r:id="rId20"/>
    <p:sldId id="359" r:id="rId21"/>
    <p:sldId id="360" r:id="rId22"/>
    <p:sldId id="361" r:id="rId23"/>
    <p:sldId id="363" r:id="rId24"/>
    <p:sldId id="364" r:id="rId25"/>
    <p:sldId id="365" r:id="rId26"/>
    <p:sldId id="362" r:id="rId27"/>
    <p:sldId id="343" r:id="rId28"/>
    <p:sldId id="313" r:id="rId29"/>
    <p:sldId id="349" r:id="rId30"/>
    <p:sldId id="314" r:id="rId31"/>
    <p:sldId id="367" r:id="rId32"/>
    <p:sldId id="368" r:id="rId33"/>
    <p:sldId id="366" r:id="rId34"/>
    <p:sldId id="33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008A80"/>
    <a:srgbClr val="00B2A5"/>
    <a:srgbClr val="FBB040"/>
    <a:srgbClr val="F7941E"/>
    <a:srgbClr val="FFDAAB"/>
    <a:srgbClr val="CBEAF0"/>
    <a:srgbClr val="48C0B6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03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custT="1"/>
      <dgm:spPr/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ROAD SAFETY</a:t>
          </a:r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b="1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custT="1"/>
      <dgm:spPr/>
      <dgm:t>
        <a:bodyPr/>
        <a:lstStyle/>
        <a:p>
          <a:pPr algn="ctr"/>
          <a:r>
            <a:rPr lang="en-US" sz="1600" b="1" dirty="0">
              <a:solidFill>
                <a:srgbClr val="002060"/>
              </a:solidFill>
            </a:rPr>
            <a:t>HOW TO </a:t>
          </a:r>
          <a:r>
            <a:rPr lang="vi-VN" sz="1600" b="1" dirty="0">
              <a:solidFill>
                <a:srgbClr val="002060"/>
              </a:solidFill>
            </a:rPr>
            <a:t>AVOID TRAFFIC</a:t>
          </a:r>
          <a:r>
            <a:rPr lang="en-US" sz="1600" b="1" dirty="0">
              <a:solidFill>
                <a:srgbClr val="002060"/>
              </a:solidFill>
            </a:rPr>
            <a:t> </a:t>
          </a:r>
        </a:p>
        <a:p>
          <a:pPr algn="ctr"/>
          <a:r>
            <a:rPr lang="vi-VN" sz="1600" b="1" dirty="0">
              <a:solidFill>
                <a:srgbClr val="002060"/>
              </a:solidFill>
            </a:rPr>
            <a:t>ACCIDENTS</a:t>
          </a:r>
          <a:endParaRPr lang="en-US" sz="1600" b="1" dirty="0">
            <a:solidFill>
              <a:srgbClr val="002060"/>
            </a:solidFill>
          </a:endParaRPr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b="1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 custScaleX="109388" custScaleY="110413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ScaleY="104550" custLinFactNeighborX="2360" custLinFactNeighborY="-515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 custLinFactNeighborY="19738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 custLinFactNeighborY="8388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 custScaleX="117618" custScaleY="10886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ScaleX="112029" custScaleY="101067" custLinFactNeighborX="287" custLinFactNeighborY="-421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 custLinFactNeighborY="23030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 custScaleX="125396" custScaleY="105163" custLinFactNeighborY="22368">
        <dgm:presLayoutVars>
          <dgm:chMax val="1"/>
          <dgm:chPref val="0"/>
          <dgm:bulletEnabled val="1"/>
        </dgm:presLayoutVars>
      </dgm:prSet>
      <dgm:spPr/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2761" y="245474"/>
          <a:ext cx="3330002" cy="39543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362526" y="402163"/>
          <a:ext cx="2739790" cy="24338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297867" y="3381464"/>
          <a:ext cx="2739790" cy="6088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READING</a:t>
          </a:r>
        </a:p>
      </dsp:txBody>
      <dsp:txXfrm>
        <a:off x="297867" y="3381464"/>
        <a:ext cx="2739790" cy="608813"/>
      </dsp:txXfrm>
    </dsp:sp>
    <dsp:sp modelId="{F8868911-C9A5-4CE4-8865-4E08C293274B}">
      <dsp:nvSpPr>
        <dsp:cNvPr id="0" name=""/>
        <dsp:cNvSpPr/>
      </dsp:nvSpPr>
      <dsp:spPr>
        <a:xfrm>
          <a:off x="297867" y="2933168"/>
          <a:ext cx="2739790" cy="35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ROAD SAFETY</a:t>
          </a:r>
        </a:p>
      </dsp:txBody>
      <dsp:txXfrm>
        <a:off x="297867" y="2933168"/>
        <a:ext cx="2739790" cy="358171"/>
      </dsp:txXfrm>
    </dsp:sp>
    <dsp:sp modelId="{EAF9549E-A938-4718-A3C8-E47C3969E41D}">
      <dsp:nvSpPr>
        <dsp:cNvPr id="0" name=""/>
        <dsp:cNvSpPr/>
      </dsp:nvSpPr>
      <dsp:spPr>
        <a:xfrm>
          <a:off x="3938792" y="273248"/>
          <a:ext cx="3580541" cy="3898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02245" y="464773"/>
          <a:ext cx="3069360" cy="235276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359167" y="3406129"/>
          <a:ext cx="2739790" cy="608813"/>
        </a:xfrm>
        <a:prstGeom prst="rect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SPEAKING</a:t>
          </a:r>
        </a:p>
      </dsp:txBody>
      <dsp:txXfrm>
        <a:off x="4359167" y="3406129"/>
        <a:ext cx="2739790" cy="608813"/>
      </dsp:txXfrm>
    </dsp:sp>
    <dsp:sp modelId="{DEC6C3A8-5200-414E-B66A-11B39AEE7FAA}">
      <dsp:nvSpPr>
        <dsp:cNvPr id="0" name=""/>
        <dsp:cNvSpPr/>
      </dsp:nvSpPr>
      <dsp:spPr>
        <a:xfrm>
          <a:off x="4011268" y="2978618"/>
          <a:ext cx="3435587" cy="376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HOW TO </a:t>
          </a:r>
          <a:r>
            <a:rPr lang="vi-VN" sz="1600" b="1" kern="1200" dirty="0">
              <a:solidFill>
                <a:srgbClr val="002060"/>
              </a:solidFill>
            </a:rPr>
            <a:t>AVOID TRAFFIC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>
              <a:solidFill>
                <a:srgbClr val="002060"/>
              </a:solidFill>
            </a:rPr>
            <a:t>ACCIDENTS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4011268" y="2978618"/>
        <a:ext cx="3435587" cy="376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87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5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6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57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1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7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85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5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99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3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4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7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9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7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2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0.xml"/><Relationship Id="rId3" Type="http://schemas.openxmlformats.org/officeDocument/2006/relationships/slide" Target="slide23.xml"/><Relationship Id="rId7" Type="http://schemas.openxmlformats.org/officeDocument/2006/relationships/slide" Target="slide20.xml"/><Relationship Id="rId12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5.xml"/><Relationship Id="rId5" Type="http://schemas.openxmlformats.org/officeDocument/2006/relationships/slide" Target="slide24.xml"/><Relationship Id="rId10" Type="http://schemas.openxmlformats.org/officeDocument/2006/relationships/slide" Target="slide22.xml"/><Relationship Id="rId4" Type="http://schemas.openxmlformats.org/officeDocument/2006/relationships/audio" Target="../media/audio2.wav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600" y="144464"/>
            <a:ext cx="7924800" cy="80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US" sz="4400" b="1" dirty="0">
                <a:solidFill>
                  <a:srgbClr val="048DA4"/>
                </a:solidFill>
                <a:latin typeface="VNI-Ariston" pitchFamily="2" charset="0"/>
              </a:rPr>
              <a:t>Welcome to our class!!!</a:t>
            </a:r>
          </a:p>
        </p:txBody>
      </p:sp>
    </p:spTree>
    <p:extLst>
      <p:ext uri="{BB962C8B-B14F-4D97-AF65-F5344CB8AC3E}">
        <p14:creationId xmlns:p14="http://schemas.microsoft.com/office/powerpoint/2010/main" val="42872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05498" y="920461"/>
            <a:ext cx="5850938" cy="3759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84841" y="4869934"/>
            <a:ext cx="3155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đi xe đạp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5459" y="166251"/>
            <a:ext cx="31520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4854" y="4869934"/>
            <a:ext cx="1880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clist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5408" y="4906878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/ˈsaɪklɪst/</a:t>
            </a:r>
            <a:endParaRPr lang="en-US" sz="2400" b="1" dirty="0">
              <a:solidFill>
                <a:srgbClr val="00A9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yclist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7638" y="1662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C026F7-298A-44A3-9814-AF8484E260C9}"/>
              </a:ext>
            </a:extLst>
          </p:cNvPr>
          <p:cNvSpPr txBox="1"/>
          <p:nvPr/>
        </p:nvSpPr>
        <p:spPr>
          <a:xfrm>
            <a:off x="973393" y="904569"/>
            <a:ext cx="261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a signal: (v)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ín hiệu báo rẽ khi điều khiển xe máy">
            <a:extLst>
              <a:ext uri="{FF2B5EF4-FFF2-40B4-BE49-F238E27FC236}">
                <a16:creationId xmlns:a16="http://schemas.microsoft.com/office/drawing/2014/main" id="{C355AB50-EDE8-4B76-96BD-09A90506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31" y="3055374"/>
            <a:ext cx="4476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25FB9-CE4D-4ECA-B0FC-BE0164843C6D}"/>
              </a:ext>
            </a:extLst>
          </p:cNvPr>
          <p:cNvSpPr txBox="1"/>
          <p:nvPr/>
        </p:nvSpPr>
        <p:spPr>
          <a:xfrm>
            <a:off x="3480619" y="904568"/>
            <a:ext cx="261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Nguy hiểm khó ngờ của việc không thắt dây an toàn khi lái xe ở tốc độ chậm">
            <a:extLst>
              <a:ext uri="{FF2B5EF4-FFF2-40B4-BE49-F238E27FC236}">
                <a16:creationId xmlns:a16="http://schemas.microsoft.com/office/drawing/2014/main" id="{EE2C4195-00E4-4D6E-A584-B84DB876C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49" y="1943100"/>
            <a:ext cx="4598731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69D0B-30C1-4256-8298-0E1E5FFA8B05}"/>
              </a:ext>
            </a:extLst>
          </p:cNvPr>
          <p:cNvSpPr txBox="1"/>
          <p:nvPr/>
        </p:nvSpPr>
        <p:spPr>
          <a:xfrm>
            <a:off x="973393" y="1712268"/>
            <a:ext cx="315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fasten seat belt (v):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956E1-CDAC-4DD7-931A-120ED93E63CB}"/>
              </a:ext>
            </a:extLst>
          </p:cNvPr>
          <p:cNvSpPr txBox="1"/>
          <p:nvPr/>
        </p:nvSpPr>
        <p:spPr>
          <a:xfrm>
            <a:off x="3728023" y="1712267"/>
            <a:ext cx="315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ướng dẫn chọn mũ bảo hiểm trẻ em đạt chuẩn, an toàn và phù hợp?">
            <a:extLst>
              <a:ext uri="{FF2B5EF4-FFF2-40B4-BE49-F238E27FC236}">
                <a16:creationId xmlns:a16="http://schemas.microsoft.com/office/drawing/2014/main" id="{95E4B94C-91F7-488A-9373-81A5F694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90" y="1943101"/>
            <a:ext cx="4703445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FF3F7B-5FB8-48BF-92A6-02FBE6EA37DF}"/>
              </a:ext>
            </a:extLst>
          </p:cNvPr>
          <p:cNvSpPr txBox="1"/>
          <p:nvPr/>
        </p:nvSpPr>
        <p:spPr>
          <a:xfrm>
            <a:off x="973393" y="2519965"/>
            <a:ext cx="315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 a helmet (v):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404553-FF20-439C-B265-214E493D640F}"/>
              </a:ext>
            </a:extLst>
          </p:cNvPr>
          <p:cNvSpPr txBox="1"/>
          <p:nvPr/>
        </p:nvSpPr>
        <p:spPr>
          <a:xfrm>
            <a:off x="3761392" y="2519964"/>
            <a:ext cx="315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8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8545"/>
            <a:ext cx="31520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56294"/>
              </p:ext>
            </p:extLst>
          </p:nvPr>
        </p:nvGraphicFramePr>
        <p:xfrm>
          <a:off x="1911466" y="741775"/>
          <a:ext cx="9374908" cy="45836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0036">
                  <a:extLst>
                    <a:ext uri="{9D8B030D-6E8A-4147-A177-3AD203B41FA5}">
                      <a16:colId xmlns:a16="http://schemas.microsoft.com/office/drawing/2014/main" val="900155813"/>
                    </a:ext>
                  </a:extLst>
                </a:gridCol>
                <a:gridCol w="2392218">
                  <a:extLst>
                    <a:ext uri="{9D8B030D-6E8A-4147-A177-3AD203B41FA5}">
                      <a16:colId xmlns:a16="http://schemas.microsoft.com/office/drawing/2014/main" val="961151550"/>
                    </a:ext>
                  </a:extLst>
                </a:gridCol>
                <a:gridCol w="3112654">
                  <a:extLst>
                    <a:ext uri="{9D8B030D-6E8A-4147-A177-3AD203B41FA5}">
                      <a16:colId xmlns:a16="http://schemas.microsoft.com/office/drawing/2014/main" val="2812559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40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pe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strian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pəˈdestrēən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51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ssenger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pasinjər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3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(to) o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88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s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eat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belt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sit:belt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564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r>
                        <a:rPr lang="vi-VN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 c</a:t>
                      </a:r>
                      <a:r>
                        <a:rPr lang="vi-V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r>
                        <a:rPr lang="vi-VN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ssing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(n.phr)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/ˈziːbrə ˈkrɒsɪŋ/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800" b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 kẻ đườn</a:t>
                      </a:r>
                      <a:r>
                        <a:rPr lang="en-US" sz="2800" b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56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</a:t>
                      </a:r>
                      <a:r>
                        <a:rPr lang="vi-VN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clist</a:t>
                      </a: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/ˈsaɪklɪst/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đi xe đạp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6502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759AC8A-4EE1-48DC-B348-70B3F25EEE59}"/>
              </a:ext>
            </a:extLst>
          </p:cNvPr>
          <p:cNvSpPr/>
          <p:nvPr/>
        </p:nvSpPr>
        <p:spPr>
          <a:xfrm>
            <a:off x="5235039" y="2691997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A9A5"/>
                </a:solidFill>
              </a:rPr>
              <a:t>/</a:t>
            </a:r>
            <a:r>
              <a:rPr lang="en-US" sz="2800" b="1" dirty="0" err="1">
                <a:solidFill>
                  <a:srgbClr val="00A9A5"/>
                </a:solidFill>
              </a:rPr>
              <a:t>əˈbeɪ</a:t>
            </a:r>
            <a:r>
              <a:rPr lang="en-US" sz="2800" b="1" dirty="0">
                <a:solidFill>
                  <a:srgbClr val="00A9A5"/>
                </a:solidFill>
              </a:rPr>
              <a:t>/</a:t>
            </a:r>
            <a:endParaRPr lang="en-US" sz="2800" b="1" dirty="0">
              <a:solidFill>
                <a:srgbClr val="00A9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4ABE9-7030-42BE-9A1D-8F0E498E3EA6}"/>
              </a:ext>
            </a:extLst>
          </p:cNvPr>
          <p:cNvSpPr txBox="1"/>
          <p:nvPr/>
        </p:nvSpPr>
        <p:spPr>
          <a:xfrm>
            <a:off x="1911468" y="5468259"/>
            <a:ext cx="261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give a signal: (v)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8EEA5-28F5-497F-A8CD-DD734D07329F}"/>
              </a:ext>
            </a:extLst>
          </p:cNvPr>
          <p:cNvSpPr txBox="1"/>
          <p:nvPr/>
        </p:nvSpPr>
        <p:spPr>
          <a:xfrm>
            <a:off x="8338369" y="5560960"/>
            <a:ext cx="261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7A36B-3F75-4B79-9E06-16FA25E61191}"/>
              </a:ext>
            </a:extLst>
          </p:cNvPr>
          <p:cNvSpPr txBox="1"/>
          <p:nvPr/>
        </p:nvSpPr>
        <p:spPr>
          <a:xfrm>
            <a:off x="1911467" y="5929924"/>
            <a:ext cx="315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fasten seat belt (v):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D69DC-6DA0-415A-BE44-75291E68C4BB}"/>
              </a:ext>
            </a:extLst>
          </p:cNvPr>
          <p:cNvSpPr txBox="1"/>
          <p:nvPr/>
        </p:nvSpPr>
        <p:spPr>
          <a:xfrm>
            <a:off x="8338369" y="6013353"/>
            <a:ext cx="315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1DE36-CE2F-41A2-837E-212C888B4979}"/>
              </a:ext>
            </a:extLst>
          </p:cNvPr>
          <p:cNvSpPr txBox="1"/>
          <p:nvPr/>
        </p:nvSpPr>
        <p:spPr>
          <a:xfrm>
            <a:off x="1911466" y="6391589"/>
            <a:ext cx="310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wear a helmet (v):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B10B1-F0EF-4F69-AEB0-5971BB1F5256}"/>
              </a:ext>
            </a:extLst>
          </p:cNvPr>
          <p:cNvSpPr txBox="1"/>
          <p:nvPr/>
        </p:nvSpPr>
        <p:spPr>
          <a:xfrm>
            <a:off x="8294590" y="6396335"/>
            <a:ext cx="315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8440" y="138545"/>
            <a:ext cx="31520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150121"/>
              </p:ext>
            </p:extLst>
          </p:nvPr>
        </p:nvGraphicFramePr>
        <p:xfrm>
          <a:off x="1764470" y="680932"/>
          <a:ext cx="6982690" cy="45836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0036">
                  <a:extLst>
                    <a:ext uri="{9D8B030D-6E8A-4147-A177-3AD203B41FA5}">
                      <a16:colId xmlns:a16="http://schemas.microsoft.com/office/drawing/2014/main" val="900155813"/>
                    </a:ext>
                  </a:extLst>
                </a:gridCol>
                <a:gridCol w="3112654">
                  <a:extLst>
                    <a:ext uri="{9D8B030D-6E8A-4147-A177-3AD203B41FA5}">
                      <a16:colId xmlns:a16="http://schemas.microsoft.com/office/drawing/2014/main" val="2812559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40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51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3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88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564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800" b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 kẻ đườn</a:t>
                      </a:r>
                      <a:r>
                        <a:rPr lang="en-US" sz="2800" b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56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đi xe đạp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650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44888" y="1331088"/>
            <a:ext cx="25410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pedestrian (n)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4888" y="2054725"/>
            <a:ext cx="24127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passenger (a)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9572" y="2529961"/>
            <a:ext cx="17427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(to) obey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5920" y="3063522"/>
            <a:ext cx="219162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seat belt (n)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35920" y="3884491"/>
            <a:ext cx="39468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zebra crossing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(n.phr)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0341" y="4512856"/>
            <a:ext cx="20008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cyclist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9C72F-00FD-4C42-B85C-23E40D39E5C2}"/>
              </a:ext>
            </a:extLst>
          </p:cNvPr>
          <p:cNvSpPr txBox="1"/>
          <p:nvPr/>
        </p:nvSpPr>
        <p:spPr>
          <a:xfrm>
            <a:off x="1911468" y="5389574"/>
            <a:ext cx="261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give a signal: (v)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14016C-486A-48CB-B8C8-8D8E05857B07}"/>
              </a:ext>
            </a:extLst>
          </p:cNvPr>
          <p:cNvSpPr txBox="1"/>
          <p:nvPr/>
        </p:nvSpPr>
        <p:spPr>
          <a:xfrm>
            <a:off x="5640889" y="5322255"/>
            <a:ext cx="261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BB55C-B777-4DBC-AD83-986CADB15CE9}"/>
              </a:ext>
            </a:extLst>
          </p:cNvPr>
          <p:cNvSpPr txBox="1"/>
          <p:nvPr/>
        </p:nvSpPr>
        <p:spPr>
          <a:xfrm>
            <a:off x="1911467" y="5851239"/>
            <a:ext cx="315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fasten seat belt (v):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D484C-64A9-45C5-B470-F209B90CCAF2}"/>
              </a:ext>
            </a:extLst>
          </p:cNvPr>
          <p:cNvSpPr txBox="1"/>
          <p:nvPr/>
        </p:nvSpPr>
        <p:spPr>
          <a:xfrm>
            <a:off x="5640889" y="5877520"/>
            <a:ext cx="315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0D42A-48AE-4DC0-A7B1-4CC1A55B4881}"/>
              </a:ext>
            </a:extLst>
          </p:cNvPr>
          <p:cNvSpPr txBox="1"/>
          <p:nvPr/>
        </p:nvSpPr>
        <p:spPr>
          <a:xfrm>
            <a:off x="1911466" y="6312904"/>
            <a:ext cx="310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wear a helmet (v):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22B85-7D74-4563-BAEC-970533E172DB}"/>
              </a:ext>
            </a:extLst>
          </p:cNvPr>
          <p:cNvSpPr txBox="1"/>
          <p:nvPr/>
        </p:nvSpPr>
        <p:spPr>
          <a:xfrm>
            <a:off x="5597110" y="6236315"/>
            <a:ext cx="315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1351" y="94420"/>
            <a:ext cx="2517523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1117" y="816637"/>
            <a:ext cx="49032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Dicussion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Look at the pictures: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0158" y="7756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2943" y="673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036" y="221673"/>
            <a:ext cx="2137896" cy="14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8A45DCC-56E7-4D11-B4BE-EC6A39E4CCBE}"/>
              </a:ext>
            </a:extLst>
          </p:cNvPr>
          <p:cNvSpPr txBox="1"/>
          <p:nvPr/>
        </p:nvSpPr>
        <p:spPr>
          <a:xfrm>
            <a:off x="3469501" y="1470546"/>
            <a:ext cx="6766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anything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dangerous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vi-VN" sz="3200" b="1" dirty="0">
              <a:solidFill>
                <a:srgbClr val="008A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353AB3C-EE00-4C2F-94FD-BF3C11B82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1" y="2068083"/>
            <a:ext cx="4645088" cy="3413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70099" y="2690291"/>
            <a:ext cx="7296890" cy="2236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- The situation is very unsafe /dangerous.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- It’s dangerous to ride a bike so close to a car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- these students do not walk across the street at the zebra crossing</a:t>
            </a: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12356" y="117066"/>
            <a:ext cx="84614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text and choose the correct answer.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47616" y="17009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0401" y="674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Hộp Văn bản 12">
            <a:extLst>
              <a:ext uri="{FF2B5EF4-FFF2-40B4-BE49-F238E27FC236}">
                <a16:creationId xmlns:a16="http://schemas.microsoft.com/office/drawing/2014/main" id="{C8D843B8-194E-466A-8F88-DCC68AC563DE}"/>
              </a:ext>
            </a:extLst>
          </p:cNvPr>
          <p:cNvSpPr txBox="1"/>
          <p:nvPr/>
        </p:nvSpPr>
        <p:spPr>
          <a:xfrm>
            <a:off x="7146957" y="4246008"/>
            <a:ext cx="4053982" cy="2236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This text is about ______.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A. rules for pedestrians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B. traffic lights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C. traffic rules</a:t>
            </a:r>
          </a:p>
        </p:txBody>
      </p:sp>
      <p:pic>
        <p:nvPicPr>
          <p:cNvPr id="10" name="Hình ảnh 14">
            <a:extLst>
              <a:ext uri="{FF2B5EF4-FFF2-40B4-BE49-F238E27FC236}">
                <a16:creationId xmlns:a16="http://schemas.microsoft.com/office/drawing/2014/main" id="{34B30FFC-327E-40A2-9880-E5A5C41FE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0" y="775338"/>
            <a:ext cx="6021953" cy="5458313"/>
          </a:xfrm>
          <a:prstGeom prst="rect">
            <a:avLst/>
          </a:prstGeom>
        </p:spPr>
      </p:pic>
      <p:pic>
        <p:nvPicPr>
          <p:cNvPr id="13" name="Hình ảnh 17">
            <a:extLst>
              <a:ext uri="{FF2B5EF4-FFF2-40B4-BE49-F238E27FC236}">
                <a16:creationId xmlns:a16="http://schemas.microsoft.com/office/drawing/2014/main" id="{715A7425-93B1-4606-8F17-A55A3243C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80" y="775339"/>
            <a:ext cx="5078214" cy="3449476"/>
          </a:xfrm>
          <a:prstGeom prst="rect">
            <a:avLst/>
          </a:prstGeom>
        </p:spPr>
      </p:pic>
      <p:sp>
        <p:nvSpPr>
          <p:cNvPr id="14" name="Hình Bầu dục 3">
            <a:extLst>
              <a:ext uri="{FF2B5EF4-FFF2-40B4-BE49-F238E27FC236}">
                <a16:creationId xmlns:a16="http://schemas.microsoft.com/office/drawing/2014/main" id="{D740F73A-CD7C-4959-9CE0-D0C60E6B7091}"/>
              </a:ext>
            </a:extLst>
          </p:cNvPr>
          <p:cNvSpPr/>
          <p:nvPr/>
        </p:nvSpPr>
        <p:spPr>
          <a:xfrm>
            <a:off x="7099829" y="5985162"/>
            <a:ext cx="501698" cy="4765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786967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74602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6433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1663456" y="1457715"/>
            <a:ext cx="9563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should pedestrians cross the street?</a:t>
            </a:r>
          </a:p>
          <a:p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lane should you use when riding a bike?</a:t>
            </a:r>
          </a:p>
          <a:p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should you do before you turn while riding a bike?</a:t>
            </a:r>
          </a:p>
          <a:p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must you do when you get on or off a bus?</a:t>
            </a:r>
          </a:p>
          <a:p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mustn’t you do when you are in a moving vehicle?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10049164" y="5957955"/>
            <a:ext cx="1884218" cy="789997"/>
          </a:xfrm>
          <a:prstGeom prst="downArrowCallou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GAME: </a:t>
            </a: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54400" y="1249362"/>
            <a:ext cx="5295707" cy="4940423"/>
          </a:xfrm>
          <a:prstGeom prst="ellipse">
            <a:avLst/>
          </a:prstGeom>
          <a:solidFill>
            <a:srgbClr val="00B2A5"/>
          </a:solidFill>
          <a:ln>
            <a:noFill/>
          </a:ln>
          <a:extLst/>
        </p:spPr>
        <p:txBody>
          <a:bodyPr wrap="none" lIns="121900" tIns="60951" rIns="121900" bIns="60951" anchor="ctr"/>
          <a:lstStyle/>
          <a:p>
            <a:pPr algn="ctr" eaLnBrk="1" hangingPunct="1"/>
            <a:endParaRPr lang="vi-VN" altLang="en-US" sz="2400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385789" y="1249362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 dirty="0"/>
              <a:t>1</a:t>
            </a:r>
          </a:p>
        </p:txBody>
      </p:sp>
      <p:sp>
        <p:nvSpPr>
          <p:cNvPr id="77828" name="Oval 4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947938" y="1921094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8</a:t>
            </a:r>
          </a:p>
        </p:txBody>
      </p:sp>
      <p:sp>
        <p:nvSpPr>
          <p:cNvPr id="77829" name="Oval 5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454402" y="3209576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7</a:t>
            </a:r>
          </a:p>
        </p:txBody>
      </p:sp>
      <p:sp>
        <p:nvSpPr>
          <p:cNvPr id="77830" name="Oval 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072893" y="4527642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6</a:t>
            </a:r>
          </a:p>
        </p:txBody>
      </p:sp>
      <p:sp>
        <p:nvSpPr>
          <p:cNvPr id="77832" name="Oval 8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606758" y="5089718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5</a:t>
            </a:r>
          </a:p>
        </p:txBody>
      </p:sp>
      <p:sp>
        <p:nvSpPr>
          <p:cNvPr id="77833" name="_s3086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073322" y="4404441"/>
            <a:ext cx="1147119" cy="107016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6667" dirty="0"/>
              <a:t>4</a:t>
            </a:r>
          </a:p>
        </p:txBody>
      </p:sp>
      <p:sp>
        <p:nvSpPr>
          <p:cNvPr id="77834" name="Oval 10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4090" y="3063864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3</a:t>
            </a:r>
          </a:p>
        </p:txBody>
      </p:sp>
      <p:sp>
        <p:nvSpPr>
          <p:cNvPr id="77835" name="Oval 11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908406" y="1844894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2</a:t>
            </a:r>
          </a:p>
        </p:txBody>
      </p:sp>
      <p:sp>
        <p:nvSpPr>
          <p:cNvPr id="3083" name="AutoShape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10640291" y="6298422"/>
            <a:ext cx="1059406" cy="48007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A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121900" tIns="60951" rIns="121900" bIns="60951" anchor="ctr"/>
          <a:lstStyle/>
          <a:p>
            <a:pPr algn="ctr" eaLnBrk="1" hangingPunct="1"/>
            <a:endParaRPr lang="en-US" altLang="en-US" sz="2000" b="1" dirty="0"/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none" lIns="121900" tIns="60951" rIns="121900" bIns="60951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FF00"/>
                </a:solidFill>
                <a:latin typeface="Source Sans Pro Black" pitchFamily="34" charset="0"/>
              </a:rPr>
              <a:t>LUCKY NUMBER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854996" y="1980976"/>
            <a:ext cx="2032000" cy="6770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21900" tIns="60951" rIns="121900" bIns="609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1167613" y="2977842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1111341" y="3011361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1111341" y="3041522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1167613" y="2977842"/>
            <a:ext cx="1048251" cy="9604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467" b="1" dirty="0"/>
              <a:t>8</a:t>
            </a:r>
          </a:p>
        </p:txBody>
      </p:sp>
      <p:sp>
        <p:nvSpPr>
          <p:cNvPr id="77856" name="Oval 32">
            <a:hlinkClick r:id="rId1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1111341" y="3041522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10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9413055" y="2207440"/>
            <a:ext cx="2032000" cy="6770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21900" tIns="60951" rIns="121900" bIns="609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</a:rPr>
              <a:t>Team B</a:t>
            </a: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9866355" y="3133751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2</a:t>
            </a: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9810083" y="3167270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4</a:t>
            </a: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9810083" y="3197430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6</a:t>
            </a:r>
          </a:p>
        </p:txBody>
      </p:sp>
      <p:sp>
        <p:nvSpPr>
          <p:cNvPr id="29" name="_s3086"/>
          <p:cNvSpPr>
            <a:spLocks noChangeArrowheads="1"/>
          </p:cNvSpPr>
          <p:nvPr/>
        </p:nvSpPr>
        <p:spPr bwMode="auto">
          <a:xfrm>
            <a:off x="9866355" y="3133751"/>
            <a:ext cx="1048251" cy="9604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467" b="1" dirty="0"/>
              <a:t>8</a:t>
            </a:r>
          </a:p>
        </p:txBody>
      </p:sp>
      <p:sp>
        <p:nvSpPr>
          <p:cNvPr id="30" name="Oval 32">
            <a:hlinkClick r:id="rId1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9810083" y="3197430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369158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6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691816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6508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5482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2709513" y="1527442"/>
            <a:ext cx="8220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should pedestrians cross the street?</a:t>
            </a:r>
          </a:p>
        </p:txBody>
      </p:sp>
      <p:sp>
        <p:nvSpPr>
          <p:cNvPr id="19" name="Hình chữ nhật 3">
            <a:extLst>
              <a:ext uri="{FF2B5EF4-FFF2-40B4-BE49-F238E27FC236}">
                <a16:creationId xmlns:a16="http://schemas.microsoft.com/office/drawing/2014/main" id="{D61332BE-11B2-4E2D-BAEC-18D07B8E9200}"/>
              </a:ext>
            </a:extLst>
          </p:cNvPr>
          <p:cNvSpPr/>
          <p:nvPr/>
        </p:nvSpPr>
        <p:spPr>
          <a:xfrm>
            <a:off x="2503836" y="2230800"/>
            <a:ext cx="763176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shoud cross the street at the zebra crossing. </a:t>
            </a:r>
            <a:endParaRPr lang="vi-VN" sz="2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4">
            <a:extLst>
              <a:ext uri="{FF2B5EF4-FFF2-40B4-BE49-F238E27FC236}">
                <a16:creationId xmlns:a16="http://schemas.microsoft.com/office/drawing/2014/main" id="{34B30FFC-327E-40A2-9880-E5A5C41FE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8" b="40636"/>
          <a:stretch/>
        </p:blipFill>
        <p:spPr>
          <a:xfrm>
            <a:off x="3986766" y="2903381"/>
            <a:ext cx="4335198" cy="2130437"/>
          </a:xfrm>
          <a:prstGeom prst="rect">
            <a:avLst/>
          </a:prstGeom>
        </p:spPr>
      </p:pic>
      <p:sp>
        <p:nvSpPr>
          <p:cNvPr id="15" name="Action Button: Home 14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725412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6844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5818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2462646" y="1721121"/>
            <a:ext cx="7392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lane should you use when riding a bike?</a:t>
            </a:r>
          </a:p>
        </p:txBody>
      </p:sp>
      <p:sp>
        <p:nvSpPr>
          <p:cNvPr id="20" name="Hình chữ nhật 14">
            <a:extLst>
              <a:ext uri="{FF2B5EF4-FFF2-40B4-BE49-F238E27FC236}">
                <a16:creationId xmlns:a16="http://schemas.microsoft.com/office/drawing/2014/main" id="{5F5CADEA-4BE6-4965-A630-84E25DE58D9D}"/>
              </a:ext>
            </a:extLst>
          </p:cNvPr>
          <p:cNvSpPr/>
          <p:nvPr/>
        </p:nvSpPr>
        <p:spPr>
          <a:xfrm>
            <a:off x="2600882" y="2359341"/>
            <a:ext cx="534396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should always use the cycle lane.</a:t>
            </a:r>
            <a:endParaRPr lang="vi-VN" sz="2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4">
            <a:extLst>
              <a:ext uri="{FF2B5EF4-FFF2-40B4-BE49-F238E27FC236}">
                <a16:creationId xmlns:a16="http://schemas.microsoft.com/office/drawing/2014/main" id="{34B30FFC-327E-40A2-9880-E5A5C41FE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8"/>
          <a:stretch/>
        </p:blipFill>
        <p:spPr>
          <a:xfrm>
            <a:off x="4061504" y="3149285"/>
            <a:ext cx="4194837" cy="2135035"/>
          </a:xfrm>
          <a:prstGeom prst="rect">
            <a:avLst/>
          </a:prstGeom>
        </p:spPr>
      </p:pic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5026" y="0"/>
            <a:ext cx="2495265" cy="523220"/>
          </a:xfrm>
          <a:prstGeom prst="rect">
            <a:avLst/>
          </a:prstGeom>
          <a:solidFill>
            <a:srgbClr val="FBB04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91" y="962273"/>
            <a:ext cx="414894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7221068" y="2622612"/>
            <a:ext cx="4185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endParaRPr lang="en-US" sz="4000" dirty="0">
              <a:solidFill>
                <a:srgbClr val="048DA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78" y="5153890"/>
            <a:ext cx="1674168" cy="14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494" y="4867563"/>
            <a:ext cx="1896979" cy="17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21068" y="104592"/>
            <a:ext cx="3539296" cy="537610"/>
          </a:xfrm>
          <a:prstGeom prst="rect">
            <a:avLst/>
          </a:prstGeom>
          <a:solidFill>
            <a:schemeClr val="accent6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Game: Hangman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678308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63457" y="6116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6242" y="5089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1959467" y="1605176"/>
            <a:ext cx="956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should you do before you turn while riding a bike?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ình chữ nhật 18">
            <a:extLst>
              <a:ext uri="{FF2B5EF4-FFF2-40B4-BE49-F238E27FC236}">
                <a16:creationId xmlns:a16="http://schemas.microsoft.com/office/drawing/2014/main" id="{B45AA6A7-1AAB-4778-865B-53480CAE3154}"/>
              </a:ext>
            </a:extLst>
          </p:cNvPr>
          <p:cNvSpPr/>
          <p:nvPr/>
        </p:nvSpPr>
        <p:spPr>
          <a:xfrm>
            <a:off x="2057859" y="2265882"/>
            <a:ext cx="849905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should give a signal before we turn while riding a bike.</a:t>
            </a:r>
            <a:endParaRPr lang="vi-VN" sz="2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4">
            <a:extLst>
              <a:ext uri="{FF2B5EF4-FFF2-40B4-BE49-F238E27FC236}">
                <a16:creationId xmlns:a16="http://schemas.microsoft.com/office/drawing/2014/main" id="{34B30FFC-327E-40A2-9880-E5A5C41FE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8"/>
          <a:stretch/>
        </p:blipFill>
        <p:spPr>
          <a:xfrm>
            <a:off x="3877745" y="2975658"/>
            <a:ext cx="4194837" cy="2135035"/>
          </a:xfrm>
          <a:prstGeom prst="rect">
            <a:avLst/>
          </a:prstGeom>
        </p:spPr>
      </p:pic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735866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69492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59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2196710" y="1725723"/>
            <a:ext cx="956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must you do when you get on or off a bus?</a:t>
            </a:r>
          </a:p>
        </p:txBody>
      </p:sp>
      <p:sp>
        <p:nvSpPr>
          <p:cNvPr id="22" name="Hình chữ nhật 19">
            <a:extLst>
              <a:ext uri="{FF2B5EF4-FFF2-40B4-BE49-F238E27FC236}">
                <a16:creationId xmlns:a16="http://schemas.microsoft.com/office/drawing/2014/main" id="{9FA8893A-F448-474E-8A29-4FDDA931E74D}"/>
              </a:ext>
            </a:extLst>
          </p:cNvPr>
          <p:cNvSpPr/>
          <p:nvPr/>
        </p:nvSpPr>
        <p:spPr>
          <a:xfrm>
            <a:off x="2060491" y="2351583"/>
            <a:ext cx="943399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 wait for buses to fully stop when you get on or off a bus.</a:t>
            </a:r>
            <a:endParaRPr lang="vi-VN" sz="2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7">
            <a:extLst>
              <a:ext uri="{FF2B5EF4-FFF2-40B4-BE49-F238E27FC236}">
                <a16:creationId xmlns:a16="http://schemas.microsoft.com/office/drawing/2014/main" id="{715A7425-93B1-4606-8F17-A55A3243C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16" y="2946666"/>
            <a:ext cx="4174484" cy="2595057"/>
          </a:xfrm>
          <a:prstGeom prst="rect">
            <a:avLst/>
          </a:prstGeom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722312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6813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5787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1663456" y="1485424"/>
            <a:ext cx="956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mustn’t you do when you are in a moving vehicle?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9EA66E0A-145F-46EC-A774-2BBA073D1867}"/>
              </a:ext>
            </a:extLst>
          </p:cNvPr>
          <p:cNvSpPr/>
          <p:nvPr/>
        </p:nvSpPr>
        <p:spPr>
          <a:xfrm>
            <a:off x="2060491" y="2133563"/>
            <a:ext cx="7520840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mustn’t stick any body parts out of the window </a:t>
            </a:r>
          </a:p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are in a moving vehicle. </a:t>
            </a:r>
            <a:endParaRPr lang="vi-VN" sz="2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7">
            <a:extLst>
              <a:ext uri="{FF2B5EF4-FFF2-40B4-BE49-F238E27FC236}">
                <a16:creationId xmlns:a16="http://schemas.microsoft.com/office/drawing/2014/main" id="{715A7425-93B1-4606-8F17-A55A3243C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79" y="3240068"/>
            <a:ext cx="3795793" cy="2474804"/>
          </a:xfrm>
          <a:prstGeom prst="rect">
            <a:avLst/>
          </a:prstGeom>
        </p:spPr>
      </p:pic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456121"/>
            <a:ext cx="5864021" cy="378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3657" y="393011"/>
            <a:ext cx="9483059" cy="936059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413591"/>
            <a:ext cx="5927817" cy="382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3144" y="318584"/>
            <a:ext cx="9589386" cy="1042384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341745"/>
            <a:ext cx="8944881" cy="636450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>
                <a:gd name="adj1" fmla="val 12500"/>
                <a:gd name="adj2" fmla="val 22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207435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35" y="1897912"/>
            <a:ext cx="388679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0772" y="5359320"/>
            <a:ext cx="8737600" cy="800203"/>
          </a:xfrm>
          <a:prstGeom prst="rect">
            <a:avLst/>
          </a:prstGeom>
          <a:noFill/>
        </p:spPr>
        <p:txBody>
          <a:bodyPr wrap="square" lIns="121903" tIns="60952" rIns="121903" bIns="60952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YOU GET A GIFT</a:t>
            </a:r>
            <a:endParaRPr lang="en-GB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786967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74602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6433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1663456" y="1457715"/>
            <a:ext cx="9563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Where should pedestrians cross the street?</a:t>
            </a:r>
          </a:p>
          <a:p>
            <a:b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Which lane should you use when riding a bike?</a:t>
            </a:r>
          </a:p>
          <a:p>
            <a:b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What should you do before you turn while riding a bike?</a:t>
            </a:r>
          </a:p>
          <a:p>
            <a:b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What must you do when you get on or off a bus?</a:t>
            </a:r>
          </a:p>
          <a:p>
            <a:b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What mustn’t you do when you are in a moving vehicle?</a:t>
            </a:r>
          </a:p>
          <a:p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ình chữ nhật 3">
            <a:extLst>
              <a:ext uri="{FF2B5EF4-FFF2-40B4-BE49-F238E27FC236}">
                <a16:creationId xmlns:a16="http://schemas.microsoft.com/office/drawing/2014/main" id="{D61332BE-11B2-4E2D-BAEC-18D07B8E9200}"/>
              </a:ext>
            </a:extLst>
          </p:cNvPr>
          <p:cNvSpPr/>
          <p:nvPr/>
        </p:nvSpPr>
        <p:spPr>
          <a:xfrm>
            <a:off x="1920709" y="1835114"/>
            <a:ext cx="721979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shoud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street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zebra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crossing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ình chữ nhật 14">
            <a:extLst>
              <a:ext uri="{FF2B5EF4-FFF2-40B4-BE49-F238E27FC236}">
                <a16:creationId xmlns:a16="http://schemas.microsoft.com/office/drawing/2014/main" id="{5F5CADEA-4BE6-4965-A630-84E25DE58D9D}"/>
              </a:ext>
            </a:extLst>
          </p:cNvPr>
          <p:cNvSpPr/>
          <p:nvPr/>
        </p:nvSpPr>
        <p:spPr>
          <a:xfrm>
            <a:off x="1917854" y="2781979"/>
            <a:ext cx="534396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should always use the cycle lane.</a:t>
            </a:r>
            <a:endParaRPr lang="vi-VN" sz="2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ình chữ nhật 18">
            <a:extLst>
              <a:ext uri="{FF2B5EF4-FFF2-40B4-BE49-F238E27FC236}">
                <a16:creationId xmlns:a16="http://schemas.microsoft.com/office/drawing/2014/main" id="{B45AA6A7-1AAB-4778-865B-53480CAE3154}"/>
              </a:ext>
            </a:extLst>
          </p:cNvPr>
          <p:cNvSpPr/>
          <p:nvPr/>
        </p:nvSpPr>
        <p:spPr>
          <a:xfrm>
            <a:off x="1904099" y="3594957"/>
            <a:ext cx="8499058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should give a signal before we turn while riding a bike.</a:t>
            </a:r>
            <a:endParaRPr lang="vi-VN" sz="2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 19">
            <a:extLst>
              <a:ext uri="{FF2B5EF4-FFF2-40B4-BE49-F238E27FC236}">
                <a16:creationId xmlns:a16="http://schemas.microsoft.com/office/drawing/2014/main" id="{9FA8893A-F448-474E-8A29-4FDDA931E74D}"/>
              </a:ext>
            </a:extLst>
          </p:cNvPr>
          <p:cNvSpPr/>
          <p:nvPr/>
        </p:nvSpPr>
        <p:spPr>
          <a:xfrm>
            <a:off x="2014003" y="4470261"/>
            <a:ext cx="9433994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 wait for buses to fully stop when you get on or off a bus.</a:t>
            </a:r>
            <a:endParaRPr lang="vi-VN" sz="2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9EA66E0A-145F-46EC-A774-2BBA073D1867}"/>
              </a:ext>
            </a:extLst>
          </p:cNvPr>
          <p:cNvSpPr/>
          <p:nvPr/>
        </p:nvSpPr>
        <p:spPr>
          <a:xfrm>
            <a:off x="1940297" y="5232985"/>
            <a:ext cx="752084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mustn’t stick any body parts out of the window </a:t>
            </a:r>
          </a:p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are in a moving vehicle. </a:t>
            </a:r>
            <a:endParaRPr lang="vi-VN" sz="2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26658" y="774291"/>
            <a:ext cx="86646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Ask and answer the following question: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30744" y="7333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3529" y="6307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00" y="45935"/>
            <a:ext cx="292246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3B4CC-53E8-4CE0-83DF-2A5E978F39EF}"/>
              </a:ext>
            </a:extLst>
          </p:cNvPr>
          <p:cNvSpPr txBox="1"/>
          <p:nvPr/>
        </p:nvSpPr>
        <p:spPr>
          <a:xfrm>
            <a:off x="1103721" y="1308800"/>
            <a:ext cx="1057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hronicaPro-Book"/>
              </a:rPr>
              <a:t>When you are a road user, what should you NOT do?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828858D-783B-41E1-9A2E-5A8F96B8E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58" y="4795284"/>
            <a:ext cx="2444514" cy="1913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E2E621A-6477-4184-B8D7-30EF2BF57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2" y="2016686"/>
            <a:ext cx="3593291" cy="3274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39148" y="2286827"/>
            <a:ext cx="7630060" cy="217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 shouldn’t cross the road on a red light.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 shouldn’t cycle in the pavement or footpath.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I shouldn’t ride my bike fast.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 shouldn’t carry a passenger in front of me.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10246" y="44405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sentences about these people.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work in groups. Discuss who is being safe, and who isn’t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03249" y="54669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6034" y="4440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9A4EA10-7373-4698-9F28-6C8CBB4F0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52" y="1686796"/>
            <a:ext cx="4378605" cy="42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8981" y="49544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sentences about these people.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work in groups. Discuss who is being safe, and who isn’t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81984" y="59808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4769" y="4954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18EF6F-3E15-4755-B16E-D05E7774469C}"/>
              </a:ext>
            </a:extLst>
          </p:cNvPr>
          <p:cNvSpPr txBox="1"/>
          <p:nvPr/>
        </p:nvSpPr>
        <p:spPr>
          <a:xfrm>
            <a:off x="1195067" y="1429080"/>
            <a:ext cx="1031999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effectLst/>
                <a:latin typeface="ChronicaPro-Bold"/>
              </a:rPr>
              <a:t>1. </a:t>
            </a:r>
            <a:r>
              <a:rPr lang="en-US" sz="2800" b="0" i="0" dirty="0">
                <a:effectLst/>
                <a:latin typeface="ChronicaPro-Book"/>
              </a:rPr>
              <a:t>Hoang is riding a bike, and he is wearing a helmet.</a:t>
            </a:r>
            <a:br>
              <a:rPr lang="en-US" sz="2800" b="0" i="0" dirty="0">
                <a:effectLst/>
                <a:latin typeface="ChronicaPro-Book"/>
              </a:rPr>
            </a:br>
            <a:r>
              <a:rPr lang="en-US" sz="2800" b="1" i="0" dirty="0">
                <a:effectLst/>
                <a:latin typeface="ChronicaPro-Bold"/>
              </a:rPr>
              <a:t>2. </a:t>
            </a:r>
            <a:r>
              <a:rPr lang="en-US" sz="2800" b="0" i="0" dirty="0">
                <a:effectLst/>
                <a:latin typeface="ChronicaPro-Book"/>
              </a:rPr>
              <a:t>It is raining hard, but Mr. Long is driving quickly.</a:t>
            </a:r>
            <a:br>
              <a:rPr lang="en-US" sz="2800" b="0" i="0" dirty="0">
                <a:effectLst/>
                <a:latin typeface="ChronicaPro-Book"/>
              </a:rPr>
            </a:br>
            <a:r>
              <a:rPr lang="en-US" sz="2800" b="1" i="0" dirty="0">
                <a:effectLst/>
                <a:latin typeface="ChronicaPro-Bold"/>
              </a:rPr>
              <a:t>3. </a:t>
            </a:r>
            <a:r>
              <a:rPr lang="en-US" sz="2800" b="0" i="0" dirty="0">
                <a:effectLst/>
                <a:latin typeface="ChronicaPro-Book"/>
              </a:rPr>
              <a:t>The students are standing in a line to get on the school bus.</a:t>
            </a:r>
            <a:br>
              <a:rPr lang="en-US" sz="2800" b="0" i="0" dirty="0">
                <a:effectLst/>
                <a:latin typeface="ChronicaPro-Book"/>
              </a:rPr>
            </a:br>
            <a:r>
              <a:rPr lang="en-US" sz="2800" b="1" i="0" dirty="0">
                <a:effectLst/>
                <a:latin typeface="ChronicaPro-Bold"/>
              </a:rPr>
              <a:t>4. </a:t>
            </a:r>
            <a:r>
              <a:rPr lang="en-US" sz="2800" b="0" i="0" dirty="0">
                <a:effectLst/>
                <a:latin typeface="ChronicaPro-Book"/>
              </a:rPr>
              <a:t>Mr. </a:t>
            </a:r>
            <a:r>
              <a:rPr lang="en-US" sz="2800" b="0" i="0" dirty="0" err="1">
                <a:effectLst/>
                <a:latin typeface="ChronicaPro-Book"/>
              </a:rPr>
              <a:t>Binh</a:t>
            </a:r>
            <a:r>
              <a:rPr lang="en-US" sz="2800" b="0" i="0" dirty="0">
                <a:effectLst/>
                <a:latin typeface="ChronicaPro-Book"/>
              </a:rPr>
              <a:t> is taking his daughter to school on his motorbike. She is sitting in front of him.</a:t>
            </a:r>
            <a:br>
              <a:rPr lang="en-US" sz="2800" b="0" i="0" dirty="0">
                <a:effectLst/>
                <a:latin typeface="ChronicaPro-Book"/>
              </a:rPr>
            </a:br>
            <a:r>
              <a:rPr lang="en-US" sz="2800" b="1" i="0" dirty="0">
                <a:effectLst/>
                <a:latin typeface="ChronicaPro-Bold"/>
              </a:rPr>
              <a:t>5. </a:t>
            </a:r>
            <a:r>
              <a:rPr lang="en-US" sz="2800" b="0" i="0" dirty="0">
                <a:effectLst/>
                <a:latin typeface="ChronicaPro-Book"/>
              </a:rPr>
              <a:t>Michelle is cycling to school and she is waving and shouting to her friends.</a:t>
            </a:r>
            <a:r>
              <a:rPr lang="en-US" sz="2800" dirty="0"/>
              <a:t> </a:t>
            </a:r>
            <a:endParaRPr lang="vi-VN" sz="28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219A31D-0BAB-4F39-81F6-CE373D740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54" y="2119312"/>
            <a:ext cx="713016" cy="71301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A83F3E-76F5-4B3F-B060-97349B4C3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62" y="1429080"/>
            <a:ext cx="942906" cy="690232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100B8D8-025D-44F7-BCD8-DE6B337D7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59" y="3978423"/>
            <a:ext cx="713016" cy="71301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702ACDED-D1B5-4B3A-BB35-64FEC0B0A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55" y="5236703"/>
            <a:ext cx="713016" cy="713016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C6E03176-D3CC-416D-A048-A25A4AFE2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07" y="2754866"/>
            <a:ext cx="942906" cy="6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55694" y="1522483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05" y="1156176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08464" y="1609695"/>
            <a:ext cx="426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5: SKILLS 1 (P. 78)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699" y="742137"/>
            <a:ext cx="449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Period 59. Unit 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2033" y="744915"/>
            <a:ext cx="256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969084904"/>
              </p:ext>
            </p:extLst>
          </p:nvPr>
        </p:nvGraphicFramePr>
        <p:xfrm>
          <a:off x="2739609" y="221628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5B8BAEAF-BCDB-424B-B23F-266EE1639FBB}"/>
              </a:ext>
            </a:extLst>
          </p:cNvPr>
          <p:cNvSpPr txBox="1"/>
          <p:nvPr/>
        </p:nvSpPr>
        <p:spPr>
          <a:xfrm>
            <a:off x="2739609" y="177916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pPr/>
              <a:t>Tuesday, January 23, 2024</a:t>
            </a:fld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4101" y="1294274"/>
            <a:ext cx="3700132" cy="439414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2224746" y="455872"/>
            <a:ext cx="3474159" cy="523220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* CONSOLIDATION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64596" y="1294273"/>
            <a:ext cx="3641251" cy="4394145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6804224" y="1477926"/>
            <a:ext cx="2850892" cy="284591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6915326" y="5029291"/>
            <a:ext cx="2798188" cy="662746"/>
            <a:chOff x="239469" y="3381464"/>
            <a:chExt cx="2798188" cy="662746"/>
          </a:xfrm>
        </p:grpSpPr>
        <p:sp>
          <p:nvSpPr>
            <p:cNvPr id="15" name="Rectangle 14"/>
            <p:cNvSpPr/>
            <p:nvPr/>
          </p:nvSpPr>
          <p:spPr>
            <a:xfrm>
              <a:off x="297867" y="3381464"/>
              <a:ext cx="2739790" cy="6088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39469" y="3435397"/>
              <a:ext cx="2739790" cy="608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/>
                <a:t>READING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498008" y="1598666"/>
            <a:ext cx="3204704" cy="272517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6105"/>
              <a:satOff val="11934"/>
              <a:lumOff val="1434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2642551" y="4989520"/>
            <a:ext cx="2739790" cy="608813"/>
            <a:chOff x="4359167" y="3406129"/>
            <a:chExt cx="2739790" cy="608813"/>
          </a:xfrm>
        </p:grpSpPr>
        <p:sp>
          <p:nvSpPr>
            <p:cNvPr id="24" name="Rectangle 23"/>
            <p:cNvSpPr/>
            <p:nvPr/>
          </p:nvSpPr>
          <p:spPr>
            <a:xfrm>
              <a:off x="4359167" y="3406129"/>
              <a:ext cx="2739790" cy="6088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92612"/>
                <a:satOff val="14709"/>
                <a:lumOff val="5686"/>
                <a:alphaOff val="0"/>
              </a:schemeClr>
            </a:fillRef>
            <a:effectRef idx="0">
              <a:schemeClr val="accent4">
                <a:hueOff val="-492612"/>
                <a:satOff val="14709"/>
                <a:lumOff val="5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4359167" y="3406129"/>
              <a:ext cx="2739790" cy="608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/>
                <a:t>SPEAKING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349448" y="4631593"/>
            <a:ext cx="3353264" cy="3766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073" y="4334694"/>
            <a:ext cx="3353091" cy="7376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498008" y="4524448"/>
            <a:ext cx="2739790" cy="358171"/>
            <a:chOff x="297867" y="2933168"/>
            <a:chExt cx="2739790" cy="358171"/>
          </a:xfrm>
        </p:grpSpPr>
        <p:sp>
          <p:nvSpPr>
            <p:cNvPr id="28" name="Rectangle 27"/>
            <p:cNvSpPr/>
            <p:nvPr/>
          </p:nvSpPr>
          <p:spPr>
            <a:xfrm>
              <a:off x="297867" y="2933168"/>
              <a:ext cx="2739790" cy="35817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297867" y="2933168"/>
              <a:ext cx="2739790" cy="358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rgbClr val="002060"/>
                  </a:solidFill>
                </a:rPr>
                <a:t>ROAD SAFETY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3913965" y="707066"/>
            <a:ext cx="4127500" cy="6477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2628605" y="2261192"/>
            <a:ext cx="8839200" cy="13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Do D1,2,3 </a:t>
            </a:r>
            <a:r>
              <a:rPr lang="en-US" sz="3200" b="1" dirty="0">
                <a:solidFill>
                  <a:srgbClr val="0000FF"/>
                </a:solidFill>
              </a:rPr>
              <a:t>(P. 57,58) in workbook.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</a:rPr>
              <a:t> Prepare: Lesson 6 ( Skills 2)</a:t>
            </a:r>
          </a:p>
        </p:txBody>
      </p:sp>
      <p:pic>
        <p:nvPicPr>
          <p:cNvPr id="5" name="Picture 5" descr="book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85" y="5196687"/>
            <a:ext cx="2213345" cy="15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40" y="4931568"/>
            <a:ext cx="1182330" cy="102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6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110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7DCDF0-642D-4C96-B4DA-857B4F9B2978}"/>
              </a:ext>
            </a:extLst>
          </p:cNvPr>
          <p:cNvSpPr/>
          <p:nvPr/>
        </p:nvSpPr>
        <p:spPr>
          <a:xfrm>
            <a:off x="1514168" y="1209097"/>
            <a:ext cx="100387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OBJECTIVES</a:t>
            </a:r>
            <a:endParaRPr lang="vi-VN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this lesson, students will be able to gain: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 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Reading: - read for specific information about some rules about road safety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+ Speaking: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talk about how to avoid traffic accidents. </a:t>
            </a:r>
            <a:endParaRPr lang="vi-VN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913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95784" y="4634160"/>
            <a:ext cx="30663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pe</a:t>
            </a:r>
            <a:r>
              <a:rPr lang="en-US" b="1" dirty="0">
                <a:solidFill>
                  <a:srgbClr val="FF0000"/>
                </a:solidFill>
              </a:rPr>
              <a:t>des</a:t>
            </a:r>
            <a:r>
              <a:rPr lang="en-US" b="1" dirty="0"/>
              <a:t>trian (n): 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1667" y="4780686"/>
            <a:ext cx="2381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5839" y="4829936"/>
            <a:ext cx="1875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pəˈdestrēən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8440" y="138545"/>
            <a:ext cx="31520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55B1C17-8E22-454C-A26A-1B07C24AF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94" y="844125"/>
            <a:ext cx="4073987" cy="3755804"/>
          </a:xfrm>
          <a:prstGeom prst="rect">
            <a:avLst/>
          </a:prstGeom>
        </p:spPr>
      </p:pic>
      <p:pic>
        <p:nvPicPr>
          <p:cNvPr id="3" name="pedestrian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2719" y="1744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362126" y="3818910"/>
            <a:ext cx="29272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>
                <a:solidFill>
                  <a:srgbClr val="FF0000"/>
                </a:solidFill>
              </a:rPr>
              <a:t>pa</a:t>
            </a:r>
            <a:r>
              <a:rPr lang="en-US" b="1" dirty="0"/>
              <a:t>ssenger (n): 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1373" y="3981846"/>
            <a:ext cx="2317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EA95ACC3-7C10-4CF8-968F-8F996F9858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78" y="919382"/>
            <a:ext cx="4404995" cy="2935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5459" y="129307"/>
            <a:ext cx="31520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" name="passenger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4521" y="0"/>
            <a:ext cx="487363" cy="4873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94068" y="3996716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pæsindʒɚ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043566" y="4941455"/>
            <a:ext cx="277082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-(to) o</a:t>
            </a:r>
            <a:r>
              <a:rPr lang="en-US" b="1" dirty="0">
                <a:solidFill>
                  <a:srgbClr val="FF0000"/>
                </a:solidFill>
              </a:rPr>
              <a:t>bey</a:t>
            </a:r>
            <a:endParaRPr lang="en-US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3403" y="5075676"/>
            <a:ext cx="2251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7334" y="5152620"/>
            <a:ext cx="99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A9A5"/>
                </a:solidFill>
              </a:rPr>
              <a:t>/</a:t>
            </a:r>
            <a:r>
              <a:rPr lang="en-US" b="1" dirty="0" err="1">
                <a:solidFill>
                  <a:srgbClr val="00A9A5"/>
                </a:solidFill>
              </a:rPr>
              <a:t>əˈbeɪ</a:t>
            </a:r>
            <a:r>
              <a:rPr lang="en-US" b="1" dirty="0">
                <a:solidFill>
                  <a:srgbClr val="00A9A5"/>
                </a:solidFill>
              </a:rPr>
              <a:t>/</a:t>
            </a:r>
            <a:endParaRPr lang="en-US" sz="2400" b="1" dirty="0">
              <a:solidFill>
                <a:srgbClr val="00A9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2EC1766-24A4-4853-B967-2DDC47810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31" y="858983"/>
            <a:ext cx="4380041" cy="4082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5459" y="120071"/>
            <a:ext cx="31520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5" name="ukoak__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4597" y="1200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85042" y="5230791"/>
            <a:ext cx="31864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>
                <a:solidFill>
                  <a:srgbClr val="FF0000"/>
                </a:solidFill>
              </a:rPr>
              <a:t>seat</a:t>
            </a:r>
            <a:r>
              <a:rPr lang="en-US" b="1" dirty="0"/>
              <a:t>belt (n)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4674" y="5344081"/>
            <a:ext cx="2963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9209" y="5417326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sit:belt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0E3DCDA-D49E-4F22-808E-0DD449B97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 t="43265" r="36331" b="12374"/>
          <a:stretch/>
        </p:blipFill>
        <p:spPr bwMode="auto">
          <a:xfrm>
            <a:off x="4568323" y="915429"/>
            <a:ext cx="4592703" cy="4240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459" y="120071"/>
            <a:ext cx="302736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963" y="812800"/>
            <a:ext cx="5745019" cy="37037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86911" y="5065866"/>
            <a:ext cx="2225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/ˈziːbrə ˈkrɒsɪŋ/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8440" y="120073"/>
            <a:ext cx="31520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2036" y="4588826"/>
            <a:ext cx="3925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ssing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(n.phr)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1306" y="4619590"/>
            <a:ext cx="24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 kẻ đường</a:t>
            </a:r>
          </a:p>
        </p:txBody>
      </p:sp>
      <p:pic>
        <p:nvPicPr>
          <p:cNvPr id="7" name="zebra-crossing1653411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382" y="62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3585</TotalTime>
  <Words>1257</Words>
  <Application>Microsoft Office PowerPoint</Application>
  <PresentationFormat>Widescreen</PresentationFormat>
  <Paragraphs>223</Paragraphs>
  <Slides>34</Slides>
  <Notes>22</Notes>
  <HiddenSlides>0</HiddenSlides>
  <MMClips>5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.VnArial</vt:lpstr>
      <vt:lpstr>Arial</vt:lpstr>
      <vt:lpstr>Arial Black</vt:lpstr>
      <vt:lpstr>Calibri</vt:lpstr>
      <vt:lpstr>Century Gothic</vt:lpstr>
      <vt:lpstr>ChronicaPro-Bold</vt:lpstr>
      <vt:lpstr>ChronicaPro-Book</vt:lpstr>
      <vt:lpstr>Myriad Pro</vt:lpstr>
      <vt:lpstr>Source Sans Pro Black</vt:lpstr>
      <vt:lpstr>Stencil</vt:lpstr>
      <vt:lpstr>Tahoma</vt:lpstr>
      <vt:lpstr>Times New Roman</vt:lpstr>
      <vt:lpstr>VNI-Ariston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191</cp:revision>
  <dcterms:created xsi:type="dcterms:W3CDTF">2020-12-09T02:04:09Z</dcterms:created>
  <dcterms:modified xsi:type="dcterms:W3CDTF">2024-01-23T15:54:13Z</dcterms:modified>
</cp:coreProperties>
</file>