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7"/>
  </p:notesMasterIdLst>
  <p:sldIdLst>
    <p:sldId id="294" r:id="rId2"/>
    <p:sldId id="295" r:id="rId3"/>
    <p:sldId id="296" r:id="rId4"/>
    <p:sldId id="321" r:id="rId5"/>
    <p:sldId id="292" r:id="rId6"/>
    <p:sldId id="297" r:id="rId7"/>
    <p:sldId id="299" r:id="rId8"/>
    <p:sldId id="298" r:id="rId9"/>
    <p:sldId id="300" r:id="rId10"/>
    <p:sldId id="301" r:id="rId11"/>
    <p:sldId id="302" r:id="rId12"/>
    <p:sldId id="303" r:id="rId13"/>
    <p:sldId id="322" r:id="rId14"/>
    <p:sldId id="304" r:id="rId15"/>
    <p:sldId id="305" r:id="rId16"/>
    <p:sldId id="306" r:id="rId17"/>
    <p:sldId id="307" r:id="rId18"/>
    <p:sldId id="323" r:id="rId19"/>
    <p:sldId id="308" r:id="rId20"/>
    <p:sldId id="309" r:id="rId21"/>
    <p:sldId id="310" r:id="rId22"/>
    <p:sldId id="311" r:id="rId23"/>
    <p:sldId id="324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291" r:id="rId33"/>
    <p:sldId id="320" r:id="rId34"/>
    <p:sldId id="288" r:id="rId35"/>
    <p:sldId id="290" r:id="rId36"/>
  </p:sldIdLst>
  <p:sldSz cx="12192000" cy="6858000"/>
  <p:notesSz cx="6858000" cy="9144000"/>
  <p:embeddedFontLst>
    <p:embeddedFont>
      <p:font typeface="Aharoni" panose="02010803020104030203" pitchFamily="2" charset="-79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ordia New" panose="020B0304020202020204" pitchFamily="34" charset="-34"/>
      <p:regular r:id="rId43"/>
      <p:bold r:id="rId44"/>
      <p:italic r:id="rId45"/>
      <p:boldItalic r:id="rId46"/>
    </p:embeddedFont>
    <p:embeddedFont>
      <p:font typeface="Open Sans" panose="020B0604020202020204" charset="0"/>
      <p:regular r:id="rId47"/>
      <p:bold r:id="rId48"/>
      <p:italic r:id="rId49"/>
      <p:boldItalic r:id="rId50"/>
    </p:embeddedFont>
    <p:embeddedFont>
      <p:font typeface="VNI-Ariston" pitchFamily="2" charset="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gL4ECClP7gXQEvalc1+elVuHq8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CCFFFF"/>
    <a:srgbClr val="33CCCC"/>
    <a:srgbClr val="00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A4E897-EA73-47A1-8AB5-7918F643007C}">
  <a:tblStyle styleId="{24A4E897-EA73-47A1-8AB5-7918F643007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2" autoAdjust="0"/>
    <p:restoredTop sz="94660"/>
  </p:normalViewPr>
  <p:slideViewPr>
    <p:cSldViewPr snapToGrid="0">
      <p:cViewPr varScale="1">
        <p:scale>
          <a:sx n="78" d="100"/>
          <a:sy n="78" d="100"/>
        </p:scale>
        <p:origin x="63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993E-A4FC-4C07-B33A-774D3CAF81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6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069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5451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35</a:t>
            </a:fld>
            <a:endParaRPr lang="en-US" sz="120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35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722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55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1.png"/><Relationship Id="rId5" Type="http://schemas.openxmlformats.org/officeDocument/2006/relationships/image" Target="../media/image19.jp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audio1.wav"/><Relationship Id="rId11" Type="http://schemas.openxmlformats.org/officeDocument/2006/relationships/image" Target="../media/image24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4" Type="http://schemas.microsoft.com/office/2007/relationships/media" Target="../media/media10.mp3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audio1.wav"/><Relationship Id="rId11" Type="http://schemas.openxmlformats.org/officeDocument/2006/relationships/image" Target="../media/image25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4" Type="http://schemas.microsoft.com/office/2007/relationships/media" Target="../media/media10.mp3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audio1.wav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4" Type="http://schemas.microsoft.com/office/2007/relationships/media" Target="../media/media10.mp3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audio1.wav"/><Relationship Id="rId11" Type="http://schemas.openxmlformats.org/officeDocument/2006/relationships/image" Target="../media/image27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4" Type="http://schemas.microsoft.com/office/2007/relationships/media" Target="../media/media10.mp3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2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3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14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61330" y="1495581"/>
            <a:ext cx="59436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7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08402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031" y="1068388"/>
            <a:ext cx="4513770" cy="32381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01200" y="4397209"/>
            <a:ext cx="3140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- </a:t>
            </a:r>
            <a:r>
              <a:rPr lang="en-US" sz="2800" b="1" dirty="0">
                <a:solidFill>
                  <a:srgbClr val="FF0000"/>
                </a:solidFill>
              </a:rPr>
              <a:t>frigh</a:t>
            </a:r>
            <a:r>
              <a:rPr lang="en-US" sz="2800" b="1" dirty="0"/>
              <a:t>tening (</a:t>
            </a:r>
            <a:r>
              <a:rPr lang="en-US" sz="2800" b="1" dirty="0" err="1"/>
              <a:t>adj</a:t>
            </a:r>
            <a:r>
              <a:rPr lang="en-US" sz="2800" b="1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6813506" y="4438543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sợ</a:t>
            </a:r>
            <a:r>
              <a:rPr lang="en-US" sz="2800" b="1" dirty="0"/>
              <a:t> = scary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8016" y="4468191"/>
            <a:ext cx="1471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fraɪtnɪŋ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10" name="ukfrica0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0118" y="365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5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08402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7812" y="4717733"/>
            <a:ext cx="1781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bình</a:t>
            </a:r>
            <a:r>
              <a:rPr lang="en-US" sz="2800" b="1" dirty="0"/>
              <a:t> </a:t>
            </a:r>
            <a:r>
              <a:rPr lang="en-US" sz="2800" b="1" dirty="0" err="1"/>
              <a:t>luận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441" y="1068388"/>
            <a:ext cx="5086841" cy="34881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6938" y="4695107"/>
            <a:ext cx="24016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- re</a:t>
            </a:r>
            <a:r>
              <a:rPr lang="en-US" sz="2800" b="1" dirty="0">
                <a:solidFill>
                  <a:srgbClr val="FF0000"/>
                </a:solidFill>
              </a:rPr>
              <a:t>view</a:t>
            </a:r>
            <a:r>
              <a:rPr lang="en-US" sz="2800" b="1" dirty="0"/>
              <a:t> (n) : </a:t>
            </a:r>
            <a:endParaRPr lang="en-US" sz="2800" dirty="0"/>
          </a:p>
          <a:p>
            <a:r>
              <a:rPr lang="en-US" sz="2800" b="1" dirty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63825" y="4738788"/>
            <a:ext cx="1249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99CC"/>
                </a:solidFill>
              </a:rPr>
              <a:t>/</a:t>
            </a:r>
            <a:r>
              <a:rPr lang="en-US" sz="2400" b="1" dirty="0" err="1">
                <a:solidFill>
                  <a:srgbClr val="0099CC"/>
                </a:solidFill>
              </a:rPr>
              <a:t>rɪˈvju</a:t>
            </a:r>
            <a:r>
              <a:rPr lang="en-US" sz="2400" b="1" dirty="0">
                <a:solidFill>
                  <a:srgbClr val="0099CC"/>
                </a:solidFill>
              </a:rPr>
              <a:t>ː/</a:t>
            </a:r>
            <a:endParaRPr lang="en-US" sz="2400" dirty="0">
              <a:solidFill>
                <a:srgbClr val="0099CC"/>
              </a:solidFill>
            </a:endParaRPr>
          </a:p>
        </p:txBody>
      </p:sp>
      <p:pic>
        <p:nvPicPr>
          <p:cNvPr id="10" name="ukrevie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5960" y="8247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7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7620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08402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304" y="1248642"/>
            <a:ext cx="6014302" cy="38374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97186" y="5116078"/>
            <a:ext cx="2661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- </a:t>
            </a:r>
            <a:r>
              <a:rPr lang="en-US" sz="2800" b="1" dirty="0">
                <a:solidFill>
                  <a:srgbClr val="FF0000"/>
                </a:solidFill>
              </a:rPr>
              <a:t>mo</a:t>
            </a:r>
            <a:r>
              <a:rPr lang="en-US" sz="2800" b="1" dirty="0"/>
              <a:t>ving (</a:t>
            </a:r>
            <a:r>
              <a:rPr lang="en-US" sz="2800" b="1" dirty="0" err="1"/>
              <a:t>adj</a:t>
            </a:r>
            <a:r>
              <a:rPr lang="en-US" sz="2800" b="1" dirty="0"/>
              <a:t>):</a:t>
            </a:r>
          </a:p>
        </p:txBody>
      </p:sp>
      <p:sp>
        <p:nvSpPr>
          <p:cNvPr id="8" name="Rectangle 7"/>
          <p:cNvSpPr/>
          <p:nvPr/>
        </p:nvSpPr>
        <p:spPr>
          <a:xfrm>
            <a:off x="5558583" y="5116078"/>
            <a:ext cx="1827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/ˈ</a:t>
            </a:r>
            <a:r>
              <a:rPr lang="en-US" sz="2800" b="1" dirty="0" err="1"/>
              <a:t>muːvɪŋ</a:t>
            </a:r>
            <a:r>
              <a:rPr lang="en-US" sz="2800" b="1" dirty="0"/>
              <a:t>/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57683" y="5108330"/>
            <a:ext cx="1782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/>
              <a:t>xúc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endParaRPr lang="en-US" sz="2800" b="1" dirty="0"/>
          </a:p>
        </p:txBody>
      </p:sp>
      <p:pic>
        <p:nvPicPr>
          <p:cNvPr id="10" name="ukmourn0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98710" y="6572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9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 phim khoa học viễn tưởng đáng chú ý nhất 2018 | ELLE Man Việt Nam">
            <a:extLst>
              <a:ext uri="{FF2B5EF4-FFF2-40B4-BE49-F238E27FC236}">
                <a16:creationId xmlns:a16="http://schemas.microsoft.com/office/drawing/2014/main" id="{09EF25C3-5150-4247-95EC-F65748E81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54162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347;p21">
            <a:extLst>
              <a:ext uri="{FF2B5EF4-FFF2-40B4-BE49-F238E27FC236}">
                <a16:creationId xmlns:a16="http://schemas.microsoft.com/office/drawing/2014/main" id="{489566C0-A0F8-4306-B412-6696E0D8223B}"/>
              </a:ext>
            </a:extLst>
          </p:cNvPr>
          <p:cNvSpPr txBox="1"/>
          <p:nvPr/>
        </p:nvSpPr>
        <p:spPr>
          <a:xfrm>
            <a:off x="363795" y="4886008"/>
            <a:ext cx="7325032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science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fic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tion film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/ˌsaɪəns ˈfɪkʃn/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800FF0-D56E-410D-A757-D1A74CB6FB39}"/>
              </a:ext>
            </a:extLst>
          </p:cNvPr>
          <p:cNvSpPr txBox="1"/>
          <p:nvPr/>
        </p:nvSpPr>
        <p:spPr>
          <a:xfrm>
            <a:off x="6744930" y="5038127"/>
            <a:ext cx="533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phim</a:t>
            </a:r>
            <a:r>
              <a:rPr lang="en-US" sz="2800" b="1" dirty="0"/>
              <a:t> khoa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viễn</a:t>
            </a:r>
            <a:r>
              <a:rPr lang="en-US" sz="2800" b="1" dirty="0"/>
              <a:t> t</a:t>
            </a:r>
            <a:r>
              <a:rPr lang="vi-VN" sz="2800" b="1" dirty="0"/>
              <a:t>ư</a:t>
            </a:r>
            <a:r>
              <a:rPr lang="en-US" sz="2800" b="1" dirty="0" err="1"/>
              <a:t>ởng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34140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7;p9"/>
          <p:cNvSpPr txBox="1"/>
          <p:nvPr/>
        </p:nvSpPr>
        <p:spPr>
          <a:xfrm>
            <a:off x="248387" y="0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I. </a:t>
            </a:r>
            <a:r>
              <a:rPr lang="en-US" sz="2400" b="1" dirty="0">
                <a:solidFill>
                  <a:schemeClr val="dk1"/>
                </a:solidFill>
              </a:rPr>
              <a:t>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467806"/>
              </p:ext>
            </p:extLst>
          </p:nvPr>
        </p:nvGraphicFramePr>
        <p:xfrm>
          <a:off x="1111046" y="574473"/>
          <a:ext cx="10225548" cy="4957181"/>
        </p:xfrm>
        <a:graphic>
          <a:graphicData uri="http://schemas.openxmlformats.org/drawingml/2006/table">
            <a:tbl>
              <a:tblPr firstRow="1" bandRow="1">
                <a:tableStyleId>{24A4E897-EA73-47A1-8AB5-7918F643007C}</a:tableStyleId>
              </a:tblPr>
              <a:tblGrid>
                <a:gridCol w="3408516">
                  <a:extLst>
                    <a:ext uri="{9D8B030D-6E8A-4147-A177-3AD203B41FA5}">
                      <a16:colId xmlns:a16="http://schemas.microsoft.com/office/drawing/2014/main" val="2725693611"/>
                    </a:ext>
                  </a:extLst>
                </a:gridCol>
                <a:gridCol w="3408516">
                  <a:extLst>
                    <a:ext uri="{9D8B030D-6E8A-4147-A177-3AD203B41FA5}">
                      <a16:colId xmlns:a16="http://schemas.microsoft.com/office/drawing/2014/main" val="2865911739"/>
                    </a:ext>
                  </a:extLst>
                </a:gridCol>
                <a:gridCol w="3408516">
                  <a:extLst>
                    <a:ext uri="{9D8B030D-6E8A-4147-A177-3AD203B41FA5}">
                      <a16:colId xmlns:a16="http://schemas.microsoft.com/office/drawing/2014/main" val="3429916248"/>
                    </a:ext>
                  </a:extLst>
                </a:gridCol>
              </a:tblGrid>
              <a:tr h="24943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  <a:endParaRPr sz="2600" b="1" u="none" strike="noStrike" cap="none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</a:t>
                      </a:r>
                      <a:endParaRPr sz="2600" b="1" u="none" strike="noStrike" cap="none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  <a:endParaRPr sz="2600" b="1" u="none" strike="noStrike" cap="none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807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-</a:t>
                      </a:r>
                      <a:r>
                        <a:rPr lang="en-US" sz="26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ho</a:t>
                      </a:r>
                      <a:r>
                        <a:rPr lang="en-US" sz="26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rror film (n)</a:t>
                      </a: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/'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hɒrə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fɪlm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 </a:t>
                      </a:r>
                      <a:endParaRPr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kinh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dị</a:t>
                      </a:r>
                      <a:endParaRPr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73789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-Docu</a:t>
                      </a:r>
                      <a:r>
                        <a:rPr lang="en-US" sz="26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men</a:t>
                      </a:r>
                      <a:r>
                        <a:rPr lang="en-US" sz="26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tary (n)</a:t>
                      </a: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dɒkj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ə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ˈmentri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</a:t>
                      </a:r>
                      <a:endParaRPr sz="2600" b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tài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liệu</a:t>
                      </a:r>
                      <a:endParaRPr sz="2600" b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59835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-</a:t>
                      </a:r>
                      <a:r>
                        <a:rPr lang="en-US" sz="26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Co</a:t>
                      </a:r>
                      <a:r>
                        <a:rPr lang="en-US" sz="26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medy (n)</a:t>
                      </a: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/ˈ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kɒmədi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 </a:t>
                      </a:r>
                      <a:endParaRPr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hài</a:t>
                      </a:r>
                      <a:endParaRPr sz="2600" b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724605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-</a:t>
                      </a:r>
                      <a:r>
                        <a:rPr lang="en-US" sz="26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Fan</a:t>
                      </a:r>
                      <a:r>
                        <a:rPr lang="en-US" sz="26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tasy (n)</a:t>
                      </a: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/ˈ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fæntəsi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/ </a:t>
                      </a:r>
                      <a:endParaRPr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giả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viễn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tưởng</a:t>
                      </a:r>
                      <a:endParaRPr sz="2600" b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545772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frigh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tening (</a:t>
                      </a:r>
                      <a:r>
                        <a:rPr lang="en-US" sz="2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/ˈ</a:t>
                      </a:r>
                      <a:r>
                        <a:rPr kumimoji="0" lang="en-US" sz="2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fraɪtnɪŋ</a:t>
                      </a:r>
                      <a:r>
                        <a:rPr kumimoji="0" lang="en-US" sz="2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en-US" sz="2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hãi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02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2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 re</a:t>
                      </a:r>
                      <a:r>
                        <a:rPr kumimoji="0" lang="en-US" sz="2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view</a:t>
                      </a:r>
                      <a:r>
                        <a:rPr kumimoji="0" lang="en-US" sz="2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(n) 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rɪˈvju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ː/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72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ving (</a:t>
                      </a:r>
                      <a:r>
                        <a:rPr lang="en-US" sz="2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muːvɪŋ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36756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5DEA12-BECA-4466-85E3-065120434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581483"/>
              </p:ext>
            </p:extLst>
          </p:nvPr>
        </p:nvGraphicFramePr>
        <p:xfrm>
          <a:off x="1111045" y="5531654"/>
          <a:ext cx="10225548" cy="614617"/>
        </p:xfrm>
        <a:graphic>
          <a:graphicData uri="http://schemas.openxmlformats.org/drawingml/2006/table">
            <a:tbl>
              <a:tblPr firstRow="1" bandRow="1">
                <a:tableStyleId>{24A4E897-EA73-47A1-8AB5-7918F643007C}</a:tableStyleId>
              </a:tblPr>
              <a:tblGrid>
                <a:gridCol w="3408516">
                  <a:extLst>
                    <a:ext uri="{9D8B030D-6E8A-4147-A177-3AD203B41FA5}">
                      <a16:colId xmlns:a16="http://schemas.microsoft.com/office/drawing/2014/main" val="1269132894"/>
                    </a:ext>
                  </a:extLst>
                </a:gridCol>
                <a:gridCol w="3408516">
                  <a:extLst>
                    <a:ext uri="{9D8B030D-6E8A-4147-A177-3AD203B41FA5}">
                      <a16:colId xmlns:a16="http://schemas.microsoft.com/office/drawing/2014/main" val="774446423"/>
                    </a:ext>
                  </a:extLst>
                </a:gridCol>
                <a:gridCol w="3408516">
                  <a:extLst>
                    <a:ext uri="{9D8B030D-6E8A-4147-A177-3AD203B41FA5}">
                      <a16:colId xmlns:a16="http://schemas.microsoft.com/office/drawing/2014/main" val="4260353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427758"/>
                  </a:ext>
                </a:extLst>
              </a:tr>
            </a:tbl>
          </a:graphicData>
        </a:graphic>
      </p:graphicFrame>
      <p:sp>
        <p:nvSpPr>
          <p:cNvPr id="9" name="Google Shape;347;p21">
            <a:extLst>
              <a:ext uri="{FF2B5EF4-FFF2-40B4-BE49-F238E27FC236}">
                <a16:creationId xmlns:a16="http://schemas.microsoft.com/office/drawing/2014/main" id="{D64065FA-0CB7-499C-8F91-533F1E93992D}"/>
              </a:ext>
            </a:extLst>
          </p:cNvPr>
          <p:cNvSpPr txBox="1"/>
          <p:nvPr/>
        </p:nvSpPr>
        <p:spPr>
          <a:xfrm>
            <a:off x="681006" y="5414569"/>
            <a:ext cx="7325032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science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fic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tion film          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/ˌsaɪəns ˈfɪkʃn/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E073BC-C41F-4047-96B7-1005F144E330}"/>
              </a:ext>
            </a:extLst>
          </p:cNvPr>
          <p:cNvSpPr txBox="1"/>
          <p:nvPr/>
        </p:nvSpPr>
        <p:spPr>
          <a:xfrm>
            <a:off x="7895304" y="5531654"/>
            <a:ext cx="533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70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7;p9"/>
          <p:cNvSpPr txBox="1"/>
          <p:nvPr/>
        </p:nvSpPr>
        <p:spPr>
          <a:xfrm>
            <a:off x="4486902" y="222638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109274"/>
              </p:ext>
            </p:extLst>
          </p:nvPr>
        </p:nvGraphicFramePr>
        <p:xfrm>
          <a:off x="2530079" y="776452"/>
          <a:ext cx="7086960" cy="4916986"/>
        </p:xfrm>
        <a:graphic>
          <a:graphicData uri="http://schemas.openxmlformats.org/drawingml/2006/table">
            <a:tbl>
              <a:tblPr firstRow="1" bandRow="1">
                <a:tableStyleId>{24A4E897-EA73-47A1-8AB5-7918F643007C}</a:tableStyleId>
              </a:tblPr>
              <a:tblGrid>
                <a:gridCol w="3772398">
                  <a:extLst>
                    <a:ext uri="{9D8B030D-6E8A-4147-A177-3AD203B41FA5}">
                      <a16:colId xmlns:a16="http://schemas.microsoft.com/office/drawing/2014/main" val="2725693611"/>
                    </a:ext>
                  </a:extLst>
                </a:gridCol>
                <a:gridCol w="3314562">
                  <a:extLst>
                    <a:ext uri="{9D8B030D-6E8A-4147-A177-3AD203B41FA5}">
                      <a16:colId xmlns:a16="http://schemas.microsoft.com/office/drawing/2014/main" val="3429916248"/>
                    </a:ext>
                  </a:extLst>
                </a:gridCol>
              </a:tblGrid>
              <a:tr h="24943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  <a:endParaRPr sz="2600" b="1" u="none" strike="noStrike" cap="none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  <a:endParaRPr sz="2600" b="1" u="none" strike="noStrike" cap="none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807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1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1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kinh</a:t>
                      </a:r>
                      <a:r>
                        <a:rPr lang="en-US" sz="26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dị</a:t>
                      </a:r>
                      <a:endParaRPr sz="2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73789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1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 tài liệu</a:t>
                      </a:r>
                      <a:endParaRPr sz="2600" b="1" u="none" strike="noStrike" cap="none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59835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1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hài</a:t>
                      </a: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724605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1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giả</a:t>
                      </a:r>
                      <a:r>
                        <a:rPr lang="en-US" sz="26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 </a:t>
                      </a:r>
                      <a:r>
                        <a:rPr lang="en-US" sz="2600" b="1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viễn</a:t>
                      </a:r>
                      <a:r>
                        <a:rPr lang="en-US" sz="26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1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tưởng</a:t>
                      </a: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545772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hãi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02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72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36756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709613" y="1164562"/>
            <a:ext cx="2404826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SzPts val="2800"/>
            </a:pPr>
            <a:r>
              <a:rPr lang="en-US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</a:t>
            </a:r>
            <a:r>
              <a:rPr lang="en-US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rror film (n)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4961" y="1790213"/>
            <a:ext cx="2674130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SzPts val="2800"/>
            </a:pPr>
            <a:r>
              <a:rPr lang="en-US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-docu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men</a:t>
            </a:r>
            <a:r>
              <a:rPr lang="en-US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tary (n)</a:t>
            </a:r>
          </a:p>
        </p:txBody>
      </p:sp>
      <p:sp>
        <p:nvSpPr>
          <p:cNvPr id="9" name="Rectangle 8"/>
          <p:cNvSpPr/>
          <p:nvPr/>
        </p:nvSpPr>
        <p:spPr>
          <a:xfrm>
            <a:off x="2609465" y="2519826"/>
            <a:ext cx="1877437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SzPts val="2800"/>
            </a:pPr>
            <a:r>
              <a:rPr lang="en-US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co</a:t>
            </a:r>
            <a:r>
              <a:rPr lang="en-US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medy (n)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30079" y="3145050"/>
            <a:ext cx="1822935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SzPts val="2800"/>
            </a:pPr>
            <a:r>
              <a:rPr lang="en-US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fan</a:t>
            </a:r>
            <a:r>
              <a:rPr lang="en-US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tasy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01768" y="3698169"/>
            <a:ext cx="3772186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frigh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tening = scary (adj)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74961" y="4406504"/>
            <a:ext cx="1895071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(n)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74961" y="4937448"/>
            <a:ext cx="2202847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ving (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Google Shape;347;p21">
            <a:extLst>
              <a:ext uri="{FF2B5EF4-FFF2-40B4-BE49-F238E27FC236}">
                <a16:creationId xmlns:a16="http://schemas.microsoft.com/office/drawing/2014/main" id="{AC60C665-4F80-4872-9E0E-151B52446EAD}"/>
              </a:ext>
            </a:extLst>
          </p:cNvPr>
          <p:cNvSpPr txBox="1"/>
          <p:nvPr/>
        </p:nvSpPr>
        <p:spPr>
          <a:xfrm>
            <a:off x="449279" y="5537680"/>
            <a:ext cx="7325032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 science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fic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tion film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26B524-1496-4BAA-9642-D86887690582}"/>
              </a:ext>
            </a:extLst>
          </p:cNvPr>
          <p:cNvSpPr txBox="1"/>
          <p:nvPr/>
        </p:nvSpPr>
        <p:spPr>
          <a:xfrm>
            <a:off x="6186470" y="5720575"/>
            <a:ext cx="453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3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2" grpId="0"/>
      <p:bldP spid="13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-7620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252;p15"/>
          <p:cNvSpPr txBox="1"/>
          <p:nvPr/>
        </p:nvSpPr>
        <p:spPr>
          <a:xfrm>
            <a:off x="1728947" y="829676"/>
            <a:ext cx="335210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read.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53;p15"/>
          <p:cNvSpPr/>
          <p:nvPr/>
        </p:nvSpPr>
        <p:spPr>
          <a:xfrm>
            <a:off x="1077167" y="80601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48DA4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54;p15"/>
          <p:cNvSpPr txBox="1"/>
          <p:nvPr/>
        </p:nvSpPr>
        <p:spPr>
          <a:xfrm>
            <a:off x="1124872" y="826509"/>
            <a:ext cx="39703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+mn-lt"/>
                <a:ea typeface="Open Sans"/>
                <a:cs typeface="Open Sans"/>
                <a:sym typeface="Open Sans"/>
              </a:rPr>
              <a:t>1</a:t>
            </a:r>
            <a:endParaRPr sz="2800" b="1" dirty="0">
              <a:solidFill>
                <a:schemeClr val="lt1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8" name="Google Shape;256;p15"/>
          <p:cNvSpPr txBox="1"/>
          <p:nvPr/>
        </p:nvSpPr>
        <p:spPr>
          <a:xfrm>
            <a:off x="2125346" y="209145"/>
            <a:ext cx="2559301" cy="49240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25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2723" y="220127"/>
            <a:ext cx="2960044" cy="252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05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33676" y="260422"/>
            <a:ext cx="487363" cy="4873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3872" y="1477818"/>
            <a:ext cx="1115105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Let's go to the cinema tonight!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idea! What shall we see?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Mark: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Nightmare is on at Sao Mai Cinema tonight.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it a fantasy?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No, it's a horror film.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That's too scary for me. Look! An Old Pier is on at Town Cinema. It's a documentary.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 don't really like documentaries. They're often boring. What about Our Holiday?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What kind of film is it?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It's a comedy. 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 who stars in it?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Kate Harrison and Lily Collins.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Um, they're pretty good. What's it about? 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It's about two women living in different countries and they decide to exchange houses.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What are the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like? 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Well, although a few people say it's a bit silly, most say it's funny and interesting. </a:t>
            </a:r>
          </a:p>
        </p:txBody>
      </p:sp>
    </p:spTree>
    <p:extLst>
      <p:ext uri="{BB962C8B-B14F-4D97-AF65-F5344CB8AC3E}">
        <p14:creationId xmlns:p14="http://schemas.microsoft.com/office/powerpoint/2010/main" val="24156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7620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264;p16"/>
          <p:cNvSpPr txBox="1"/>
          <p:nvPr/>
        </p:nvSpPr>
        <p:spPr>
          <a:xfrm>
            <a:off x="1213871" y="968833"/>
            <a:ext cx="1079340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sym typeface="Arial"/>
              </a:rPr>
              <a:t>Read the conversation again and choose the correct answer to each question. </a:t>
            </a:r>
            <a:endParaRPr sz="2200" dirty="0"/>
          </a:p>
        </p:txBody>
      </p:sp>
      <p:sp>
        <p:nvSpPr>
          <p:cNvPr id="6" name="Google Shape;265;p16"/>
          <p:cNvSpPr/>
          <p:nvPr/>
        </p:nvSpPr>
        <p:spPr>
          <a:xfrm>
            <a:off x="658480" y="98806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66;p16"/>
          <p:cNvSpPr txBox="1"/>
          <p:nvPr/>
        </p:nvSpPr>
        <p:spPr>
          <a:xfrm>
            <a:off x="711265" y="88542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9" name="Google Shape;268;p16"/>
          <p:cNvSpPr txBox="1"/>
          <p:nvPr/>
        </p:nvSpPr>
        <p:spPr>
          <a:xfrm>
            <a:off x="1963304" y="313089"/>
            <a:ext cx="2239241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*PRACTICE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27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3636" y="2003388"/>
            <a:ext cx="4645891" cy="2885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541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788A86-1378-4F79-BD1C-E71679ECEB3C}"/>
              </a:ext>
            </a:extLst>
          </p:cNvPr>
          <p:cNvSpPr/>
          <p:nvPr/>
        </p:nvSpPr>
        <p:spPr>
          <a:xfrm>
            <a:off x="1175657" y="243512"/>
            <a:ext cx="101588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Read the conversation again and choose the correct answer to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What does Mark suggest doing tonight?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Watching a TV show.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Watching a film.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Staying at home.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Why doesn't Mark want to see An Old Pier?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He doesn't like that type of film.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It's not on at a convenient time.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He saw it last week.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The word "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 in the conversation mostly means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people's opinions about a film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interesting scenes in a film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what people don't like about a film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What do people think of Our Holiday?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Everyone likes it.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No one likes it.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Most people like it. </a:t>
            </a:r>
          </a:p>
        </p:txBody>
      </p:sp>
    </p:spTree>
    <p:extLst>
      <p:ext uri="{BB962C8B-B14F-4D97-AF65-F5344CB8AC3E}">
        <p14:creationId xmlns:p14="http://schemas.microsoft.com/office/powerpoint/2010/main" val="2271384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" y="14009"/>
            <a:ext cx="12172445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899212" y="410227"/>
            <a:ext cx="8233080" cy="9199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400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818536" y="4093936"/>
            <a:ext cx="5122543" cy="92643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955033" y="1707013"/>
            <a:ext cx="4986046" cy="861003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818536" y="2899033"/>
            <a:ext cx="5122543" cy="872381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292566" y="4332195"/>
            <a:ext cx="480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kern="1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c. Staying at home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135738" y="1896155"/>
            <a:ext cx="413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  <a:t>a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  <a:t>. </a:t>
            </a:r>
            <a:r>
              <a:rPr lang="en-US" sz="2400" b="1" dirty="0">
                <a:solidFill>
                  <a:schemeClr val="tx1"/>
                </a:solidFill>
              </a:rPr>
              <a:t>Watching a TV show. </a:t>
            </a:r>
            <a:r>
              <a:rPr lang="en-GB" sz="2400" b="1" dirty="0">
                <a:solidFill>
                  <a:schemeClr val="tx1"/>
                </a:solidFill>
              </a:rPr>
              <a:t>  </a:t>
            </a:r>
            <a:endParaRPr lang="th-TH" sz="2400" b="1" kern="1200" dirty="0">
              <a:solidFill>
                <a:schemeClr val="tx1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185456" y="3115916"/>
            <a:ext cx="413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b="1" dirty="0">
                <a:solidFill>
                  <a:schemeClr val="tx1"/>
                </a:solidFill>
              </a:rPr>
              <a:t> </a:t>
            </a:r>
            <a:r>
              <a:rPr lang="en-GB" sz="2400" b="1" dirty="0">
                <a:solidFill>
                  <a:schemeClr val="tx1"/>
                </a:solidFill>
                <a:latin typeface="+mn-lt"/>
              </a:rPr>
              <a:t>b</a:t>
            </a:r>
            <a:r>
              <a:rPr lang="en-GB" sz="2400" b="1" dirty="0">
                <a:solidFill>
                  <a:schemeClr val="tx1"/>
                </a:solidFill>
              </a:rPr>
              <a:t>.  </a:t>
            </a:r>
            <a:r>
              <a:rPr lang="en-US" sz="2400" b="1" dirty="0">
                <a:solidFill>
                  <a:schemeClr val="tx1"/>
                </a:solidFill>
              </a:rPr>
              <a:t>Watching a film.</a:t>
            </a:r>
            <a:endParaRPr lang="th-TH" sz="2400" b="1" kern="1200" dirty="0">
              <a:solidFill>
                <a:schemeClr val="tx1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60674" y="209378"/>
            <a:ext cx="1380605" cy="1301071"/>
            <a:chOff x="3628809" y="1877210"/>
            <a:chExt cx="2721595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416953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00569" y="201449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850487" y="209379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439734" y="2947496"/>
            <a:ext cx="883659" cy="826966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430895" y="1715221"/>
            <a:ext cx="851941" cy="826966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498329" y="4221159"/>
            <a:ext cx="851941" cy="82696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095582" y="506568"/>
            <a:ext cx="8225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26649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1.</a:t>
            </a:r>
            <a:r>
              <a:rPr lang="en-US" sz="2800" b="1" dirty="0">
                <a:solidFill>
                  <a:srgbClr val="F26649"/>
                </a:solidFill>
              </a:rPr>
              <a:t> </a:t>
            </a:r>
            <a:r>
              <a:rPr lang="en-US" sz="2800" b="1" dirty="0"/>
              <a:t>What does Mark suggest doing tonight?</a:t>
            </a:r>
            <a:endParaRPr lang="en-US" sz="2800" b="1" dirty="0">
              <a:solidFill>
                <a:srgbClr val="0033CC"/>
              </a:solidFill>
            </a:endParaRPr>
          </a:p>
        </p:txBody>
      </p:sp>
      <p:pic>
        <p:nvPicPr>
          <p:cNvPr id="32" name="Google Shape;285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55837" y="4583849"/>
            <a:ext cx="2399667" cy="204838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282;p17"/>
          <p:cNvSpPr/>
          <p:nvPr/>
        </p:nvSpPr>
        <p:spPr>
          <a:xfrm>
            <a:off x="2891786" y="5175348"/>
            <a:ext cx="6309280" cy="131542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Mark: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go to the cinema tonight!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Hoa: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idea! What shall we see?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34" name="Google Shape;283;p17"/>
          <p:cNvCxnSpPr/>
          <p:nvPr/>
        </p:nvCxnSpPr>
        <p:spPr>
          <a:xfrm rot="10800000" flipH="1">
            <a:off x="4053095" y="5718412"/>
            <a:ext cx="4727100" cy="10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284;p17"/>
          <p:cNvSpPr/>
          <p:nvPr/>
        </p:nvSpPr>
        <p:spPr>
          <a:xfrm>
            <a:off x="3233745" y="3081681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30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28963"/>
            <a:ext cx="12044218" cy="682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6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Google Shape;141;p5"/>
          <p:cNvSpPr/>
          <p:nvPr/>
        </p:nvSpPr>
        <p:spPr>
          <a:xfrm>
            <a:off x="1350039" y="1061275"/>
            <a:ext cx="1883767" cy="655074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42;p5"/>
          <p:cNvSpPr/>
          <p:nvPr/>
        </p:nvSpPr>
        <p:spPr>
          <a:xfrm>
            <a:off x="3305809" y="1061275"/>
            <a:ext cx="1440034" cy="5786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14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0108" y="2169082"/>
            <a:ext cx="4599709" cy="291494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4633852" y="1144588"/>
            <a:ext cx="6477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Look at the picture and answer the questions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90133" y="2108322"/>
            <a:ext cx="48219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- What are they doing?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- Do you like watching films?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- What kind of film do you like watching?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- Have you ever watched a movie at the cinema?</a:t>
            </a:r>
          </a:p>
        </p:txBody>
      </p:sp>
      <p:pic>
        <p:nvPicPr>
          <p:cNvPr id="25" name="Google Shape;156;p6" descr="Investigating Authentic Questions — Learning in Hand with Tony Vinc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0071" y="0"/>
            <a:ext cx="1791855" cy="950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79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929"/>
            <a:ext cx="12192001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909281" y="497324"/>
            <a:ext cx="7925739" cy="804882"/>
          </a:xfrm>
          <a:prstGeom prst="wedgeRoundRectCallout">
            <a:avLst>
              <a:gd name="adj1" fmla="val -49555"/>
              <a:gd name="adj2" fmla="val -3934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3385462" y="3986102"/>
            <a:ext cx="5122543" cy="785518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800" b="1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3338768" y="2786638"/>
            <a:ext cx="5122543" cy="861536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800" b="1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3289956" y="1578075"/>
            <a:ext cx="5362212" cy="846959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00" b="1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622735" y="4163417"/>
            <a:ext cx="3645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+mj-lt"/>
                <a:ea typeface="+mn-ea"/>
                <a:cs typeface="Aharoni" panose="02010803020104030203" pitchFamily="2" charset="-79"/>
              </a:rPr>
              <a:t>c.  </a:t>
            </a:r>
            <a:r>
              <a:rPr lang="en-US" sz="2200" dirty="0">
                <a:latin typeface="+mj-lt"/>
              </a:rPr>
              <a:t>He saw it last week.</a:t>
            </a:r>
            <a:r>
              <a:rPr lang="en-US" sz="2200" b="1" kern="1200" dirty="0">
                <a:solidFill>
                  <a:prstClr val="black"/>
                </a:solidFill>
                <a:latin typeface="+mj-lt"/>
                <a:ea typeface="+mn-ea"/>
                <a:cs typeface="Aharoni" panose="02010803020104030203" pitchFamily="2" charset="-79"/>
              </a:rPr>
              <a:t> </a:t>
            </a:r>
            <a:endParaRPr lang="th-TH" sz="2200" b="1" kern="1200" dirty="0">
              <a:solidFill>
                <a:srgbClr val="FF0000"/>
              </a:solidFill>
              <a:latin typeface="+mj-lt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522928" y="3001805"/>
            <a:ext cx="47580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It’s not on at a convenient time</a:t>
            </a:r>
            <a:endParaRPr lang="th-TH" sz="2200" b="1" kern="1200" dirty="0">
              <a:solidFill>
                <a:srgbClr val="FF0000"/>
              </a:solidFill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475536" y="1804002"/>
            <a:ext cx="5117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He doesn’t like that type of film.</a:t>
            </a:r>
            <a:endParaRPr lang="th-TH" sz="2200" b="1" kern="1200" dirty="0">
              <a:solidFill>
                <a:srgbClr val="FF0000"/>
              </a:solidFill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321754" y="332006"/>
            <a:ext cx="1426660" cy="1331215"/>
            <a:chOff x="3628809" y="1962839"/>
            <a:chExt cx="2799709" cy="2558722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6" y="2675084"/>
              <a:ext cx="734252" cy="320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12210" y="1962839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61648" y="354220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911566" y="332006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253109" y="1645813"/>
            <a:ext cx="738602" cy="701183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197797" y="2929197"/>
            <a:ext cx="719961" cy="701183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132930" y="4107242"/>
            <a:ext cx="750150" cy="70118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325881" y="669170"/>
            <a:ext cx="7148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2.</a:t>
            </a:r>
            <a:r>
              <a:rPr lang="en-US" sz="2400" b="1" dirty="0"/>
              <a:t> Why doesn’t Mark want to see An Old Pier?</a:t>
            </a:r>
            <a:endParaRPr lang="en-US" sz="2400" b="1" dirty="0">
              <a:solidFill>
                <a:srgbClr val="0033CC"/>
              </a:solidFill>
            </a:endParaRPr>
          </a:p>
        </p:txBody>
      </p:sp>
      <p:pic>
        <p:nvPicPr>
          <p:cNvPr id="31" name="Google Shape;300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5505" y="2581160"/>
            <a:ext cx="3031180" cy="192355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296;p18"/>
          <p:cNvSpPr/>
          <p:nvPr/>
        </p:nvSpPr>
        <p:spPr>
          <a:xfrm>
            <a:off x="1183149" y="5290044"/>
            <a:ext cx="7734609" cy="1446509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sz="2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too frightening for me. Look! </a:t>
            </a:r>
            <a:r>
              <a:rPr lang="en-U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Old Pier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on at the Town Cinema. It’s a documentary.</a:t>
            </a:r>
            <a:b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Mark: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don’t really like documentaries. They’re often boring. What about </a:t>
            </a:r>
            <a:r>
              <a:rPr lang="en-U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Holiday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2200" dirty="0"/>
          </a:p>
        </p:txBody>
      </p:sp>
      <p:cxnSp>
        <p:nvCxnSpPr>
          <p:cNvPr id="33" name="Google Shape;299;p18"/>
          <p:cNvCxnSpPr/>
          <p:nvPr/>
        </p:nvCxnSpPr>
        <p:spPr>
          <a:xfrm flipV="1">
            <a:off x="1995782" y="6297702"/>
            <a:ext cx="3694513" cy="1592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284;p17"/>
          <p:cNvSpPr/>
          <p:nvPr/>
        </p:nvSpPr>
        <p:spPr>
          <a:xfrm>
            <a:off x="3385462" y="1780028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81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929"/>
            <a:ext cx="12192001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2008192" y="544926"/>
            <a:ext cx="7925739" cy="804882"/>
          </a:xfrm>
          <a:prstGeom prst="wedgeRoundRectCallout">
            <a:avLst>
              <a:gd name="adj1" fmla="val -49555"/>
              <a:gd name="adj2" fmla="val -3934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3408620" y="3993752"/>
            <a:ext cx="5325065" cy="836022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800" b="1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3329098" y="2844792"/>
            <a:ext cx="5357893" cy="861536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800" b="1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3236735" y="1636229"/>
            <a:ext cx="5641113" cy="846959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00" b="1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569902" y="4165396"/>
            <a:ext cx="5379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+mj-lt"/>
                <a:ea typeface="+mn-ea"/>
                <a:cs typeface="Aharoni" panose="02010803020104030203" pitchFamily="2" charset="-79"/>
              </a:rPr>
              <a:t>c.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what people don’t like about the film</a:t>
            </a:r>
            <a:r>
              <a:rPr lang="en-US" sz="2200" b="1" kern="1200" dirty="0">
                <a:solidFill>
                  <a:prstClr val="black"/>
                </a:solidFill>
                <a:latin typeface="+mj-lt"/>
                <a:ea typeface="+mn-ea"/>
                <a:cs typeface="Aharoni" panose="02010803020104030203" pitchFamily="2" charset="-79"/>
              </a:rPr>
              <a:t>  </a:t>
            </a:r>
            <a:endParaRPr lang="th-TH" sz="2200" b="1" kern="1200" dirty="0">
              <a:solidFill>
                <a:srgbClr val="FF0000"/>
              </a:solidFill>
              <a:latin typeface="+mj-lt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611142" y="3007465"/>
            <a:ext cx="475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interesting scenes in the film</a:t>
            </a:r>
            <a:endParaRPr lang="th-TH" sz="2200" b="1" kern="1200" dirty="0">
              <a:solidFill>
                <a:srgbClr val="FF0000"/>
              </a:solidFill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701216" y="1862156"/>
            <a:ext cx="51171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people’s opinions about the film</a:t>
            </a:r>
            <a:br>
              <a:rPr lang="en-US" sz="2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endParaRPr lang="th-TH" sz="2200" b="1" kern="1200" dirty="0">
              <a:solidFill>
                <a:srgbClr val="FF0000"/>
              </a:solidFill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321753" y="375112"/>
            <a:ext cx="1420231" cy="1288109"/>
            <a:chOff x="3628809" y="1962839"/>
            <a:chExt cx="2799709" cy="2558722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6" y="2675084"/>
              <a:ext cx="734252" cy="320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12210" y="1962839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61648" y="354220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911566" y="332006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478789" y="1703967"/>
            <a:ext cx="738602" cy="701183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458350" y="2959370"/>
            <a:ext cx="719961" cy="701183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574569" y="4128591"/>
            <a:ext cx="750150" cy="70118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095406" y="632944"/>
            <a:ext cx="7685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3.</a:t>
            </a:r>
            <a:r>
              <a:rPr lang="en-US" sz="24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The word 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“reviews”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in the conversation mostly means.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35" name="Google Shape;284;p17"/>
          <p:cNvSpPr/>
          <p:nvPr/>
        </p:nvSpPr>
        <p:spPr>
          <a:xfrm>
            <a:off x="3611142" y="1838182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814" y="2969127"/>
            <a:ext cx="3036847" cy="22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9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9"/>
            <a:ext cx="12192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894259" y="299940"/>
            <a:ext cx="8233080" cy="9199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400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4362836" y="3034753"/>
            <a:ext cx="5122543" cy="92643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4491175" y="1919840"/>
            <a:ext cx="4986046" cy="861003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4419391" y="4161843"/>
            <a:ext cx="5122543" cy="872381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4609395" y="3232324"/>
            <a:ext cx="480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kern="1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 No one likes it.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4671880" y="2108982"/>
            <a:ext cx="413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  <a:t>a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  <a:t>. </a:t>
            </a:r>
            <a:r>
              <a:rPr lang="en-US" sz="2400" b="1" dirty="0">
                <a:solidFill>
                  <a:schemeClr val="tx1"/>
                </a:solidFill>
              </a:rPr>
              <a:t>Everyone likes it.</a:t>
            </a:r>
            <a:endParaRPr lang="th-TH" sz="2400" b="1" kern="1200" dirty="0">
              <a:solidFill>
                <a:schemeClr val="tx1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4689603" y="4421966"/>
            <a:ext cx="413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dirty="0">
                <a:solidFill>
                  <a:schemeClr val="tx1"/>
                </a:solidFill>
              </a:rPr>
              <a:t> </a:t>
            </a:r>
            <a:r>
              <a:rPr lang="en-GB" sz="2400" b="1" dirty="0">
                <a:solidFill>
                  <a:schemeClr val="tx1"/>
                </a:solidFill>
                <a:latin typeface="+mn-lt"/>
              </a:rPr>
              <a:t>c</a:t>
            </a:r>
            <a:r>
              <a:rPr lang="en-GB" sz="2400" dirty="0">
                <a:solidFill>
                  <a:schemeClr val="tx1"/>
                </a:solidFill>
              </a:rPr>
              <a:t>.  </a:t>
            </a:r>
            <a:r>
              <a:rPr lang="en-US" sz="2400" dirty="0"/>
              <a:t> Most people like it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th-TH" sz="2400" kern="1200" dirty="0">
              <a:solidFill>
                <a:schemeClr val="tx1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60674" y="179234"/>
            <a:ext cx="1521279" cy="1331216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00569" y="201449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850487" y="179235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943881" y="4253546"/>
            <a:ext cx="883659" cy="826966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967037" y="1928048"/>
            <a:ext cx="851941" cy="826966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975874" y="3157361"/>
            <a:ext cx="851941" cy="82696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046452" y="354895"/>
            <a:ext cx="8225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26649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4.</a:t>
            </a:r>
            <a:r>
              <a:rPr lang="en-US" sz="2800" dirty="0"/>
              <a:t> What do people think of Our Holiday?</a:t>
            </a:r>
            <a:r>
              <a:rPr lang="en-US" sz="2800" b="1" dirty="0">
                <a:solidFill>
                  <a:srgbClr val="F26649"/>
                </a:solidFill>
              </a:rPr>
              <a:t> 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35" name="Google Shape;284;p17"/>
          <p:cNvSpPr/>
          <p:nvPr/>
        </p:nvSpPr>
        <p:spPr>
          <a:xfrm>
            <a:off x="4689603" y="4421966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28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6806" y="2442013"/>
            <a:ext cx="3695576" cy="259221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24;p20"/>
          <p:cNvSpPr/>
          <p:nvPr/>
        </p:nvSpPr>
        <p:spPr>
          <a:xfrm>
            <a:off x="437365" y="5255490"/>
            <a:ext cx="6530981" cy="1200288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reviews like?</a:t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Mark: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Well, although a few people say it’s a bit silly, most say it’s funny and interesting. </a:t>
            </a:r>
            <a:endParaRPr sz="2400" dirty="0"/>
          </a:p>
        </p:txBody>
      </p:sp>
      <p:cxnSp>
        <p:nvCxnSpPr>
          <p:cNvPr id="38" name="Google Shape;325;p20"/>
          <p:cNvCxnSpPr/>
          <p:nvPr/>
        </p:nvCxnSpPr>
        <p:spPr>
          <a:xfrm flipV="1">
            <a:off x="1125458" y="6365346"/>
            <a:ext cx="4345069" cy="2077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4969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788A86-1378-4F79-BD1C-E71679ECEB3C}"/>
              </a:ext>
            </a:extLst>
          </p:cNvPr>
          <p:cNvSpPr/>
          <p:nvPr/>
        </p:nvSpPr>
        <p:spPr>
          <a:xfrm>
            <a:off x="1175657" y="243512"/>
            <a:ext cx="101588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Read the conversation again and choose the correct answer to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What does Mark suggest doing tonight?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Watching a TV show.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Watching a film.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Staying at home.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Why doesn't Mark want to see An Old Pier?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He doesn't like that type of film.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It's not on at a convenient time.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He saw it last week.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The word "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 in the conversation mostly means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people's opinions about a film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interesting scenes in a film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what people don't like about a film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What do people think of Our Holiday?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Everyone likes it.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No one likes it.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Most people like it. </a:t>
            </a:r>
          </a:p>
        </p:txBody>
      </p:sp>
      <p:sp>
        <p:nvSpPr>
          <p:cNvPr id="3" name="Google Shape;284;p17">
            <a:extLst>
              <a:ext uri="{FF2B5EF4-FFF2-40B4-BE49-F238E27FC236}">
                <a16:creationId xmlns:a16="http://schemas.microsoft.com/office/drawing/2014/main" id="{B4F11360-89F1-4135-9C87-F751874A08C1}"/>
              </a:ext>
            </a:extLst>
          </p:cNvPr>
          <p:cNvSpPr/>
          <p:nvPr/>
        </p:nvSpPr>
        <p:spPr>
          <a:xfrm>
            <a:off x="1175657" y="1295308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84;p17">
            <a:extLst>
              <a:ext uri="{FF2B5EF4-FFF2-40B4-BE49-F238E27FC236}">
                <a16:creationId xmlns:a16="http://schemas.microsoft.com/office/drawing/2014/main" id="{34941EED-2AF9-44F2-81E4-260ADD520F00}"/>
              </a:ext>
            </a:extLst>
          </p:cNvPr>
          <p:cNvSpPr/>
          <p:nvPr/>
        </p:nvSpPr>
        <p:spPr>
          <a:xfrm>
            <a:off x="1175657" y="2430933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84;p17">
            <a:extLst>
              <a:ext uri="{FF2B5EF4-FFF2-40B4-BE49-F238E27FC236}">
                <a16:creationId xmlns:a16="http://schemas.microsoft.com/office/drawing/2014/main" id="{84CA8FC5-57CB-410F-97A5-724483CB521C}"/>
              </a:ext>
            </a:extLst>
          </p:cNvPr>
          <p:cNvSpPr/>
          <p:nvPr/>
        </p:nvSpPr>
        <p:spPr>
          <a:xfrm>
            <a:off x="1175657" y="4026810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84;p17">
            <a:extLst>
              <a:ext uri="{FF2B5EF4-FFF2-40B4-BE49-F238E27FC236}">
                <a16:creationId xmlns:a16="http://schemas.microsoft.com/office/drawing/2014/main" id="{479BDE60-9379-4672-9909-F8B5BDB29CC0}"/>
              </a:ext>
            </a:extLst>
          </p:cNvPr>
          <p:cNvSpPr/>
          <p:nvPr/>
        </p:nvSpPr>
        <p:spPr>
          <a:xfrm>
            <a:off x="1175657" y="6079129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21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76200"/>
            <a:ext cx="12116586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334;p21"/>
          <p:cNvSpPr txBox="1"/>
          <p:nvPr/>
        </p:nvSpPr>
        <p:spPr>
          <a:xfrm>
            <a:off x="1510281" y="910566"/>
            <a:ext cx="91928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Choose the correct word or phrase to complete each of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the following sentences.</a:t>
            </a:r>
            <a:endParaRPr sz="24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Google Shape;335;p21"/>
          <p:cNvSpPr/>
          <p:nvPr/>
        </p:nvSpPr>
        <p:spPr>
          <a:xfrm>
            <a:off x="954889" y="10132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;p21"/>
          <p:cNvSpPr txBox="1"/>
          <p:nvPr/>
        </p:nvSpPr>
        <p:spPr>
          <a:xfrm>
            <a:off x="1007674" y="9105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8" name="Google Shape;338;p21"/>
          <p:cNvSpPr txBox="1"/>
          <p:nvPr/>
        </p:nvSpPr>
        <p:spPr>
          <a:xfrm>
            <a:off x="5026118" y="204720"/>
            <a:ext cx="255611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339;p21"/>
          <p:cNvGrpSpPr/>
          <p:nvPr/>
        </p:nvGrpSpPr>
        <p:grpSpPr>
          <a:xfrm>
            <a:off x="6304176" y="1587568"/>
            <a:ext cx="4856992" cy="4257568"/>
            <a:chOff x="1446636" y="0"/>
            <a:chExt cx="4856992" cy="5092255"/>
          </a:xfrm>
        </p:grpSpPr>
        <p:sp>
          <p:nvSpPr>
            <p:cNvPr id="1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70;p22"/>
          <p:cNvSpPr txBox="1"/>
          <p:nvPr/>
        </p:nvSpPr>
        <p:spPr>
          <a:xfrm>
            <a:off x="683506" y="1943367"/>
            <a:ext cx="4342612" cy="5847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200" b="1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93;p22"/>
          <p:cNvSpPr/>
          <p:nvPr/>
        </p:nvSpPr>
        <p:spPr>
          <a:xfrm>
            <a:off x="605672" y="3660035"/>
            <a:ext cx="4967584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film that tries to make the audience laugh is 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………………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44;p21"/>
          <p:cNvSpPr txBox="1"/>
          <p:nvPr/>
        </p:nvSpPr>
        <p:spPr>
          <a:xfrm>
            <a:off x="8189437" y="1768674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44;p21"/>
          <p:cNvSpPr txBox="1"/>
          <p:nvPr/>
        </p:nvSpPr>
        <p:spPr>
          <a:xfrm>
            <a:off x="3494895" y="4257460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21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334;p21"/>
          <p:cNvSpPr txBox="1"/>
          <p:nvPr/>
        </p:nvSpPr>
        <p:spPr>
          <a:xfrm>
            <a:off x="1574184" y="805886"/>
            <a:ext cx="91928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Choose the correct word or phrase to complete each of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the following sentences.</a:t>
            </a:r>
            <a:endParaRPr sz="24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Google Shape;335;p21"/>
          <p:cNvSpPr/>
          <p:nvPr/>
        </p:nvSpPr>
        <p:spPr>
          <a:xfrm>
            <a:off x="993809" y="92294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;p21"/>
          <p:cNvSpPr txBox="1"/>
          <p:nvPr/>
        </p:nvSpPr>
        <p:spPr>
          <a:xfrm>
            <a:off x="1071577" y="80588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8" name="Google Shape;338;p21"/>
          <p:cNvSpPr txBox="1"/>
          <p:nvPr/>
        </p:nvSpPr>
        <p:spPr>
          <a:xfrm>
            <a:off x="5026118" y="204720"/>
            <a:ext cx="255611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339;p21"/>
          <p:cNvGrpSpPr/>
          <p:nvPr/>
        </p:nvGrpSpPr>
        <p:grpSpPr>
          <a:xfrm>
            <a:off x="6402615" y="1425552"/>
            <a:ext cx="4856992" cy="4257568"/>
            <a:chOff x="1446636" y="0"/>
            <a:chExt cx="4856992" cy="5092255"/>
          </a:xfrm>
        </p:grpSpPr>
        <p:sp>
          <p:nvSpPr>
            <p:cNvPr id="1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70;p22"/>
          <p:cNvSpPr txBox="1"/>
          <p:nvPr/>
        </p:nvSpPr>
        <p:spPr>
          <a:xfrm>
            <a:off x="683506" y="1772175"/>
            <a:ext cx="4342612" cy="5847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200" b="1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44;p21"/>
          <p:cNvSpPr txBox="1"/>
          <p:nvPr/>
        </p:nvSpPr>
        <p:spPr>
          <a:xfrm>
            <a:off x="8189437" y="1768674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427;p23"/>
          <p:cNvSpPr/>
          <p:nvPr/>
        </p:nvSpPr>
        <p:spPr>
          <a:xfrm>
            <a:off x="606985" y="3539063"/>
            <a:ext cx="4861756" cy="203128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is based only on</a:t>
            </a:r>
            <a:b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imagination, not on real facts, is a …………………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8;p21"/>
          <p:cNvSpPr txBox="1"/>
          <p:nvPr/>
        </p:nvSpPr>
        <p:spPr>
          <a:xfrm>
            <a:off x="1116148" y="4783406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4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76200"/>
            <a:ext cx="12116586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334;p21"/>
          <p:cNvSpPr txBox="1"/>
          <p:nvPr/>
        </p:nvSpPr>
        <p:spPr>
          <a:xfrm>
            <a:off x="1510281" y="910566"/>
            <a:ext cx="91928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Choose the correct word or phrase to complete each of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the following sentences.</a:t>
            </a:r>
            <a:endParaRPr sz="24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Google Shape;335;p21"/>
          <p:cNvSpPr/>
          <p:nvPr/>
        </p:nvSpPr>
        <p:spPr>
          <a:xfrm>
            <a:off x="954889" y="10132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;p21"/>
          <p:cNvSpPr txBox="1"/>
          <p:nvPr/>
        </p:nvSpPr>
        <p:spPr>
          <a:xfrm>
            <a:off x="1007674" y="9105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8" name="Google Shape;338;p21"/>
          <p:cNvSpPr txBox="1"/>
          <p:nvPr/>
        </p:nvSpPr>
        <p:spPr>
          <a:xfrm>
            <a:off x="5026118" y="204720"/>
            <a:ext cx="255611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339;p21"/>
          <p:cNvGrpSpPr/>
          <p:nvPr/>
        </p:nvGrpSpPr>
        <p:grpSpPr>
          <a:xfrm>
            <a:off x="6304176" y="1587568"/>
            <a:ext cx="4856992" cy="4257568"/>
            <a:chOff x="1446636" y="0"/>
            <a:chExt cx="4856992" cy="5092255"/>
          </a:xfrm>
        </p:grpSpPr>
        <p:sp>
          <p:nvSpPr>
            <p:cNvPr id="1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70;p22"/>
          <p:cNvSpPr txBox="1"/>
          <p:nvPr/>
        </p:nvSpPr>
        <p:spPr>
          <a:xfrm>
            <a:off x="683506" y="1943367"/>
            <a:ext cx="4342612" cy="5847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200" b="1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44;p21"/>
          <p:cNvSpPr txBox="1"/>
          <p:nvPr/>
        </p:nvSpPr>
        <p:spPr>
          <a:xfrm>
            <a:off x="8189437" y="1768674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461;p24"/>
          <p:cNvSpPr/>
          <p:nvPr/>
        </p:nvSpPr>
        <p:spPr>
          <a:xfrm>
            <a:off x="708820" y="3727340"/>
            <a:ext cx="5161547" cy="1384954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shows real life events or stories is a ……………….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0;p21"/>
          <p:cNvSpPr txBox="1"/>
          <p:nvPr/>
        </p:nvSpPr>
        <p:spPr>
          <a:xfrm>
            <a:off x="3617716" y="4341788"/>
            <a:ext cx="2105605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84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416"/>
            <a:ext cx="12116586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334;p21"/>
          <p:cNvSpPr txBox="1"/>
          <p:nvPr/>
        </p:nvSpPr>
        <p:spPr>
          <a:xfrm>
            <a:off x="1510281" y="910566"/>
            <a:ext cx="91928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Choose the correct word or phrase to complete each of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the following sentences.</a:t>
            </a:r>
            <a:endParaRPr sz="24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Google Shape;335;p21"/>
          <p:cNvSpPr/>
          <p:nvPr/>
        </p:nvSpPr>
        <p:spPr>
          <a:xfrm>
            <a:off x="954889" y="10132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;p21"/>
          <p:cNvSpPr txBox="1"/>
          <p:nvPr/>
        </p:nvSpPr>
        <p:spPr>
          <a:xfrm>
            <a:off x="1007674" y="9105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8" name="Google Shape;338;p21"/>
          <p:cNvSpPr txBox="1"/>
          <p:nvPr/>
        </p:nvSpPr>
        <p:spPr>
          <a:xfrm>
            <a:off x="5026118" y="204720"/>
            <a:ext cx="255611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339;p21"/>
          <p:cNvGrpSpPr/>
          <p:nvPr/>
        </p:nvGrpSpPr>
        <p:grpSpPr>
          <a:xfrm>
            <a:off x="6299589" y="1515812"/>
            <a:ext cx="4856992" cy="4257568"/>
            <a:chOff x="1446636" y="0"/>
            <a:chExt cx="4856992" cy="5092255"/>
          </a:xfrm>
        </p:grpSpPr>
        <p:sp>
          <p:nvSpPr>
            <p:cNvPr id="1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70;p22"/>
          <p:cNvSpPr txBox="1"/>
          <p:nvPr/>
        </p:nvSpPr>
        <p:spPr>
          <a:xfrm>
            <a:off x="683506" y="1943367"/>
            <a:ext cx="4342612" cy="5847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200" b="1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44;p21"/>
          <p:cNvSpPr txBox="1"/>
          <p:nvPr/>
        </p:nvSpPr>
        <p:spPr>
          <a:xfrm>
            <a:off x="8189437" y="1768674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495;p25"/>
          <p:cNvSpPr/>
          <p:nvPr/>
        </p:nvSpPr>
        <p:spPr>
          <a:xfrm>
            <a:off x="547239" y="3491302"/>
            <a:ext cx="5239371" cy="203128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is set in the future, often about science, is 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………………………..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47;p21"/>
          <p:cNvSpPr txBox="1"/>
          <p:nvPr/>
        </p:nvSpPr>
        <p:spPr>
          <a:xfrm>
            <a:off x="263670" y="4740814"/>
            <a:ext cx="3161388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science fiction film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474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334;p21"/>
          <p:cNvSpPr txBox="1"/>
          <p:nvPr/>
        </p:nvSpPr>
        <p:spPr>
          <a:xfrm>
            <a:off x="1510281" y="910566"/>
            <a:ext cx="91928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Choose the correct word or phrase to complete each of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the following sentences.</a:t>
            </a:r>
            <a:endParaRPr sz="24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Google Shape;335;p21"/>
          <p:cNvSpPr/>
          <p:nvPr/>
        </p:nvSpPr>
        <p:spPr>
          <a:xfrm>
            <a:off x="954889" y="10132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;p21"/>
          <p:cNvSpPr txBox="1"/>
          <p:nvPr/>
        </p:nvSpPr>
        <p:spPr>
          <a:xfrm>
            <a:off x="1007674" y="9105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8" name="Google Shape;338;p21"/>
          <p:cNvSpPr txBox="1"/>
          <p:nvPr/>
        </p:nvSpPr>
        <p:spPr>
          <a:xfrm>
            <a:off x="5026118" y="204720"/>
            <a:ext cx="255611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339;p21"/>
          <p:cNvGrpSpPr/>
          <p:nvPr/>
        </p:nvGrpSpPr>
        <p:grpSpPr>
          <a:xfrm>
            <a:off x="6342167" y="1484478"/>
            <a:ext cx="4856992" cy="4257568"/>
            <a:chOff x="1446636" y="0"/>
            <a:chExt cx="4856992" cy="5092255"/>
          </a:xfrm>
        </p:grpSpPr>
        <p:sp>
          <p:nvSpPr>
            <p:cNvPr id="1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70;p22"/>
          <p:cNvSpPr txBox="1"/>
          <p:nvPr/>
        </p:nvSpPr>
        <p:spPr>
          <a:xfrm>
            <a:off x="683506" y="1943367"/>
            <a:ext cx="4342612" cy="5847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200" b="1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44;p21"/>
          <p:cNvSpPr txBox="1"/>
          <p:nvPr/>
        </p:nvSpPr>
        <p:spPr>
          <a:xfrm>
            <a:off x="8198673" y="1768674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529;p26"/>
          <p:cNvSpPr/>
          <p:nvPr/>
        </p:nvSpPr>
        <p:spPr>
          <a:xfrm>
            <a:off x="556352" y="3431623"/>
            <a:ext cx="4670164" cy="203128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in which strange and frightening things happen is 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……………….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6;p21"/>
          <p:cNvSpPr txBox="1"/>
          <p:nvPr/>
        </p:nvSpPr>
        <p:spPr>
          <a:xfrm>
            <a:off x="456114" y="4672225"/>
            <a:ext cx="1897189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horror film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3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557;p28"/>
          <p:cNvSpPr txBox="1"/>
          <p:nvPr/>
        </p:nvSpPr>
        <p:spPr>
          <a:xfrm>
            <a:off x="2341264" y="365125"/>
            <a:ext cx="906532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following sentences with the words in the box.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58;p28"/>
          <p:cNvSpPr/>
          <p:nvPr/>
        </p:nvSpPr>
        <p:spPr>
          <a:xfrm>
            <a:off x="1785873" y="36901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59;p28"/>
          <p:cNvSpPr txBox="1"/>
          <p:nvPr/>
        </p:nvSpPr>
        <p:spPr>
          <a:xfrm>
            <a:off x="1838658" y="26637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grpSp>
        <p:nvGrpSpPr>
          <p:cNvPr id="8" name="Google Shape;562;p28"/>
          <p:cNvGrpSpPr/>
          <p:nvPr/>
        </p:nvGrpSpPr>
        <p:grpSpPr>
          <a:xfrm>
            <a:off x="1909713" y="1144495"/>
            <a:ext cx="9184720" cy="985527"/>
            <a:chOff x="289981" y="457"/>
            <a:chExt cx="9184720" cy="985527"/>
          </a:xfrm>
        </p:grpSpPr>
        <p:sp>
          <p:nvSpPr>
            <p:cNvPr id="9" name="Google Shape;563;p28"/>
            <p:cNvSpPr/>
            <p:nvPr/>
          </p:nvSpPr>
          <p:spPr>
            <a:xfrm>
              <a:off x="289981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64;p28"/>
            <p:cNvSpPr txBox="1"/>
            <p:nvPr/>
          </p:nvSpPr>
          <p:spPr>
            <a:xfrm>
              <a:off x="289981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funny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565;p28"/>
            <p:cNvSpPr/>
            <p:nvPr/>
          </p:nvSpPr>
          <p:spPr>
            <a:xfrm>
              <a:off x="2096781" y="457"/>
              <a:ext cx="1777661" cy="985527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66;p28"/>
            <p:cNvSpPr txBox="1"/>
            <p:nvPr/>
          </p:nvSpPr>
          <p:spPr>
            <a:xfrm>
              <a:off x="2096781" y="457"/>
              <a:ext cx="1777661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interesting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67;p28"/>
            <p:cNvSpPr/>
            <p:nvPr/>
          </p:nvSpPr>
          <p:spPr>
            <a:xfrm>
              <a:off x="4038697" y="457"/>
              <a:ext cx="1822404" cy="985527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68;p28"/>
            <p:cNvSpPr txBox="1"/>
            <p:nvPr/>
          </p:nvSpPr>
          <p:spPr>
            <a:xfrm>
              <a:off x="4038697" y="457"/>
              <a:ext cx="1822404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frightening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69;p28"/>
            <p:cNvSpPr/>
            <p:nvPr/>
          </p:nvSpPr>
          <p:spPr>
            <a:xfrm>
              <a:off x="6025356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70;p28"/>
            <p:cNvSpPr txBox="1"/>
            <p:nvPr/>
          </p:nvSpPr>
          <p:spPr>
            <a:xfrm>
              <a:off x="6025356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moving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571;p28"/>
            <p:cNvSpPr/>
            <p:nvPr/>
          </p:nvSpPr>
          <p:spPr>
            <a:xfrm>
              <a:off x="7832156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72;p28"/>
            <p:cNvSpPr txBox="1"/>
            <p:nvPr/>
          </p:nvSpPr>
          <p:spPr>
            <a:xfrm>
              <a:off x="7832156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boring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573;p28"/>
          <p:cNvSpPr/>
          <p:nvPr/>
        </p:nvSpPr>
        <p:spPr>
          <a:xfrm>
            <a:off x="690513" y="2497325"/>
            <a:ext cx="11246866" cy="30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Going to the hospital can be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_________________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 child.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film was so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the audience couldn’t stop laughing.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people cried when they saw the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scenes of the film.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film last night was so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we fell asleep.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book is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got a lot of useful information from it.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0" name="Google Shape;574;p28"/>
          <p:cNvSpPr/>
          <p:nvPr/>
        </p:nvSpPr>
        <p:spPr>
          <a:xfrm>
            <a:off x="5358093" y="2617901"/>
            <a:ext cx="181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frightening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1" name="Google Shape;575;p28"/>
          <p:cNvSpPr/>
          <p:nvPr/>
        </p:nvSpPr>
        <p:spPr>
          <a:xfrm>
            <a:off x="3780485" y="3201553"/>
            <a:ext cx="1038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576;p28"/>
          <p:cNvSpPr/>
          <p:nvPr/>
        </p:nvSpPr>
        <p:spPr>
          <a:xfrm>
            <a:off x="6991516" y="3801178"/>
            <a:ext cx="128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577;p28"/>
          <p:cNvSpPr/>
          <p:nvPr/>
        </p:nvSpPr>
        <p:spPr>
          <a:xfrm>
            <a:off x="5180469" y="4399505"/>
            <a:ext cx="1148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boring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578;p28"/>
          <p:cNvSpPr/>
          <p:nvPr/>
        </p:nvSpPr>
        <p:spPr>
          <a:xfrm>
            <a:off x="2950645" y="4954446"/>
            <a:ext cx="178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285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4" y="83126"/>
            <a:ext cx="11979563" cy="677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95;p2"/>
          <p:cNvSpPr/>
          <p:nvPr/>
        </p:nvSpPr>
        <p:spPr>
          <a:xfrm>
            <a:off x="3636349" y="1437377"/>
            <a:ext cx="583211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4560" y="1071070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7;p2"/>
          <p:cNvSpPr txBox="1"/>
          <p:nvPr/>
        </p:nvSpPr>
        <p:spPr>
          <a:xfrm>
            <a:off x="3480766" y="2329457"/>
            <a:ext cx="56363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Let’s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go to the cinema tonight!</a:t>
            </a:r>
            <a:endParaRPr sz="32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8;p2"/>
          <p:cNvSpPr txBox="1"/>
          <p:nvPr/>
        </p:nvSpPr>
        <p:spPr>
          <a:xfrm>
            <a:off x="4389119" y="1524589"/>
            <a:ext cx="583211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 (P. 82)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01;p2"/>
          <p:cNvSpPr txBox="1"/>
          <p:nvPr/>
        </p:nvSpPr>
        <p:spPr>
          <a:xfrm>
            <a:off x="3151831" y="736615"/>
            <a:ext cx="502083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Period 62. Unit 8.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4" name="Google Shape;102;p2"/>
          <p:cNvSpPr txBox="1"/>
          <p:nvPr/>
        </p:nvSpPr>
        <p:spPr>
          <a:xfrm>
            <a:off x="7796227" y="717127"/>
            <a:ext cx="22161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 sz="4000" b="1" dirty="0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" name="Google Shape;10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3739" y="3096905"/>
            <a:ext cx="3702488" cy="233191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9263A112-E517-4C4B-B096-9BD787F88C64}"/>
              </a:ext>
            </a:extLst>
          </p:cNvPr>
          <p:cNvSpPr txBox="1"/>
          <p:nvPr/>
        </p:nvSpPr>
        <p:spPr>
          <a:xfrm>
            <a:off x="2804626" y="107035"/>
            <a:ext cx="8549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1DD74-912C-4BD9-BFB2-9144CFB73BD9}" type="datetime2">
              <a:rPr lang="en-US" altLang="vi-VN" sz="4000" b="1" smtClean="0">
                <a:solidFill>
                  <a:srgbClr val="0000FF"/>
                </a:solidFill>
                <a:latin typeface="Arial" panose="020B0604020202020204" pitchFamily="34" charset="0"/>
              </a:rPr>
              <a:pPr/>
              <a:t>Monday, February 5, 2024</a:t>
            </a:fld>
            <a:endParaRPr lang="vi-VN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9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604;p30"/>
          <p:cNvSpPr txBox="1"/>
          <p:nvPr/>
        </p:nvSpPr>
        <p:spPr>
          <a:xfrm>
            <a:off x="1154620" y="943095"/>
            <a:ext cx="1019918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about a type of film. Use some of the adjectives in Task 4.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05;p30"/>
          <p:cNvSpPr/>
          <p:nvPr/>
        </p:nvSpPr>
        <p:spPr>
          <a:xfrm>
            <a:off x="554375" y="104573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06;p30"/>
          <p:cNvSpPr txBox="1"/>
          <p:nvPr/>
        </p:nvSpPr>
        <p:spPr>
          <a:xfrm>
            <a:off x="600407" y="94309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dirty="0"/>
          </a:p>
        </p:txBody>
      </p:sp>
      <p:sp>
        <p:nvSpPr>
          <p:cNvPr id="8" name="Google Shape;608;p30"/>
          <p:cNvSpPr txBox="1"/>
          <p:nvPr/>
        </p:nvSpPr>
        <p:spPr>
          <a:xfrm>
            <a:off x="3849392" y="241095"/>
            <a:ext cx="3341983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609;p30"/>
          <p:cNvSpPr/>
          <p:nvPr/>
        </p:nvSpPr>
        <p:spPr>
          <a:xfrm>
            <a:off x="5180786" y="2276855"/>
            <a:ext cx="5713141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br>
              <a:rPr lang="en-US" sz="3200" dirty="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Do you like </a:t>
            </a: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documentaries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No, I don’t.</a:t>
            </a:r>
            <a:b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Why not?</a:t>
            </a:r>
            <a:b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I think they’re </a:t>
            </a: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boring.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0" name="Google Shape;610;p30" descr="Free photo School Education Teaching Students Classroom - Max Pix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84" y="2475172"/>
            <a:ext cx="3741230" cy="28683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7810500" y="3228975"/>
            <a:ext cx="2143125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117390" y="4695825"/>
            <a:ext cx="965160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1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93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43;p32"/>
          <p:cNvSpPr txBox="1"/>
          <p:nvPr/>
        </p:nvSpPr>
        <p:spPr>
          <a:xfrm>
            <a:off x="3867362" y="262236"/>
            <a:ext cx="3575063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CONSOLIDATION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644;p32"/>
          <p:cNvGrpSpPr/>
          <p:nvPr/>
        </p:nvGrpSpPr>
        <p:grpSpPr>
          <a:xfrm>
            <a:off x="1906682" y="1393604"/>
            <a:ext cx="8570818" cy="4262200"/>
            <a:chOff x="0" y="2485"/>
            <a:chExt cx="8889370" cy="4262200"/>
          </a:xfrm>
        </p:grpSpPr>
        <p:sp>
          <p:nvSpPr>
            <p:cNvPr id="11" name="Google Shape;645;p32"/>
            <p:cNvSpPr/>
            <p:nvPr/>
          </p:nvSpPr>
          <p:spPr>
            <a:xfrm>
              <a:off x="0" y="2300676"/>
              <a:ext cx="8889370" cy="1964009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46;p32"/>
            <p:cNvSpPr txBox="1"/>
            <p:nvPr/>
          </p:nvSpPr>
          <p:spPr>
            <a:xfrm>
              <a:off x="0" y="2300676"/>
              <a:ext cx="2666811" cy="1964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56025" rIns="256025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647;p32"/>
            <p:cNvSpPr/>
            <p:nvPr/>
          </p:nvSpPr>
          <p:spPr>
            <a:xfrm>
              <a:off x="0" y="2485"/>
              <a:ext cx="8889370" cy="1964009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48;p32"/>
            <p:cNvSpPr txBox="1"/>
            <p:nvPr/>
          </p:nvSpPr>
          <p:spPr>
            <a:xfrm>
              <a:off x="0" y="2485"/>
              <a:ext cx="2666811" cy="1964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4475" tIns="284475" rIns="284475" bIns="284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of the unit</a:t>
              </a:r>
              <a:endParaRPr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649;p32"/>
            <p:cNvSpPr/>
            <p:nvPr/>
          </p:nvSpPr>
          <p:spPr>
            <a:xfrm>
              <a:off x="4436013" y="169576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50;p32"/>
            <p:cNvSpPr txBox="1"/>
            <p:nvPr/>
          </p:nvSpPr>
          <p:spPr>
            <a:xfrm>
              <a:off x="4484952" y="218515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FILMS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651;p32"/>
            <p:cNvSpPr/>
            <p:nvPr/>
          </p:nvSpPr>
          <p:spPr>
            <a:xfrm>
              <a:off x="4060058" y="1840487"/>
              <a:ext cx="1629138" cy="668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8" name="Google Shape;652;p32"/>
            <p:cNvSpPr/>
            <p:nvPr/>
          </p:nvSpPr>
          <p:spPr>
            <a:xfrm>
              <a:off x="2806875" y="2508851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53;p32"/>
            <p:cNvSpPr txBox="1"/>
            <p:nvPr/>
          </p:nvSpPr>
          <p:spPr>
            <a:xfrm>
              <a:off x="2855814" y="2557790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654;p32"/>
            <p:cNvSpPr/>
            <p:nvPr/>
          </p:nvSpPr>
          <p:spPr>
            <a:xfrm>
              <a:off x="5689196" y="1840487"/>
              <a:ext cx="1629138" cy="668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1" name="Google Shape;655;p32"/>
            <p:cNvSpPr/>
            <p:nvPr/>
          </p:nvSpPr>
          <p:spPr>
            <a:xfrm>
              <a:off x="6065151" y="2508851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56;p32"/>
            <p:cNvSpPr txBox="1"/>
            <p:nvPr/>
          </p:nvSpPr>
          <p:spPr>
            <a:xfrm>
              <a:off x="6114090" y="2557790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Adjectives describing films</a:t>
              </a:r>
              <a:endParaRPr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032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-138112"/>
            <a:ext cx="12700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32000" y="381003"/>
            <a:ext cx="7924800" cy="1354201"/>
          </a:xfrm>
          <a:prstGeom prst="rect">
            <a:avLst/>
          </a:prstGeom>
          <a:noFill/>
        </p:spPr>
        <p:txBody>
          <a:bodyPr lIns="121903" tIns="60952" rIns="121903" bIns="60952">
            <a:spAutoFit/>
          </a:bodyPr>
          <a:lstStyle/>
          <a:p>
            <a:pPr algn="ctr" defTabSz="1219170">
              <a:buClrTx/>
              <a:defRPr/>
            </a:pPr>
            <a:r>
              <a:rPr lang="en-US" sz="8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37" y="4236397"/>
            <a:ext cx="4031610" cy="220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667;p33"/>
          <p:cNvSpPr txBox="1"/>
          <p:nvPr/>
        </p:nvSpPr>
        <p:spPr>
          <a:xfrm>
            <a:off x="1451956" y="2272146"/>
            <a:ext cx="7747462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words x 2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 B1,2,3 (P.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60,61)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your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film.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at least 3 adjectives to describe it.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390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662;p33"/>
          <p:cNvSpPr txBox="1"/>
          <p:nvPr/>
        </p:nvSpPr>
        <p:spPr>
          <a:xfrm>
            <a:off x="1131589" y="1270357"/>
            <a:ext cx="56502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667;p33"/>
          <p:cNvSpPr txBox="1"/>
          <p:nvPr/>
        </p:nvSpPr>
        <p:spPr>
          <a:xfrm>
            <a:off x="1451956" y="2272146"/>
            <a:ext cx="7747462" cy="166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your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film.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at least 3 adjectives to describe it.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3703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3"/>
          <p:cNvSpPr txBox="1"/>
          <p:nvPr/>
        </p:nvSpPr>
        <p:spPr>
          <a:xfrm>
            <a:off x="1131589" y="1270357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667" name="Google Shape;667;p33"/>
          <p:cNvSpPr txBox="1"/>
          <p:nvPr/>
        </p:nvSpPr>
        <p:spPr>
          <a:xfrm>
            <a:off x="1451956" y="2272146"/>
            <a:ext cx="7747462" cy="166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your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film.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at least 3 adjectives to describe it.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04948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B01F1A-28E4-426D-9216-A00865BD6339}"/>
              </a:ext>
            </a:extLst>
          </p:cNvPr>
          <p:cNvSpPr/>
          <p:nvPr/>
        </p:nvSpPr>
        <p:spPr>
          <a:xfrm>
            <a:off x="1750141" y="1055187"/>
            <a:ext cx="89670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I. OBJECTIVES:  </a:t>
            </a:r>
            <a:endParaRPr lang="vi-VN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By the end of this lesson, students will be able to gain:</a:t>
            </a:r>
            <a:endParaRPr lang="vi-VN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Knowledge</a:t>
            </a:r>
            <a:endParaRPr lang="vi-VN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An overview about the topic “Films” </a:t>
            </a:r>
            <a:endParaRPr lang="vi-VN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Lexical items related to the topic “Films”:   types of films; adjectives describing films.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92632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oogle Shape;177;p8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7476" y="1294894"/>
            <a:ext cx="7804782" cy="3902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53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" y="-7620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3;p9"/>
          <p:cNvSpPr txBox="1"/>
          <p:nvPr/>
        </p:nvSpPr>
        <p:spPr>
          <a:xfrm>
            <a:off x="2268052" y="4892411"/>
            <a:ext cx="429006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7941E"/>
              </a:buClr>
              <a:buSzPts val="6000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tasy (n): </a:t>
            </a: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28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fæntəsi</a:t>
            </a: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endParaRPr lang="en-US" sz="2800" dirty="0"/>
          </a:p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" name="Google Shape;184;p9"/>
          <p:cNvSpPr/>
          <p:nvPr/>
        </p:nvSpPr>
        <p:spPr>
          <a:xfrm>
            <a:off x="6311018" y="4979271"/>
            <a:ext cx="405089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phim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giả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/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viễn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tưởng</a:t>
            </a:r>
            <a:endParaRPr sz="28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Google Shape;185;p9"/>
          <p:cNvSpPr/>
          <p:nvPr/>
        </p:nvSpPr>
        <p:spPr>
          <a:xfrm>
            <a:off x="4022884" y="5086878"/>
            <a:ext cx="235462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" name="Google Shape;187;p9"/>
          <p:cNvSpPr txBox="1"/>
          <p:nvPr/>
        </p:nvSpPr>
        <p:spPr>
          <a:xfrm>
            <a:off x="2038333" y="308402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I. </a:t>
            </a:r>
            <a:r>
              <a:rPr lang="en-US" sz="2400" b="1" dirty="0">
                <a:solidFill>
                  <a:schemeClr val="dk1"/>
                </a:solidFill>
              </a:rPr>
              <a:t>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88;p9" descr="Harry Potter and the Chamber of Secrets (film) | Books turn Movies Wikia |  Fando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58327" y="940946"/>
            <a:ext cx="3165492" cy="404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ukfanny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81863" y="6972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9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3" y="84839"/>
            <a:ext cx="12622491" cy="668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08402"/>
            <a:ext cx="2741057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4;p10"/>
          <p:cNvSpPr txBox="1"/>
          <p:nvPr/>
        </p:nvSpPr>
        <p:spPr>
          <a:xfrm>
            <a:off x="2105211" y="4859575"/>
            <a:ext cx="562294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7941E"/>
              </a:buClr>
              <a:buSzPts val="6000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rror film (n) </a:t>
            </a: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/'</a:t>
            </a:r>
            <a:r>
              <a:rPr lang="en-US" sz="28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hɒrə</a:t>
            </a: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fɪlm</a:t>
            </a: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/: </a:t>
            </a:r>
            <a:endParaRPr lang="en-US" sz="2800" dirty="0"/>
          </a:p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Google Shape;195;p10"/>
          <p:cNvSpPr/>
          <p:nvPr/>
        </p:nvSpPr>
        <p:spPr>
          <a:xfrm>
            <a:off x="7147287" y="4947828"/>
            <a:ext cx="285455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phim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kinh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dị</a:t>
            </a:r>
            <a:endParaRPr sz="28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9" name="Google Shape;199;p10" descr="Ghostface | Horror movies, Scream movie, Horror movie ic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982" y="1027906"/>
            <a:ext cx="3013435" cy="3855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ald4us116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00381" y="8759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3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17829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05;p11"/>
          <p:cNvSpPr txBox="1"/>
          <p:nvPr/>
        </p:nvSpPr>
        <p:spPr>
          <a:xfrm>
            <a:off x="1561740" y="4654934"/>
            <a:ext cx="614675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7941E"/>
              </a:buClr>
              <a:buSzPts val="6000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 docu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men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tary (n): </a:t>
            </a: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8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dɒkj</a:t>
            </a:r>
            <a:r>
              <a:rPr lang="en-US" sz="2800" b="1" dirty="0" err="1">
                <a:solidFill>
                  <a:srgbClr val="00CCFF"/>
                </a:solidFill>
                <a:latin typeface="Calibri"/>
                <a:ea typeface="Calibri"/>
                <a:cs typeface="Calibri"/>
                <a:sym typeface="Calibri"/>
              </a:rPr>
              <a:t>ə</a:t>
            </a:r>
            <a:r>
              <a:rPr lang="en-US" sz="28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ˈmentəri</a:t>
            </a: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/: </a:t>
            </a:r>
          </a:p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" name="Google Shape;206;p11"/>
          <p:cNvSpPr/>
          <p:nvPr/>
        </p:nvSpPr>
        <p:spPr>
          <a:xfrm>
            <a:off x="7232382" y="4778440"/>
            <a:ext cx="27801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phim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tài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liệu</a:t>
            </a:r>
            <a:endParaRPr sz="28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1" name="Google Shape;210;p11" descr="The History of Documentary Film Making | DocumentaryTub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63385" y="1078429"/>
            <a:ext cx="6658072" cy="3374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DOCUMENTARY - Định nghĩa trong Từ điển tiếng Anh Cambrid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34057" y="365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9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08402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16;p12"/>
          <p:cNvSpPr txBox="1"/>
          <p:nvPr/>
        </p:nvSpPr>
        <p:spPr>
          <a:xfrm>
            <a:off x="2019156" y="4872583"/>
            <a:ext cx="407684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7941E"/>
              </a:buClr>
              <a:buSzPts val="6600"/>
            </a:pP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medy (n) </a:t>
            </a: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28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kɒmədi</a:t>
            </a: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/: </a:t>
            </a:r>
            <a:endParaRPr lang="en-US" sz="2800" dirty="0"/>
          </a:p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600"/>
              <a:buFont typeface="Arial"/>
              <a:buNone/>
            </a:pPr>
            <a:endParaRPr sz="28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17;p12"/>
          <p:cNvSpPr/>
          <p:nvPr/>
        </p:nvSpPr>
        <p:spPr>
          <a:xfrm>
            <a:off x="5689371" y="5000114"/>
            <a:ext cx="17044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hài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221;p12" descr="Online Comedy Club cho Android - Tải về AP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8327" y="937807"/>
            <a:ext cx="2982929" cy="394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ukcombi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56714" y="5263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9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1734</Words>
  <Application>Microsoft Office PowerPoint</Application>
  <PresentationFormat>Widescreen</PresentationFormat>
  <Paragraphs>303</Paragraphs>
  <Slides>35</Slides>
  <Notes>5</Notes>
  <HiddenSlides>0</HiddenSlides>
  <MMClips>17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Cordia New</vt:lpstr>
      <vt:lpstr>Calibri</vt:lpstr>
      <vt:lpstr>Mali SemiBold</vt:lpstr>
      <vt:lpstr>VNI-Ariston</vt:lpstr>
      <vt:lpstr>Punsukpukpik</vt:lpstr>
      <vt:lpstr>Arial</vt:lpstr>
      <vt:lpstr>Open Sans</vt:lpstr>
      <vt:lpstr>Noto Sans Symbols</vt:lpstr>
      <vt:lpstr>Times New Roman</vt:lpstr>
      <vt:lpstr>Aharoni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51</cp:revision>
  <dcterms:created xsi:type="dcterms:W3CDTF">2020-12-09T02:04:09Z</dcterms:created>
  <dcterms:modified xsi:type="dcterms:W3CDTF">2024-02-05T08:33:50Z</dcterms:modified>
</cp:coreProperties>
</file>