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304" r:id="rId3"/>
    <p:sldId id="318" r:id="rId4"/>
    <p:sldId id="310" r:id="rId5"/>
    <p:sldId id="311" r:id="rId6"/>
    <p:sldId id="312" r:id="rId7"/>
    <p:sldId id="319" r:id="rId8"/>
    <p:sldId id="313" r:id="rId9"/>
    <p:sldId id="315" r:id="rId10"/>
    <p:sldId id="316" r:id="rId11"/>
    <p:sldId id="321" r:id="rId12"/>
    <p:sldId id="314" r:id="rId13"/>
    <p:sldId id="322" r:id="rId14"/>
    <p:sldId id="317" r:id="rId15"/>
    <p:sldId id="305" r:id="rId16"/>
    <p:sldId id="306" r:id="rId17"/>
    <p:sldId id="307" r:id="rId18"/>
    <p:sldId id="308" r:id="rId19"/>
    <p:sldId id="337" r:id="rId20"/>
    <p:sldId id="336" r:id="rId21"/>
    <p:sldId id="323" r:id="rId22"/>
    <p:sldId id="324" r:id="rId23"/>
    <p:sldId id="325" r:id="rId24"/>
    <p:sldId id="339" r:id="rId25"/>
    <p:sldId id="338" r:id="rId26"/>
    <p:sldId id="309" r:id="rId27"/>
    <p:sldId id="327" r:id="rId28"/>
    <p:sldId id="328" r:id="rId29"/>
    <p:sldId id="329" r:id="rId30"/>
    <p:sldId id="331" r:id="rId31"/>
    <p:sldId id="33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003399"/>
    <a:srgbClr val="005AAB"/>
    <a:srgbClr val="FF6699"/>
    <a:srgbClr val="F16649"/>
    <a:srgbClr val="D7EACC"/>
    <a:srgbClr val="0088EE"/>
    <a:srgbClr val="CFD5EA"/>
    <a:srgbClr val="A3E7FF"/>
    <a:srgbClr val="75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89" autoAdjust="0"/>
    <p:restoredTop sz="94660"/>
  </p:normalViewPr>
  <p:slideViewPr>
    <p:cSldViewPr snapToGrid="0" showGuides="1">
      <p:cViewPr varScale="1">
        <p:scale>
          <a:sx n="80" d="100"/>
          <a:sy n="80" d="100"/>
        </p:scale>
        <p:origin x="72" y="125"/>
      </p:cViewPr>
      <p:guideLst>
        <p:guide orient="horz" pos="22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3826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3044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1065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51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6862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0973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45960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067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3905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3980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71854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059162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8.png"/><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36"/>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376411" y="1002408"/>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a:solidFill>
                  <a:srgbClr val="0000FF"/>
                </a:solidFill>
                <a:latin typeface="VNI-Ariston" pitchFamily="2" charset="0"/>
              </a:rPr>
              <a:t>Hello every one !!!</a:t>
            </a:r>
            <a:endParaRPr lang="en-US" sz="4400" b="1" dirty="0">
              <a:solidFill>
                <a:srgbClr val="0000FF"/>
              </a:solidFill>
              <a:latin typeface="VNI-Ariston" pitchFamily="2" charset="0"/>
            </a:endParaRPr>
          </a:p>
        </p:txBody>
      </p:sp>
      <p:sp>
        <p:nvSpPr>
          <p:cNvPr id="7" name="Rectangle 3"/>
          <p:cNvSpPr>
            <a:spLocks noChangeArrowheads="1"/>
          </p:cNvSpPr>
          <p:nvPr/>
        </p:nvSpPr>
        <p:spPr bwMode="auto">
          <a:xfrm>
            <a:off x="3089856" y="251138"/>
            <a:ext cx="5648892" cy="5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r>
              <a:rPr lang="en-US" sz="2800" b="1" dirty="0">
                <a:solidFill>
                  <a:srgbClr val="FF0000"/>
                </a:solidFill>
                <a:latin typeface="Times New Roman" pitchFamily="18" charset="0"/>
                <a:cs typeface="Times New Roman" pitchFamily="18" charset="0"/>
              </a:rPr>
              <a:t>PHU THI SECONDARY SCHOOL</a:t>
            </a:r>
            <a:endParaRPr lang="vi-VN" sz="2800" dirty="0">
              <a:solidFill>
                <a:srgbClr val="FF0000"/>
              </a:solidFill>
              <a:latin typeface="Times New Roman" pitchFamily="18" charset="0"/>
              <a:cs typeface="Times New Roman" pitchFamily="18"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38093" y="2446958"/>
            <a:ext cx="3810000" cy="3810000"/>
          </a:xfrm>
          <a:prstGeom prst="rect">
            <a:avLst/>
          </a:prstGeom>
          <a:noFill/>
        </p:spPr>
      </p:pic>
      <p:sp>
        <p:nvSpPr>
          <p:cNvPr id="10" name="Text Box 7"/>
          <p:cNvSpPr txBox="1">
            <a:spLocks noChangeArrowheads="1"/>
          </p:cNvSpPr>
          <p:nvPr/>
        </p:nvSpPr>
        <p:spPr bwMode="auto">
          <a:xfrm>
            <a:off x="5262093" y="3132759"/>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32937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4A4742C-CA8F-43ED-9D3D-6EEF8B47A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073" y="450762"/>
            <a:ext cx="5602310" cy="3709114"/>
          </a:xfrm>
          <a:prstGeom prst="rect">
            <a:avLst/>
          </a:prstGeom>
        </p:spPr>
      </p:pic>
      <p:sp>
        <p:nvSpPr>
          <p:cNvPr id="4" name="TextBox 3"/>
          <p:cNvSpPr txBox="1"/>
          <p:nvPr/>
        </p:nvSpPr>
        <p:spPr>
          <a:xfrm>
            <a:off x="3327042" y="4406394"/>
            <a:ext cx="6259132" cy="584775"/>
          </a:xfrm>
          <a:prstGeom prst="rect">
            <a:avLst/>
          </a:prstGeom>
          <a:noFill/>
        </p:spPr>
        <p:txBody>
          <a:bodyPr wrap="square" rtlCol="0">
            <a:spAutoFit/>
          </a:bodyPr>
          <a:lstStyle/>
          <a:p>
            <a:r>
              <a:rPr lang="en-GB" sz="3200" b="1" dirty="0"/>
              <a:t>Do you know who this man is?</a:t>
            </a:r>
            <a:endParaRPr lang="en-US" sz="3200" b="1" dirty="0"/>
          </a:p>
        </p:txBody>
      </p:sp>
      <p:sp>
        <p:nvSpPr>
          <p:cNvPr id="2" name="TextBox 1"/>
          <p:cNvSpPr txBox="1"/>
          <p:nvPr/>
        </p:nvSpPr>
        <p:spPr>
          <a:xfrm>
            <a:off x="3327042" y="5057353"/>
            <a:ext cx="1700013" cy="584775"/>
          </a:xfrm>
          <a:prstGeom prst="rect">
            <a:avLst/>
          </a:prstGeom>
          <a:noFill/>
        </p:spPr>
        <p:txBody>
          <a:bodyPr wrap="square" rtlCol="0">
            <a:spAutoFit/>
          </a:bodyPr>
          <a:lstStyle/>
          <a:p>
            <a:r>
              <a:rPr lang="en-GB" sz="3200" b="1" dirty="0">
                <a:solidFill>
                  <a:srgbClr val="FF0000"/>
                </a:solidFill>
              </a:rPr>
              <a:t>It’s </a:t>
            </a:r>
            <a:r>
              <a:rPr lang="en-US" sz="3200" b="1" dirty="0">
                <a:solidFill>
                  <a:srgbClr val="FF0000"/>
                </a:solidFill>
              </a:rPr>
              <a:t>Pelé</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 calcmode="lin" valueType="num">
                                      <p:cBhvr>
                                        <p:cTn id="15" dur="1500" fill="hold"/>
                                        <p:tgtEl>
                                          <p:spTgt spid="4"/>
                                        </p:tgtEl>
                                        <p:attrNameLst>
                                          <p:attrName>style.rotation</p:attrName>
                                        </p:attrNameLst>
                                      </p:cBhvr>
                                      <p:tavLst>
                                        <p:tav tm="0">
                                          <p:val>
                                            <p:fltVal val="90"/>
                                          </p:val>
                                        </p:tav>
                                        <p:tav tm="100000">
                                          <p:val>
                                            <p:fltVal val="0"/>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66814"/>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 y="-438538"/>
            <a:ext cx="12098694"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11559" y="1072889"/>
            <a:ext cx="979714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a:solidFill>
                  <a:srgbClr val="FFFF00"/>
                </a:solidFill>
              </a:rPr>
              <a:t>PERIOD 65:UNIT 8: SPORTS AND GAMES</a:t>
            </a:r>
            <a:endParaRPr lang="en-US" sz="4400" b="1" dirty="0">
              <a:solidFill>
                <a:srgbClr val="FFFF00"/>
              </a:solidFill>
            </a:endParaRPr>
          </a:p>
        </p:txBody>
      </p:sp>
      <p:sp>
        <p:nvSpPr>
          <p:cNvPr id="13" name="TextBox 12"/>
          <p:cNvSpPr txBox="1"/>
          <p:nvPr/>
        </p:nvSpPr>
        <p:spPr>
          <a:xfrm>
            <a:off x="4251735" y="2056717"/>
            <a:ext cx="4556364" cy="523220"/>
          </a:xfrm>
          <a:prstGeom prst="rect">
            <a:avLst/>
          </a:prstGeom>
          <a:noFill/>
        </p:spPr>
        <p:txBody>
          <a:bodyPr wrap="square" rtlCol="0">
            <a:spAutoFit/>
          </a:bodyPr>
          <a:lstStyle/>
          <a:p>
            <a:r>
              <a:rPr lang="en-GB" sz="2800" b="1" dirty="0">
                <a:solidFill>
                  <a:schemeClr val="bg1"/>
                </a:solidFill>
                <a:latin typeface=".VnBahamasBH" pitchFamily="34" charset="0"/>
              </a:rPr>
              <a:t>LESSON 4: SKILLS 1 (p. 22)</a:t>
            </a:r>
            <a:endParaRPr lang="en-US" sz="2800" b="1" dirty="0">
              <a:solidFill>
                <a:schemeClr val="bg1"/>
              </a:solidFill>
              <a:latin typeface=".VnBahamasBH" pitchFamily="34" charset="0"/>
            </a:endParaRPr>
          </a:p>
        </p:txBody>
      </p:sp>
      <p:sp>
        <p:nvSpPr>
          <p:cNvPr id="16" name="TextBox 15"/>
          <p:cNvSpPr txBox="1"/>
          <p:nvPr/>
        </p:nvSpPr>
        <p:spPr>
          <a:xfrm>
            <a:off x="4111944" y="2708230"/>
            <a:ext cx="3557176" cy="1236029"/>
          </a:xfrm>
          <a:prstGeom prst="rect">
            <a:avLst/>
          </a:prstGeom>
          <a:noFill/>
        </p:spPr>
        <p:txBody>
          <a:bodyPr wrap="square" rtlCol="0">
            <a:spAutoFit/>
          </a:bodyPr>
          <a:lstStyle/>
          <a:p>
            <a:pPr algn="ctr"/>
            <a:r>
              <a:rPr lang="en-US" sz="4000" b="1" dirty="0">
                <a:solidFill>
                  <a:srgbClr val="FFFF00"/>
                </a:solidFill>
              </a:rPr>
              <a:t>* Reading</a:t>
            </a:r>
          </a:p>
          <a:p>
            <a:pPr algn="ctr"/>
            <a:r>
              <a:rPr lang="en-US" sz="4000" b="1" dirty="0">
                <a:solidFill>
                  <a:srgbClr val="FFFF00"/>
                </a:solidFill>
              </a:rPr>
              <a:t> * Speaking</a:t>
            </a:r>
          </a:p>
          <a:p>
            <a:pPr algn="ctr"/>
            <a:endParaRPr lang="en-US" sz="4000" b="1" dirty="0">
              <a:solidFill>
                <a:srgbClr val="FFFF00"/>
              </a:solidFill>
            </a:endParaRPr>
          </a:p>
          <a:p>
            <a:pPr algn="ctr"/>
            <a:endParaRPr lang="en-US" sz="4000" b="1" dirty="0">
              <a:solidFill>
                <a:srgbClr val="FFFF00"/>
              </a:solidFill>
            </a:endParaRPr>
          </a:p>
        </p:txBody>
      </p:sp>
      <p:sp>
        <p:nvSpPr>
          <p:cNvPr id="19" name="TextBox 18">
            <a:extLst>
              <a:ext uri="{FF2B5EF4-FFF2-40B4-BE49-F238E27FC236}">
                <a16:creationId xmlns:a16="http://schemas.microsoft.com/office/drawing/2014/main" id="{70D0C596-4957-46EB-8E87-153FBEB84203}"/>
              </a:ext>
            </a:extLst>
          </p:cNvPr>
          <p:cNvSpPr txBox="1"/>
          <p:nvPr/>
        </p:nvSpPr>
        <p:spPr>
          <a:xfrm>
            <a:off x="1306286" y="3911257"/>
            <a:ext cx="9168492" cy="1043171"/>
          </a:xfrm>
          <a:prstGeom prst="rect">
            <a:avLst/>
          </a:prstGeom>
          <a:noFill/>
        </p:spPr>
        <p:txBody>
          <a:bodyPr wrap="square">
            <a:spAutoFit/>
          </a:bodyPr>
          <a:lstStyle/>
          <a:p>
            <a:pPr>
              <a:lnSpc>
                <a:spcPct val="115000"/>
              </a:lnSpc>
              <a:spcAft>
                <a:spcPts val="100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Develop reading skill for general and specific information about Pelé.</a:t>
            </a:r>
            <a:endParaRPr lang="vi-VN"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Talk about famous </a:t>
            </a: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sports people</a:t>
            </a:r>
            <a:r>
              <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4">
            <a:extLst>
              <a:ext uri="{FF2B5EF4-FFF2-40B4-BE49-F238E27FC236}">
                <a16:creationId xmlns:a16="http://schemas.microsoft.com/office/drawing/2014/main" id="{90389D7F-0CC3-4BD5-BA2F-374DBCDDA8CB}"/>
              </a:ext>
            </a:extLst>
          </p:cNvPr>
          <p:cNvSpPr txBox="1"/>
          <p:nvPr/>
        </p:nvSpPr>
        <p:spPr>
          <a:xfrm>
            <a:off x="2350890" y="206989"/>
            <a:ext cx="8549174"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0FB7BD"/>
                </a:solidFill>
                <a:latin typeface="Arial" panose="020B0604020202020204" pitchFamily="34" charset="0"/>
              </a:rPr>
              <a:pPr/>
              <a:t>Tuesday, February 20, 2024</a:t>
            </a:fld>
            <a:endParaRPr lang="vi-VN" sz="4000" dirty="0">
              <a:solidFill>
                <a:srgbClr val="0FB7BD"/>
              </a:solidFill>
            </a:endParaRPr>
          </a:p>
        </p:txBody>
      </p:sp>
    </p:spTree>
    <p:extLst>
      <p:ext uri="{BB962C8B-B14F-4D97-AF65-F5344CB8AC3E}">
        <p14:creationId xmlns:p14="http://schemas.microsoft.com/office/powerpoint/2010/main" val="19344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9817996" y="6111026"/>
            <a:ext cx="631064" cy="579549"/>
          </a:xfrm>
          <a:prstGeom prst="star5">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290" y="112835"/>
            <a:ext cx="474052"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2758113" y="143613"/>
            <a:ext cx="8346871" cy="461665"/>
          </a:xfrm>
          <a:prstGeom prst="rect">
            <a:avLst/>
          </a:prstGeom>
          <a:noFill/>
        </p:spPr>
        <p:txBody>
          <a:bodyPr wrap="square" rtlCol="0">
            <a:spAutoFit/>
          </a:bodyPr>
          <a:lstStyle/>
          <a:p>
            <a:r>
              <a:rPr lang="en-US" sz="2400" b="1" spc="-100" dirty="0">
                <a:effectLst>
                  <a:glow rad="88900">
                    <a:schemeClr val="bg1"/>
                  </a:glow>
                </a:effectLst>
                <a:latin typeface="Arial" panose="020B0604020202020204" pitchFamily="34" charset="0"/>
                <a:cs typeface="Arial" panose="020B0604020202020204" pitchFamily="34" charset="0"/>
              </a:rPr>
              <a:t>Work in pairs. Discuss the questions.</a:t>
            </a:r>
          </a:p>
        </p:txBody>
      </p:sp>
      <p:grpSp>
        <p:nvGrpSpPr>
          <p:cNvPr id="6" name="Group 5"/>
          <p:cNvGrpSpPr/>
          <p:nvPr/>
        </p:nvGrpSpPr>
        <p:grpSpPr>
          <a:xfrm>
            <a:off x="1756707" y="1105479"/>
            <a:ext cx="5728817" cy="501096"/>
            <a:chOff x="363373" y="1262747"/>
            <a:chExt cx="5728817" cy="501096"/>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5264876" cy="492443"/>
            </a:xfrm>
            <a:prstGeom prst="rect">
              <a:avLst/>
            </a:prstGeom>
            <a:noFill/>
          </p:spPr>
          <p:txBody>
            <a:bodyPr wrap="square" rtlCol="0">
              <a:spAutoFit/>
            </a:bodyPr>
            <a:lstStyle/>
            <a:p>
              <a:r>
                <a:rPr lang="en-US" sz="2600" dirty="0"/>
                <a:t>What do you know about Pelé?</a:t>
              </a:r>
              <a:endParaRPr lang="en-US" sz="2600" i="1" dirty="0"/>
            </a:p>
          </p:txBody>
        </p:sp>
      </p:grpSp>
      <p:grpSp>
        <p:nvGrpSpPr>
          <p:cNvPr id="9" name="Group 8"/>
          <p:cNvGrpSpPr/>
          <p:nvPr/>
        </p:nvGrpSpPr>
        <p:grpSpPr>
          <a:xfrm>
            <a:off x="1756707" y="2057979"/>
            <a:ext cx="5728817" cy="501096"/>
            <a:chOff x="363373" y="1262747"/>
            <a:chExt cx="5728817" cy="501096"/>
          </a:xfrm>
        </p:grpSpPr>
        <p:sp>
          <p:nvSpPr>
            <p:cNvPr id="10" name="TextBox 9"/>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1" name="TextBox 10"/>
            <p:cNvSpPr txBox="1"/>
            <p:nvPr/>
          </p:nvSpPr>
          <p:spPr>
            <a:xfrm>
              <a:off x="827314" y="1271400"/>
              <a:ext cx="5264876" cy="492443"/>
            </a:xfrm>
            <a:prstGeom prst="rect">
              <a:avLst/>
            </a:prstGeom>
            <a:noFill/>
          </p:spPr>
          <p:txBody>
            <a:bodyPr wrap="square" rtlCol="0">
              <a:spAutoFit/>
            </a:bodyPr>
            <a:lstStyle/>
            <a:p>
              <a:r>
                <a:rPr lang="en-US" sz="2600" dirty="0"/>
                <a:t>What is special about him?</a:t>
              </a:r>
              <a:endParaRPr lang="en-US" sz="2600" i="1" dirty="0"/>
            </a:p>
          </p:txBody>
        </p:sp>
      </p:grpSp>
      <p:pic>
        <p:nvPicPr>
          <p:cNvPr id="12" name="Picture 11">
            <a:extLst>
              <a:ext uri="{FF2B5EF4-FFF2-40B4-BE49-F238E27FC236}">
                <a16:creationId xmlns:a16="http://schemas.microsoft.com/office/drawing/2014/main" id="{44A4742C-CA8F-43ED-9D3D-6EEF8B47A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6310" y="947566"/>
            <a:ext cx="3163913" cy="2731982"/>
          </a:xfrm>
          <a:prstGeom prst="rect">
            <a:avLst/>
          </a:prstGeom>
        </p:spPr>
      </p:pic>
      <p:sp>
        <p:nvSpPr>
          <p:cNvPr id="13" name="TextBox 12">
            <a:extLst>
              <a:ext uri="{FF2B5EF4-FFF2-40B4-BE49-F238E27FC236}">
                <a16:creationId xmlns:a16="http://schemas.microsoft.com/office/drawing/2014/main" id="{911FD74E-8928-4652-BB6E-9F4EEDEC504A}"/>
              </a:ext>
            </a:extLst>
          </p:cNvPr>
          <p:cNvSpPr txBox="1"/>
          <p:nvPr/>
        </p:nvSpPr>
        <p:spPr>
          <a:xfrm>
            <a:off x="7490692" y="4281225"/>
            <a:ext cx="2781402" cy="461665"/>
          </a:xfrm>
          <a:prstGeom prst="rect">
            <a:avLst/>
          </a:prstGeom>
          <a:noFill/>
        </p:spPr>
        <p:txBody>
          <a:bodyPr wrap="none" rtlCol="0">
            <a:spAutoFit/>
          </a:bodyPr>
          <a:lstStyle/>
          <a:p>
            <a:r>
              <a:rPr lang="en-US" sz="2400" b="1" dirty="0">
                <a:solidFill>
                  <a:srgbClr val="FF0000"/>
                </a:solidFill>
              </a:rPr>
              <a:t>…the best footballer</a:t>
            </a:r>
          </a:p>
        </p:txBody>
      </p:sp>
      <p:sp>
        <p:nvSpPr>
          <p:cNvPr id="14" name="TextBox 13">
            <a:extLst>
              <a:ext uri="{FF2B5EF4-FFF2-40B4-BE49-F238E27FC236}">
                <a16:creationId xmlns:a16="http://schemas.microsoft.com/office/drawing/2014/main" id="{FD2D1241-2E84-4606-A461-2D9D405A687F}"/>
              </a:ext>
            </a:extLst>
          </p:cNvPr>
          <p:cNvSpPr txBox="1"/>
          <p:nvPr/>
        </p:nvSpPr>
        <p:spPr>
          <a:xfrm>
            <a:off x="7730181" y="4823661"/>
            <a:ext cx="1860509" cy="461665"/>
          </a:xfrm>
          <a:prstGeom prst="rect">
            <a:avLst/>
          </a:prstGeom>
          <a:noFill/>
        </p:spPr>
        <p:txBody>
          <a:bodyPr wrap="none" rtlCol="0">
            <a:spAutoFit/>
          </a:bodyPr>
          <a:lstStyle/>
          <a:p>
            <a:r>
              <a:rPr lang="en-US" sz="2400" b="1" dirty="0">
                <a:solidFill>
                  <a:srgbClr val="FF0000"/>
                </a:solidFill>
              </a:rPr>
              <a:t>… from Brazil</a:t>
            </a:r>
          </a:p>
        </p:txBody>
      </p:sp>
      <p:sp>
        <p:nvSpPr>
          <p:cNvPr id="15" name="TextBox 14">
            <a:extLst>
              <a:ext uri="{FF2B5EF4-FFF2-40B4-BE49-F238E27FC236}">
                <a16:creationId xmlns:a16="http://schemas.microsoft.com/office/drawing/2014/main" id="{A1951E6D-72E6-44B8-8660-29DEE16AADE3}"/>
              </a:ext>
            </a:extLst>
          </p:cNvPr>
          <p:cNvSpPr txBox="1"/>
          <p:nvPr/>
        </p:nvSpPr>
        <p:spPr>
          <a:xfrm>
            <a:off x="7197887" y="5366097"/>
            <a:ext cx="2940036" cy="461665"/>
          </a:xfrm>
          <a:prstGeom prst="rect">
            <a:avLst/>
          </a:prstGeom>
          <a:noFill/>
        </p:spPr>
        <p:txBody>
          <a:bodyPr wrap="none" rtlCol="0">
            <a:spAutoFit/>
          </a:bodyPr>
          <a:lstStyle/>
          <a:p>
            <a:r>
              <a:rPr lang="en-US" sz="2400" b="1" dirty="0">
                <a:solidFill>
                  <a:srgbClr val="FF0000"/>
                </a:solidFill>
              </a:rPr>
              <a:t>… won the World Cup</a:t>
            </a:r>
          </a:p>
        </p:txBody>
      </p:sp>
      <p:sp>
        <p:nvSpPr>
          <p:cNvPr id="16" name="TextBox 15">
            <a:extLst>
              <a:ext uri="{FF2B5EF4-FFF2-40B4-BE49-F238E27FC236}">
                <a16:creationId xmlns:a16="http://schemas.microsoft.com/office/drawing/2014/main" id="{D98741D5-E3D2-4468-A68A-FF4A15DC08BB}"/>
              </a:ext>
            </a:extLst>
          </p:cNvPr>
          <p:cNvSpPr txBox="1"/>
          <p:nvPr/>
        </p:nvSpPr>
        <p:spPr>
          <a:xfrm>
            <a:off x="7301148" y="5914875"/>
            <a:ext cx="2968505" cy="461665"/>
          </a:xfrm>
          <a:prstGeom prst="rect">
            <a:avLst/>
          </a:prstGeom>
          <a:noFill/>
        </p:spPr>
        <p:txBody>
          <a:bodyPr wrap="none" rtlCol="0">
            <a:spAutoFit/>
          </a:bodyPr>
          <a:lstStyle/>
          <a:p>
            <a:r>
              <a:rPr lang="en-US" sz="2400" b="1" dirty="0">
                <a:solidFill>
                  <a:srgbClr val="FF0000"/>
                </a:solidFill>
              </a:rPr>
              <a:t>… the King of Football</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76110" y="980222"/>
            <a:ext cx="2123145" cy="523220"/>
          </a:xfrm>
          <a:prstGeom prst="rect">
            <a:avLst/>
          </a:prstGeom>
        </p:spPr>
        <p:txBody>
          <a:bodyPr wrap="none">
            <a:spAutoFit/>
          </a:bodyPr>
          <a:lstStyle/>
          <a:p>
            <a:r>
              <a:rPr lang="en-US" sz="2800" b="1" dirty="0">
                <a:solidFill>
                  <a:srgbClr val="00B0F0"/>
                </a:solidFill>
                <a:ea typeface="Calibri"/>
                <a:cs typeface="Calibri"/>
              </a:rPr>
              <a:t>I. Vocabulary</a:t>
            </a:r>
            <a:endParaRPr lang="en-US" sz="2800" dirty="0">
              <a:solidFill>
                <a:srgbClr val="00B0F0"/>
              </a:solidFill>
            </a:endParaRPr>
          </a:p>
        </p:txBody>
      </p:sp>
      <p:sp>
        <p:nvSpPr>
          <p:cNvPr id="11" name="Rectangle 10"/>
          <p:cNvSpPr/>
          <p:nvPr/>
        </p:nvSpPr>
        <p:spPr>
          <a:xfrm>
            <a:off x="4880575" y="2399312"/>
            <a:ext cx="3209533" cy="490199"/>
          </a:xfrm>
          <a:prstGeom prst="rect">
            <a:avLst/>
          </a:prstGeom>
        </p:spPr>
        <p:txBody>
          <a:bodyPr wrap="none">
            <a:spAutoFit/>
          </a:bodyPr>
          <a:lstStyle/>
          <a:p>
            <a:pPr>
              <a:lnSpc>
                <a:spcPct val="115000"/>
              </a:lnSpc>
              <a:spcAft>
                <a:spcPts val="1000"/>
              </a:spcAft>
            </a:pPr>
            <a:r>
              <a:rPr lang="en-US" sz="2400" b="1" dirty="0" err="1">
                <a:solidFill>
                  <a:srgbClr val="FF0000"/>
                </a:solidFill>
                <a:latin typeface="Times New Roman"/>
                <a:ea typeface="Calibri"/>
                <a:cs typeface="Times New Roman"/>
              </a:rPr>
              <a:t>nghề</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nghiệp</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sự</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nghiệp</a:t>
            </a:r>
            <a:endParaRPr lang="en-US" sz="2400" b="1" dirty="0">
              <a:solidFill>
                <a:srgbClr val="FF0000"/>
              </a:solidFill>
              <a:ea typeface="Times New Roman"/>
              <a:cs typeface="Times New Roman"/>
            </a:endParaRPr>
          </a:p>
        </p:txBody>
      </p:sp>
      <p:sp>
        <p:nvSpPr>
          <p:cNvPr id="12" name="Rectangle 11"/>
          <p:cNvSpPr/>
          <p:nvPr/>
        </p:nvSpPr>
        <p:spPr>
          <a:xfrm>
            <a:off x="2074615" y="2433987"/>
            <a:ext cx="2980368" cy="461665"/>
          </a:xfrm>
          <a:prstGeom prst="rect">
            <a:avLst/>
          </a:prstGeom>
        </p:spPr>
        <p:txBody>
          <a:bodyPr wrap="none">
            <a:spAutoFit/>
          </a:bodyPr>
          <a:lstStyle/>
          <a:p>
            <a:r>
              <a:rPr lang="en-US" sz="2400" b="1" dirty="0">
                <a:solidFill>
                  <a:srgbClr val="003399"/>
                </a:solidFill>
                <a:latin typeface="Times New Roman"/>
                <a:ea typeface="Calibri"/>
                <a:cs typeface="Times New Roman"/>
              </a:rPr>
              <a:t>- car</a:t>
            </a:r>
            <a:r>
              <a:rPr lang="en-US" sz="2400" b="1" dirty="0">
                <a:solidFill>
                  <a:srgbClr val="FF0000"/>
                </a:solidFill>
                <a:latin typeface="Times New Roman"/>
                <a:ea typeface="Calibri"/>
                <a:cs typeface="Times New Roman"/>
              </a:rPr>
              <a:t>eer</a:t>
            </a:r>
            <a:r>
              <a:rPr lang="en-US" sz="2400" b="1" dirty="0">
                <a:solidFill>
                  <a:srgbClr val="003399"/>
                </a:solidFill>
                <a:latin typeface="Times New Roman"/>
                <a:ea typeface="Calibri"/>
                <a:cs typeface="Times New Roman"/>
              </a:rPr>
              <a:t> (n)</a:t>
            </a:r>
            <a:r>
              <a:rPr lang="en-GB" sz="2400" b="1" dirty="0">
                <a:solidFill>
                  <a:srgbClr val="003399"/>
                </a:solidFill>
                <a:latin typeface="Times New Roman"/>
                <a:ea typeface="Calibri"/>
                <a:cs typeface="Times New Roman"/>
              </a:rPr>
              <a:t> </a:t>
            </a:r>
            <a:r>
              <a:rPr lang="en-US" sz="2400" dirty="0">
                <a:solidFill>
                  <a:srgbClr val="003399"/>
                </a:solidFill>
              </a:rPr>
              <a:t>/</a:t>
            </a:r>
            <a:r>
              <a:rPr lang="en-US" sz="2400" dirty="0" err="1">
                <a:solidFill>
                  <a:srgbClr val="003399"/>
                </a:solidFill>
              </a:rPr>
              <a:t>kəˈrɪər</a:t>
            </a:r>
            <a:r>
              <a:rPr lang="en-US" sz="2400" dirty="0">
                <a:solidFill>
                  <a:srgbClr val="003399"/>
                </a:solidFill>
              </a:rPr>
              <a:t>/</a:t>
            </a:r>
            <a:r>
              <a:rPr lang="en-GB" sz="2400" b="1" dirty="0">
                <a:solidFill>
                  <a:srgbClr val="003399"/>
                </a:solidFill>
                <a:latin typeface="Times New Roman"/>
                <a:ea typeface="Calibri"/>
                <a:cs typeface="Times New Roman"/>
              </a:rPr>
              <a:t>:</a:t>
            </a:r>
            <a:endParaRPr lang="en-US" sz="2400" b="1" dirty="0">
              <a:solidFill>
                <a:srgbClr val="00339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5341" y="2522675"/>
            <a:ext cx="3348507" cy="2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074615" y="2968374"/>
            <a:ext cx="2611155" cy="461665"/>
          </a:xfrm>
          <a:prstGeom prst="rect">
            <a:avLst/>
          </a:prstGeom>
        </p:spPr>
        <p:txBody>
          <a:bodyPr wrap="square">
            <a:spAutoFit/>
          </a:bodyPr>
          <a:lstStyle/>
          <a:p>
            <a:r>
              <a:rPr lang="en-US" sz="2400" b="1" dirty="0">
                <a:solidFill>
                  <a:srgbClr val="003399"/>
                </a:solidFill>
                <a:latin typeface="Times New Roman"/>
                <a:ea typeface="Calibri"/>
                <a:cs typeface="Times New Roman"/>
              </a:rPr>
              <a:t>- goal (n) </a:t>
            </a:r>
            <a:r>
              <a:rPr lang="en-US" sz="2400" dirty="0">
                <a:solidFill>
                  <a:srgbClr val="003399"/>
                </a:solidFill>
              </a:rPr>
              <a:t>/</a:t>
            </a:r>
            <a:r>
              <a:rPr lang="en-US" sz="2400" dirty="0" err="1">
                <a:solidFill>
                  <a:srgbClr val="003399"/>
                </a:solidFill>
              </a:rPr>
              <a:t>ɡəʊl</a:t>
            </a:r>
            <a:r>
              <a:rPr lang="en-US" sz="2400" dirty="0">
                <a:solidFill>
                  <a:srgbClr val="003399"/>
                </a:solidFill>
              </a:rPr>
              <a:t>/ :</a:t>
            </a:r>
            <a:r>
              <a:rPr lang="vi-VN" sz="2400" b="1" dirty="0">
                <a:solidFill>
                  <a:srgbClr val="003399"/>
                </a:solidFill>
                <a:latin typeface="Times New Roman"/>
                <a:ea typeface="Calibri"/>
                <a:cs typeface="Times New Roman"/>
              </a:rPr>
              <a:t> </a:t>
            </a:r>
            <a:endParaRPr lang="en-US" sz="2400" b="1" dirty="0">
              <a:solidFill>
                <a:srgbClr val="003399"/>
              </a:solidFill>
            </a:endParaRPr>
          </a:p>
        </p:txBody>
      </p:sp>
      <p:sp>
        <p:nvSpPr>
          <p:cNvPr id="14" name="Rectangle 13"/>
          <p:cNvSpPr/>
          <p:nvPr/>
        </p:nvSpPr>
        <p:spPr>
          <a:xfrm>
            <a:off x="4479706" y="2953724"/>
            <a:ext cx="3353803" cy="490199"/>
          </a:xfrm>
          <a:prstGeom prst="rect">
            <a:avLst/>
          </a:prstGeom>
        </p:spPr>
        <p:txBody>
          <a:bodyPr wrap="none">
            <a:spAutoFit/>
          </a:bodyPr>
          <a:lstStyle/>
          <a:p>
            <a:pPr>
              <a:lnSpc>
                <a:spcPct val="115000"/>
              </a:lnSpc>
              <a:spcAft>
                <a:spcPts val="1000"/>
              </a:spcAft>
            </a:pPr>
            <a:r>
              <a:rPr lang="en-US" sz="2400" b="1" dirty="0" err="1">
                <a:solidFill>
                  <a:srgbClr val="FF0000"/>
                </a:solidFill>
                <a:latin typeface="Times New Roman"/>
                <a:ea typeface="Calibri"/>
                <a:cs typeface="Times New Roman"/>
              </a:rPr>
              <a:t>khung</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thành</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bàn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thắng</a:t>
            </a:r>
            <a:endParaRPr lang="en-US" sz="2400" b="1" dirty="0">
              <a:solidFill>
                <a:srgbClr val="FF0000"/>
              </a:solidFill>
              <a:ea typeface="Times New Roman"/>
              <a:cs typeface="Times New Roman"/>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813" y="2252208"/>
            <a:ext cx="4273908" cy="298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074614" y="3506213"/>
            <a:ext cx="2805960" cy="461665"/>
          </a:xfrm>
          <a:prstGeom prst="rect">
            <a:avLst/>
          </a:prstGeom>
        </p:spPr>
        <p:txBody>
          <a:bodyPr wrap="square">
            <a:spAutoFit/>
          </a:bodyPr>
          <a:lstStyle/>
          <a:p>
            <a:r>
              <a:rPr lang="en-US" sz="2400" b="1" dirty="0">
                <a:solidFill>
                  <a:srgbClr val="003399"/>
                </a:solidFill>
                <a:latin typeface="Times New Roman"/>
                <a:ea typeface="Calibri"/>
                <a:cs typeface="Calibri"/>
              </a:rPr>
              <a:t>- score (v, n)</a:t>
            </a:r>
            <a:r>
              <a:rPr lang="en-US" sz="2400" dirty="0">
                <a:solidFill>
                  <a:srgbClr val="003399"/>
                </a:solidFill>
              </a:rPr>
              <a:t> /</a:t>
            </a:r>
            <a:r>
              <a:rPr lang="en-US" sz="2400" dirty="0" err="1">
                <a:solidFill>
                  <a:srgbClr val="003399"/>
                </a:solidFill>
              </a:rPr>
              <a:t>skɔːr</a:t>
            </a:r>
            <a:r>
              <a:rPr lang="en-US" sz="2400" dirty="0">
                <a:solidFill>
                  <a:srgbClr val="003399"/>
                </a:solidFill>
              </a:rPr>
              <a:t>/</a:t>
            </a:r>
            <a:r>
              <a:rPr lang="vi-VN" sz="2400" b="1" dirty="0">
                <a:solidFill>
                  <a:srgbClr val="003399"/>
                </a:solidFill>
                <a:latin typeface="Times New Roman"/>
                <a:ea typeface="Calibri"/>
                <a:cs typeface="Calibri"/>
              </a:rPr>
              <a:t>: </a:t>
            </a:r>
            <a:endParaRPr lang="en-US" sz="2400" b="1" dirty="0">
              <a:solidFill>
                <a:srgbClr val="003399"/>
              </a:solidFill>
            </a:endParaRPr>
          </a:p>
        </p:txBody>
      </p:sp>
      <p:sp>
        <p:nvSpPr>
          <p:cNvPr id="17" name="Rectangle 16"/>
          <p:cNvSpPr/>
          <p:nvPr/>
        </p:nvSpPr>
        <p:spPr>
          <a:xfrm>
            <a:off x="4811806" y="3485316"/>
            <a:ext cx="4784775" cy="490199"/>
          </a:xfrm>
          <a:prstGeom prst="rect">
            <a:avLst/>
          </a:prstGeom>
        </p:spPr>
        <p:txBody>
          <a:bodyPr wrap="square">
            <a:spAutoFit/>
          </a:bodyPr>
          <a:lstStyle/>
          <a:p>
            <a:pPr lvl="0">
              <a:lnSpc>
                <a:spcPct val="115000"/>
              </a:lnSpc>
            </a:pPr>
            <a:r>
              <a:rPr lang="en-US" sz="2400" b="1" dirty="0" err="1">
                <a:solidFill>
                  <a:srgbClr val="FF0000"/>
                </a:solidFill>
                <a:latin typeface="Times New Roman"/>
                <a:ea typeface="Calibri"/>
                <a:cs typeface="Calibri"/>
              </a:rPr>
              <a:t>ghi</a:t>
            </a:r>
            <a:r>
              <a:rPr lang="en-US" sz="2400" b="1" dirty="0">
                <a:solidFill>
                  <a:srgbClr val="FF0000"/>
                </a:solidFill>
                <a:latin typeface="Times New Roman"/>
                <a:ea typeface="Calibri"/>
                <a:cs typeface="Calibri"/>
              </a:rPr>
              <a:t> </a:t>
            </a:r>
            <a:r>
              <a:rPr lang="en-US" sz="2400" b="1" dirty="0" err="1">
                <a:solidFill>
                  <a:srgbClr val="FF0000"/>
                </a:solidFill>
                <a:latin typeface="Times New Roman"/>
                <a:ea typeface="Calibri"/>
                <a:cs typeface="Calibri"/>
              </a:rPr>
              <a:t>bàn</a:t>
            </a:r>
            <a:r>
              <a:rPr lang="en-US" sz="2400" b="1" dirty="0">
                <a:solidFill>
                  <a:srgbClr val="FF0000"/>
                </a:solidFill>
                <a:latin typeface="Times New Roman"/>
                <a:ea typeface="Calibri"/>
                <a:cs typeface="Calibri"/>
              </a:rPr>
              <a:t>, </a:t>
            </a:r>
            <a:r>
              <a:rPr lang="en-US" sz="2400" b="1" dirty="0" err="1">
                <a:solidFill>
                  <a:srgbClr val="FF0000"/>
                </a:solidFill>
                <a:latin typeface="Times New Roman"/>
                <a:ea typeface="Calibri"/>
                <a:cs typeface="Calibri"/>
              </a:rPr>
              <a:t>số</a:t>
            </a:r>
            <a:r>
              <a:rPr lang="en-US" sz="2400" b="1" dirty="0">
                <a:solidFill>
                  <a:srgbClr val="FF0000"/>
                </a:solidFill>
                <a:latin typeface="Times New Roman"/>
                <a:ea typeface="Calibri"/>
                <a:cs typeface="Calibri"/>
              </a:rPr>
              <a:t> </a:t>
            </a:r>
            <a:r>
              <a:rPr lang="en-US" sz="2400" b="1" dirty="0" err="1">
                <a:solidFill>
                  <a:srgbClr val="FF0000"/>
                </a:solidFill>
                <a:latin typeface="Times New Roman"/>
                <a:ea typeface="Calibri"/>
                <a:cs typeface="Calibri"/>
              </a:rPr>
              <a:t>bàn</a:t>
            </a:r>
            <a:r>
              <a:rPr lang="en-US" sz="2400" b="1" dirty="0">
                <a:solidFill>
                  <a:srgbClr val="FF0000"/>
                </a:solidFill>
                <a:latin typeface="Times New Roman"/>
                <a:ea typeface="Calibri"/>
                <a:cs typeface="Calibri"/>
              </a:rPr>
              <a:t> </a:t>
            </a:r>
            <a:r>
              <a:rPr lang="en-US" sz="2400" b="1" dirty="0" err="1">
                <a:solidFill>
                  <a:srgbClr val="FF0000"/>
                </a:solidFill>
                <a:latin typeface="Times New Roman"/>
                <a:ea typeface="Calibri"/>
                <a:cs typeface="Calibri"/>
              </a:rPr>
              <a:t>thắng</a:t>
            </a:r>
            <a:r>
              <a:rPr lang="en-US" sz="2400" b="1" dirty="0">
                <a:solidFill>
                  <a:srgbClr val="FF0000"/>
                </a:solidFill>
                <a:latin typeface="Times New Roman"/>
                <a:ea typeface="Calibri"/>
                <a:cs typeface="Calibri"/>
              </a:rPr>
              <a:t> </a:t>
            </a:r>
            <a:endParaRPr lang="en-US" sz="2400" b="1" dirty="0">
              <a:solidFill>
                <a:srgbClr val="FF0000"/>
              </a:solidFill>
              <a:ea typeface="Times New Roman"/>
              <a:cs typeface="Calibri"/>
            </a:endParaRPr>
          </a:p>
        </p:txBody>
      </p:sp>
      <p:sp>
        <p:nvSpPr>
          <p:cNvPr id="18" name="Rectangle 17"/>
          <p:cNvSpPr/>
          <p:nvPr/>
        </p:nvSpPr>
        <p:spPr>
          <a:xfrm>
            <a:off x="2075285" y="4060448"/>
            <a:ext cx="2144177" cy="461665"/>
          </a:xfrm>
          <a:prstGeom prst="rect">
            <a:avLst/>
          </a:prstGeom>
        </p:spPr>
        <p:txBody>
          <a:bodyPr wrap="none">
            <a:spAutoFit/>
          </a:bodyPr>
          <a:lstStyle/>
          <a:p>
            <a:r>
              <a:rPr lang="en-US" sz="2400" b="1" dirty="0">
                <a:solidFill>
                  <a:srgbClr val="003399"/>
                </a:solidFill>
                <a:latin typeface="Times New Roman"/>
                <a:ea typeface="Times New Roman"/>
                <a:cs typeface="Calibri"/>
              </a:rPr>
              <a:t>-  take part</a:t>
            </a:r>
            <a:r>
              <a:rPr lang="en-US" sz="2400" b="1" spc="-120" dirty="0">
                <a:solidFill>
                  <a:srgbClr val="003399"/>
                </a:solidFill>
                <a:latin typeface="Times New Roman"/>
                <a:ea typeface="Times New Roman"/>
                <a:cs typeface="Calibri"/>
              </a:rPr>
              <a:t> </a:t>
            </a:r>
            <a:r>
              <a:rPr lang="en-US" sz="2400" b="1" dirty="0">
                <a:solidFill>
                  <a:srgbClr val="003399"/>
                </a:solidFill>
                <a:latin typeface="Times New Roman"/>
                <a:ea typeface="Times New Roman"/>
                <a:cs typeface="Calibri"/>
              </a:rPr>
              <a:t>in: </a:t>
            </a:r>
            <a:endParaRPr lang="en-US" sz="2400" b="1" dirty="0">
              <a:solidFill>
                <a:srgbClr val="003399"/>
              </a:solidFill>
            </a:endParaRPr>
          </a:p>
        </p:txBody>
      </p:sp>
      <p:sp>
        <p:nvSpPr>
          <p:cNvPr id="19" name="Rectangle 18"/>
          <p:cNvSpPr/>
          <p:nvPr/>
        </p:nvSpPr>
        <p:spPr>
          <a:xfrm>
            <a:off x="4345627" y="4021811"/>
            <a:ext cx="1338828" cy="490199"/>
          </a:xfrm>
          <a:prstGeom prst="rect">
            <a:avLst/>
          </a:prstGeom>
        </p:spPr>
        <p:txBody>
          <a:bodyPr wrap="none">
            <a:spAutoFit/>
          </a:bodyPr>
          <a:lstStyle/>
          <a:p>
            <a:pPr lvl="0">
              <a:lnSpc>
                <a:spcPct val="115000"/>
              </a:lnSpc>
            </a:pPr>
            <a:r>
              <a:rPr lang="en-US" sz="2400" b="1" dirty="0" err="1">
                <a:solidFill>
                  <a:srgbClr val="FF0000"/>
                </a:solidFill>
                <a:latin typeface="Times New Roman"/>
                <a:ea typeface="Times New Roman"/>
                <a:cs typeface="Calibri"/>
              </a:rPr>
              <a:t>tham</a:t>
            </a:r>
            <a:r>
              <a:rPr lang="en-US" sz="2400" b="1" dirty="0">
                <a:solidFill>
                  <a:srgbClr val="FF0000"/>
                </a:solidFill>
                <a:latin typeface="Times New Roman"/>
                <a:ea typeface="Times New Roman"/>
                <a:cs typeface="Calibri"/>
              </a:rPr>
              <a:t> </a:t>
            </a:r>
            <a:r>
              <a:rPr lang="en-US" sz="2400" b="1" dirty="0" err="1">
                <a:solidFill>
                  <a:srgbClr val="FF0000"/>
                </a:solidFill>
                <a:latin typeface="Times New Roman"/>
                <a:ea typeface="Times New Roman"/>
                <a:cs typeface="Calibri"/>
              </a:rPr>
              <a:t>gia</a:t>
            </a:r>
            <a:endParaRPr lang="en-US" sz="2400" b="1" dirty="0">
              <a:solidFill>
                <a:srgbClr val="FF0000"/>
              </a:solidFill>
              <a:ea typeface="Times New Roman"/>
              <a:cs typeface="Calibri"/>
            </a:endParaRPr>
          </a:p>
        </p:txBody>
      </p:sp>
      <p:sp>
        <p:nvSpPr>
          <p:cNvPr id="16" name="Rectangle 15">
            <a:extLst>
              <a:ext uri="{FF2B5EF4-FFF2-40B4-BE49-F238E27FC236}">
                <a16:creationId xmlns:a16="http://schemas.microsoft.com/office/drawing/2014/main" id="{EB5A8ED9-46B5-4A00-961F-677184FFAC5A}"/>
              </a:ext>
            </a:extLst>
          </p:cNvPr>
          <p:cNvSpPr/>
          <p:nvPr/>
        </p:nvSpPr>
        <p:spPr>
          <a:xfrm>
            <a:off x="2120279" y="4583856"/>
            <a:ext cx="2186817" cy="461665"/>
          </a:xfrm>
          <a:prstGeom prst="rect">
            <a:avLst/>
          </a:prstGeom>
        </p:spPr>
        <p:txBody>
          <a:bodyPr wrap="none">
            <a:spAutoFit/>
          </a:bodyPr>
          <a:lstStyle/>
          <a:p>
            <a:r>
              <a:rPr lang="en-US" sz="2400" b="1" dirty="0">
                <a:solidFill>
                  <a:srgbClr val="003399"/>
                </a:solidFill>
                <a:latin typeface="Times New Roman"/>
                <a:ea typeface="Times New Roman"/>
                <a:cs typeface="Calibri"/>
              </a:rPr>
              <a:t>- win - won (v):</a:t>
            </a:r>
            <a:endParaRPr lang="en-US" sz="2400" b="1" dirty="0">
              <a:solidFill>
                <a:srgbClr val="003399"/>
              </a:solidFill>
            </a:endParaRPr>
          </a:p>
        </p:txBody>
      </p:sp>
      <p:sp>
        <p:nvSpPr>
          <p:cNvPr id="20" name="Rectangle 19">
            <a:extLst>
              <a:ext uri="{FF2B5EF4-FFF2-40B4-BE49-F238E27FC236}">
                <a16:creationId xmlns:a16="http://schemas.microsoft.com/office/drawing/2014/main" id="{D50E8884-BA5D-41D6-B0EE-047B144C8ADA}"/>
              </a:ext>
            </a:extLst>
          </p:cNvPr>
          <p:cNvSpPr/>
          <p:nvPr/>
        </p:nvSpPr>
        <p:spPr>
          <a:xfrm>
            <a:off x="4400449" y="4586076"/>
            <a:ext cx="2568011" cy="461665"/>
          </a:xfrm>
          <a:prstGeom prst="rect">
            <a:avLst/>
          </a:prstGeom>
        </p:spPr>
        <p:txBody>
          <a:bodyPr wrap="none">
            <a:spAutoFit/>
          </a:bodyPr>
          <a:lstStyle/>
          <a:p>
            <a:r>
              <a:rPr lang="en-US" sz="2400" b="1" dirty="0" err="1">
                <a:solidFill>
                  <a:srgbClr val="003399"/>
                </a:solidFill>
              </a:rPr>
              <a:t>thắng</a:t>
            </a:r>
            <a:r>
              <a:rPr lang="en-US" sz="2400" b="1" dirty="0">
                <a:solidFill>
                  <a:srgbClr val="003399"/>
                </a:solidFill>
              </a:rPr>
              <a:t>, </a:t>
            </a:r>
            <a:r>
              <a:rPr lang="en-US" sz="2400" b="1" dirty="0" err="1">
                <a:solidFill>
                  <a:srgbClr val="003399"/>
                </a:solidFill>
              </a:rPr>
              <a:t>chiến</a:t>
            </a:r>
            <a:r>
              <a:rPr lang="en-US" sz="2400" b="1" dirty="0">
                <a:solidFill>
                  <a:srgbClr val="003399"/>
                </a:solidFill>
              </a:rPr>
              <a:t> </a:t>
            </a:r>
            <a:r>
              <a:rPr lang="en-US" sz="2400" b="1" dirty="0" err="1">
                <a:solidFill>
                  <a:srgbClr val="003399"/>
                </a:solidFill>
              </a:rPr>
              <a:t>thắng</a:t>
            </a:r>
            <a:endParaRPr lang="en-US" sz="2400" b="1" dirty="0">
              <a:solidFill>
                <a:srgbClr val="003399"/>
              </a:solidFill>
            </a:endParaRPr>
          </a:p>
        </p:txBody>
      </p:sp>
    </p:spTree>
    <p:extLst>
      <p:ext uri="{BB962C8B-B14F-4D97-AF65-F5344CB8AC3E}">
        <p14:creationId xmlns:p14="http://schemas.microsoft.com/office/powerpoint/2010/main" val="14943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xit" presetSubtype="0" fill="hold" nodeType="afterEffect">
                                  <p:stCondLst>
                                    <p:cond delay="0"/>
                                  </p:stCondLst>
                                  <p:childTnLst>
                                    <p:animEffect transition="out" filter="fade">
                                      <p:cBhvr>
                                        <p:cTn id="32" dur="1000"/>
                                        <p:tgtEl>
                                          <p:spTgt spid="1026"/>
                                        </p:tgtEl>
                                      </p:cBhvr>
                                    </p:animEffect>
                                    <p:anim calcmode="lin" valueType="num">
                                      <p:cBhvr>
                                        <p:cTn id="33" dur="1000"/>
                                        <p:tgtEl>
                                          <p:spTgt spid="1026"/>
                                        </p:tgtEl>
                                        <p:attrNameLst>
                                          <p:attrName>ppt_x</p:attrName>
                                        </p:attrNameLst>
                                      </p:cBhvr>
                                      <p:tavLst>
                                        <p:tav tm="0">
                                          <p:val>
                                            <p:strVal val="ppt_x"/>
                                          </p:val>
                                        </p:tav>
                                        <p:tav tm="100000">
                                          <p:val>
                                            <p:strVal val="ppt_x"/>
                                          </p:val>
                                        </p:tav>
                                      </p:tavLst>
                                    </p:anim>
                                    <p:anim calcmode="lin" valueType="num">
                                      <p:cBhvr>
                                        <p:cTn id="34" dur="1000"/>
                                        <p:tgtEl>
                                          <p:spTgt spid="1026"/>
                                        </p:tgtEl>
                                        <p:attrNameLst>
                                          <p:attrName>ppt_y</p:attrName>
                                        </p:attrNameLst>
                                      </p:cBhvr>
                                      <p:tavLst>
                                        <p:tav tm="0">
                                          <p:val>
                                            <p:strVal val="ppt_y"/>
                                          </p:val>
                                        </p:tav>
                                        <p:tav tm="100000">
                                          <p:val>
                                            <p:strVal val="ppt_y+.1"/>
                                          </p:val>
                                        </p:tav>
                                      </p:tavLst>
                                    </p:anim>
                                    <p:set>
                                      <p:cBhvr>
                                        <p:cTn id="35" dur="1" fill="hold">
                                          <p:stCondLst>
                                            <p:cond delay="9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1750" fill="hold"/>
                                        <p:tgtEl>
                                          <p:spTgt spid="1029"/>
                                        </p:tgtEl>
                                        <p:attrNameLst>
                                          <p:attrName>ppt_w</p:attrName>
                                        </p:attrNameLst>
                                      </p:cBhvr>
                                      <p:tavLst>
                                        <p:tav tm="0">
                                          <p:val>
                                            <p:fltVal val="0"/>
                                          </p:val>
                                        </p:tav>
                                        <p:tav tm="100000">
                                          <p:val>
                                            <p:strVal val="#ppt_w"/>
                                          </p:val>
                                        </p:tav>
                                      </p:tavLst>
                                    </p:anim>
                                    <p:anim calcmode="lin" valueType="num">
                                      <p:cBhvr>
                                        <p:cTn id="41" dur="1750" fill="hold"/>
                                        <p:tgtEl>
                                          <p:spTgt spid="1029"/>
                                        </p:tgtEl>
                                        <p:attrNameLst>
                                          <p:attrName>ppt_h</p:attrName>
                                        </p:attrNameLst>
                                      </p:cBhvr>
                                      <p:tavLst>
                                        <p:tav tm="0">
                                          <p:val>
                                            <p:fltVal val="0"/>
                                          </p:val>
                                        </p:tav>
                                        <p:tav tm="100000">
                                          <p:val>
                                            <p:strVal val="#ppt_h"/>
                                          </p:val>
                                        </p:tav>
                                      </p:tavLst>
                                    </p:anim>
                                    <p:animEffect transition="in" filter="fade">
                                      <p:cBhvr>
                                        <p:cTn id="42" dur="175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2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250"/>
                                        <p:tgtEl>
                                          <p:spTgt spid="17"/>
                                        </p:tgtEl>
                                      </p:cBhvr>
                                    </p:animEffect>
                                  </p:childTnLst>
                                </p:cTn>
                              </p:par>
                            </p:childTnLst>
                          </p:cTn>
                        </p:par>
                        <p:par>
                          <p:cTn id="53" fill="hold">
                            <p:stCondLst>
                              <p:cond delay="1250"/>
                            </p:stCondLst>
                            <p:childTnLst>
                              <p:par>
                                <p:cTn id="54" presetID="16" presetClass="exit" presetSubtype="21" fill="hold" nodeType="afterEffect">
                                  <p:stCondLst>
                                    <p:cond delay="0"/>
                                  </p:stCondLst>
                                  <p:childTnLst>
                                    <p:animEffect transition="out" filter="barn(inVertical)">
                                      <p:cBhvr>
                                        <p:cTn id="55" dur="1250"/>
                                        <p:tgtEl>
                                          <p:spTgt spid="1029"/>
                                        </p:tgtEl>
                                      </p:cBhvr>
                                    </p:animEffect>
                                    <p:set>
                                      <p:cBhvr>
                                        <p:cTn id="56" dur="1" fill="hold">
                                          <p:stCondLst>
                                            <p:cond delay="1249"/>
                                          </p:stCondLst>
                                        </p:cTn>
                                        <p:tgtEl>
                                          <p:spTgt spid="10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19" grpId="0"/>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418" y="-3262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479706" y="247297"/>
            <a:ext cx="350224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a:ea typeface="Calibri"/>
                <a:cs typeface="Calibri"/>
              </a:rPr>
              <a:t>* Checking vocabulary</a:t>
            </a:r>
            <a:endParaRPr lang="en-US" sz="2800" b="1" dirty="0"/>
          </a:p>
        </p:txBody>
      </p:sp>
      <p:sp>
        <p:nvSpPr>
          <p:cNvPr id="15" name="Rectangle 14"/>
          <p:cNvSpPr/>
          <p:nvPr/>
        </p:nvSpPr>
        <p:spPr>
          <a:xfrm>
            <a:off x="5473008" y="1587934"/>
            <a:ext cx="3714478" cy="556434"/>
          </a:xfrm>
          <a:prstGeom prst="rect">
            <a:avLst/>
          </a:prstGeom>
        </p:spPr>
        <p:txBody>
          <a:bodyPr wrap="none">
            <a:spAutoFit/>
          </a:bodyPr>
          <a:lstStyle/>
          <a:p>
            <a:pPr>
              <a:lnSpc>
                <a:spcPct val="115000"/>
              </a:lnSpc>
              <a:spcAft>
                <a:spcPts val="1000"/>
              </a:spcAft>
            </a:pPr>
            <a:r>
              <a:rPr lang="en-US" sz="2800" b="1" dirty="0" err="1">
                <a:solidFill>
                  <a:srgbClr val="0070C0"/>
                </a:solidFill>
                <a:latin typeface="Times New Roman"/>
                <a:ea typeface="Calibri"/>
                <a:cs typeface="Times New Roman"/>
              </a:rPr>
              <a:t>nghề</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sự</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endParaRPr lang="en-US" sz="2800" b="1" dirty="0">
              <a:solidFill>
                <a:srgbClr val="0070C0"/>
              </a:solidFill>
              <a:ea typeface="Times New Roman"/>
              <a:cs typeface="Times New Roman"/>
            </a:endParaRPr>
          </a:p>
        </p:txBody>
      </p:sp>
      <p:sp>
        <p:nvSpPr>
          <p:cNvPr id="16" name="Rectangle 15"/>
          <p:cNvSpPr/>
          <p:nvPr/>
        </p:nvSpPr>
        <p:spPr>
          <a:xfrm>
            <a:off x="2074615" y="1622609"/>
            <a:ext cx="3416192" cy="523220"/>
          </a:xfrm>
          <a:prstGeom prst="rect">
            <a:avLst/>
          </a:prstGeom>
        </p:spPr>
        <p:txBody>
          <a:bodyPr wrap="none">
            <a:spAutoFit/>
          </a:bodyPr>
          <a:lstStyle/>
          <a:p>
            <a:r>
              <a:rPr lang="en-US" sz="2800" b="1" dirty="0">
                <a:latin typeface="Times New Roman"/>
                <a:ea typeface="Calibri"/>
                <a:cs typeface="Times New Roman"/>
              </a:rPr>
              <a:t>- career (n)</a:t>
            </a:r>
            <a:r>
              <a:rPr lang="en-GB" sz="2800" b="1" dirty="0">
                <a:latin typeface="Times New Roman"/>
                <a:ea typeface="Calibri"/>
                <a:cs typeface="Times New Roman"/>
              </a:rPr>
              <a:t> </a:t>
            </a:r>
            <a:r>
              <a:rPr lang="en-US" sz="2800" b="1" dirty="0"/>
              <a:t>/</a:t>
            </a:r>
            <a:r>
              <a:rPr lang="en-US" sz="2800" b="1" dirty="0" err="1"/>
              <a:t>kəˈrɪər</a:t>
            </a:r>
            <a:r>
              <a:rPr lang="en-US" sz="2800" b="1" dirty="0"/>
              <a:t>/</a:t>
            </a:r>
            <a:r>
              <a:rPr lang="en-GB" sz="2800" b="1" dirty="0">
                <a:latin typeface="Times New Roman"/>
                <a:ea typeface="Calibri"/>
                <a:cs typeface="Times New Roman"/>
              </a:rPr>
              <a:t>:</a:t>
            </a:r>
            <a:endParaRPr lang="en-US" sz="2800" b="1" dirty="0"/>
          </a:p>
        </p:txBody>
      </p:sp>
      <p:sp>
        <p:nvSpPr>
          <p:cNvPr id="17" name="Rectangle 16"/>
          <p:cNvSpPr/>
          <p:nvPr/>
        </p:nvSpPr>
        <p:spPr>
          <a:xfrm>
            <a:off x="2074614" y="2156996"/>
            <a:ext cx="2926682" cy="523220"/>
          </a:xfrm>
          <a:prstGeom prst="rect">
            <a:avLst/>
          </a:prstGeom>
        </p:spPr>
        <p:txBody>
          <a:bodyPr wrap="square">
            <a:spAutoFit/>
          </a:bodyPr>
          <a:lstStyle/>
          <a:p>
            <a:r>
              <a:rPr lang="en-US" sz="2800" b="1" dirty="0">
                <a:latin typeface="Times New Roman"/>
                <a:ea typeface="Calibri"/>
                <a:cs typeface="Times New Roman"/>
              </a:rPr>
              <a:t>- goal (n) </a:t>
            </a:r>
            <a:r>
              <a:rPr lang="en-US" sz="2800" b="1" dirty="0"/>
              <a:t>/</a:t>
            </a:r>
            <a:r>
              <a:rPr lang="en-US" sz="2800" b="1" dirty="0" err="1"/>
              <a:t>ɡəʊl</a:t>
            </a:r>
            <a:r>
              <a:rPr lang="en-US" sz="2800" b="1" dirty="0"/>
              <a:t>/ :</a:t>
            </a:r>
            <a:r>
              <a:rPr lang="vi-VN" sz="2800" b="1" dirty="0">
                <a:latin typeface="Times New Roman"/>
                <a:ea typeface="Calibri"/>
                <a:cs typeface="Times New Roman"/>
              </a:rPr>
              <a:t> </a:t>
            </a:r>
            <a:endParaRPr lang="en-US" sz="2800" b="1" dirty="0"/>
          </a:p>
        </p:txBody>
      </p:sp>
      <p:sp>
        <p:nvSpPr>
          <p:cNvPr id="18" name="Rectangle 17"/>
          <p:cNvSpPr/>
          <p:nvPr/>
        </p:nvSpPr>
        <p:spPr>
          <a:xfrm>
            <a:off x="5368356" y="2142346"/>
            <a:ext cx="3886000" cy="556434"/>
          </a:xfrm>
          <a:prstGeom prst="rect">
            <a:avLst/>
          </a:prstGeom>
        </p:spPr>
        <p:txBody>
          <a:bodyPr wrap="none">
            <a:spAutoFit/>
          </a:bodyPr>
          <a:lstStyle/>
          <a:p>
            <a:pPr>
              <a:lnSpc>
                <a:spcPct val="115000"/>
              </a:lnSpc>
              <a:spcAft>
                <a:spcPts val="1000"/>
              </a:spcAft>
            </a:pPr>
            <a:r>
              <a:rPr lang="en-US" sz="2800" b="1" dirty="0" err="1">
                <a:solidFill>
                  <a:srgbClr val="0070C0"/>
                </a:solidFill>
                <a:latin typeface="Times New Roman"/>
                <a:ea typeface="Calibri"/>
                <a:cs typeface="Times New Roman"/>
              </a:rPr>
              <a:t>khung</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thành</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bàn</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thắng</a:t>
            </a:r>
            <a:endParaRPr lang="en-US" sz="2800" b="1" dirty="0">
              <a:solidFill>
                <a:srgbClr val="0070C0"/>
              </a:solidFill>
              <a:ea typeface="Times New Roman"/>
              <a:cs typeface="Times New Roman"/>
            </a:endParaRPr>
          </a:p>
        </p:txBody>
      </p:sp>
      <p:sp>
        <p:nvSpPr>
          <p:cNvPr id="19" name="Rectangle 18"/>
          <p:cNvSpPr/>
          <p:nvPr/>
        </p:nvSpPr>
        <p:spPr>
          <a:xfrm>
            <a:off x="2074613" y="2694835"/>
            <a:ext cx="3531990" cy="523220"/>
          </a:xfrm>
          <a:prstGeom prst="rect">
            <a:avLst/>
          </a:prstGeom>
        </p:spPr>
        <p:txBody>
          <a:bodyPr wrap="square">
            <a:spAutoFit/>
          </a:bodyPr>
          <a:lstStyle/>
          <a:p>
            <a:r>
              <a:rPr lang="en-US" sz="2800" b="1" dirty="0">
                <a:latin typeface="Times New Roman"/>
                <a:ea typeface="Calibri"/>
                <a:cs typeface="Calibri"/>
              </a:rPr>
              <a:t>- score (v, n)</a:t>
            </a:r>
            <a:r>
              <a:rPr lang="en-US" sz="2800" b="1" dirty="0"/>
              <a:t> /</a:t>
            </a:r>
            <a:r>
              <a:rPr lang="en-US" sz="2800" b="1" dirty="0" err="1"/>
              <a:t>skɔːr</a:t>
            </a:r>
            <a:r>
              <a:rPr lang="en-US" sz="2800" b="1" dirty="0"/>
              <a:t>/</a:t>
            </a:r>
            <a:r>
              <a:rPr lang="vi-VN" sz="2800" b="1" dirty="0">
                <a:latin typeface="Times New Roman"/>
                <a:ea typeface="Calibri"/>
                <a:cs typeface="Calibri"/>
              </a:rPr>
              <a:t>: </a:t>
            </a:r>
            <a:endParaRPr lang="en-US" sz="2800" b="1" dirty="0"/>
          </a:p>
        </p:txBody>
      </p:sp>
      <p:sp>
        <p:nvSpPr>
          <p:cNvPr id="20" name="Rectangle 19"/>
          <p:cNvSpPr/>
          <p:nvPr/>
        </p:nvSpPr>
        <p:spPr>
          <a:xfrm>
            <a:off x="5391361" y="2673938"/>
            <a:ext cx="2271776" cy="556434"/>
          </a:xfrm>
          <a:prstGeom prst="rect">
            <a:avLst/>
          </a:prstGeom>
        </p:spPr>
        <p:txBody>
          <a:bodyPr wrap="none">
            <a:spAutoFit/>
          </a:bodyPr>
          <a:lstStyle/>
          <a:p>
            <a:pPr lvl="0">
              <a:lnSpc>
                <a:spcPct val="115000"/>
              </a:lnSpc>
            </a:pPr>
            <a:r>
              <a:rPr lang="en-US" sz="2800" b="1" dirty="0" err="1">
                <a:solidFill>
                  <a:srgbClr val="0070C0"/>
                </a:solidFill>
                <a:latin typeface="Times New Roman"/>
                <a:ea typeface="Calibri"/>
                <a:cs typeface="Calibri"/>
              </a:rPr>
              <a:t>ghi</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bàn</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điểm</a:t>
            </a:r>
            <a:endParaRPr lang="en-US" sz="2800" b="1" dirty="0">
              <a:solidFill>
                <a:srgbClr val="0070C0"/>
              </a:solidFill>
              <a:ea typeface="Times New Roman"/>
              <a:cs typeface="Calibri"/>
            </a:endParaRPr>
          </a:p>
        </p:txBody>
      </p:sp>
      <p:sp>
        <p:nvSpPr>
          <p:cNvPr id="21" name="Rectangle 20"/>
          <p:cNvSpPr/>
          <p:nvPr/>
        </p:nvSpPr>
        <p:spPr>
          <a:xfrm>
            <a:off x="2075285" y="3249070"/>
            <a:ext cx="2475999" cy="523220"/>
          </a:xfrm>
          <a:prstGeom prst="rect">
            <a:avLst/>
          </a:prstGeom>
        </p:spPr>
        <p:txBody>
          <a:bodyPr wrap="none">
            <a:spAutoFit/>
          </a:bodyPr>
          <a:lstStyle/>
          <a:p>
            <a:r>
              <a:rPr lang="en-US" sz="2800" b="1" dirty="0">
                <a:latin typeface="Times New Roman"/>
                <a:ea typeface="Times New Roman"/>
                <a:cs typeface="Calibri"/>
              </a:rPr>
              <a:t>-  take part</a:t>
            </a:r>
            <a:r>
              <a:rPr lang="en-US" sz="2800" b="1" spc="-120" dirty="0">
                <a:latin typeface="Times New Roman"/>
                <a:ea typeface="Times New Roman"/>
                <a:cs typeface="Calibri"/>
              </a:rPr>
              <a:t> </a:t>
            </a:r>
            <a:r>
              <a:rPr lang="en-US" sz="2800" b="1" dirty="0">
                <a:latin typeface="Times New Roman"/>
                <a:ea typeface="Times New Roman"/>
                <a:cs typeface="Calibri"/>
              </a:rPr>
              <a:t>in: </a:t>
            </a:r>
            <a:endParaRPr lang="en-US" sz="2800" b="1" dirty="0"/>
          </a:p>
        </p:txBody>
      </p:sp>
      <p:sp>
        <p:nvSpPr>
          <p:cNvPr id="22" name="Rectangle 21"/>
          <p:cNvSpPr/>
          <p:nvPr/>
        </p:nvSpPr>
        <p:spPr>
          <a:xfrm>
            <a:off x="5425193" y="3267693"/>
            <a:ext cx="1532792" cy="556434"/>
          </a:xfrm>
          <a:prstGeom prst="rect">
            <a:avLst/>
          </a:prstGeom>
        </p:spPr>
        <p:txBody>
          <a:bodyPr wrap="none">
            <a:spAutoFit/>
          </a:bodyPr>
          <a:lstStyle/>
          <a:p>
            <a:pPr lvl="0">
              <a:lnSpc>
                <a:spcPct val="115000"/>
              </a:lnSpc>
            </a:pPr>
            <a:r>
              <a:rPr lang="en-US" sz="2800" b="1" dirty="0" err="1">
                <a:solidFill>
                  <a:srgbClr val="0070C0"/>
                </a:solidFill>
                <a:latin typeface="Times New Roman"/>
                <a:ea typeface="Times New Roman"/>
                <a:cs typeface="Calibri"/>
              </a:rPr>
              <a:t>tham</a:t>
            </a:r>
            <a:r>
              <a:rPr lang="en-US" sz="2800" b="1" dirty="0">
                <a:solidFill>
                  <a:srgbClr val="0070C0"/>
                </a:solidFill>
                <a:latin typeface="Times New Roman"/>
                <a:ea typeface="Times New Roman"/>
                <a:cs typeface="Calibri"/>
              </a:rPr>
              <a:t> </a:t>
            </a:r>
            <a:r>
              <a:rPr lang="en-US" sz="2800" b="1" dirty="0" err="1">
                <a:solidFill>
                  <a:srgbClr val="0070C0"/>
                </a:solidFill>
                <a:latin typeface="Times New Roman"/>
                <a:ea typeface="Times New Roman"/>
                <a:cs typeface="Calibri"/>
              </a:rPr>
              <a:t>gia</a:t>
            </a:r>
            <a:endParaRPr lang="en-US" sz="2800" b="1" dirty="0">
              <a:solidFill>
                <a:srgbClr val="0070C0"/>
              </a:solidFill>
              <a:ea typeface="Times New Roman"/>
              <a:cs typeface="Calibri"/>
            </a:endParaRPr>
          </a:p>
        </p:txBody>
      </p:sp>
      <p:sp>
        <p:nvSpPr>
          <p:cNvPr id="12" name="Rectangle 11">
            <a:extLst>
              <a:ext uri="{FF2B5EF4-FFF2-40B4-BE49-F238E27FC236}">
                <a16:creationId xmlns:a16="http://schemas.microsoft.com/office/drawing/2014/main" id="{365E2E16-033A-4F62-A0A1-56FAD9864799}"/>
              </a:ext>
            </a:extLst>
          </p:cNvPr>
          <p:cNvSpPr/>
          <p:nvPr/>
        </p:nvSpPr>
        <p:spPr>
          <a:xfrm>
            <a:off x="2109804" y="3933286"/>
            <a:ext cx="2523448" cy="523220"/>
          </a:xfrm>
          <a:prstGeom prst="rect">
            <a:avLst/>
          </a:prstGeom>
        </p:spPr>
        <p:txBody>
          <a:bodyPr wrap="none">
            <a:spAutoFit/>
          </a:bodyPr>
          <a:lstStyle/>
          <a:p>
            <a:r>
              <a:rPr lang="en-US" sz="2800" b="1" dirty="0">
                <a:solidFill>
                  <a:srgbClr val="003399"/>
                </a:solidFill>
                <a:latin typeface="Times New Roman"/>
                <a:ea typeface="Times New Roman"/>
                <a:cs typeface="Calibri"/>
              </a:rPr>
              <a:t>- win - won (v):</a:t>
            </a:r>
            <a:endParaRPr lang="en-US" sz="2800" b="1" dirty="0">
              <a:solidFill>
                <a:srgbClr val="003399"/>
              </a:solidFill>
            </a:endParaRPr>
          </a:p>
        </p:txBody>
      </p:sp>
      <p:sp>
        <p:nvSpPr>
          <p:cNvPr id="13" name="Rectangle 12">
            <a:extLst>
              <a:ext uri="{FF2B5EF4-FFF2-40B4-BE49-F238E27FC236}">
                <a16:creationId xmlns:a16="http://schemas.microsoft.com/office/drawing/2014/main" id="{6814FDB7-7C1D-43CC-B276-970067982272}"/>
              </a:ext>
            </a:extLst>
          </p:cNvPr>
          <p:cNvSpPr/>
          <p:nvPr/>
        </p:nvSpPr>
        <p:spPr>
          <a:xfrm>
            <a:off x="5015622" y="3933286"/>
            <a:ext cx="2966325" cy="523220"/>
          </a:xfrm>
          <a:prstGeom prst="rect">
            <a:avLst/>
          </a:prstGeom>
        </p:spPr>
        <p:txBody>
          <a:bodyPr wrap="none">
            <a:spAutoFit/>
          </a:bodyPr>
          <a:lstStyle/>
          <a:p>
            <a:r>
              <a:rPr lang="en-US" sz="2800" b="1" dirty="0" err="1">
                <a:solidFill>
                  <a:srgbClr val="003399"/>
                </a:solidFill>
              </a:rPr>
              <a:t>thắng</a:t>
            </a:r>
            <a:r>
              <a:rPr lang="en-US" sz="2800" b="1" dirty="0">
                <a:solidFill>
                  <a:srgbClr val="003399"/>
                </a:solidFill>
              </a:rPr>
              <a:t>, </a:t>
            </a:r>
            <a:r>
              <a:rPr lang="en-US" sz="2800" b="1" dirty="0" err="1">
                <a:solidFill>
                  <a:srgbClr val="003399"/>
                </a:solidFill>
              </a:rPr>
              <a:t>chiến</a:t>
            </a:r>
            <a:r>
              <a:rPr lang="en-US" sz="2800" b="1" dirty="0">
                <a:solidFill>
                  <a:srgbClr val="003399"/>
                </a:solidFill>
              </a:rPr>
              <a:t> </a:t>
            </a:r>
            <a:r>
              <a:rPr lang="en-US" sz="2800" b="1" dirty="0" err="1">
                <a:solidFill>
                  <a:srgbClr val="003399"/>
                </a:solidFill>
              </a:rPr>
              <a:t>thắng</a:t>
            </a:r>
            <a:endParaRPr lang="en-US" sz="2800" b="1" dirty="0">
              <a:solidFill>
                <a:srgbClr val="003399"/>
              </a:solidFill>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939" y="83997"/>
            <a:ext cx="508254" cy="4716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718824" y="94007"/>
            <a:ext cx="7547760" cy="430887"/>
          </a:xfrm>
          <a:prstGeom prst="rect">
            <a:avLst/>
          </a:prstGeom>
          <a:noFill/>
        </p:spPr>
        <p:txBody>
          <a:bodyPr wrap="square" rtlCol="0">
            <a:spAutoFit/>
          </a:bodyPr>
          <a:lstStyle/>
          <a:p>
            <a:pPr algn="just"/>
            <a:r>
              <a:rPr lang="en-US" sz="22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2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200" b="1" spc="-50" dirty="0">
                <a:effectLst>
                  <a:glow rad="88900">
                    <a:schemeClr val="bg1"/>
                  </a:glo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1606" y="529914"/>
            <a:ext cx="1784979" cy="1218385"/>
          </a:xfrm>
          <a:prstGeom prst="rect">
            <a:avLst/>
          </a:prstGeom>
        </p:spPr>
      </p:pic>
      <p:sp>
        <p:nvSpPr>
          <p:cNvPr id="6" name="Rectangle 5"/>
          <p:cNvSpPr/>
          <p:nvPr/>
        </p:nvSpPr>
        <p:spPr>
          <a:xfrm>
            <a:off x="2313067" y="718795"/>
            <a:ext cx="6010979" cy="892552"/>
          </a:xfrm>
          <a:prstGeom prst="rect">
            <a:avLst/>
          </a:prstGeom>
        </p:spPr>
        <p:txBody>
          <a:bodyPr wrap="square">
            <a:spAutoFit/>
          </a:bodyPr>
          <a:lstStyle/>
          <a:p>
            <a:r>
              <a:rPr lang="en-US" sz="2600" b="1" i="1" dirty="0"/>
              <a:t>The PE teacher is talking to her students </a:t>
            </a:r>
          </a:p>
          <a:p>
            <a:r>
              <a:rPr lang="en-US" sz="2600" b="1" i="1" dirty="0"/>
              <a:t>about Pelé.</a:t>
            </a:r>
          </a:p>
        </p:txBody>
      </p:sp>
      <p:sp>
        <p:nvSpPr>
          <p:cNvPr id="7" name="Rectangle 6"/>
          <p:cNvSpPr/>
          <p:nvPr/>
        </p:nvSpPr>
        <p:spPr>
          <a:xfrm>
            <a:off x="1007706" y="1671025"/>
            <a:ext cx="10356980" cy="4699235"/>
          </a:xfrm>
          <a:prstGeom prst="rect">
            <a:avLst/>
          </a:prstGeom>
        </p:spPr>
        <p:txBody>
          <a:bodyPr wrap="square">
            <a:spAutoFit/>
          </a:bodyPr>
          <a:lstStyle/>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Today we’re going to talk about Pelé. Do you know him?</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t>
            </a:r>
            <a:r>
              <a:rPr lang="en-US" sz="2200" b="1" dirty="0">
                <a:solidFill>
                  <a:srgbClr val="003399"/>
                </a:solidFill>
                <a:latin typeface="Times New Roman" panose="02020603050405020304" pitchFamily="18" charset="0"/>
                <a:cs typeface="Times New Roman" panose="02020603050405020304" pitchFamily="18" charset="0"/>
              </a:rPr>
              <a:t>Yes, I think he’s the best footballer of all time.</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Right. He was born in 1940 in Brazil. His father taught him to play football     at a very young age.</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Susan: </a:t>
            </a:r>
            <a:r>
              <a:rPr lang="en-US" sz="2200" b="1" dirty="0">
                <a:solidFill>
                  <a:srgbClr val="003399"/>
                </a:solidFill>
                <a:latin typeface="Times New Roman" panose="02020603050405020304" pitchFamily="18" charset="0"/>
                <a:cs typeface="Times New Roman" panose="02020603050405020304" pitchFamily="18" charset="0"/>
              </a:rPr>
              <a:t>Oh. When did he begin his career in football?</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At 15, when he started playing for Santos Football Club.  In 1958, he won his first World Cup.</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t>
            </a:r>
            <a:r>
              <a:rPr lang="en-US" sz="2200" b="1" dirty="0">
                <a:solidFill>
                  <a:srgbClr val="003399"/>
                </a:solidFill>
                <a:latin typeface="Times New Roman" panose="02020603050405020304" pitchFamily="18" charset="0"/>
                <a:cs typeface="Times New Roman" panose="02020603050405020304" pitchFamily="18" charset="0"/>
              </a:rPr>
              <a:t>How many goals did he score in his career?</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1,281 goals in total, I think.</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and Susan: </a:t>
            </a:r>
            <a:r>
              <a:rPr lang="en-US" sz="2200" b="1" dirty="0">
                <a:solidFill>
                  <a:srgbClr val="003399"/>
                </a:solidFill>
                <a:latin typeface="Times New Roman" panose="02020603050405020304" pitchFamily="18" charset="0"/>
                <a:cs typeface="Times New Roman" panose="02020603050405020304" pitchFamily="18" charset="0"/>
              </a:rPr>
              <a:t>Wow! Amazing!</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And he became “Football Player of the Century” in 1999.</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Michael: </a:t>
            </a:r>
            <a:r>
              <a:rPr lang="en-US" sz="2200" b="1" dirty="0">
                <a:solidFill>
                  <a:srgbClr val="003399"/>
                </a:solidFill>
                <a:latin typeface="Times New Roman" panose="02020603050405020304" pitchFamily="18" charset="0"/>
                <a:cs typeface="Times New Roman" panose="02020603050405020304" pitchFamily="18" charset="0"/>
              </a:rPr>
              <a:t>Surely Pelé’s a national hero in Brazil.</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Yes, and he’s known around the world as “The King of Football”.</a:t>
            </a:r>
          </a:p>
        </p:txBody>
      </p:sp>
    </p:spTree>
    <p:extLst>
      <p:ext uri="{BB962C8B-B14F-4D97-AF65-F5344CB8AC3E}">
        <p14:creationId xmlns:p14="http://schemas.microsoft.com/office/powerpoint/2010/main" val="191792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128"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885200" y="107487"/>
            <a:ext cx="7512346"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grpSp>
        <p:nvGrpSpPr>
          <p:cNvPr id="5" name="Group 4"/>
          <p:cNvGrpSpPr/>
          <p:nvPr/>
        </p:nvGrpSpPr>
        <p:grpSpPr>
          <a:xfrm>
            <a:off x="2330176"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2330176" y="1663421"/>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first taught him to play football?</a:t>
              </a:r>
            </a:p>
          </p:txBody>
        </p:sp>
      </p:grpSp>
      <p:grpSp>
        <p:nvGrpSpPr>
          <p:cNvPr id="11" name="Group 10"/>
          <p:cNvGrpSpPr/>
          <p:nvPr/>
        </p:nvGrpSpPr>
        <p:grpSpPr>
          <a:xfrm>
            <a:off x="2330176"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2330176"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2909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09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13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13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20568"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20568"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20568"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20568"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329982"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2913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20374"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0611" y="5520210"/>
            <a:ext cx="7090890" cy="461665"/>
          </a:xfrm>
          <a:prstGeom prst="rect">
            <a:avLst/>
          </a:prstGeom>
        </p:spPr>
        <p:txBody>
          <a:bodyPr wrap="square">
            <a:spAutoFit/>
          </a:bodyPr>
          <a:lstStyle/>
          <a:p>
            <a:r>
              <a:rPr lang="en-US" sz="2400" dirty="0"/>
              <a:t>Who is talking to her students about Pelé?</a:t>
            </a:r>
          </a:p>
        </p:txBody>
      </p:sp>
      <p:sp>
        <p:nvSpPr>
          <p:cNvPr id="37" name="TextBox 36"/>
          <p:cNvSpPr txBox="1"/>
          <p:nvPr/>
        </p:nvSpPr>
        <p:spPr>
          <a:xfrm>
            <a:off x="2336671" y="5472083"/>
            <a:ext cx="474830" cy="461665"/>
          </a:xfrm>
          <a:prstGeom prst="rect">
            <a:avLst/>
          </a:prstGeom>
          <a:noFill/>
        </p:spPr>
        <p:txBody>
          <a:bodyPr wrap="square" rtlCol="0">
            <a:spAutoFit/>
          </a:bodyPr>
          <a:lstStyle/>
          <a:p>
            <a:r>
              <a:rPr lang="en-GB" sz="2400" b="1" dirty="0">
                <a:solidFill>
                  <a:srgbClr val="0070C0"/>
                </a:solidFill>
              </a:rPr>
              <a:t>6.</a:t>
            </a:r>
            <a:endParaRPr lang="en-US" sz="2400" b="1" dirty="0">
              <a:solidFill>
                <a:srgbClr val="0070C0"/>
              </a:solidFill>
            </a:endParaRPr>
          </a:p>
        </p:txBody>
      </p:sp>
      <p:cxnSp>
        <p:nvCxnSpPr>
          <p:cNvPr id="38" name="Straight Arrow Connector 37"/>
          <p:cNvCxnSpPr/>
          <p:nvPr/>
        </p:nvCxnSpPr>
        <p:spPr>
          <a:xfrm>
            <a:off x="2543587"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92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5286"/>
            <a:ext cx="12288416"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099432" y="3208885"/>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4" name="Rectangle 3"/>
          <p:cNvSpPr/>
          <p:nvPr/>
        </p:nvSpPr>
        <p:spPr>
          <a:xfrm>
            <a:off x="2644462" y="1832826"/>
            <a:ext cx="3908738" cy="367047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5" name="TextBox 4"/>
          <p:cNvSpPr txBox="1"/>
          <p:nvPr/>
        </p:nvSpPr>
        <p:spPr>
          <a:xfrm>
            <a:off x="2732478" y="285997"/>
            <a:ext cx="4311732" cy="523208"/>
          </a:xfrm>
          <a:prstGeom prst="rect">
            <a:avLst/>
          </a:prstGeom>
        </p:spPr>
        <p:style>
          <a:lnRef idx="1">
            <a:schemeClr val="accent6"/>
          </a:lnRef>
          <a:fillRef idx="2">
            <a:schemeClr val="accent6"/>
          </a:fillRef>
          <a:effectRef idx="1">
            <a:schemeClr val="accent6"/>
          </a:effectRef>
          <a:fontRef idx="minor">
            <a:schemeClr val="dk1"/>
          </a:fontRef>
        </p:style>
        <p:txBody>
          <a:bodyPr wrap="none" lIns="91427" tIns="45714" rIns="91427" bIns="45714" rtlCol="0">
            <a:spAutoFit/>
          </a:bodyPr>
          <a:lstStyle/>
          <a:p>
            <a:r>
              <a:rPr lang="en-US" sz="2800" b="1" dirty="0">
                <a:solidFill>
                  <a:srgbClr val="0070C0"/>
                </a:solidFill>
                <a:latin typeface="Times New Roman" pitchFamily="18" charset="0"/>
                <a:cs typeface="Times New Roman" pitchFamily="18" charset="0"/>
              </a:rPr>
              <a:t>THE BIG WHEEL GAME</a:t>
            </a:r>
          </a:p>
        </p:txBody>
      </p:sp>
      <p:grpSp>
        <p:nvGrpSpPr>
          <p:cNvPr id="6" name="Group 5"/>
          <p:cNvGrpSpPr/>
          <p:nvPr/>
        </p:nvGrpSpPr>
        <p:grpSpPr>
          <a:xfrm>
            <a:off x="2772043" y="1064663"/>
            <a:ext cx="3415316" cy="3415316"/>
            <a:chOff x="1664057" y="1470874"/>
            <a:chExt cx="4553755" cy="45537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57" y="1470874"/>
              <a:ext cx="4553755" cy="4553755"/>
            </a:xfrm>
            <a:prstGeom prst="rect">
              <a:avLst/>
            </a:prstGeom>
          </p:spPr>
        </p:pic>
        <p:sp>
          <p:nvSpPr>
            <p:cNvPr id="8" name="TextBox 7"/>
            <p:cNvSpPr txBox="1"/>
            <p:nvPr/>
          </p:nvSpPr>
          <p:spPr>
            <a:xfrm rot="8423036">
              <a:off x="4976048" y="247340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50</a:t>
              </a:r>
            </a:p>
          </p:txBody>
        </p:sp>
        <p:sp>
          <p:nvSpPr>
            <p:cNvPr id="9" name="TextBox 8"/>
            <p:cNvSpPr txBox="1"/>
            <p:nvPr/>
          </p:nvSpPr>
          <p:spPr>
            <a:xfrm rot="10800000">
              <a:off x="5489849" y="3441290"/>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10</a:t>
              </a:r>
            </a:p>
          </p:txBody>
        </p:sp>
        <p:sp>
          <p:nvSpPr>
            <p:cNvPr id="10" name="TextBox 9"/>
            <p:cNvSpPr txBox="1"/>
            <p:nvPr/>
          </p:nvSpPr>
          <p:spPr>
            <a:xfrm rot="13924436">
              <a:off x="5022956" y="4404225"/>
              <a:ext cx="8852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-20</a:t>
              </a:r>
            </a:p>
          </p:txBody>
        </p:sp>
        <p:sp>
          <p:nvSpPr>
            <p:cNvPr id="11" name="TextBox 10"/>
            <p:cNvSpPr txBox="1"/>
            <p:nvPr/>
          </p:nvSpPr>
          <p:spPr>
            <a:xfrm rot="15260811">
              <a:off x="4195604" y="5024930"/>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60</a:t>
              </a:r>
            </a:p>
          </p:txBody>
        </p:sp>
        <p:sp>
          <p:nvSpPr>
            <p:cNvPr id="12" name="TextBox 11"/>
            <p:cNvSpPr txBox="1"/>
            <p:nvPr/>
          </p:nvSpPr>
          <p:spPr>
            <a:xfrm rot="17460542">
              <a:off x="3201988" y="5040241"/>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05</a:t>
              </a:r>
            </a:p>
          </p:txBody>
        </p:sp>
        <p:sp>
          <p:nvSpPr>
            <p:cNvPr id="13" name="TextBox 12"/>
            <p:cNvSpPr txBox="1"/>
            <p:nvPr/>
          </p:nvSpPr>
          <p:spPr>
            <a:xfrm rot="19555165">
              <a:off x="2324280" y="4445860"/>
              <a:ext cx="885285" cy="697627"/>
            </a:xfrm>
            <a:prstGeom prst="rect">
              <a:avLst/>
            </a:prstGeom>
            <a:noFill/>
          </p:spPr>
          <p:txBody>
            <a:bodyPr wrap="none" rtlCol="0">
              <a:spAutoFit/>
            </a:bodyPr>
            <a:lstStyle/>
            <a:p>
              <a:r>
                <a:rPr lang="en-US" sz="2800">
                  <a:latin typeface="Times New Roman" pitchFamily="18" charset="0"/>
                  <a:cs typeface="Times New Roman" pitchFamily="18" charset="0"/>
                </a:rPr>
                <a:t>-15</a:t>
              </a:r>
            </a:p>
          </p:txBody>
        </p:sp>
        <p:sp>
          <p:nvSpPr>
            <p:cNvPr id="14" name="TextBox 13"/>
            <p:cNvSpPr txBox="1"/>
            <p:nvPr/>
          </p:nvSpPr>
          <p:spPr>
            <a:xfrm>
              <a:off x="1901338" y="346802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20</a:t>
              </a:r>
            </a:p>
          </p:txBody>
        </p:sp>
        <p:sp>
          <p:nvSpPr>
            <p:cNvPr id="15" name="TextBox 14"/>
            <p:cNvSpPr txBox="1"/>
            <p:nvPr/>
          </p:nvSpPr>
          <p:spPr>
            <a:xfrm rot="2072863">
              <a:off x="2290337" y="2386958"/>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30</a:t>
              </a:r>
            </a:p>
          </p:txBody>
        </p:sp>
        <p:sp>
          <p:nvSpPr>
            <p:cNvPr id="16" name="TextBox 15"/>
            <p:cNvSpPr txBox="1"/>
            <p:nvPr/>
          </p:nvSpPr>
          <p:spPr>
            <a:xfrm rot="3722183">
              <a:off x="3198200" y="1730530"/>
              <a:ext cx="724985" cy="697627"/>
            </a:xfrm>
            <a:prstGeom prst="rect">
              <a:avLst/>
            </a:prstGeom>
            <a:noFill/>
          </p:spPr>
          <p:txBody>
            <a:bodyPr wrap="none" rtlCol="0">
              <a:spAutoFit/>
            </a:bodyPr>
            <a:lstStyle/>
            <a:p>
              <a:r>
                <a:rPr lang="en-US" sz="2800">
                  <a:latin typeface="Times New Roman" pitchFamily="18" charset="0"/>
                  <a:cs typeface="Times New Roman" pitchFamily="18" charset="0"/>
                </a:rPr>
                <a:t>10</a:t>
              </a:r>
            </a:p>
          </p:txBody>
        </p:sp>
        <p:sp>
          <p:nvSpPr>
            <p:cNvPr id="17" name="TextBox 16"/>
            <p:cNvSpPr txBox="1"/>
            <p:nvPr/>
          </p:nvSpPr>
          <p:spPr>
            <a:xfrm rot="6338192">
              <a:off x="4207247" y="1745253"/>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40</a:t>
              </a:r>
            </a:p>
          </p:txBody>
        </p:sp>
      </p:grpSp>
      <p:sp>
        <p:nvSpPr>
          <p:cNvPr id="18" name="Isosceles Triangle 17"/>
          <p:cNvSpPr/>
          <p:nvPr/>
        </p:nvSpPr>
        <p:spPr>
          <a:xfrm rot="5400000">
            <a:off x="2293829" y="2298767"/>
            <a:ext cx="396026" cy="916325"/>
          </a:xfrm>
          <a:prstGeom prst="triangle">
            <a:avLst/>
          </a:prstGeom>
          <a:ln/>
        </p:spPr>
        <p:style>
          <a:lnRef idx="3">
            <a:schemeClr val="lt1"/>
          </a:lnRef>
          <a:fillRef idx="1">
            <a:schemeClr val="accent2"/>
          </a:fillRef>
          <a:effectRef idx="1">
            <a:schemeClr val="accent2"/>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19" name="TextBox 18"/>
          <p:cNvSpPr txBox="1"/>
          <p:nvPr/>
        </p:nvSpPr>
        <p:spPr>
          <a:xfrm>
            <a:off x="7608797" y="809217"/>
            <a:ext cx="2279765" cy="523208"/>
          </a:xfrm>
          <a:prstGeom prst="rect">
            <a:avLst/>
          </a:prstGeom>
          <a:noFill/>
        </p:spPr>
        <p:txBody>
          <a:bodyPr wrap="none" lIns="91427" tIns="45714" rIns="91427" bIns="45714" rtlCol="0">
            <a:spAutoFit/>
          </a:bodyPr>
          <a:lstStyle/>
          <a:p>
            <a:r>
              <a:rPr lang="en-US" sz="2800" b="1" dirty="0">
                <a:solidFill>
                  <a:srgbClr val="FF0000"/>
                </a:solidFill>
                <a:latin typeface="Times New Roman" pitchFamily="18" charset="0"/>
                <a:cs typeface="Times New Roman" pitchFamily="18" charset="0"/>
              </a:rPr>
              <a:t>QUESTIONS</a:t>
            </a:r>
          </a:p>
        </p:txBody>
      </p:sp>
      <p:sp>
        <p:nvSpPr>
          <p:cNvPr id="20" name="Oval 19"/>
          <p:cNvSpPr/>
          <p:nvPr/>
        </p:nvSpPr>
        <p:spPr>
          <a:xfrm>
            <a:off x="4046046" y="2334372"/>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en-US" sz="1400" b="1" dirty="0">
                <a:solidFill>
                  <a:schemeClr val="tx1"/>
                </a:solidFill>
                <a:latin typeface="Times New Roman" pitchFamily="18" charset="0"/>
                <a:cs typeface="Times New Roman" pitchFamily="18" charset="0"/>
              </a:rPr>
              <a:t>SPIN</a:t>
            </a:r>
          </a:p>
        </p:txBody>
      </p:sp>
      <p:sp>
        <p:nvSpPr>
          <p:cNvPr id="21" name="Heptagon 20">
            <a:hlinkClick r:id="rId4" action="ppaction://hlinksldjump"/>
          </p:cNvPr>
          <p:cNvSpPr/>
          <p:nvPr/>
        </p:nvSpPr>
        <p:spPr>
          <a:xfrm>
            <a:off x="7831455" y="3303906"/>
            <a:ext cx="883356" cy="634365"/>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2</a:t>
            </a:r>
          </a:p>
        </p:txBody>
      </p:sp>
      <p:sp>
        <p:nvSpPr>
          <p:cNvPr id="22" name="Heptagon 21">
            <a:hlinkClick r:id="rId5" action="ppaction://hlinksldjump"/>
          </p:cNvPr>
          <p:cNvSpPr/>
          <p:nvPr/>
        </p:nvSpPr>
        <p:spPr>
          <a:xfrm>
            <a:off x="7831455"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3</a:t>
            </a:r>
          </a:p>
        </p:txBody>
      </p:sp>
      <p:sp>
        <p:nvSpPr>
          <p:cNvPr id="23" name="Heptagon 22">
            <a:hlinkClick r:id="rId6" action="ppaction://hlinksldjump"/>
          </p:cNvPr>
          <p:cNvSpPr/>
          <p:nvPr/>
        </p:nvSpPr>
        <p:spPr>
          <a:xfrm>
            <a:off x="8743316"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6</a:t>
            </a:r>
          </a:p>
        </p:txBody>
      </p:sp>
      <p:sp>
        <p:nvSpPr>
          <p:cNvPr id="24" name="Heptagon 23">
            <a:hlinkClick r:id="rId7" action="ppaction://hlinksldjump"/>
          </p:cNvPr>
          <p:cNvSpPr/>
          <p:nvPr/>
        </p:nvSpPr>
        <p:spPr>
          <a:xfrm>
            <a:off x="8743316"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4</a:t>
            </a:r>
          </a:p>
        </p:txBody>
      </p:sp>
      <p:sp>
        <p:nvSpPr>
          <p:cNvPr id="25" name="Heptagon 24">
            <a:hlinkClick r:id="rId8" action="ppaction://hlinksldjump"/>
          </p:cNvPr>
          <p:cNvSpPr/>
          <p:nvPr/>
        </p:nvSpPr>
        <p:spPr>
          <a:xfrm>
            <a:off x="7772400"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1</a:t>
            </a:r>
          </a:p>
        </p:txBody>
      </p:sp>
      <p:sp>
        <p:nvSpPr>
          <p:cNvPr id="26" name="Heptagon 25">
            <a:hlinkClick r:id="rId9" action="ppaction://hlinksldjump"/>
          </p:cNvPr>
          <p:cNvSpPr/>
          <p:nvPr/>
        </p:nvSpPr>
        <p:spPr>
          <a:xfrm>
            <a:off x="8743316" y="3201671"/>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5</a:t>
            </a:r>
          </a:p>
        </p:txBody>
      </p:sp>
      <p:sp>
        <p:nvSpPr>
          <p:cNvPr id="27" name="5-Point Star 26">
            <a:hlinkClick r:id="" action="ppaction://noaction"/>
          </p:cNvPr>
          <p:cNvSpPr/>
          <p:nvPr/>
        </p:nvSpPr>
        <p:spPr>
          <a:xfrm>
            <a:off x="9868330" y="6172200"/>
            <a:ext cx="685800" cy="533400"/>
          </a:xfrm>
          <a:prstGeom prst="star5">
            <a:avLst/>
          </a:prstGeom>
          <a:ln>
            <a:solidFill>
              <a:srgbClr val="FFFF00"/>
            </a:solidFill>
          </a:ln>
        </p:spPr>
        <p:style>
          <a:lnRef idx="3">
            <a:schemeClr val="lt1"/>
          </a:lnRef>
          <a:fillRef idx="1">
            <a:schemeClr val="accent1"/>
          </a:fillRef>
          <a:effectRef idx="1">
            <a:schemeClr val="accent1"/>
          </a:effectRef>
          <a:fontRef idx="minor">
            <a:schemeClr val="lt1"/>
          </a:fontRef>
        </p:style>
        <p:txBody>
          <a:bodyPr lIns="91427" tIns="45714" rIns="91427" bIns="45714" rtlCol="0" anchor="ctr"/>
          <a:lstStyle/>
          <a:p>
            <a:pPr algn="ctr"/>
            <a:endParaRPr lang="en-GB"/>
          </a:p>
        </p:txBody>
      </p:sp>
      <p:sp>
        <p:nvSpPr>
          <p:cNvPr id="2" name="Right Arrow 1"/>
          <p:cNvSpPr/>
          <p:nvPr/>
        </p:nvSpPr>
        <p:spPr>
          <a:xfrm>
            <a:off x="5768454" y="6318914"/>
            <a:ext cx="784746" cy="539087"/>
          </a:xfrm>
          <a:prstGeom prst="rightArrow">
            <a:avLst/>
          </a:prstGeom>
          <a:ln>
            <a:solidFill>
              <a:srgbClr val="F1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750"/>
                                        <p:tgtEl>
                                          <p:spTgt spid="24"/>
                                        </p:tgtEl>
                                      </p:cBhvr>
                                    </p:animEffect>
                                    <p:set>
                                      <p:cBhvr>
                                        <p:cTn id="24"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1000"/>
                                        <p:tgtEl>
                                          <p:spTgt spid="21"/>
                                        </p:tgtEl>
                                      </p:cBhvr>
                                    </p:animEffect>
                                    <p:set>
                                      <p:cBhvr>
                                        <p:cTn id="3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p:stCondLst>
                        <p:cond delay="0"/>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000"/>
                                        <p:tgtEl>
                                          <p:spTgt spid="22"/>
                                        </p:tgtEl>
                                        <p:attrNameLst>
                                          <p:attrName>ppt_w</p:attrName>
                                        </p:attrNameLst>
                                      </p:cBhvr>
                                      <p:tavLst>
                                        <p:tav tm="0">
                                          <p:val>
                                            <p:strVal val="ppt_w"/>
                                          </p:val>
                                        </p:tav>
                                        <p:tav tm="100000">
                                          <p:val>
                                            <p:fltVal val="0"/>
                                          </p:val>
                                        </p:tav>
                                      </p:tavLst>
                                    </p:anim>
                                    <p:anim calcmode="lin" valueType="num">
                                      <p:cBhvr>
                                        <p:cTn id="50" dur="1000"/>
                                        <p:tgtEl>
                                          <p:spTgt spid="22"/>
                                        </p:tgtEl>
                                        <p:attrNameLst>
                                          <p:attrName>ppt_h</p:attrName>
                                        </p:attrNameLst>
                                      </p:cBhvr>
                                      <p:tavLst>
                                        <p:tav tm="0">
                                          <p:val>
                                            <p:strVal val="ppt_h"/>
                                          </p:val>
                                        </p:tav>
                                        <p:tav tm="100000">
                                          <p:val>
                                            <p:fltVal val="0"/>
                                          </p:val>
                                        </p:tav>
                                      </p:tavLst>
                                    </p:anim>
                                    <p:anim calcmode="lin" valueType="num">
                                      <p:cBhvr>
                                        <p:cTn id="51" dur="1000"/>
                                        <p:tgtEl>
                                          <p:spTgt spid="22"/>
                                        </p:tgtEl>
                                        <p:attrNameLst>
                                          <p:attrName>style.rotation</p:attrName>
                                        </p:attrNameLst>
                                      </p:cBhvr>
                                      <p:tavLst>
                                        <p:tav tm="0">
                                          <p:val>
                                            <p:fltVal val="0"/>
                                          </p:val>
                                        </p:tav>
                                        <p:tav tm="100000">
                                          <p:val>
                                            <p:fltVal val="90"/>
                                          </p:val>
                                        </p:tav>
                                      </p:tavLst>
                                    </p:anim>
                                    <p:animEffect transition="out" filter="fade">
                                      <p:cBhvr>
                                        <p:cTn id="52" dur="1000"/>
                                        <p:tgtEl>
                                          <p:spTgt spid="22"/>
                                        </p:tgtEl>
                                      </p:cBhvr>
                                    </p:animEffect>
                                    <p:set>
                                      <p:cBhvr>
                                        <p:cTn id="5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3" grpId="0" bldLvl="0" animBg="1"/>
      <p:bldP spid="3" grpId="1" bldLvl="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0152"/>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94116" y="675055"/>
            <a:ext cx="5220837" cy="584775"/>
          </a:xfrm>
          <a:prstGeom prst="rect">
            <a:avLst/>
          </a:prstGeom>
          <a:noFill/>
        </p:spPr>
        <p:txBody>
          <a:bodyPr wrap="square" rtlCol="0">
            <a:spAutoFit/>
          </a:bodyPr>
          <a:lstStyle/>
          <a:p>
            <a:r>
              <a:rPr lang="en-US" sz="3200" dirty="0"/>
              <a:t>1. When was Pelé born?</a:t>
            </a: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2816" y="1"/>
            <a:ext cx="2160638" cy="1558343"/>
          </a:xfrm>
          <a:prstGeom prst="rect">
            <a:avLst/>
          </a:prstGeom>
        </p:spPr>
      </p:pic>
      <p:sp>
        <p:nvSpPr>
          <p:cNvPr id="5" name="TextBox 4">
            <a:extLst>
              <a:ext uri="{FF2B5EF4-FFF2-40B4-BE49-F238E27FC236}">
                <a16:creationId xmlns:a16="http://schemas.microsoft.com/office/drawing/2014/main" id="{54DFC840-7B24-48B1-95E4-4A793F16CF3F}"/>
              </a:ext>
            </a:extLst>
          </p:cNvPr>
          <p:cNvSpPr txBox="1"/>
          <p:nvPr/>
        </p:nvSpPr>
        <p:spPr>
          <a:xfrm>
            <a:off x="2794115" y="1349116"/>
            <a:ext cx="4863832" cy="646331"/>
          </a:xfrm>
          <a:prstGeom prst="rect">
            <a:avLst/>
          </a:prstGeom>
          <a:noFill/>
        </p:spPr>
        <p:txBody>
          <a:bodyPr wrap="none" rtlCol="0">
            <a:spAutoFit/>
          </a:bodyPr>
          <a:lstStyle/>
          <a:p>
            <a:r>
              <a:rPr lang="en-US" sz="3600" dirty="0">
                <a:solidFill>
                  <a:srgbClr val="FF0000"/>
                </a:solidFill>
                <a:sym typeface="Wingdings" pitchFamily="2" charset="2"/>
              </a:rPr>
              <a:t></a:t>
            </a:r>
            <a:r>
              <a:rPr lang="en-US" sz="3600" dirty="0">
                <a:solidFill>
                  <a:srgbClr val="FF0000"/>
                </a:solidFill>
              </a:rPr>
              <a:t>Pelé was born in 1940.</a:t>
            </a:r>
          </a:p>
        </p:txBody>
      </p:sp>
      <p:sp>
        <p:nvSpPr>
          <p:cNvPr id="2" name="5-Point Star 1">
            <a:hlinkClick r:id="rId4"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73185" y="1724975"/>
            <a:ext cx="7090891" cy="584775"/>
          </a:xfrm>
          <a:prstGeom prst="rect">
            <a:avLst/>
          </a:prstGeom>
          <a:noFill/>
        </p:spPr>
        <p:txBody>
          <a:bodyPr wrap="square" rtlCol="0">
            <a:spAutoFit/>
          </a:bodyPr>
          <a:lstStyle/>
          <a:p>
            <a:r>
              <a:rPr lang="en-US" sz="3200" dirty="0"/>
              <a:t>2. Who first taught him to play football?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561" y="51516"/>
            <a:ext cx="2163650" cy="1712889"/>
          </a:xfrm>
          <a:prstGeom prst="rect">
            <a:avLst/>
          </a:prstGeom>
        </p:spPr>
      </p:pic>
      <p:sp>
        <p:nvSpPr>
          <p:cNvPr id="5" name="TextBox 4">
            <a:extLst>
              <a:ext uri="{FF2B5EF4-FFF2-40B4-BE49-F238E27FC236}">
                <a16:creationId xmlns:a16="http://schemas.microsoft.com/office/drawing/2014/main" id="{521478BA-C3AD-4F35-870E-9FD5CB088D02}"/>
              </a:ext>
            </a:extLst>
          </p:cNvPr>
          <p:cNvSpPr txBox="1"/>
          <p:nvPr/>
        </p:nvSpPr>
        <p:spPr>
          <a:xfrm>
            <a:off x="2856327" y="2408789"/>
            <a:ext cx="6960239" cy="584775"/>
          </a:xfrm>
          <a:prstGeom prst="rect">
            <a:avLst/>
          </a:prstGeom>
          <a:noFill/>
        </p:spPr>
        <p:txBody>
          <a:bodyPr wrap="none" rtlCol="0">
            <a:spAutoFit/>
          </a:bodyPr>
          <a:lstStyle/>
          <a:p>
            <a:r>
              <a:rPr lang="en-US" sz="3200" dirty="0">
                <a:solidFill>
                  <a:srgbClr val="FF0000"/>
                </a:solidFill>
                <a:sym typeface="Wingdings" pitchFamily="2" charset="2"/>
              </a:rPr>
              <a:t> </a:t>
            </a:r>
            <a:r>
              <a:rPr lang="en-US" sz="3200" dirty="0">
                <a:solidFill>
                  <a:srgbClr val="FF0000"/>
                </a:solidFill>
              </a:rPr>
              <a:t>His father did. / His father taught him.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8985" y="61108"/>
            <a:ext cx="2664452" cy="170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913"/>
            <a:ext cx="12294637" cy="7086600"/>
          </a:xfrm>
          <a:prstGeom prst="rect">
            <a:avLst/>
          </a:prstGeom>
          <a:ln/>
        </p:spPr>
        <p:style>
          <a:lnRef idx="3">
            <a:schemeClr val="lt1"/>
          </a:lnRef>
          <a:fillRef idx="1">
            <a:schemeClr val="accent6"/>
          </a:fillRef>
          <a:effectRef idx="1">
            <a:schemeClr val="accent6"/>
          </a:effectRef>
          <a:fontRef idx="minor">
            <a:schemeClr val="lt1"/>
          </a:fontRef>
        </p:style>
      </p:pic>
      <p:sp>
        <p:nvSpPr>
          <p:cNvPr id="3" name="TextBox 2"/>
          <p:cNvSpPr txBox="1"/>
          <p:nvPr/>
        </p:nvSpPr>
        <p:spPr>
          <a:xfrm>
            <a:off x="3095726" y="449684"/>
            <a:ext cx="6242534" cy="775979"/>
          </a:xfrm>
          <a:prstGeom prst="rect">
            <a:avLst/>
          </a:prstGeom>
          <a:noFill/>
        </p:spPr>
        <p:txBody>
          <a:bodyPr wrap="square" lIns="91427" tIns="45714" rIns="91427" bIns="45714" numCol="1"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4" name="Oval 3">
            <a:hlinkClick r:id="rId3" action="ppaction://hlinksldjump"/>
          </p:cNvPr>
          <p:cNvSpPr/>
          <p:nvPr/>
        </p:nvSpPr>
        <p:spPr>
          <a:xfrm>
            <a:off x="3095726" y="1688206"/>
            <a:ext cx="1323670" cy="1327367"/>
          </a:xfrm>
          <a:prstGeom prst="ellipse">
            <a:avLst/>
          </a:prstGeom>
        </p:spPr>
        <p:style>
          <a:lnRef idx="1">
            <a:schemeClr val="dk1"/>
          </a:lnRef>
          <a:fillRef idx="2">
            <a:schemeClr val="dk1"/>
          </a:fillRef>
          <a:effectRef idx="1">
            <a:schemeClr val="dk1"/>
          </a:effectRef>
          <a:fontRef idx="minor">
            <a:schemeClr val="dk1"/>
          </a:fontRef>
        </p:style>
        <p:txBody>
          <a:bodyPr lIns="91427" tIns="45714" rIns="91427" bIns="45714" rtlCol="0" anchor="ctr"/>
          <a:lstStyle/>
          <a:p>
            <a:pPr algn="ctr"/>
            <a:r>
              <a:rPr lang="en-US" sz="4400" b="1" dirty="0">
                <a:solidFill>
                  <a:schemeClr val="tx1"/>
                </a:solidFill>
              </a:rPr>
              <a:t>1</a:t>
            </a:r>
          </a:p>
        </p:txBody>
      </p:sp>
      <p:sp>
        <p:nvSpPr>
          <p:cNvPr id="5" name="Oval 4">
            <a:hlinkClick r:id="rId4" action="ppaction://hlinksldjump"/>
          </p:cNvPr>
          <p:cNvSpPr/>
          <p:nvPr/>
        </p:nvSpPr>
        <p:spPr>
          <a:xfrm>
            <a:off x="5407155" y="1688206"/>
            <a:ext cx="1323670" cy="1327367"/>
          </a:xfrm>
          <a:prstGeom prst="ellipse">
            <a:avLst/>
          </a:prstGeom>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solidFill>
                  <a:schemeClr val="tx1"/>
                </a:solidFill>
              </a:rPr>
              <a:t>2</a:t>
            </a:r>
          </a:p>
        </p:txBody>
      </p:sp>
      <p:sp>
        <p:nvSpPr>
          <p:cNvPr id="6" name="Oval 5">
            <a:hlinkClick r:id="rId5" action="ppaction://hlinksldjump"/>
          </p:cNvPr>
          <p:cNvSpPr/>
          <p:nvPr/>
        </p:nvSpPr>
        <p:spPr>
          <a:xfrm>
            <a:off x="7672775" y="1774391"/>
            <a:ext cx="1323670" cy="1327367"/>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solidFill>
                  <a:schemeClr val="tx1"/>
                </a:solidFill>
              </a:rPr>
              <a:t>3</a:t>
            </a:r>
          </a:p>
        </p:txBody>
      </p:sp>
      <p:sp>
        <p:nvSpPr>
          <p:cNvPr id="8" name="Oval 7">
            <a:hlinkClick r:id="rId6" action="ppaction://hlinksldjump"/>
          </p:cNvPr>
          <p:cNvSpPr/>
          <p:nvPr/>
        </p:nvSpPr>
        <p:spPr>
          <a:xfrm>
            <a:off x="3057593" y="3535387"/>
            <a:ext cx="1323670" cy="1327367"/>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solidFill>
                  <a:schemeClr val="tx1"/>
                </a:solidFill>
              </a:rPr>
              <a:t>4</a:t>
            </a:r>
            <a:endParaRPr lang="en-US" sz="4400" b="1" dirty="0">
              <a:solidFill>
                <a:schemeClr val="tx1"/>
              </a:solidFill>
            </a:endParaRPr>
          </a:p>
        </p:txBody>
      </p:sp>
      <p:sp>
        <p:nvSpPr>
          <p:cNvPr id="9" name="Oval 8">
            <a:hlinkClick r:id="rId7" action="ppaction://hlinksldjump"/>
          </p:cNvPr>
          <p:cNvSpPr/>
          <p:nvPr/>
        </p:nvSpPr>
        <p:spPr>
          <a:xfrm>
            <a:off x="5407155" y="3535387"/>
            <a:ext cx="1323670" cy="1327367"/>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GB" sz="4400" b="1" dirty="0">
                <a:solidFill>
                  <a:schemeClr val="tx1"/>
                </a:solidFill>
              </a:rPr>
              <a:t>5</a:t>
            </a:r>
            <a:endParaRPr lang="en-US" sz="4400" b="1" dirty="0">
              <a:solidFill>
                <a:schemeClr val="tx1"/>
              </a:solidFill>
            </a:endParaRPr>
          </a:p>
        </p:txBody>
      </p:sp>
      <p:sp>
        <p:nvSpPr>
          <p:cNvPr id="10" name="Oval 9">
            <a:hlinkClick r:id="rId8" action="ppaction://hlinksldjump"/>
          </p:cNvPr>
          <p:cNvSpPr/>
          <p:nvPr/>
        </p:nvSpPr>
        <p:spPr>
          <a:xfrm>
            <a:off x="7533961" y="3574580"/>
            <a:ext cx="1323670" cy="1327367"/>
          </a:xfrm>
          <a:prstGeom prst="ellipse">
            <a:avLst/>
          </a:prstGeom>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solidFill>
                  <a:schemeClr val="tx1"/>
                </a:solidFill>
              </a:rPr>
              <a:t>6</a:t>
            </a:r>
            <a:endParaRPr lang="en-US" sz="4400" b="1" dirty="0">
              <a:solidFill>
                <a:schemeClr val="tx1"/>
              </a:solidFill>
            </a:endParaRPr>
          </a:p>
        </p:txBody>
      </p:sp>
      <p:sp>
        <p:nvSpPr>
          <p:cNvPr id="2" name="Right Arrow 1">
            <a:hlinkClick r:id="rId9" action="ppaction://hlinksldjump"/>
          </p:cNvPr>
          <p:cNvSpPr/>
          <p:nvPr/>
        </p:nvSpPr>
        <p:spPr>
          <a:xfrm>
            <a:off x="5795749" y="6257496"/>
            <a:ext cx="935076" cy="60050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AutoShape 21">
            <a:extLst>
              <a:ext uri="{FF2B5EF4-FFF2-40B4-BE49-F238E27FC236}">
                <a16:creationId xmlns:a16="http://schemas.microsoft.com/office/drawing/2014/main" id="{B24079C4-86B8-4FCA-A379-867FE9E9118D}"/>
              </a:ext>
            </a:extLst>
          </p:cNvPr>
          <p:cNvSpPr>
            <a:spLocks noChangeArrowheads="1"/>
          </p:cNvSpPr>
          <p:nvPr/>
        </p:nvSpPr>
        <p:spPr bwMode="auto">
          <a:xfrm>
            <a:off x="4198332" y="5242366"/>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6</a:t>
            </a:r>
          </a:p>
        </p:txBody>
      </p:sp>
      <p:sp>
        <p:nvSpPr>
          <p:cNvPr id="12" name="AutoShape 22">
            <a:extLst>
              <a:ext uri="{FF2B5EF4-FFF2-40B4-BE49-F238E27FC236}">
                <a16:creationId xmlns:a16="http://schemas.microsoft.com/office/drawing/2014/main" id="{86C16CC9-63EE-4804-8BD0-1803627994C7}"/>
              </a:ext>
            </a:extLst>
          </p:cNvPr>
          <p:cNvSpPr>
            <a:spLocks noChangeArrowheads="1"/>
          </p:cNvSpPr>
          <p:nvPr/>
        </p:nvSpPr>
        <p:spPr bwMode="auto">
          <a:xfrm>
            <a:off x="5180683" y="5214513"/>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8</a:t>
            </a:r>
          </a:p>
        </p:txBody>
      </p:sp>
      <p:sp>
        <p:nvSpPr>
          <p:cNvPr id="13" name="AutoShape 23">
            <a:extLst>
              <a:ext uri="{FF2B5EF4-FFF2-40B4-BE49-F238E27FC236}">
                <a16:creationId xmlns:a16="http://schemas.microsoft.com/office/drawing/2014/main" id="{F987836F-308C-435F-8EFC-722369180C81}"/>
              </a:ext>
            </a:extLst>
          </p:cNvPr>
          <p:cNvSpPr>
            <a:spLocks noChangeArrowheads="1"/>
          </p:cNvSpPr>
          <p:nvPr/>
        </p:nvSpPr>
        <p:spPr bwMode="auto">
          <a:xfrm>
            <a:off x="6135225" y="5214513"/>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10</a:t>
            </a:r>
          </a:p>
        </p:txBody>
      </p:sp>
      <p:sp>
        <p:nvSpPr>
          <p:cNvPr id="14" name="AutoShape 24">
            <a:extLst>
              <a:ext uri="{FF2B5EF4-FFF2-40B4-BE49-F238E27FC236}">
                <a16:creationId xmlns:a16="http://schemas.microsoft.com/office/drawing/2014/main" id="{141B5CE0-A28A-4CCB-B980-BF64FB242F93}"/>
              </a:ext>
            </a:extLst>
          </p:cNvPr>
          <p:cNvSpPr>
            <a:spLocks noChangeArrowheads="1"/>
          </p:cNvSpPr>
          <p:nvPr/>
        </p:nvSpPr>
        <p:spPr bwMode="auto">
          <a:xfrm>
            <a:off x="7125825" y="5214513"/>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12</a:t>
            </a:r>
          </a:p>
        </p:txBody>
      </p:sp>
      <p:sp>
        <p:nvSpPr>
          <p:cNvPr id="15" name="AutoShape 25">
            <a:extLst>
              <a:ext uri="{FF2B5EF4-FFF2-40B4-BE49-F238E27FC236}">
                <a16:creationId xmlns:a16="http://schemas.microsoft.com/office/drawing/2014/main" id="{770CA675-ED0F-480C-A2DB-2040B3B24406}"/>
              </a:ext>
            </a:extLst>
          </p:cNvPr>
          <p:cNvSpPr>
            <a:spLocks noChangeArrowheads="1"/>
          </p:cNvSpPr>
          <p:nvPr/>
        </p:nvSpPr>
        <p:spPr bwMode="auto">
          <a:xfrm>
            <a:off x="8116425" y="5214513"/>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14</a:t>
            </a:r>
          </a:p>
        </p:txBody>
      </p:sp>
      <p:sp>
        <p:nvSpPr>
          <p:cNvPr id="16" name="AutoShape 26">
            <a:extLst>
              <a:ext uri="{FF2B5EF4-FFF2-40B4-BE49-F238E27FC236}">
                <a16:creationId xmlns:a16="http://schemas.microsoft.com/office/drawing/2014/main" id="{0BD9F967-FA03-47B0-A51A-34E03F8D997B}"/>
              </a:ext>
            </a:extLst>
          </p:cNvPr>
          <p:cNvSpPr>
            <a:spLocks noChangeArrowheads="1"/>
          </p:cNvSpPr>
          <p:nvPr/>
        </p:nvSpPr>
        <p:spPr bwMode="auto">
          <a:xfrm>
            <a:off x="8116425" y="5635851"/>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14</a:t>
            </a:r>
          </a:p>
        </p:txBody>
      </p:sp>
      <p:sp>
        <p:nvSpPr>
          <p:cNvPr id="17" name="AutoShape 27">
            <a:extLst>
              <a:ext uri="{FF2B5EF4-FFF2-40B4-BE49-F238E27FC236}">
                <a16:creationId xmlns:a16="http://schemas.microsoft.com/office/drawing/2014/main" id="{200C13AB-D1E8-454C-B190-338238318FD1}"/>
              </a:ext>
            </a:extLst>
          </p:cNvPr>
          <p:cNvSpPr>
            <a:spLocks noChangeArrowheads="1"/>
          </p:cNvSpPr>
          <p:nvPr/>
        </p:nvSpPr>
        <p:spPr bwMode="auto">
          <a:xfrm>
            <a:off x="7125825" y="5684145"/>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12</a:t>
            </a:r>
          </a:p>
        </p:txBody>
      </p:sp>
      <p:sp>
        <p:nvSpPr>
          <p:cNvPr id="18" name="AutoShape 28">
            <a:extLst>
              <a:ext uri="{FF2B5EF4-FFF2-40B4-BE49-F238E27FC236}">
                <a16:creationId xmlns:a16="http://schemas.microsoft.com/office/drawing/2014/main" id="{9C599CAF-4798-413C-A0E3-444C618E96FE}"/>
              </a:ext>
            </a:extLst>
          </p:cNvPr>
          <p:cNvSpPr>
            <a:spLocks noChangeArrowheads="1"/>
          </p:cNvSpPr>
          <p:nvPr/>
        </p:nvSpPr>
        <p:spPr bwMode="auto">
          <a:xfrm>
            <a:off x="6135225" y="5684145"/>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10</a:t>
            </a:r>
          </a:p>
        </p:txBody>
      </p:sp>
      <p:sp>
        <p:nvSpPr>
          <p:cNvPr id="19" name="AutoShape 29">
            <a:extLst>
              <a:ext uri="{FF2B5EF4-FFF2-40B4-BE49-F238E27FC236}">
                <a16:creationId xmlns:a16="http://schemas.microsoft.com/office/drawing/2014/main" id="{854E9765-38D0-493E-B690-E6B46EB9B667}"/>
              </a:ext>
            </a:extLst>
          </p:cNvPr>
          <p:cNvSpPr>
            <a:spLocks noChangeArrowheads="1"/>
          </p:cNvSpPr>
          <p:nvPr/>
        </p:nvSpPr>
        <p:spPr bwMode="auto">
          <a:xfrm>
            <a:off x="5219418" y="5684145"/>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8</a:t>
            </a:r>
          </a:p>
        </p:txBody>
      </p:sp>
      <p:sp>
        <p:nvSpPr>
          <p:cNvPr id="20" name="AutoShape 30">
            <a:extLst>
              <a:ext uri="{FF2B5EF4-FFF2-40B4-BE49-F238E27FC236}">
                <a16:creationId xmlns:a16="http://schemas.microsoft.com/office/drawing/2014/main" id="{0F3C6BAA-4342-49A2-9EB6-0235B609AB83}"/>
              </a:ext>
            </a:extLst>
          </p:cNvPr>
          <p:cNvSpPr>
            <a:spLocks noChangeArrowheads="1"/>
          </p:cNvSpPr>
          <p:nvPr/>
        </p:nvSpPr>
        <p:spPr bwMode="auto">
          <a:xfrm>
            <a:off x="4237067" y="5684145"/>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6</a:t>
            </a:r>
          </a:p>
        </p:txBody>
      </p:sp>
      <p:sp>
        <p:nvSpPr>
          <p:cNvPr id="21" name="AutoShape 31">
            <a:extLst>
              <a:ext uri="{FF2B5EF4-FFF2-40B4-BE49-F238E27FC236}">
                <a16:creationId xmlns:a16="http://schemas.microsoft.com/office/drawing/2014/main" id="{18C8ACB2-13F0-452C-A7EF-18975A375AE9}"/>
              </a:ext>
            </a:extLst>
          </p:cNvPr>
          <p:cNvSpPr>
            <a:spLocks noChangeArrowheads="1"/>
          </p:cNvSpPr>
          <p:nvPr/>
        </p:nvSpPr>
        <p:spPr bwMode="auto">
          <a:xfrm>
            <a:off x="3246467" y="5711998"/>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4</a:t>
            </a:r>
          </a:p>
        </p:txBody>
      </p:sp>
      <p:sp>
        <p:nvSpPr>
          <p:cNvPr id="22" name="AutoShape 18">
            <a:extLst>
              <a:ext uri="{FF2B5EF4-FFF2-40B4-BE49-F238E27FC236}">
                <a16:creationId xmlns:a16="http://schemas.microsoft.com/office/drawing/2014/main" id="{F7D43A95-643E-49FA-8DFB-E5997D450D10}"/>
              </a:ext>
            </a:extLst>
          </p:cNvPr>
          <p:cNvSpPr>
            <a:spLocks noChangeArrowheads="1"/>
          </p:cNvSpPr>
          <p:nvPr/>
        </p:nvSpPr>
        <p:spPr bwMode="auto">
          <a:xfrm>
            <a:off x="2263481" y="5242366"/>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2</a:t>
            </a:r>
          </a:p>
        </p:txBody>
      </p:sp>
      <p:sp>
        <p:nvSpPr>
          <p:cNvPr id="23" name="AutoShape 19">
            <a:extLst>
              <a:ext uri="{FF2B5EF4-FFF2-40B4-BE49-F238E27FC236}">
                <a16:creationId xmlns:a16="http://schemas.microsoft.com/office/drawing/2014/main" id="{3918810D-3F1B-48C9-B407-E10B8C906701}"/>
              </a:ext>
            </a:extLst>
          </p:cNvPr>
          <p:cNvSpPr>
            <a:spLocks noChangeArrowheads="1"/>
          </p:cNvSpPr>
          <p:nvPr/>
        </p:nvSpPr>
        <p:spPr bwMode="auto">
          <a:xfrm>
            <a:off x="2332067" y="5711998"/>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FF0000"/>
                </a:solidFill>
                <a:latin typeface="Arial" charset="0"/>
              </a:rPr>
              <a:t>2</a:t>
            </a:r>
          </a:p>
        </p:txBody>
      </p:sp>
      <p:sp>
        <p:nvSpPr>
          <p:cNvPr id="24" name="AutoShape 20">
            <a:extLst>
              <a:ext uri="{FF2B5EF4-FFF2-40B4-BE49-F238E27FC236}">
                <a16:creationId xmlns:a16="http://schemas.microsoft.com/office/drawing/2014/main" id="{8C38F2F5-4CC8-4C1C-A6F0-A8278A922941}"/>
              </a:ext>
            </a:extLst>
          </p:cNvPr>
          <p:cNvSpPr>
            <a:spLocks noChangeArrowheads="1"/>
          </p:cNvSpPr>
          <p:nvPr/>
        </p:nvSpPr>
        <p:spPr bwMode="auto">
          <a:xfrm>
            <a:off x="3215981" y="5242366"/>
            <a:ext cx="9144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4</a:t>
            </a:r>
          </a:p>
        </p:txBody>
      </p:sp>
      <p:sp>
        <p:nvSpPr>
          <p:cNvPr id="25" name="AutoShape 16">
            <a:extLst>
              <a:ext uri="{FF2B5EF4-FFF2-40B4-BE49-F238E27FC236}">
                <a16:creationId xmlns:a16="http://schemas.microsoft.com/office/drawing/2014/main" id="{B9AD5D43-A656-40F7-9C2D-60CEF64E7A91}"/>
              </a:ext>
            </a:extLst>
          </p:cNvPr>
          <p:cNvSpPr>
            <a:spLocks noChangeArrowheads="1"/>
          </p:cNvSpPr>
          <p:nvPr/>
        </p:nvSpPr>
        <p:spPr bwMode="auto">
          <a:xfrm>
            <a:off x="1150332" y="5166219"/>
            <a:ext cx="11430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0000CC"/>
                </a:solidFill>
                <a:latin typeface="Arial" charset="0"/>
              </a:rPr>
              <a:t>T. A</a:t>
            </a:r>
          </a:p>
        </p:txBody>
      </p:sp>
      <p:sp>
        <p:nvSpPr>
          <p:cNvPr id="26" name="AutoShape 17">
            <a:extLst>
              <a:ext uri="{FF2B5EF4-FFF2-40B4-BE49-F238E27FC236}">
                <a16:creationId xmlns:a16="http://schemas.microsoft.com/office/drawing/2014/main" id="{E8D3E9B9-57EB-476A-A724-15CFCE058E71}"/>
              </a:ext>
            </a:extLst>
          </p:cNvPr>
          <p:cNvSpPr>
            <a:spLocks noChangeArrowheads="1"/>
          </p:cNvSpPr>
          <p:nvPr/>
        </p:nvSpPr>
        <p:spPr bwMode="auto">
          <a:xfrm>
            <a:off x="1146729" y="5635851"/>
            <a:ext cx="1143000" cy="6096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FF0000"/>
                </a:solidFill>
                <a:latin typeface="Arial" charset="0"/>
              </a:rPr>
              <a:t>T. B</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9"/>
                                        </p:tgtEl>
                                      </p:cBhvr>
                                    </p:animEffect>
                                    <p:anim calcmode="lin" valueType="num">
                                      <p:cBhvr>
                                        <p:cTn id="36" dur="1000"/>
                                        <p:tgtEl>
                                          <p:spTgt spid="9"/>
                                        </p:tgtEl>
                                        <p:attrNameLst>
                                          <p:attrName>ppt_x</p:attrName>
                                        </p:attrNameLst>
                                      </p:cBhvr>
                                      <p:tavLst>
                                        <p:tav tm="0">
                                          <p:val>
                                            <p:strVal val="ppt_x"/>
                                          </p:val>
                                        </p:tav>
                                        <p:tav tm="100000">
                                          <p:val>
                                            <p:strVal val="ppt_x"/>
                                          </p:val>
                                        </p:tav>
                                      </p:tavLst>
                                    </p:anim>
                                    <p:anim calcmode="lin" valueType="num">
                                      <p:cBhvr>
                                        <p:cTn id="37" dur="1000"/>
                                        <p:tgtEl>
                                          <p:spTgt spid="9"/>
                                        </p:tgtEl>
                                        <p:attrNameLst>
                                          <p:attrName>ppt_y</p:attrName>
                                        </p:attrNameLst>
                                      </p:cBhvr>
                                      <p:tavLst>
                                        <p:tav tm="0">
                                          <p:val>
                                            <p:strVal val="ppt_y"/>
                                          </p:val>
                                        </p:tav>
                                        <p:tav tm="100000">
                                          <p:val>
                                            <p:strVal val="ppt_y+.1"/>
                                          </p:val>
                                        </p:tav>
                                      </p:tavLst>
                                    </p:anim>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6"/>
                                        </p:tgtEl>
                                      </p:cBhvr>
                                    </p:animEffect>
                                    <p:anim calcmode="lin" valueType="num">
                                      <p:cBhvr>
                                        <p:cTn id="52" dur="1000"/>
                                        <p:tgtEl>
                                          <p:spTgt spid="6"/>
                                        </p:tgtEl>
                                        <p:attrNameLst>
                                          <p:attrName>ppt_x</p:attrName>
                                        </p:attrNameLst>
                                      </p:cBhvr>
                                      <p:tavLst>
                                        <p:tav tm="0">
                                          <p:val>
                                            <p:strVal val="ppt_x"/>
                                          </p:val>
                                        </p:tav>
                                        <p:tav tm="100000">
                                          <p:val>
                                            <p:strVal val="ppt_x"/>
                                          </p:val>
                                        </p:tav>
                                      </p:tavLst>
                                    </p:anim>
                                    <p:anim calcmode="lin" valueType="num">
                                      <p:cBhvr>
                                        <p:cTn id="53" dur="1000"/>
                                        <p:tgtEl>
                                          <p:spTgt spid="6"/>
                                        </p:tgtEl>
                                        <p:attrNameLst>
                                          <p:attrName>ppt_y</p:attrName>
                                        </p:attrNameLst>
                                      </p:cBhvr>
                                      <p:tavLst>
                                        <p:tav tm="0">
                                          <p:val>
                                            <p:strVal val="ppt_y"/>
                                          </p:val>
                                        </p:tav>
                                        <p:tav tm="100000">
                                          <p:val>
                                            <p:strVal val="ppt_y+.1"/>
                                          </p:val>
                                        </p:tav>
                                      </p:tavLst>
                                    </p:anim>
                                    <p:set>
                                      <p:cBhvr>
                                        <p:cTn id="5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45" presetClass="entr" presetSubtype="0" fill="hold" nodeType="clickEffect">
                                  <p:stCondLst>
                                    <p:cond delay="0"/>
                                  </p:stCondLst>
                                  <p:iterate type="lt">
                                    <p:tmPct val="10000"/>
                                  </p:iterate>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fade">
                                      <p:cBhvr>
                                        <p:cTn id="60" dur="2000"/>
                                        <p:tgtEl>
                                          <p:spTgt spid="15">
                                            <p:txEl>
                                              <p:pRg st="0" end="0"/>
                                            </p:txEl>
                                          </p:spTgt>
                                        </p:tgtEl>
                                      </p:cBhvr>
                                    </p:animEffect>
                                    <p:anim calcmode="lin" valueType="num">
                                      <p:cBhvr>
                                        <p:cTn id="61"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62"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1" presetClass="exit" presetSubtype="4" fill="hold" nodeType="clickEffect">
                                  <p:stCondLst>
                                    <p:cond delay="0"/>
                                  </p:stCondLst>
                                  <p:iterate type="lt">
                                    <p:tmPct val="0"/>
                                  </p:iterate>
                                  <p:childTnLst>
                                    <p:animEffect transition="out" filter="wheel(4)">
                                      <p:cBhvr>
                                        <p:cTn id="66" dur="2000"/>
                                        <p:tgtEl>
                                          <p:spTgt spid="15">
                                            <p:txEl>
                                              <p:pRg st="0" end="0"/>
                                            </p:txEl>
                                          </p:spTgt>
                                        </p:tgtEl>
                                      </p:cBhvr>
                                    </p:animEffect>
                                    <p:set>
                                      <p:cBhvr>
                                        <p:cTn id="67" dur="1" fill="hold">
                                          <p:stCondLst>
                                            <p:cond delay="1999"/>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3" dur="500"/>
                                        <p:tgtEl>
                                          <p:spTgt spid="11">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8" dur="500"/>
                                        <p:tgtEl>
                                          <p:spTgt spid="11">
                                            <p:txEl>
                                              <p:pRg st="0" end="0"/>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31" presetClass="entr" presetSubtype="0" fill="hold" nodeType="clickEffect">
                                  <p:stCondLst>
                                    <p:cond delay="0"/>
                                  </p:stCondLst>
                                  <p:iterate type="lt">
                                    <p:tmPct val="5000"/>
                                  </p:iterate>
                                  <p:childTnLst>
                                    <p:set>
                                      <p:cBhvr>
                                        <p:cTn id="84" dur="1" fill="hold">
                                          <p:stCondLst>
                                            <p:cond delay="0"/>
                                          </p:stCondLst>
                                        </p:cTn>
                                        <p:tgtEl>
                                          <p:spTgt spid="12">
                                            <p:txEl>
                                              <p:pRg st="0" end="0"/>
                                            </p:txEl>
                                          </p:spTgt>
                                        </p:tgtEl>
                                        <p:attrNameLst>
                                          <p:attrName>style.visibility</p:attrName>
                                        </p:attrNameLst>
                                      </p:cBhvr>
                                      <p:to>
                                        <p:strVal val="visible"/>
                                      </p:to>
                                    </p:set>
                                    <p:anim calcmode="lin" valueType="num">
                                      <p:cBhvr>
                                        <p:cTn id="8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88" dur="1000"/>
                                        <p:tgtEl>
                                          <p:spTgt spid="1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xit" presetSubtype="4" fill="hold" nodeType="clickEffect">
                                  <p:stCondLst>
                                    <p:cond delay="0"/>
                                  </p:stCondLst>
                                  <p:iterate type="lt">
                                    <p:tmPct val="0"/>
                                  </p:iterate>
                                  <p:childTnLst>
                                    <p:animEffect transition="out" filter="wheel(4)">
                                      <p:cBhvr>
                                        <p:cTn id="92" dur="2000"/>
                                        <p:tgtEl>
                                          <p:spTgt spid="12">
                                            <p:txEl>
                                              <p:pRg st="0" end="0"/>
                                            </p:txEl>
                                          </p:spTgt>
                                        </p:tgtEl>
                                      </p:cBhvr>
                                    </p:animEffect>
                                    <p:set>
                                      <p:cBhvr>
                                        <p:cTn id="93" dur="1" fill="hold">
                                          <p:stCondLst>
                                            <p:cond delay="1999"/>
                                          </p:stCondLst>
                                        </p:cTn>
                                        <p:tgtEl>
                                          <p:spTgt spid="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3"/>
                    </p:tgtEl>
                  </p:cond>
                </p:stCondLst>
                <p:endSync evt="end" delay="0">
                  <p:rtn val="all"/>
                </p:endSync>
                <p:childTnLst>
                  <p:par>
                    <p:cTn id="95" fill="hold">
                      <p:stCondLst>
                        <p:cond delay="0"/>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3">
                                            <p:txEl>
                                              <p:pRg st="0" end="0"/>
                                            </p:txEl>
                                          </p:spTgt>
                                        </p:tgtEl>
                                        <p:attrNameLst>
                                          <p:attrName>style.visibility</p:attrName>
                                        </p:attrNameLst>
                                      </p:cBhvr>
                                      <p:to>
                                        <p:strVal val="visible"/>
                                      </p:to>
                                    </p:set>
                                    <p:anim calcmode="lin" valueType="num">
                                      <p:cBhvr additive="base">
                                        <p:cTn id="9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5" dur="500"/>
                                        <p:tgtEl>
                                          <p:spTgt spid="13">
                                            <p:txEl>
                                              <p:pRg st="0" end="0"/>
                                            </p:txEl>
                                          </p:spTgt>
                                        </p:tgtEl>
                                        <p:attrNameLst>
                                          <p:attrName>ppt_y</p:attrName>
                                        </p:attrNameLst>
                                      </p:cBhvr>
                                      <p:tavLst>
                                        <p:tav tm="0">
                                          <p:val>
                                            <p:strVal val="ppt_y"/>
                                          </p:val>
                                        </p:tav>
                                        <p:tav tm="100000">
                                          <p:val>
                                            <p:strVal val="1+ppt_h/2"/>
                                          </p:val>
                                        </p:tav>
                                      </p:tavLst>
                                    </p:anim>
                                    <p:set>
                                      <p:cBhvr>
                                        <p:cTn id="106"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7" restart="whenNotActive" fill="hold" evtFilter="cancelBubble" nodeType="interactiveSeq">
                <p:stCondLst>
                  <p:cond evt="onClick" delay="0">
                    <p:tgtEl>
                      <p:spTgt spid="14"/>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4" presetClass="exit" presetSubtype="0" fill="hold" nodeType="clickEffect">
                                  <p:stCondLst>
                                    <p:cond delay="0"/>
                                  </p:stCondLst>
                                  <p:childTnLst>
                                    <p:anim to="" calcmode="lin" valueType="num">
                                      <p:cBhvr>
                                        <p:cTn id="115" dur="1"/>
                                        <p:tgtEl>
                                          <p:spTgt spid="14">
                                            <p:txEl>
                                              <p:pRg st="0" end="0"/>
                                            </p:txEl>
                                          </p:spTgt>
                                        </p:tgtEl>
                                        <p:attrNameLst>
                                          <p:attrName/>
                                        </p:attrNameLst>
                                      </p:cBhvr>
                                    </p:anim>
                                    <p:set>
                                      <p:cBhvr>
                                        <p:cTn id="116" dur="1" fill="hold">
                                          <p:stCondLst>
                                            <p:cond delay="0"/>
                                          </p:stCondLst>
                                        </p:cTn>
                                        <p:tgtEl>
                                          <p:spTgt spid="14">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7" restart="whenNotActive" fill="hold" evtFilter="cancelBubble" nodeType="interactiveSeq">
                <p:stCondLst>
                  <p:cond evt="onClick" delay="0">
                    <p:tgtEl>
                      <p:spTgt spid="21"/>
                    </p:tgtEl>
                  </p:cond>
                </p:stCondLst>
                <p:endSync evt="end" delay="0">
                  <p:rtn val="all"/>
                </p:endSync>
                <p:childTnLst>
                  <p:par>
                    <p:cTn id="118" fill="hold">
                      <p:stCondLst>
                        <p:cond delay="0"/>
                      </p:stCondLst>
                      <p:childTnLst>
                        <p:par>
                          <p:cTn id="119" fill="hold">
                            <p:stCondLst>
                              <p:cond delay="0"/>
                            </p:stCondLst>
                            <p:childTnLst>
                              <p:par>
                                <p:cTn id="120" presetID="31" presetClass="entr" presetSubtype="0" fill="hold" nodeType="clickEffect">
                                  <p:stCondLst>
                                    <p:cond delay="0"/>
                                  </p:stCondLst>
                                  <p:iterate type="lt">
                                    <p:tmPct val="5000"/>
                                  </p:iterate>
                                  <p:childTnLst>
                                    <p:set>
                                      <p:cBhvr>
                                        <p:cTn id="121" dur="1" fill="hold">
                                          <p:stCondLst>
                                            <p:cond delay="0"/>
                                          </p:stCondLst>
                                        </p:cTn>
                                        <p:tgtEl>
                                          <p:spTgt spid="21">
                                            <p:txEl>
                                              <p:pRg st="0" end="0"/>
                                            </p:txEl>
                                          </p:spTgt>
                                        </p:tgtEl>
                                        <p:attrNameLst>
                                          <p:attrName>style.visibility</p:attrName>
                                        </p:attrNameLst>
                                      </p:cBhvr>
                                      <p:to>
                                        <p:strVal val="visible"/>
                                      </p:to>
                                    </p:set>
                                    <p:anim calcmode="lin" valueType="num">
                                      <p:cBhvr>
                                        <p:cTn id="122"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23"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124"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25" dur="1000"/>
                                        <p:tgtEl>
                                          <p:spTgt spid="21">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nodeType="clickEffect">
                                  <p:stCondLst>
                                    <p:cond delay="0"/>
                                  </p:stCondLst>
                                  <p:iterate type="lt">
                                    <p:tmPct val="0"/>
                                  </p:iterate>
                                  <p:childTnLst>
                                    <p:anim calcmode="lin" valueType="num">
                                      <p:cBhvr additive="base">
                                        <p:cTn id="129"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0" dur="500"/>
                                        <p:tgtEl>
                                          <p:spTgt spid="21">
                                            <p:txEl>
                                              <p:pRg st="0" end="0"/>
                                            </p:txEl>
                                          </p:spTgt>
                                        </p:tgtEl>
                                        <p:attrNameLst>
                                          <p:attrName>ppt_y</p:attrName>
                                        </p:attrNameLst>
                                      </p:cBhvr>
                                      <p:tavLst>
                                        <p:tav tm="0">
                                          <p:val>
                                            <p:strVal val="ppt_y"/>
                                          </p:val>
                                        </p:tav>
                                        <p:tav tm="100000">
                                          <p:val>
                                            <p:strVal val="1+ppt_h/2"/>
                                          </p:val>
                                        </p:tav>
                                      </p:tavLst>
                                    </p:anim>
                                    <p:set>
                                      <p:cBhvr>
                                        <p:cTn id="131"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2" restart="whenNotActive" fill="hold" evtFilter="cancelBubble" nodeType="interactiveSeq">
                <p:stCondLst>
                  <p:cond evt="onClick" delay="0">
                    <p:tgtEl>
                      <p:spTgt spid="20"/>
                    </p:tgtEl>
                  </p:cond>
                </p:stCondLst>
                <p:endSync evt="end" delay="0">
                  <p:rtn val="all"/>
                </p:endSync>
                <p:childTnLst>
                  <p:par>
                    <p:cTn id="133" fill="hold">
                      <p:stCondLst>
                        <p:cond delay="0"/>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20">
                                            <p:txEl>
                                              <p:pRg st="0" end="0"/>
                                            </p:txEl>
                                          </p:spTgt>
                                        </p:tgtEl>
                                        <p:attrNameLst>
                                          <p:attrName>style.visibility</p:attrName>
                                        </p:attrNameLst>
                                      </p:cBhvr>
                                      <p:to>
                                        <p:strVal val="visible"/>
                                      </p:to>
                                    </p:set>
                                    <p:anim calcmode="lin" valueType="num">
                                      <p:cBhvr additive="base">
                                        <p:cTn id="1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xit" presetSubtype="4" fill="hold" nodeType="clickEffect">
                                  <p:stCondLst>
                                    <p:cond delay="0"/>
                                  </p:stCondLst>
                                  <p:childTnLst>
                                    <p:anim calcmode="lin" valueType="num">
                                      <p:cBhvr additive="base">
                                        <p:cTn id="142" dur="500"/>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3" dur="500"/>
                                        <p:tgtEl>
                                          <p:spTgt spid="20">
                                            <p:txEl>
                                              <p:pRg st="0" end="0"/>
                                            </p:txEl>
                                          </p:spTgt>
                                        </p:tgtEl>
                                        <p:attrNameLst>
                                          <p:attrName>ppt_y</p:attrName>
                                        </p:attrNameLst>
                                      </p:cBhvr>
                                      <p:tavLst>
                                        <p:tav tm="0">
                                          <p:val>
                                            <p:strVal val="ppt_y"/>
                                          </p:val>
                                        </p:tav>
                                        <p:tav tm="100000">
                                          <p:val>
                                            <p:strVal val="1+ppt_h/2"/>
                                          </p:val>
                                        </p:tav>
                                      </p:tavLst>
                                    </p:anim>
                                    <p:set>
                                      <p:cBhvr>
                                        <p:cTn id="144" dur="1" fill="hold">
                                          <p:stCondLst>
                                            <p:cond delay="4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5" restart="whenNotActive" fill="hold" evtFilter="cancelBubble" nodeType="interactiveSeq">
                <p:stCondLst>
                  <p:cond evt="onClick" delay="0">
                    <p:tgtEl>
                      <p:spTgt spid="19"/>
                    </p:tgtEl>
                  </p:cond>
                </p:stCondLst>
                <p:endSync evt="end" delay="0">
                  <p:rtn val="all"/>
                </p:endSync>
                <p:childTnLst>
                  <p:par>
                    <p:cTn id="146" fill="hold">
                      <p:stCondLst>
                        <p:cond delay="0"/>
                      </p:stCondLst>
                      <p:childTnLst>
                        <p:par>
                          <p:cTn id="147" fill="hold">
                            <p:stCondLst>
                              <p:cond delay="0"/>
                            </p:stCondLst>
                            <p:childTnLst>
                              <p:par>
                                <p:cTn id="148" presetID="17" presetClass="entr" presetSubtype="10" fill="hold" nodeType="clickEffect">
                                  <p:stCondLst>
                                    <p:cond delay="0"/>
                                  </p:stCondLst>
                                  <p:childTnLst>
                                    <p:set>
                                      <p:cBhvr>
                                        <p:cTn id="149" dur="1" fill="hold">
                                          <p:stCondLst>
                                            <p:cond delay="0"/>
                                          </p:stCondLst>
                                        </p:cTn>
                                        <p:tgtEl>
                                          <p:spTgt spid="19">
                                            <p:txEl>
                                              <p:pRg st="0" end="0"/>
                                            </p:txEl>
                                          </p:spTgt>
                                        </p:tgtEl>
                                        <p:attrNameLst>
                                          <p:attrName>style.visibility</p:attrName>
                                        </p:attrNameLst>
                                      </p:cBhvr>
                                      <p:to>
                                        <p:strVal val="visible"/>
                                      </p:to>
                                    </p:set>
                                    <p:anim calcmode="lin" valueType="num">
                                      <p:cBhvr>
                                        <p:cTn id="15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51" dur="50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xit" presetSubtype="4" fill="hold" nodeType="clickEffect">
                                  <p:stCondLst>
                                    <p:cond delay="0"/>
                                  </p:stCondLst>
                                  <p:childTnLst>
                                    <p:anim calcmode="lin" valueType="num">
                                      <p:cBhvr additive="base">
                                        <p:cTn id="155"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19">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58" restart="whenNotActive" fill="hold" evtFilter="cancelBubble" nodeType="interactiveSeq">
                <p:stCondLst>
                  <p:cond evt="onClick" delay="0">
                    <p:tgtEl>
                      <p:spTgt spid="18"/>
                    </p:tgtEl>
                  </p:cond>
                </p:stCondLst>
                <p:endSync evt="end" delay="0">
                  <p:rtn val="all"/>
                </p:endSync>
                <p:childTnLst>
                  <p:par>
                    <p:cTn id="159" fill="hold">
                      <p:stCondLst>
                        <p:cond delay="0"/>
                      </p:stCondLst>
                      <p:childTnLst>
                        <p:par>
                          <p:cTn id="160" fill="hold">
                            <p:stCondLst>
                              <p:cond delay="0"/>
                            </p:stCondLst>
                            <p:childTnLst>
                              <p:par>
                                <p:cTn id="161" presetID="45" presetClass="entr" presetSubtype="0" fill="hold" nodeType="clickEffect">
                                  <p:stCondLst>
                                    <p:cond delay="0"/>
                                  </p:stCondLst>
                                  <p:iterate type="lt">
                                    <p:tmPct val="10000"/>
                                  </p:iterate>
                                  <p:childTnLst>
                                    <p:set>
                                      <p:cBhvr>
                                        <p:cTn id="162" dur="1" fill="hold">
                                          <p:stCondLst>
                                            <p:cond delay="0"/>
                                          </p:stCondLst>
                                        </p:cTn>
                                        <p:tgtEl>
                                          <p:spTgt spid="18">
                                            <p:txEl>
                                              <p:pRg st="0" end="0"/>
                                            </p:txEl>
                                          </p:spTgt>
                                        </p:tgtEl>
                                        <p:attrNameLst>
                                          <p:attrName>style.visibility</p:attrName>
                                        </p:attrNameLst>
                                      </p:cBhvr>
                                      <p:to>
                                        <p:strVal val="visible"/>
                                      </p:to>
                                    </p:set>
                                    <p:animEffect transition="in" filter="fade">
                                      <p:cBhvr>
                                        <p:cTn id="163" dur="2000"/>
                                        <p:tgtEl>
                                          <p:spTgt spid="18">
                                            <p:txEl>
                                              <p:pRg st="0" end="0"/>
                                            </p:txEl>
                                          </p:spTgt>
                                        </p:tgtEl>
                                      </p:cBhvr>
                                    </p:animEffect>
                                    <p:anim calcmode="lin" valueType="num">
                                      <p:cBhvr>
                                        <p:cTn id="164"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165"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xit" presetSubtype="4" fill="hold" nodeType="clickEffect">
                                  <p:stCondLst>
                                    <p:cond delay="0"/>
                                  </p:stCondLst>
                                  <p:iterate type="lt">
                                    <p:tmPct val="0"/>
                                  </p:iterate>
                                  <p:childTnLst>
                                    <p:anim calcmode="lin" valueType="num">
                                      <p:cBhvr additive="base">
                                        <p:cTn id="169" dur="500"/>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70" dur="500"/>
                                        <p:tgtEl>
                                          <p:spTgt spid="18">
                                            <p:txEl>
                                              <p:pRg st="0" end="0"/>
                                            </p:txEl>
                                          </p:spTgt>
                                        </p:tgtEl>
                                        <p:attrNameLst>
                                          <p:attrName>ppt_y</p:attrName>
                                        </p:attrNameLst>
                                      </p:cBhvr>
                                      <p:tavLst>
                                        <p:tav tm="0">
                                          <p:val>
                                            <p:strVal val="ppt_y"/>
                                          </p:val>
                                        </p:tav>
                                        <p:tav tm="100000">
                                          <p:val>
                                            <p:strVal val="1+ppt_h/2"/>
                                          </p:val>
                                        </p:tav>
                                      </p:tavLst>
                                    </p:anim>
                                    <p:set>
                                      <p:cBhvr>
                                        <p:cTn id="171"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72" restart="whenNotActive" fill="hold" evtFilter="cancelBubble" nodeType="interactiveSeq">
                <p:stCondLst>
                  <p:cond evt="onClick" delay="0">
                    <p:tgtEl>
                      <p:spTgt spid="17"/>
                    </p:tgtEl>
                  </p:cond>
                </p:stCondLst>
                <p:endSync evt="end" delay="0">
                  <p:rtn val="all"/>
                </p:endSync>
                <p:childTnLst>
                  <p:par>
                    <p:cTn id="173" fill="hold">
                      <p:stCondLst>
                        <p:cond delay="0"/>
                      </p:stCondLst>
                      <p:childTnLst>
                        <p:par>
                          <p:cTn id="174" fill="hold">
                            <p:stCondLst>
                              <p:cond delay="0"/>
                            </p:stCondLst>
                            <p:childTnLst>
                              <p:par>
                                <p:cTn id="175" presetID="31" presetClass="entr" presetSubtype="0" fill="hold" nodeType="clickEffect">
                                  <p:stCondLst>
                                    <p:cond delay="0"/>
                                  </p:stCondLst>
                                  <p:iterate type="lt">
                                    <p:tmPct val="5000"/>
                                  </p:iterate>
                                  <p:childTnLst>
                                    <p:set>
                                      <p:cBhvr>
                                        <p:cTn id="176" dur="1" fill="hold">
                                          <p:stCondLst>
                                            <p:cond delay="0"/>
                                          </p:stCondLst>
                                        </p:cTn>
                                        <p:tgtEl>
                                          <p:spTgt spid="17">
                                            <p:txEl>
                                              <p:pRg st="0" end="0"/>
                                            </p:txEl>
                                          </p:spTgt>
                                        </p:tgtEl>
                                        <p:attrNameLst>
                                          <p:attrName>style.visibility</p:attrName>
                                        </p:attrNameLst>
                                      </p:cBhvr>
                                      <p:to>
                                        <p:strVal val="visible"/>
                                      </p:to>
                                    </p:set>
                                    <p:anim calcmode="lin" valueType="num">
                                      <p:cBhvr>
                                        <p:cTn id="177"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78"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79"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180" dur="1000"/>
                                        <p:tgtEl>
                                          <p:spTgt spid="17">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 presetClass="exit" presetSubtype="4" fill="hold" nodeType="clickEffect">
                                  <p:stCondLst>
                                    <p:cond delay="0"/>
                                  </p:stCondLst>
                                  <p:iterate type="lt">
                                    <p:tmPct val="0"/>
                                  </p:iterate>
                                  <p:childTnLst>
                                    <p:anim calcmode="lin" valueType="num">
                                      <p:cBhvr additive="base">
                                        <p:cTn id="184" dur="500"/>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5" dur="500"/>
                                        <p:tgtEl>
                                          <p:spTgt spid="17">
                                            <p:txEl>
                                              <p:pRg st="0" end="0"/>
                                            </p:txEl>
                                          </p:spTgt>
                                        </p:tgtEl>
                                        <p:attrNameLst>
                                          <p:attrName>ppt_y</p:attrName>
                                        </p:attrNameLst>
                                      </p:cBhvr>
                                      <p:tavLst>
                                        <p:tav tm="0">
                                          <p:val>
                                            <p:strVal val="ppt_y"/>
                                          </p:val>
                                        </p:tav>
                                        <p:tav tm="100000">
                                          <p:val>
                                            <p:strVal val="1+ppt_h/2"/>
                                          </p:val>
                                        </p:tav>
                                      </p:tavLst>
                                    </p:anim>
                                    <p:set>
                                      <p:cBhvr>
                                        <p:cTn id="186"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87" restart="whenNotActive" fill="hold" evtFilter="cancelBubble" nodeType="interactiveSeq">
                <p:stCondLst>
                  <p:cond evt="onClick" delay="0">
                    <p:tgtEl>
                      <p:spTgt spid="16"/>
                    </p:tgtEl>
                  </p:cond>
                </p:stCondLst>
                <p:endSync evt="end" delay="0">
                  <p:rtn val="all"/>
                </p:endSync>
                <p:childTnLst>
                  <p:par>
                    <p:cTn id="188" fill="hold">
                      <p:stCondLst>
                        <p:cond delay="0"/>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16">
                                            <p:txEl>
                                              <p:pRg st="0" end="0"/>
                                            </p:txEl>
                                          </p:spTgt>
                                        </p:tgtEl>
                                        <p:attrNameLst>
                                          <p:attrName>style.visibility</p:attrName>
                                        </p:attrNameLst>
                                      </p:cBhvr>
                                      <p:to>
                                        <p:strVal val="visible"/>
                                      </p:to>
                                    </p:set>
                                    <p:anim calcmode="lin" valueType="num">
                                      <p:cBhvr additive="base">
                                        <p:cTn id="19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xit" presetSubtype="2" fill="hold" nodeType="clickEffect">
                                  <p:stCondLst>
                                    <p:cond delay="0"/>
                                  </p:stCondLst>
                                  <p:childTnLst>
                                    <p:anim calcmode="lin" valueType="num">
                                      <p:cBhvr additive="base">
                                        <p:cTn id="197" dur="500"/>
                                        <p:tgtEl>
                                          <p:spTgt spid="16">
                                            <p:txEl>
                                              <p:pRg st="0" end="0"/>
                                            </p:txEl>
                                          </p:spTgt>
                                        </p:tgtEl>
                                        <p:attrNameLst>
                                          <p:attrName>ppt_x</p:attrName>
                                        </p:attrNameLst>
                                      </p:cBhvr>
                                      <p:tavLst>
                                        <p:tav tm="0">
                                          <p:val>
                                            <p:strVal val="ppt_x"/>
                                          </p:val>
                                        </p:tav>
                                        <p:tav tm="100000">
                                          <p:val>
                                            <p:strVal val="1+ppt_w/2"/>
                                          </p:val>
                                        </p:tav>
                                      </p:tavLst>
                                    </p:anim>
                                    <p:anim calcmode="lin" valueType="num">
                                      <p:cBhvr additive="base">
                                        <p:cTn id="198" dur="500"/>
                                        <p:tgtEl>
                                          <p:spTgt spid="16">
                                            <p:txEl>
                                              <p:pRg st="0" end="0"/>
                                            </p:txEl>
                                          </p:spTgt>
                                        </p:tgtEl>
                                        <p:attrNameLst>
                                          <p:attrName>ppt_y</p:attrName>
                                        </p:attrNameLst>
                                      </p:cBhvr>
                                      <p:tavLst>
                                        <p:tav tm="0">
                                          <p:val>
                                            <p:strVal val="ppt_y"/>
                                          </p:val>
                                        </p:tav>
                                        <p:tav tm="100000">
                                          <p:val>
                                            <p:strVal val="ppt_y"/>
                                          </p:val>
                                        </p:tav>
                                      </p:tavLst>
                                    </p:anim>
                                    <p:set>
                                      <p:cBhvr>
                                        <p:cTn id="199"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0" restart="whenNotActive" fill="hold" evtFilter="cancelBubble" nodeType="interactiveSeq">
                <p:stCondLst>
                  <p:cond evt="onClick" delay="0">
                    <p:tgtEl>
                      <p:spTgt spid="22"/>
                    </p:tgtEl>
                  </p:cond>
                </p:stCondLst>
                <p:endSync evt="end" delay="0">
                  <p:rtn val="all"/>
                </p:endSync>
                <p:childTnLst>
                  <p:par>
                    <p:cTn id="201" fill="hold">
                      <p:stCondLst>
                        <p:cond delay="0"/>
                      </p:stCondLst>
                      <p:childTnLst>
                        <p:par>
                          <p:cTn id="202" fill="hold">
                            <p:stCondLst>
                              <p:cond delay="0"/>
                            </p:stCondLst>
                            <p:childTnLst>
                              <p:par>
                                <p:cTn id="203" presetID="45" presetClass="entr" presetSubtype="0" fill="hold" nodeType="clickEffect">
                                  <p:stCondLst>
                                    <p:cond delay="0"/>
                                  </p:stCondLst>
                                  <p:iterate type="lt">
                                    <p:tmPct val="10000"/>
                                  </p:iterate>
                                  <p:childTnLst>
                                    <p:set>
                                      <p:cBhvr>
                                        <p:cTn id="204" dur="1" fill="hold">
                                          <p:stCondLst>
                                            <p:cond delay="0"/>
                                          </p:stCondLst>
                                        </p:cTn>
                                        <p:tgtEl>
                                          <p:spTgt spid="22">
                                            <p:txEl>
                                              <p:pRg st="0" end="0"/>
                                            </p:txEl>
                                          </p:spTgt>
                                        </p:tgtEl>
                                        <p:attrNameLst>
                                          <p:attrName>style.visibility</p:attrName>
                                        </p:attrNameLst>
                                      </p:cBhvr>
                                      <p:to>
                                        <p:strVal val="visible"/>
                                      </p:to>
                                    </p:set>
                                    <p:animEffect transition="in" filter="fade">
                                      <p:cBhvr>
                                        <p:cTn id="205" dur="2000"/>
                                        <p:tgtEl>
                                          <p:spTgt spid="22">
                                            <p:txEl>
                                              <p:pRg st="0" end="0"/>
                                            </p:txEl>
                                          </p:spTgt>
                                        </p:tgtEl>
                                      </p:cBhvr>
                                    </p:animEffect>
                                    <p:anim calcmode="lin" valueType="num">
                                      <p:cBhvr>
                                        <p:cTn id="206" dur="2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207" dur="2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8" fill="hold">
                      <p:stCondLst>
                        <p:cond delay="indefinite"/>
                      </p:stCondLst>
                      <p:childTnLst>
                        <p:par>
                          <p:cTn id="209" fill="hold">
                            <p:stCondLst>
                              <p:cond delay="0"/>
                            </p:stCondLst>
                            <p:childTnLst>
                              <p:par>
                                <p:cTn id="210" presetID="21" presetClass="exit" presetSubtype="4" fill="hold" nodeType="clickEffect">
                                  <p:stCondLst>
                                    <p:cond delay="0"/>
                                  </p:stCondLst>
                                  <p:iterate type="lt">
                                    <p:tmPct val="0"/>
                                  </p:iterate>
                                  <p:childTnLst>
                                    <p:animEffect transition="out" filter="wheel(4)">
                                      <p:cBhvr>
                                        <p:cTn id="211" dur="2000"/>
                                        <p:tgtEl>
                                          <p:spTgt spid="22">
                                            <p:txEl>
                                              <p:pRg st="0" end="0"/>
                                            </p:txEl>
                                          </p:spTgt>
                                        </p:tgtEl>
                                      </p:cBhvr>
                                    </p:animEffect>
                                    <p:set>
                                      <p:cBhvr>
                                        <p:cTn id="212" dur="1" fill="hold">
                                          <p:stCondLst>
                                            <p:cond delay="1999"/>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13" restart="whenNotActive" fill="hold" evtFilter="cancelBubble" nodeType="interactiveSeq">
                <p:stCondLst>
                  <p:cond evt="onClick" delay="0">
                    <p:tgtEl>
                      <p:spTgt spid="24"/>
                    </p:tgtEl>
                  </p:cond>
                </p:stCondLst>
                <p:endSync evt="end" delay="0">
                  <p:rtn val="all"/>
                </p:endSync>
                <p:childTnLst>
                  <p:par>
                    <p:cTn id="214" fill="hold">
                      <p:stCondLst>
                        <p:cond delay="0"/>
                      </p:stCondLst>
                      <p:childTnLst>
                        <p:par>
                          <p:cTn id="215" fill="hold">
                            <p:stCondLst>
                              <p:cond delay="0"/>
                            </p:stCondLst>
                            <p:childTnLst>
                              <p:par>
                                <p:cTn id="216" presetID="45" presetClass="entr" presetSubtype="0" fill="hold" nodeType="clickEffect">
                                  <p:stCondLst>
                                    <p:cond delay="0"/>
                                  </p:stCondLst>
                                  <p:iterate type="lt">
                                    <p:tmPct val="10000"/>
                                  </p:iterate>
                                  <p:childTnLst>
                                    <p:set>
                                      <p:cBhvr>
                                        <p:cTn id="217" dur="1" fill="hold">
                                          <p:stCondLst>
                                            <p:cond delay="0"/>
                                          </p:stCondLst>
                                        </p:cTn>
                                        <p:tgtEl>
                                          <p:spTgt spid="24">
                                            <p:txEl>
                                              <p:pRg st="0" end="0"/>
                                            </p:txEl>
                                          </p:spTgt>
                                        </p:tgtEl>
                                        <p:attrNameLst>
                                          <p:attrName>style.visibility</p:attrName>
                                        </p:attrNameLst>
                                      </p:cBhvr>
                                      <p:to>
                                        <p:strVal val="visible"/>
                                      </p:to>
                                    </p:set>
                                    <p:animEffect transition="in" filter="fade">
                                      <p:cBhvr>
                                        <p:cTn id="218" dur="2000"/>
                                        <p:tgtEl>
                                          <p:spTgt spid="24">
                                            <p:txEl>
                                              <p:pRg st="0" end="0"/>
                                            </p:txEl>
                                          </p:spTgt>
                                        </p:tgtEl>
                                      </p:cBhvr>
                                    </p:animEffect>
                                    <p:anim calcmode="lin" valueType="num">
                                      <p:cBhvr>
                                        <p:cTn id="219" dur="2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220" dur="2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1" fill="hold">
                      <p:stCondLst>
                        <p:cond delay="indefinite"/>
                      </p:stCondLst>
                      <p:childTnLst>
                        <p:par>
                          <p:cTn id="222" fill="hold">
                            <p:stCondLst>
                              <p:cond delay="0"/>
                            </p:stCondLst>
                            <p:childTnLst>
                              <p:par>
                                <p:cTn id="223" presetID="22" presetClass="exit" presetSubtype="4" fill="hold" nodeType="clickEffect">
                                  <p:stCondLst>
                                    <p:cond delay="0"/>
                                  </p:stCondLst>
                                  <p:iterate type="lt">
                                    <p:tmPct val="0"/>
                                  </p:iterate>
                                  <p:childTnLst>
                                    <p:animEffect transition="out" filter="wipe(down)">
                                      <p:cBhvr>
                                        <p:cTn id="224" dur="500"/>
                                        <p:tgtEl>
                                          <p:spTgt spid="24">
                                            <p:txEl>
                                              <p:pRg st="0" end="0"/>
                                            </p:txEl>
                                          </p:spTgt>
                                        </p:tgtEl>
                                      </p:cBhvr>
                                    </p:animEffect>
                                    <p:set>
                                      <p:cBhvr>
                                        <p:cTn id="225"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6" restart="whenNotActive" fill="hold" evtFilter="cancelBubble" nodeType="interactiveSeq">
                <p:stCondLst>
                  <p:cond evt="onClick" delay="0">
                    <p:tgtEl>
                      <p:spTgt spid="23"/>
                    </p:tgtEl>
                  </p:cond>
                </p:stCondLst>
                <p:endSync evt="end" delay="0">
                  <p:rtn val="all"/>
                </p:endSync>
                <p:childTnLst>
                  <p:par>
                    <p:cTn id="227" fill="hold">
                      <p:stCondLst>
                        <p:cond delay="0"/>
                      </p:stCondLst>
                      <p:childTnLst>
                        <p:par>
                          <p:cTn id="228" fill="hold">
                            <p:stCondLst>
                              <p:cond delay="0"/>
                            </p:stCondLst>
                            <p:childTnLst>
                              <p:par>
                                <p:cTn id="229" presetID="8" presetClass="entr" presetSubtype="16" fill="hold" nodeType="clickEffect">
                                  <p:stCondLst>
                                    <p:cond delay="0"/>
                                  </p:stCondLst>
                                  <p:childTnLst>
                                    <p:set>
                                      <p:cBhvr>
                                        <p:cTn id="230" dur="1" fill="hold">
                                          <p:stCondLst>
                                            <p:cond delay="0"/>
                                          </p:stCondLst>
                                        </p:cTn>
                                        <p:tgtEl>
                                          <p:spTgt spid="23">
                                            <p:txEl>
                                              <p:pRg st="0" end="0"/>
                                            </p:txEl>
                                          </p:spTgt>
                                        </p:tgtEl>
                                        <p:attrNameLst>
                                          <p:attrName>style.visibility</p:attrName>
                                        </p:attrNameLst>
                                      </p:cBhvr>
                                      <p:to>
                                        <p:strVal val="visible"/>
                                      </p:to>
                                    </p:set>
                                    <p:animEffect transition="in" filter="diamond(in)">
                                      <p:cBhvr>
                                        <p:cTn id="231" dur="2000"/>
                                        <p:tgtEl>
                                          <p:spTgt spid="23">
                                            <p:txEl>
                                              <p:pRg st="0" end="0"/>
                                            </p:txEl>
                                          </p:spTgt>
                                        </p:tgtEl>
                                      </p:cBhvr>
                                    </p:animEffect>
                                  </p:childTnLst>
                                </p:cTn>
                              </p:par>
                            </p:childTnLst>
                          </p:cTn>
                        </p:par>
                      </p:childTnLst>
                    </p:cTn>
                  </p:par>
                </p:childTnLst>
              </p:cTn>
              <p:nextCondLst>
                <p:cond evt="onClick" delay="0">
                  <p:tgtEl>
                    <p:spTgt spid="23"/>
                  </p:tgtEl>
                </p:cond>
              </p:nextCondLst>
            </p:seq>
          </p:childTnLst>
        </p:cTn>
      </p:par>
    </p:tnLst>
    <p:bldLst>
      <p:bldP spid="3" grpId="0"/>
      <p:bldP spid="4" grpId="0" animBg="1"/>
      <p:bldP spid="5" grpId="0" animBg="1"/>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225" y="139409"/>
            <a:ext cx="2756077" cy="20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48246" y="2249486"/>
            <a:ext cx="5318978" cy="1077218"/>
          </a:xfrm>
          <a:prstGeom prst="rect">
            <a:avLst/>
          </a:prstGeom>
          <a:noFill/>
        </p:spPr>
        <p:txBody>
          <a:bodyPr wrap="square" rtlCol="0">
            <a:spAutoFit/>
          </a:bodyPr>
          <a:lstStyle/>
          <a:p>
            <a:r>
              <a:rPr lang="en-US" sz="3200" dirty="0"/>
              <a:t>3. How many goals did he score in total?</a:t>
            </a:r>
          </a:p>
        </p:txBody>
      </p:sp>
      <p:sp>
        <p:nvSpPr>
          <p:cNvPr id="6" name="TextBox 5">
            <a:extLst>
              <a:ext uri="{FF2B5EF4-FFF2-40B4-BE49-F238E27FC236}">
                <a16:creationId xmlns:a16="http://schemas.microsoft.com/office/drawing/2014/main" id="{47D300A8-BE3E-4B91-8ED9-85A94CB4E6A9}"/>
              </a:ext>
            </a:extLst>
          </p:cNvPr>
          <p:cNvSpPr txBox="1"/>
          <p:nvPr/>
        </p:nvSpPr>
        <p:spPr>
          <a:xfrm>
            <a:off x="2348246" y="3210794"/>
            <a:ext cx="6371488" cy="646331"/>
          </a:xfrm>
          <a:prstGeom prst="rect">
            <a:avLst/>
          </a:prstGeom>
          <a:noFill/>
        </p:spPr>
        <p:txBody>
          <a:bodyPr wrap="none" rtlCol="0">
            <a:spAutoFit/>
          </a:bodyPr>
          <a:lstStyle/>
          <a:p>
            <a:r>
              <a:rPr lang="en-US" sz="3600" dirty="0">
                <a:solidFill>
                  <a:srgbClr val="FF0000"/>
                </a:solidFill>
                <a:sym typeface="Wingdings" pitchFamily="2" charset="2"/>
              </a:rPr>
              <a:t> </a:t>
            </a:r>
            <a:r>
              <a:rPr lang="en-US" sz="3600" dirty="0">
                <a:solidFill>
                  <a:srgbClr val="FF0000"/>
                </a:solidFill>
              </a:rPr>
              <a:t>He scored 1,281 goals in total.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688" y="100772"/>
            <a:ext cx="2862465" cy="20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4395" y="2455299"/>
            <a:ext cx="7090890" cy="1077218"/>
          </a:xfrm>
          <a:prstGeom prst="rect">
            <a:avLst/>
          </a:prstGeom>
          <a:noFill/>
        </p:spPr>
        <p:txBody>
          <a:bodyPr wrap="square" rtlCol="0">
            <a:spAutoFit/>
          </a:bodyPr>
          <a:lstStyle/>
          <a:p>
            <a:r>
              <a:rPr lang="en-US" sz="3200" dirty="0"/>
              <a:t>4. When did he become “Football Player of the Century”?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256" y="82138"/>
            <a:ext cx="2960531" cy="2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AE6C912-D3A1-40C5-B641-74BC210224E2}"/>
              </a:ext>
            </a:extLst>
          </p:cNvPr>
          <p:cNvSpPr txBox="1"/>
          <p:nvPr/>
        </p:nvSpPr>
        <p:spPr>
          <a:xfrm>
            <a:off x="2385955" y="3599116"/>
            <a:ext cx="8043805" cy="523220"/>
          </a:xfrm>
          <a:prstGeom prst="rect">
            <a:avLst/>
          </a:prstGeom>
          <a:noFill/>
        </p:spPr>
        <p:txBody>
          <a:bodyPr wrap="none" rtlCol="0">
            <a:spAutoFit/>
          </a:bodyPr>
          <a:lstStyle/>
          <a:p>
            <a:r>
              <a:rPr lang="en-US" sz="2800" dirty="0">
                <a:solidFill>
                  <a:srgbClr val="FF0000"/>
                </a:solidFill>
                <a:sym typeface="Wingdings" pitchFamily="2" charset="2"/>
              </a:rPr>
              <a:t></a:t>
            </a:r>
            <a:r>
              <a:rPr lang="en-US" sz="2800" dirty="0">
                <a:solidFill>
                  <a:srgbClr val="FF0000"/>
                </a:solidFill>
              </a:rPr>
              <a:t>(He became </a:t>
            </a:r>
            <a:r>
              <a:rPr lang="en-US" sz="2800" i="1" dirty="0">
                <a:solidFill>
                  <a:srgbClr val="FF0000"/>
                </a:solidFill>
              </a:rPr>
              <a:t>Football Player of the Century</a:t>
            </a:r>
            <a:r>
              <a:rPr lang="en-US" sz="2800" dirty="0">
                <a:solidFill>
                  <a:srgbClr val="FF0000"/>
                </a:solidFill>
              </a:rPr>
              <a:t>) in 1999.</a:t>
            </a:r>
          </a:p>
        </p:txBody>
      </p:sp>
      <p:sp>
        <p:nvSpPr>
          <p:cNvPr id="7" name="5-Point Star 6">
            <a:hlinkClick r:id="rId4"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646" y="127069"/>
            <a:ext cx="3034585" cy="23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28289" y="873767"/>
            <a:ext cx="4978324" cy="584775"/>
          </a:xfrm>
          <a:prstGeom prst="rect">
            <a:avLst/>
          </a:prstGeom>
          <a:noFill/>
        </p:spPr>
        <p:txBody>
          <a:bodyPr wrap="square" rtlCol="0">
            <a:spAutoFit/>
          </a:bodyPr>
          <a:lstStyle/>
          <a:p>
            <a:r>
              <a:rPr lang="en-US" sz="3200" dirty="0"/>
              <a:t>5. What do people call him?</a:t>
            </a:r>
          </a:p>
        </p:txBody>
      </p:sp>
      <p:sp>
        <p:nvSpPr>
          <p:cNvPr id="6" name="TextBox 5">
            <a:extLst>
              <a:ext uri="{FF2B5EF4-FFF2-40B4-BE49-F238E27FC236}">
                <a16:creationId xmlns:a16="http://schemas.microsoft.com/office/drawing/2014/main" id="{651E1CDA-E1AC-4500-81AD-18446F32AA97}"/>
              </a:ext>
            </a:extLst>
          </p:cNvPr>
          <p:cNvSpPr txBox="1"/>
          <p:nvPr/>
        </p:nvSpPr>
        <p:spPr>
          <a:xfrm>
            <a:off x="2328289" y="2638451"/>
            <a:ext cx="6934053" cy="584775"/>
          </a:xfrm>
          <a:prstGeom prst="rect">
            <a:avLst/>
          </a:prstGeom>
          <a:noFill/>
        </p:spPr>
        <p:txBody>
          <a:bodyPr wrap="square" rtlCol="0">
            <a:spAutoFit/>
          </a:bodyPr>
          <a:lstStyle/>
          <a:p>
            <a:r>
              <a:rPr lang="en-US" sz="3200" b="1" dirty="0">
                <a:solidFill>
                  <a:srgbClr val="FF0000"/>
                </a:solidFill>
              </a:rPr>
              <a:t>They call him “The King of Football”.</a:t>
            </a:r>
          </a:p>
        </p:txBody>
      </p:sp>
      <p:sp>
        <p:nvSpPr>
          <p:cNvPr id="7" name="5-Point Star 6">
            <a:hlinkClick r:id="rId4"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5151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857" y="40248"/>
            <a:ext cx="2057606" cy="1558343"/>
          </a:xfrm>
          <a:prstGeom prst="rect">
            <a:avLst/>
          </a:prstGeom>
        </p:spPr>
      </p:pic>
      <p:sp>
        <p:nvSpPr>
          <p:cNvPr id="4" name="Rectangle 3"/>
          <p:cNvSpPr/>
          <p:nvPr/>
        </p:nvSpPr>
        <p:spPr>
          <a:xfrm>
            <a:off x="2595499" y="1662986"/>
            <a:ext cx="7425113" cy="523220"/>
          </a:xfrm>
          <a:prstGeom prst="rect">
            <a:avLst/>
          </a:prstGeom>
        </p:spPr>
        <p:txBody>
          <a:bodyPr wrap="square">
            <a:spAutoFit/>
          </a:bodyPr>
          <a:lstStyle/>
          <a:p>
            <a:r>
              <a:rPr lang="en-US" sz="2800" dirty="0"/>
              <a:t>6.  Who is talking to her students about Pelé?</a:t>
            </a:r>
          </a:p>
        </p:txBody>
      </p:sp>
      <p:sp>
        <p:nvSpPr>
          <p:cNvPr id="5" name="Rectangle 4"/>
          <p:cNvSpPr/>
          <p:nvPr/>
        </p:nvSpPr>
        <p:spPr>
          <a:xfrm>
            <a:off x="2595498" y="2465942"/>
            <a:ext cx="7090890" cy="461665"/>
          </a:xfrm>
          <a:prstGeom prst="rect">
            <a:avLst/>
          </a:prstGeom>
        </p:spPr>
        <p:txBody>
          <a:bodyPr wrap="square">
            <a:spAutoFit/>
          </a:bodyPr>
          <a:lstStyle/>
          <a:p>
            <a:r>
              <a:rPr lang="en-US" sz="2400" b="1" dirty="0">
                <a:solidFill>
                  <a:srgbClr val="FF0000"/>
                </a:solidFill>
              </a:rPr>
              <a:t>The PE teacher is talking to her students about Pelé.</a:t>
            </a:r>
          </a:p>
        </p:txBody>
      </p:sp>
      <p:sp>
        <p:nvSpPr>
          <p:cNvPr id="6" name="5-Point Star 5">
            <a:hlinkClick r:id="rId4" action="ppaction://hlinksldjump"/>
          </p:cNvPr>
          <p:cNvSpPr/>
          <p:nvPr/>
        </p:nvSpPr>
        <p:spPr>
          <a:xfrm>
            <a:off x="5863989" y="6237028"/>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939" y="83997"/>
            <a:ext cx="508254" cy="4716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718824" y="94007"/>
            <a:ext cx="7547760" cy="430887"/>
          </a:xfrm>
          <a:prstGeom prst="rect">
            <a:avLst/>
          </a:prstGeom>
          <a:noFill/>
        </p:spPr>
        <p:txBody>
          <a:bodyPr wrap="square" rtlCol="0">
            <a:spAutoFit/>
          </a:bodyPr>
          <a:lstStyle/>
          <a:p>
            <a:pPr algn="just"/>
            <a:r>
              <a:rPr lang="en-US" sz="22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2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200" b="1" spc="-50" dirty="0">
                <a:effectLst>
                  <a:glow rad="88900">
                    <a:schemeClr val="bg1"/>
                  </a:glo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1606" y="529914"/>
            <a:ext cx="1784979" cy="1218385"/>
          </a:xfrm>
          <a:prstGeom prst="rect">
            <a:avLst/>
          </a:prstGeom>
        </p:spPr>
      </p:pic>
      <p:sp>
        <p:nvSpPr>
          <p:cNvPr id="6" name="Rectangle 5"/>
          <p:cNvSpPr/>
          <p:nvPr/>
        </p:nvSpPr>
        <p:spPr>
          <a:xfrm>
            <a:off x="2313067" y="718795"/>
            <a:ext cx="6010979" cy="892552"/>
          </a:xfrm>
          <a:prstGeom prst="rect">
            <a:avLst/>
          </a:prstGeom>
        </p:spPr>
        <p:txBody>
          <a:bodyPr wrap="square">
            <a:spAutoFit/>
          </a:bodyPr>
          <a:lstStyle/>
          <a:p>
            <a:r>
              <a:rPr lang="en-US" sz="2600" b="1" i="1" dirty="0"/>
              <a:t>The PE teacher is talking to her students </a:t>
            </a:r>
          </a:p>
          <a:p>
            <a:r>
              <a:rPr lang="en-US" sz="2600" b="1" i="1" dirty="0"/>
              <a:t>about Pelé.</a:t>
            </a:r>
          </a:p>
        </p:txBody>
      </p:sp>
      <p:sp>
        <p:nvSpPr>
          <p:cNvPr id="7" name="Rectangle 6"/>
          <p:cNvSpPr/>
          <p:nvPr/>
        </p:nvSpPr>
        <p:spPr>
          <a:xfrm>
            <a:off x="1007706" y="1671025"/>
            <a:ext cx="10356980" cy="4699235"/>
          </a:xfrm>
          <a:prstGeom prst="rect">
            <a:avLst/>
          </a:prstGeom>
        </p:spPr>
        <p:txBody>
          <a:bodyPr wrap="square">
            <a:spAutoFit/>
          </a:bodyPr>
          <a:lstStyle/>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Today we’re going to talk about Pelé. Do you know him?</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t>
            </a:r>
            <a:r>
              <a:rPr lang="en-US" sz="2200" b="1" dirty="0">
                <a:solidFill>
                  <a:srgbClr val="003399"/>
                </a:solidFill>
                <a:latin typeface="Times New Roman" panose="02020603050405020304" pitchFamily="18" charset="0"/>
                <a:cs typeface="Times New Roman" panose="02020603050405020304" pitchFamily="18" charset="0"/>
              </a:rPr>
              <a:t>Yes, I think he’s the best footballer of all time.</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Right. He was born in 1940 in Brazil. His father taught him to play football     at a very young age.</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Susan: </a:t>
            </a:r>
            <a:r>
              <a:rPr lang="en-US" sz="2200" b="1" dirty="0">
                <a:solidFill>
                  <a:srgbClr val="003399"/>
                </a:solidFill>
                <a:latin typeface="Times New Roman" panose="02020603050405020304" pitchFamily="18" charset="0"/>
                <a:cs typeface="Times New Roman" panose="02020603050405020304" pitchFamily="18" charset="0"/>
              </a:rPr>
              <a:t>Oh. When did he begin his career in football?</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At 15, when he started playing for Santos Football Club.  In 1958, he won his first World Cup.</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t>
            </a:r>
            <a:r>
              <a:rPr lang="en-US" sz="2200" b="1" dirty="0">
                <a:solidFill>
                  <a:srgbClr val="003399"/>
                </a:solidFill>
                <a:latin typeface="Times New Roman" panose="02020603050405020304" pitchFamily="18" charset="0"/>
                <a:cs typeface="Times New Roman" panose="02020603050405020304" pitchFamily="18" charset="0"/>
              </a:rPr>
              <a:t>How many goals did he score in his career?</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1,281 goals in total, I think.</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Nick and Susan: </a:t>
            </a:r>
            <a:r>
              <a:rPr lang="en-US" sz="2200" b="1" dirty="0">
                <a:solidFill>
                  <a:srgbClr val="003399"/>
                </a:solidFill>
                <a:latin typeface="Times New Roman" panose="02020603050405020304" pitchFamily="18" charset="0"/>
                <a:cs typeface="Times New Roman" panose="02020603050405020304" pitchFamily="18" charset="0"/>
              </a:rPr>
              <a:t>Wow! Amazing!</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And he became “Football Player of the Century” in 1999.</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Michael: </a:t>
            </a:r>
            <a:r>
              <a:rPr lang="en-US" sz="2200" b="1" dirty="0">
                <a:solidFill>
                  <a:srgbClr val="003399"/>
                </a:solidFill>
                <a:latin typeface="Times New Roman" panose="02020603050405020304" pitchFamily="18" charset="0"/>
                <a:cs typeface="Times New Roman" panose="02020603050405020304" pitchFamily="18" charset="0"/>
              </a:rPr>
              <a:t>Surely Pelé’s a national hero in Brazil.</a:t>
            </a:r>
          </a:p>
          <a:p>
            <a:pPr>
              <a:lnSpc>
                <a:spcPct val="105000"/>
              </a:lnSpc>
            </a:pPr>
            <a:r>
              <a:rPr lang="en-US" sz="2200" b="1" i="1" dirty="0">
                <a:solidFill>
                  <a:srgbClr val="FF0000"/>
                </a:solidFill>
                <a:latin typeface="Times New Roman" panose="02020603050405020304" pitchFamily="18" charset="0"/>
                <a:cs typeface="Times New Roman" panose="02020603050405020304" pitchFamily="18" charset="0"/>
              </a:rPr>
              <a:t>Teacher: </a:t>
            </a:r>
            <a:r>
              <a:rPr lang="en-US" sz="2200" b="1" dirty="0">
                <a:solidFill>
                  <a:srgbClr val="003399"/>
                </a:solidFill>
                <a:latin typeface="Times New Roman" panose="02020603050405020304" pitchFamily="18" charset="0"/>
                <a:cs typeface="Times New Roman" panose="02020603050405020304" pitchFamily="18" charset="0"/>
              </a:rPr>
              <a:t>Yes, and he’s known around the world as “The King of Football”.</a:t>
            </a:r>
          </a:p>
        </p:txBody>
      </p:sp>
    </p:spTree>
    <p:extLst>
      <p:ext uri="{BB962C8B-B14F-4D97-AF65-F5344CB8AC3E}">
        <p14:creationId xmlns:p14="http://schemas.microsoft.com/office/powerpoint/2010/main" val="159636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86"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832258" y="107487"/>
            <a:ext cx="7512346"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grpSp>
        <p:nvGrpSpPr>
          <p:cNvPr id="5" name="Group 4"/>
          <p:cNvGrpSpPr/>
          <p:nvPr/>
        </p:nvGrpSpPr>
        <p:grpSpPr>
          <a:xfrm>
            <a:off x="1277234"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When was Pelé born?</a:t>
              </a:r>
              <a:endParaRPr lang="en-US" sz="2400" b="1" i="1"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1277234" y="1663421"/>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Who first taught him to play football?</a:t>
              </a:r>
            </a:p>
          </p:txBody>
        </p:sp>
      </p:grpSp>
      <p:grpSp>
        <p:nvGrpSpPr>
          <p:cNvPr id="11" name="Group 10"/>
          <p:cNvGrpSpPr/>
          <p:nvPr/>
        </p:nvGrpSpPr>
        <p:grpSpPr>
          <a:xfrm>
            <a:off x="1277234"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How many goals did he score in total?</a:t>
              </a:r>
            </a:p>
          </p:txBody>
        </p:sp>
      </p:grpSp>
      <p:grpSp>
        <p:nvGrpSpPr>
          <p:cNvPr id="14" name="Group 13"/>
          <p:cNvGrpSpPr/>
          <p:nvPr/>
        </p:nvGrpSpPr>
        <p:grpSpPr>
          <a:xfrm>
            <a:off x="1277234" y="3640152"/>
            <a:ext cx="8409359" cy="470318"/>
            <a:chOff x="363373" y="3312302"/>
            <a:chExt cx="8409359"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4.</a:t>
              </a:r>
            </a:p>
          </p:txBody>
        </p:sp>
        <p:sp>
          <p:nvSpPr>
            <p:cNvPr id="16" name="TextBox 15"/>
            <p:cNvSpPr txBox="1"/>
            <p:nvPr/>
          </p:nvSpPr>
          <p:spPr>
            <a:xfrm>
              <a:off x="838204" y="3312302"/>
              <a:ext cx="793452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When did he become “Football Player of the Century”?</a:t>
              </a:r>
            </a:p>
          </p:txBody>
        </p:sp>
      </p:grpSp>
      <p:cxnSp>
        <p:nvCxnSpPr>
          <p:cNvPr id="17" name="Straight Connector 16"/>
          <p:cNvCxnSpPr/>
          <p:nvPr/>
        </p:nvCxnSpPr>
        <p:spPr>
          <a:xfrm flipV="1">
            <a:off x="1283729" y="166342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33180" y="261287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467432" y="361774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467432" y="453335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67626"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67626"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67626"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467626"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277040"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What do people call him?</a:t>
              </a:r>
            </a:p>
          </p:txBody>
        </p:sp>
      </p:grpSp>
      <p:cxnSp>
        <p:nvCxnSpPr>
          <p:cNvPr id="28" name="Straight Connector 27"/>
          <p:cNvCxnSpPr/>
          <p:nvPr/>
        </p:nvCxnSpPr>
        <p:spPr>
          <a:xfrm flipV="1">
            <a:off x="1490645" y="547796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67432"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DFC840-7B24-48B1-95E4-4A793F16CF3F}"/>
              </a:ext>
            </a:extLst>
          </p:cNvPr>
          <p:cNvSpPr txBox="1"/>
          <p:nvPr/>
        </p:nvSpPr>
        <p:spPr>
          <a:xfrm>
            <a:off x="1751870" y="1118880"/>
            <a:ext cx="3116559"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Pelé was born in 1940.</a:t>
            </a:r>
          </a:p>
        </p:txBody>
      </p:sp>
      <p:sp>
        <p:nvSpPr>
          <p:cNvPr id="31" name="TextBox 30">
            <a:extLst>
              <a:ext uri="{FF2B5EF4-FFF2-40B4-BE49-F238E27FC236}">
                <a16:creationId xmlns:a16="http://schemas.microsoft.com/office/drawing/2014/main" id="{521478BA-C3AD-4F35-870E-9FD5CB088D02}"/>
              </a:ext>
            </a:extLst>
          </p:cNvPr>
          <p:cNvSpPr txBox="1"/>
          <p:nvPr/>
        </p:nvSpPr>
        <p:spPr>
          <a:xfrm>
            <a:off x="1751869" y="2151213"/>
            <a:ext cx="524220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His father did. / His father taught him.</a:t>
            </a:r>
          </a:p>
        </p:txBody>
      </p:sp>
      <p:sp>
        <p:nvSpPr>
          <p:cNvPr id="32" name="TextBox 31">
            <a:extLst>
              <a:ext uri="{FF2B5EF4-FFF2-40B4-BE49-F238E27FC236}">
                <a16:creationId xmlns:a16="http://schemas.microsoft.com/office/drawing/2014/main" id="{47D300A8-BE3E-4B91-8ED9-85A94CB4E6A9}"/>
              </a:ext>
            </a:extLst>
          </p:cNvPr>
          <p:cNvSpPr txBox="1"/>
          <p:nvPr/>
        </p:nvSpPr>
        <p:spPr>
          <a:xfrm>
            <a:off x="1751869" y="3156078"/>
            <a:ext cx="408400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He scored 1,281 goals in total.</a:t>
            </a:r>
          </a:p>
        </p:txBody>
      </p:sp>
      <p:sp>
        <p:nvSpPr>
          <p:cNvPr id="33" name="TextBox 32">
            <a:extLst>
              <a:ext uri="{FF2B5EF4-FFF2-40B4-BE49-F238E27FC236}">
                <a16:creationId xmlns:a16="http://schemas.microsoft.com/office/drawing/2014/main" id="{1AE6C912-D3A1-40C5-B641-74BC210224E2}"/>
              </a:ext>
            </a:extLst>
          </p:cNvPr>
          <p:cNvSpPr txBox="1"/>
          <p:nvPr/>
        </p:nvSpPr>
        <p:spPr>
          <a:xfrm>
            <a:off x="1751870" y="4071693"/>
            <a:ext cx="6890028"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(He became </a:t>
            </a:r>
            <a:r>
              <a:rPr lang="en-US" sz="2400" b="1" i="1" dirty="0">
                <a:solidFill>
                  <a:srgbClr val="FF0000"/>
                </a:solidFill>
                <a:latin typeface="Times New Roman" panose="02020603050405020304" pitchFamily="18" charset="0"/>
                <a:cs typeface="Times New Roman" panose="02020603050405020304" pitchFamily="18" charset="0"/>
              </a:rPr>
              <a:t>Football Player of the Century</a:t>
            </a:r>
            <a:r>
              <a:rPr lang="en-US" sz="2400" b="1" dirty="0">
                <a:solidFill>
                  <a:srgbClr val="FF0000"/>
                </a:solidFill>
                <a:latin typeface="Times New Roman" panose="02020603050405020304" pitchFamily="18" charset="0"/>
                <a:cs typeface="Times New Roman" panose="02020603050405020304" pitchFamily="18" charset="0"/>
              </a:rPr>
              <a:t>) in 1999.</a:t>
            </a:r>
          </a:p>
        </p:txBody>
      </p:sp>
      <p:sp>
        <p:nvSpPr>
          <p:cNvPr id="34" name="TextBox 33">
            <a:extLst>
              <a:ext uri="{FF2B5EF4-FFF2-40B4-BE49-F238E27FC236}">
                <a16:creationId xmlns:a16="http://schemas.microsoft.com/office/drawing/2014/main" id="{651E1CDA-E1AC-4500-81AD-18446F32AA97}"/>
              </a:ext>
            </a:extLst>
          </p:cNvPr>
          <p:cNvSpPr txBox="1"/>
          <p:nvPr/>
        </p:nvSpPr>
        <p:spPr>
          <a:xfrm>
            <a:off x="1816399" y="5010418"/>
            <a:ext cx="5182829"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They call him “The King of Football”.</a:t>
            </a:r>
          </a:p>
        </p:txBody>
      </p:sp>
      <p:sp>
        <p:nvSpPr>
          <p:cNvPr id="2" name="Rectangle 1"/>
          <p:cNvSpPr/>
          <p:nvPr/>
        </p:nvSpPr>
        <p:spPr>
          <a:xfrm>
            <a:off x="1752064" y="5904601"/>
            <a:ext cx="7090890"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The PE teacher is talking to her students about Pelé.</a:t>
            </a:r>
          </a:p>
        </p:txBody>
      </p:sp>
      <p:sp>
        <p:nvSpPr>
          <p:cNvPr id="36" name="Rectangle 35"/>
          <p:cNvSpPr/>
          <p:nvPr/>
        </p:nvSpPr>
        <p:spPr>
          <a:xfrm>
            <a:off x="2740611" y="5520210"/>
            <a:ext cx="709089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Who is talking to her students to about Pelé?</a:t>
            </a:r>
          </a:p>
        </p:txBody>
      </p:sp>
      <p:sp>
        <p:nvSpPr>
          <p:cNvPr id="37" name="TextBox 36"/>
          <p:cNvSpPr txBox="1"/>
          <p:nvPr/>
        </p:nvSpPr>
        <p:spPr>
          <a:xfrm>
            <a:off x="1283729" y="5472083"/>
            <a:ext cx="474830" cy="461665"/>
          </a:xfrm>
          <a:prstGeom prst="rect">
            <a:avLst/>
          </a:prstGeom>
          <a:noFill/>
        </p:spPr>
        <p:txBody>
          <a:bodyPr wrap="square" rtlCol="0">
            <a:spAutoFit/>
          </a:bodyPr>
          <a:lstStyle/>
          <a:p>
            <a:r>
              <a:rPr lang="en-GB" sz="2400" b="1" dirty="0">
                <a:solidFill>
                  <a:srgbClr val="0070C0"/>
                </a:solidFill>
              </a:rPr>
              <a:t>6.</a:t>
            </a:r>
            <a:endParaRPr lang="en-US" sz="2400" b="1" dirty="0">
              <a:solidFill>
                <a:srgbClr val="0070C0"/>
              </a:solidFill>
            </a:endParaRPr>
          </a:p>
        </p:txBody>
      </p:sp>
      <p:cxnSp>
        <p:nvCxnSpPr>
          <p:cNvPr id="38" name="Straight Arrow Connector 37"/>
          <p:cNvCxnSpPr/>
          <p:nvPr/>
        </p:nvCxnSpPr>
        <p:spPr>
          <a:xfrm>
            <a:off x="1490645"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11DE83C-5224-4351-9337-00E0526C4CEF}"/>
              </a:ext>
            </a:extLst>
          </p:cNvPr>
          <p:cNvSpPr/>
          <p:nvPr/>
        </p:nvSpPr>
        <p:spPr>
          <a:xfrm>
            <a:off x="6952022" y="708330"/>
            <a:ext cx="4235455" cy="461665"/>
          </a:xfrm>
          <a:prstGeom prst="rect">
            <a:avLst/>
          </a:prstGeom>
        </p:spPr>
        <p:txBody>
          <a:bodyPr wrap="none">
            <a:spAutoFit/>
          </a:bodyPr>
          <a:lstStyle/>
          <a:p>
            <a:r>
              <a:rPr lang="en-US" sz="2400" b="1" u="sng" dirty="0">
                <a:solidFill>
                  <a:srgbClr val="FF0000"/>
                </a:solidFill>
                <a:latin typeface="Times New Roman" panose="02020603050405020304" pitchFamily="18" charset="0"/>
                <a:cs typeface="Times New Roman" panose="02020603050405020304" pitchFamily="18" charset="0"/>
              </a:rPr>
              <a:t>He was born in 1940 </a:t>
            </a:r>
            <a:r>
              <a:rPr lang="en-US" sz="2400" b="1" dirty="0">
                <a:solidFill>
                  <a:srgbClr val="003399"/>
                </a:solidFill>
                <a:latin typeface="Times New Roman" panose="02020603050405020304" pitchFamily="18" charset="0"/>
                <a:cs typeface="Times New Roman" panose="02020603050405020304" pitchFamily="18" charset="0"/>
              </a:rPr>
              <a:t>in Brazil. </a:t>
            </a:r>
            <a:endParaRPr lang="vi-VN" sz="2400" dirty="0"/>
          </a:p>
        </p:txBody>
      </p:sp>
      <p:sp>
        <p:nvSpPr>
          <p:cNvPr id="41" name="Rectangle 40">
            <a:extLst>
              <a:ext uri="{FF2B5EF4-FFF2-40B4-BE49-F238E27FC236}">
                <a16:creationId xmlns:a16="http://schemas.microsoft.com/office/drawing/2014/main" id="{961CE908-4E94-4462-8B02-C67261A4C2AB}"/>
              </a:ext>
            </a:extLst>
          </p:cNvPr>
          <p:cNvSpPr/>
          <p:nvPr/>
        </p:nvSpPr>
        <p:spPr>
          <a:xfrm>
            <a:off x="4971783" y="833958"/>
            <a:ext cx="6511911" cy="400110"/>
          </a:xfrm>
          <a:prstGeom prst="rect">
            <a:avLst/>
          </a:prstGeom>
        </p:spPr>
        <p:txBody>
          <a:bodyPr wrap="none">
            <a:spAutoFit/>
          </a:bodyPr>
          <a:lstStyle/>
          <a:p>
            <a:r>
              <a:rPr lang="en-US" sz="2000" b="1" u="sng" dirty="0">
                <a:solidFill>
                  <a:srgbClr val="FF0000"/>
                </a:solidFill>
                <a:latin typeface="Times New Roman" panose="02020603050405020304" pitchFamily="18" charset="0"/>
                <a:cs typeface="Times New Roman" panose="02020603050405020304" pitchFamily="18" charset="0"/>
              </a:rPr>
              <a:t>His father taught him to play football </a:t>
            </a:r>
            <a:r>
              <a:rPr lang="en-US" sz="2000" b="1" dirty="0">
                <a:solidFill>
                  <a:srgbClr val="003399"/>
                </a:solidFill>
                <a:latin typeface="Times New Roman" panose="02020603050405020304" pitchFamily="18" charset="0"/>
                <a:cs typeface="Times New Roman" panose="02020603050405020304" pitchFamily="18" charset="0"/>
              </a:rPr>
              <a:t>at a very young age.</a:t>
            </a:r>
            <a:endParaRPr lang="vi-VN" sz="2000" dirty="0"/>
          </a:p>
        </p:txBody>
      </p:sp>
      <p:sp>
        <p:nvSpPr>
          <p:cNvPr id="42" name="Rectangle 41">
            <a:extLst>
              <a:ext uri="{FF2B5EF4-FFF2-40B4-BE49-F238E27FC236}">
                <a16:creationId xmlns:a16="http://schemas.microsoft.com/office/drawing/2014/main" id="{D40B292E-B438-42B4-8686-28EA3DE3AFA0}"/>
              </a:ext>
            </a:extLst>
          </p:cNvPr>
          <p:cNvSpPr/>
          <p:nvPr/>
        </p:nvSpPr>
        <p:spPr>
          <a:xfrm>
            <a:off x="5719329" y="641223"/>
            <a:ext cx="6096000" cy="717632"/>
          </a:xfrm>
          <a:prstGeom prst="rect">
            <a:avLst/>
          </a:prstGeom>
        </p:spPr>
        <p:txBody>
          <a:bodyPr>
            <a:spAutoFit/>
          </a:bodyPr>
          <a:lstStyle/>
          <a:p>
            <a:pPr>
              <a:lnSpc>
                <a:spcPct val="105000"/>
              </a:lnSpc>
            </a:pPr>
            <a:r>
              <a:rPr lang="en-US" sz="2000" b="1" i="1" dirty="0">
                <a:solidFill>
                  <a:srgbClr val="FF0000"/>
                </a:solidFill>
                <a:latin typeface="Times New Roman" panose="02020603050405020304" pitchFamily="18" charset="0"/>
                <a:cs typeface="Times New Roman" panose="02020603050405020304" pitchFamily="18" charset="0"/>
              </a:rPr>
              <a:t>Nick: </a:t>
            </a:r>
            <a:r>
              <a:rPr lang="en-US" sz="2000" b="1" dirty="0">
                <a:solidFill>
                  <a:srgbClr val="003399"/>
                </a:solidFill>
                <a:latin typeface="Times New Roman" panose="02020603050405020304" pitchFamily="18" charset="0"/>
                <a:cs typeface="Times New Roman" panose="02020603050405020304" pitchFamily="18" charset="0"/>
              </a:rPr>
              <a:t>How many goals did he score in his career?</a:t>
            </a:r>
          </a:p>
          <a:p>
            <a:pPr>
              <a:lnSpc>
                <a:spcPct val="105000"/>
              </a:lnSpc>
            </a:pPr>
            <a:r>
              <a:rPr lang="en-US" sz="2000" b="1" i="1" dirty="0">
                <a:solidFill>
                  <a:srgbClr val="FF0000"/>
                </a:solidFill>
                <a:latin typeface="Times New Roman" panose="02020603050405020304" pitchFamily="18" charset="0"/>
                <a:cs typeface="Times New Roman" panose="02020603050405020304" pitchFamily="18" charset="0"/>
              </a:rPr>
              <a:t>Teacher: </a:t>
            </a:r>
            <a:r>
              <a:rPr lang="en-US" sz="2000" b="1" u="sng" dirty="0">
                <a:solidFill>
                  <a:srgbClr val="FF0000"/>
                </a:solidFill>
                <a:latin typeface="Times New Roman" panose="02020603050405020304" pitchFamily="18" charset="0"/>
                <a:cs typeface="Times New Roman" panose="02020603050405020304" pitchFamily="18" charset="0"/>
              </a:rPr>
              <a:t>1,281 goals in total,</a:t>
            </a:r>
            <a:r>
              <a:rPr lang="en-US" sz="2000" b="1" dirty="0">
                <a:solidFill>
                  <a:srgbClr val="003399"/>
                </a:solidFill>
                <a:latin typeface="Times New Roman" panose="02020603050405020304" pitchFamily="18" charset="0"/>
                <a:cs typeface="Times New Roman" panose="02020603050405020304" pitchFamily="18" charset="0"/>
              </a:rPr>
              <a:t> I think.</a:t>
            </a:r>
            <a:endParaRPr lang="vi-VN" sz="2000" dirty="0"/>
          </a:p>
        </p:txBody>
      </p:sp>
      <p:sp>
        <p:nvSpPr>
          <p:cNvPr id="43" name="Rectangle 42">
            <a:extLst>
              <a:ext uri="{FF2B5EF4-FFF2-40B4-BE49-F238E27FC236}">
                <a16:creationId xmlns:a16="http://schemas.microsoft.com/office/drawing/2014/main" id="{E090C77E-A852-461D-B28A-25FC81C4C400}"/>
              </a:ext>
            </a:extLst>
          </p:cNvPr>
          <p:cNvSpPr/>
          <p:nvPr/>
        </p:nvSpPr>
        <p:spPr>
          <a:xfrm>
            <a:off x="4741410" y="538928"/>
            <a:ext cx="7800975" cy="394788"/>
          </a:xfrm>
          <a:prstGeom prst="rect">
            <a:avLst/>
          </a:prstGeom>
        </p:spPr>
        <p:txBody>
          <a:bodyPr wrap="square">
            <a:spAutoFit/>
          </a:bodyPr>
          <a:lstStyle/>
          <a:p>
            <a:pPr>
              <a:lnSpc>
                <a:spcPct val="105000"/>
              </a:lnSpc>
            </a:pPr>
            <a:r>
              <a:rPr lang="en-US" sz="2000" b="1" i="1" dirty="0">
                <a:solidFill>
                  <a:srgbClr val="FF0000"/>
                </a:solidFill>
                <a:latin typeface="Times New Roman" panose="02020603050405020304" pitchFamily="18" charset="0"/>
                <a:cs typeface="Times New Roman" panose="02020603050405020304" pitchFamily="18" charset="0"/>
              </a:rPr>
              <a:t>Teacher: </a:t>
            </a:r>
            <a:r>
              <a:rPr lang="en-US" sz="2000" b="1" dirty="0">
                <a:solidFill>
                  <a:srgbClr val="003399"/>
                </a:solidFill>
                <a:latin typeface="Times New Roman" panose="02020603050405020304" pitchFamily="18" charset="0"/>
                <a:cs typeface="Times New Roman" panose="02020603050405020304" pitchFamily="18" charset="0"/>
              </a:rPr>
              <a:t>And he became “Football Player of the Century” </a:t>
            </a:r>
            <a:r>
              <a:rPr lang="en-US" sz="2000" b="1" u="sng" dirty="0">
                <a:solidFill>
                  <a:srgbClr val="FF0000"/>
                </a:solidFill>
                <a:latin typeface="Times New Roman" panose="02020603050405020304" pitchFamily="18" charset="0"/>
                <a:cs typeface="Times New Roman" panose="02020603050405020304" pitchFamily="18" charset="0"/>
              </a:rPr>
              <a:t>in 1999.</a:t>
            </a:r>
          </a:p>
        </p:txBody>
      </p:sp>
      <p:sp>
        <p:nvSpPr>
          <p:cNvPr id="44" name="Rectangle 43">
            <a:extLst>
              <a:ext uri="{FF2B5EF4-FFF2-40B4-BE49-F238E27FC236}">
                <a16:creationId xmlns:a16="http://schemas.microsoft.com/office/drawing/2014/main" id="{CB4E943F-0FA8-40E6-8356-B3A0366A55E1}"/>
              </a:ext>
            </a:extLst>
          </p:cNvPr>
          <p:cNvSpPr/>
          <p:nvPr/>
        </p:nvSpPr>
        <p:spPr>
          <a:xfrm>
            <a:off x="5553512" y="590601"/>
            <a:ext cx="6096000" cy="707886"/>
          </a:xfrm>
          <a:prstGeom prst="rect">
            <a:avLst/>
          </a:prstGeom>
        </p:spPr>
        <p:txBody>
          <a:bodyPr>
            <a:spAutoFit/>
          </a:bodyPr>
          <a:lstStyle/>
          <a:p>
            <a:r>
              <a:rPr lang="en-US" sz="2000" b="1" dirty="0">
                <a:solidFill>
                  <a:srgbClr val="003399"/>
                </a:solidFill>
                <a:latin typeface="Times New Roman" panose="02020603050405020304" pitchFamily="18" charset="0"/>
                <a:cs typeface="Times New Roman" panose="02020603050405020304" pitchFamily="18" charset="0"/>
              </a:rPr>
              <a:t>Yes, and he’s known around the world as </a:t>
            </a:r>
            <a:r>
              <a:rPr lang="en-US" sz="2000" b="1" i="1" dirty="0">
                <a:solidFill>
                  <a:srgbClr val="FF0000"/>
                </a:solidFill>
                <a:latin typeface="Times New Roman" panose="02020603050405020304" pitchFamily="18" charset="0"/>
                <a:cs typeface="Times New Roman" panose="02020603050405020304" pitchFamily="18" charset="0"/>
              </a:rPr>
              <a:t>“The King of Football”.</a:t>
            </a:r>
            <a:endParaRPr lang="vi-VN" sz="2000" i="1" dirty="0">
              <a:solidFill>
                <a:srgbClr val="FF0000"/>
              </a:solidFill>
            </a:endParaRPr>
          </a:p>
        </p:txBody>
      </p:sp>
      <p:sp>
        <p:nvSpPr>
          <p:cNvPr id="46" name="Rectangle 45">
            <a:extLst>
              <a:ext uri="{FF2B5EF4-FFF2-40B4-BE49-F238E27FC236}">
                <a16:creationId xmlns:a16="http://schemas.microsoft.com/office/drawing/2014/main" id="{0DA2C451-AFA7-46E2-AED1-467EA07A3C5E}"/>
              </a:ext>
            </a:extLst>
          </p:cNvPr>
          <p:cNvSpPr/>
          <p:nvPr/>
        </p:nvSpPr>
        <p:spPr>
          <a:xfrm>
            <a:off x="4963366" y="451000"/>
            <a:ext cx="6010979" cy="892552"/>
          </a:xfrm>
          <a:prstGeom prst="rect">
            <a:avLst/>
          </a:prstGeom>
        </p:spPr>
        <p:txBody>
          <a:bodyPr wrap="square">
            <a:spAutoFit/>
          </a:bodyPr>
          <a:lstStyle/>
          <a:p>
            <a:r>
              <a:rPr lang="en-US" sz="2600" b="1" i="1" u="sng" dirty="0">
                <a:solidFill>
                  <a:srgbClr val="FF0000"/>
                </a:solidFill>
              </a:rPr>
              <a:t>The PE teacher </a:t>
            </a:r>
            <a:r>
              <a:rPr lang="en-US" sz="2600" b="1" i="1" dirty="0"/>
              <a:t>is talking to her students </a:t>
            </a:r>
          </a:p>
          <a:p>
            <a:r>
              <a:rPr lang="en-US" sz="2600" b="1" i="1" dirty="0"/>
              <a:t>about Pelé.</a:t>
            </a:r>
          </a:p>
        </p:txBody>
      </p:sp>
    </p:spTree>
    <p:extLst>
      <p:ext uri="{BB962C8B-B14F-4D97-AF65-F5344CB8AC3E}">
        <p14:creationId xmlns:p14="http://schemas.microsoft.com/office/powerpoint/2010/main" val="33423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0"/>
                                        </p:tgtEl>
                                        <p:attrNameLst>
                                          <p:attrName>ppt_x</p:attrName>
                                        </p:attrNameLst>
                                      </p:cBhvr>
                                      <p:tavLst>
                                        <p:tav tm="0">
                                          <p:val>
                                            <p:strVal val="ppt_x"/>
                                          </p:val>
                                        </p:tav>
                                        <p:tav tm="100000">
                                          <p:val>
                                            <p:strVal val="ppt_x"/>
                                          </p:val>
                                        </p:tav>
                                      </p:tavLst>
                                    </p:anim>
                                    <p:anim calcmode="lin" valueType="num">
                                      <p:cBhvr additive="base">
                                        <p:cTn id="19" dur="500"/>
                                        <p:tgtEl>
                                          <p:spTgt spid="40"/>
                                        </p:tgtEl>
                                        <p:attrNameLst>
                                          <p:attrName>ppt_y</p:attrName>
                                        </p:attrNameLst>
                                      </p:cBhvr>
                                      <p:tavLst>
                                        <p:tav tm="0">
                                          <p:val>
                                            <p:strVal val="ppt_y"/>
                                          </p:val>
                                        </p:tav>
                                        <p:tav tm="100000">
                                          <p:val>
                                            <p:strVal val="1+ppt_h/2"/>
                                          </p:val>
                                        </p:tav>
                                      </p:tavLst>
                                    </p:anim>
                                    <p:set>
                                      <p:cBhvr>
                                        <p:cTn id="20" dur="1" fill="hold">
                                          <p:stCondLst>
                                            <p:cond delay="499"/>
                                          </p:stCondLst>
                                        </p:cTn>
                                        <p:tgtEl>
                                          <p:spTgt spid="4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41"/>
                                        </p:tgtEl>
                                        <p:attrNameLst>
                                          <p:attrName>ppt_x</p:attrName>
                                        </p:attrNameLst>
                                      </p:cBhvr>
                                      <p:tavLst>
                                        <p:tav tm="0">
                                          <p:val>
                                            <p:strVal val="ppt_x"/>
                                          </p:val>
                                        </p:tav>
                                        <p:tav tm="100000">
                                          <p:val>
                                            <p:strVal val="ppt_x"/>
                                          </p:val>
                                        </p:tav>
                                      </p:tavLst>
                                    </p:anim>
                                    <p:anim calcmode="lin" valueType="num">
                                      <p:cBhvr additive="base">
                                        <p:cTn id="37" dur="500"/>
                                        <p:tgtEl>
                                          <p:spTgt spid="41"/>
                                        </p:tgtEl>
                                        <p:attrNameLst>
                                          <p:attrName>ppt_y</p:attrName>
                                        </p:attrNameLst>
                                      </p:cBhvr>
                                      <p:tavLst>
                                        <p:tav tm="0">
                                          <p:val>
                                            <p:strVal val="ppt_y"/>
                                          </p:val>
                                        </p:tav>
                                        <p:tav tm="100000">
                                          <p:val>
                                            <p:strVal val="1+ppt_h/2"/>
                                          </p:val>
                                        </p:tav>
                                      </p:tavLst>
                                    </p:anim>
                                    <p:set>
                                      <p:cBhvr>
                                        <p:cTn id="38" dur="1" fill="hold">
                                          <p:stCondLst>
                                            <p:cond delay="499"/>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2"/>
                                        </p:tgtEl>
                                        <p:attrNameLst>
                                          <p:attrName>ppt_x</p:attrName>
                                        </p:attrNameLst>
                                      </p:cBhvr>
                                      <p:tavLst>
                                        <p:tav tm="0">
                                          <p:val>
                                            <p:strVal val="ppt_x"/>
                                          </p:val>
                                        </p:tav>
                                        <p:tav tm="100000">
                                          <p:val>
                                            <p:strVal val="ppt_x"/>
                                          </p:val>
                                        </p:tav>
                                      </p:tavLst>
                                    </p:anim>
                                    <p:anim calcmode="lin" valueType="num">
                                      <p:cBhvr additive="base">
                                        <p:cTn id="55" dur="500"/>
                                        <p:tgtEl>
                                          <p:spTgt spid="42"/>
                                        </p:tgtEl>
                                        <p:attrNameLst>
                                          <p:attrName>ppt_y</p:attrName>
                                        </p:attrNameLst>
                                      </p:cBhvr>
                                      <p:tavLst>
                                        <p:tav tm="0">
                                          <p:val>
                                            <p:strVal val="ppt_y"/>
                                          </p:val>
                                        </p:tav>
                                        <p:tav tm="100000">
                                          <p:val>
                                            <p:strVal val="1+ppt_h/2"/>
                                          </p:val>
                                        </p:tav>
                                      </p:tavLst>
                                    </p:anim>
                                    <p:set>
                                      <p:cBhvr>
                                        <p:cTn id="56" dur="1" fill="hold">
                                          <p:stCondLst>
                                            <p:cond delay="499"/>
                                          </p:stCondLst>
                                        </p:cTn>
                                        <p:tgtEl>
                                          <p:spTgt spid="4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43"/>
                                        </p:tgtEl>
                                        <p:attrNameLst>
                                          <p:attrName>ppt_x</p:attrName>
                                        </p:attrNameLst>
                                      </p:cBhvr>
                                      <p:tavLst>
                                        <p:tav tm="0">
                                          <p:val>
                                            <p:strVal val="ppt_x"/>
                                          </p:val>
                                        </p:tav>
                                        <p:tav tm="100000">
                                          <p:val>
                                            <p:strVal val="ppt_x"/>
                                          </p:val>
                                        </p:tav>
                                      </p:tavLst>
                                    </p:anim>
                                    <p:anim calcmode="lin" valueType="num">
                                      <p:cBhvr additive="base">
                                        <p:cTn id="73" dur="500"/>
                                        <p:tgtEl>
                                          <p:spTgt spid="43"/>
                                        </p:tgtEl>
                                        <p:attrNameLst>
                                          <p:attrName>ppt_y</p:attrName>
                                        </p:attrNameLst>
                                      </p:cBhvr>
                                      <p:tavLst>
                                        <p:tav tm="0">
                                          <p:val>
                                            <p:strVal val="ppt_y"/>
                                          </p:val>
                                        </p:tav>
                                        <p:tav tm="100000">
                                          <p:val>
                                            <p:strVal val="1+ppt_h/2"/>
                                          </p:val>
                                        </p:tav>
                                      </p:tavLst>
                                    </p:anim>
                                    <p:set>
                                      <p:cBhvr>
                                        <p:cTn id="74" dur="1" fill="hold">
                                          <p:stCondLst>
                                            <p:cond delay="499"/>
                                          </p:stCondLst>
                                        </p:cTn>
                                        <p:tgtEl>
                                          <p:spTgt spid="4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44"/>
                                        </p:tgtEl>
                                        <p:attrNameLst>
                                          <p:attrName>ppt_x</p:attrName>
                                        </p:attrNameLst>
                                      </p:cBhvr>
                                      <p:tavLst>
                                        <p:tav tm="0">
                                          <p:val>
                                            <p:strVal val="ppt_x"/>
                                          </p:val>
                                        </p:tav>
                                        <p:tav tm="100000">
                                          <p:val>
                                            <p:strVal val="ppt_x"/>
                                          </p:val>
                                        </p:tav>
                                      </p:tavLst>
                                    </p:anim>
                                    <p:anim calcmode="lin" valueType="num">
                                      <p:cBhvr additive="base">
                                        <p:cTn id="91" dur="500"/>
                                        <p:tgtEl>
                                          <p:spTgt spid="44"/>
                                        </p:tgtEl>
                                        <p:attrNameLst>
                                          <p:attrName>ppt_y</p:attrName>
                                        </p:attrNameLst>
                                      </p:cBhvr>
                                      <p:tavLst>
                                        <p:tav tm="0">
                                          <p:val>
                                            <p:strVal val="ppt_y"/>
                                          </p:val>
                                        </p:tav>
                                        <p:tav tm="100000">
                                          <p:val>
                                            <p:strVal val="1+ppt_h/2"/>
                                          </p:val>
                                        </p:tav>
                                      </p:tavLst>
                                    </p:anim>
                                    <p:set>
                                      <p:cBhvr>
                                        <p:cTn id="92" dur="1" fill="hold">
                                          <p:stCondLst>
                                            <p:cond delay="499"/>
                                          </p:stCondLst>
                                        </p:cTn>
                                        <p:tgtEl>
                                          <p:spTgt spid="4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ppt_x"/>
                                          </p:val>
                                        </p:tav>
                                        <p:tav tm="100000">
                                          <p:val>
                                            <p:strVal val="#ppt_x"/>
                                          </p:val>
                                        </p:tav>
                                      </p:tavLst>
                                    </p:anim>
                                    <p:anim calcmode="lin" valueType="num">
                                      <p:cBhvr additive="base">
                                        <p:cTn id="9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46"/>
                                        </p:tgtEl>
                                        <p:attrNameLst>
                                          <p:attrName>ppt_x</p:attrName>
                                        </p:attrNameLst>
                                      </p:cBhvr>
                                      <p:tavLst>
                                        <p:tav tm="0">
                                          <p:val>
                                            <p:strVal val="ppt_x"/>
                                          </p:val>
                                        </p:tav>
                                        <p:tav tm="100000">
                                          <p:val>
                                            <p:strVal val="ppt_x"/>
                                          </p:val>
                                        </p:tav>
                                      </p:tavLst>
                                    </p:anim>
                                    <p:anim calcmode="lin" valueType="num">
                                      <p:cBhvr additive="base">
                                        <p:cTn id="103" dur="500"/>
                                        <p:tgtEl>
                                          <p:spTgt spid="46"/>
                                        </p:tgtEl>
                                        <p:attrNameLst>
                                          <p:attrName>ppt_y</p:attrName>
                                        </p:attrNameLst>
                                      </p:cBhvr>
                                      <p:tavLst>
                                        <p:tav tm="0">
                                          <p:val>
                                            <p:strVal val="ppt_y"/>
                                          </p:val>
                                        </p:tav>
                                        <p:tav tm="100000">
                                          <p:val>
                                            <p:strVal val="1+ppt_h/2"/>
                                          </p:val>
                                        </p:tav>
                                      </p:tavLst>
                                    </p:anim>
                                    <p:set>
                                      <p:cBhvr>
                                        <p:cTn id="104"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2" grpId="1"/>
      <p:bldP spid="43" grpId="0"/>
      <p:bldP spid="43" grpId="1"/>
      <p:bldP spid="44" grpId="0"/>
      <p:bldP spid="44" grpId="1"/>
      <p:bldP spid="46" grpId="0"/>
      <p:bldP spid="4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83126"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37109" y="12879"/>
            <a:ext cx="2280863" cy="523220"/>
          </a:xfrm>
          <a:prstGeom prst="rect">
            <a:avLst/>
          </a:prstGeom>
          <a:noFill/>
        </p:spPr>
        <p:txBody>
          <a:bodyPr wrap="square" rtlCol="0">
            <a:spAutoFit/>
          </a:bodyPr>
          <a:lstStyle/>
          <a:p>
            <a:pPr algn="ctr"/>
            <a:r>
              <a:rPr lang="en-US" sz="2800" b="1" dirty="0">
                <a:solidFill>
                  <a:srgbClr val="0084B1"/>
                </a:solidFill>
              </a:rPr>
              <a:t>II. Speaking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818" y="458826"/>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2562484" y="484584"/>
            <a:ext cx="8195669"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following facts about two famous sportspeople.</a:t>
            </a:r>
          </a:p>
        </p:txBody>
      </p:sp>
      <p:sp>
        <p:nvSpPr>
          <p:cNvPr id="6" name="Rectangle 5"/>
          <p:cNvSpPr/>
          <p:nvPr/>
        </p:nvSpPr>
        <p:spPr>
          <a:xfrm>
            <a:off x="1973304" y="1192320"/>
            <a:ext cx="6170279" cy="492443"/>
          </a:xfrm>
          <a:prstGeom prst="rect">
            <a:avLst/>
          </a:prstGeom>
        </p:spPr>
        <p:txBody>
          <a:bodyPr wrap="none">
            <a:spAutoFit/>
          </a:bodyPr>
          <a:lstStyle/>
          <a:p>
            <a:r>
              <a:rPr lang="en-US" sz="2600" b="1" dirty="0"/>
              <a:t>Hoang </a:t>
            </a:r>
            <a:r>
              <a:rPr lang="en-US" sz="2600" b="1" dirty="0" err="1"/>
              <a:t>Giang</a:t>
            </a:r>
            <a:r>
              <a:rPr lang="en-US" sz="2600" b="1" dirty="0"/>
              <a:t> – No. 1 sportsman in shooting</a:t>
            </a:r>
          </a:p>
        </p:txBody>
      </p:sp>
      <p:sp>
        <p:nvSpPr>
          <p:cNvPr id="7" name="TextBox 6"/>
          <p:cNvSpPr txBox="1"/>
          <p:nvPr/>
        </p:nvSpPr>
        <p:spPr>
          <a:xfrm>
            <a:off x="2186759" y="1684762"/>
            <a:ext cx="6328064" cy="1865126"/>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
        <p:nvSpPr>
          <p:cNvPr id="8" name="Rectangle 7"/>
          <p:cNvSpPr/>
          <p:nvPr/>
        </p:nvSpPr>
        <p:spPr>
          <a:xfrm>
            <a:off x="2155214" y="3537930"/>
            <a:ext cx="7717690" cy="492443"/>
          </a:xfrm>
          <a:prstGeom prst="rect">
            <a:avLst/>
          </a:prstGeom>
        </p:spPr>
        <p:txBody>
          <a:bodyPr wrap="none">
            <a:spAutoFit/>
          </a:bodyPr>
          <a:lstStyle/>
          <a:p>
            <a:r>
              <a:rPr lang="en-US" sz="2600" b="1" dirty="0"/>
              <a:t>Jenny Green – one of the best female golfers in history</a:t>
            </a:r>
          </a:p>
        </p:txBody>
      </p:sp>
      <p:sp>
        <p:nvSpPr>
          <p:cNvPr id="9" name="TextBox 8"/>
          <p:cNvSpPr txBox="1"/>
          <p:nvPr/>
        </p:nvSpPr>
        <p:spPr>
          <a:xfrm>
            <a:off x="2155072" y="4030373"/>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Tree>
    <p:extLst>
      <p:ext uri="{BB962C8B-B14F-4D97-AF65-F5344CB8AC3E}">
        <p14:creationId xmlns:p14="http://schemas.microsoft.com/office/powerpoint/2010/main" val="191792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664" y="344735"/>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530872" y="248797"/>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5" name="TextBox 4"/>
          <p:cNvSpPr txBox="1"/>
          <p:nvPr/>
        </p:nvSpPr>
        <p:spPr>
          <a:xfrm>
            <a:off x="2836039" y="1234472"/>
            <a:ext cx="6639791" cy="3093154"/>
          </a:xfrm>
          <a:prstGeom prst="rect">
            <a:avLst/>
          </a:prstGeom>
          <a:noFill/>
        </p:spPr>
        <p:txBody>
          <a:bodyPr wrap="square" rtlCol="0">
            <a:spAutoFit/>
          </a:bodyPr>
          <a:lstStyle/>
          <a:p>
            <a:pPr marL="285750" indent="-285750">
              <a:lnSpc>
                <a:spcPct val="150000"/>
              </a:lnSpc>
              <a:buFontTx/>
              <a:buChar char="-"/>
            </a:pPr>
            <a:r>
              <a:rPr lang="en-US" sz="2600" b="1" dirty="0"/>
              <a:t>His / Her name</a:t>
            </a:r>
          </a:p>
          <a:p>
            <a:pPr marL="285750" indent="-285750">
              <a:lnSpc>
                <a:spcPct val="150000"/>
              </a:lnSpc>
              <a:buFontTx/>
              <a:buChar char="-"/>
            </a:pPr>
            <a:r>
              <a:rPr lang="en-US" sz="2600" b="1" dirty="0"/>
              <a:t>The sport he / she plays</a:t>
            </a:r>
          </a:p>
          <a:p>
            <a:pPr marL="285750" indent="-285750">
              <a:lnSpc>
                <a:spcPct val="150000"/>
              </a:lnSpc>
              <a:buFontTx/>
              <a:buChar char="-"/>
            </a:pPr>
            <a:r>
              <a:rPr lang="en-US" sz="2600" b="1" dirty="0"/>
              <a:t>Why he / she is famous</a:t>
            </a:r>
          </a:p>
          <a:p>
            <a:pPr marL="285750" indent="-285750">
              <a:lnSpc>
                <a:spcPct val="150000"/>
              </a:lnSpc>
              <a:buFontTx/>
              <a:buChar char="-"/>
            </a:pPr>
            <a:r>
              <a:rPr lang="en-US" sz="2600" b="1" dirty="0"/>
              <a:t>You like him / her or not </a:t>
            </a:r>
          </a:p>
          <a:p>
            <a:pPr>
              <a:lnSpc>
                <a:spcPct val="150000"/>
              </a:lnSpc>
            </a:pPr>
            <a:r>
              <a:rPr lang="en-US" sz="2600" b="1" dirty="0"/>
              <a:t>     Explain why</a:t>
            </a:r>
          </a:p>
        </p:txBody>
      </p:sp>
    </p:spTree>
    <p:extLst>
      <p:ext uri="{BB962C8B-B14F-4D97-AF65-F5344CB8AC3E}">
        <p14:creationId xmlns:p14="http://schemas.microsoft.com/office/powerpoint/2010/main" val="422673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389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2" name="Rectangle 1"/>
          <p:cNvSpPr/>
          <p:nvPr/>
        </p:nvSpPr>
        <p:spPr>
          <a:xfrm>
            <a:off x="2605798" y="4144298"/>
            <a:ext cx="7179991" cy="1446550"/>
          </a:xfrm>
          <a:prstGeom prst="rect">
            <a:avLst/>
          </a:prstGeom>
        </p:spPr>
        <p:txBody>
          <a:bodyPr wrap="square">
            <a:spAutoFit/>
          </a:bodyPr>
          <a:lstStyle/>
          <a:p>
            <a:r>
              <a:rPr lang="en-GB" sz="2200" b="1" i="1" dirty="0">
                <a:solidFill>
                  <a:srgbClr val="C00000"/>
                </a:solidFill>
              </a:rPr>
              <a:t>His name is Hoang </a:t>
            </a:r>
            <a:r>
              <a:rPr lang="en-GB" sz="2200" b="1" i="1" dirty="0" err="1">
                <a:solidFill>
                  <a:srgbClr val="C00000"/>
                </a:solidFill>
              </a:rPr>
              <a:t>Giang</a:t>
            </a:r>
            <a:r>
              <a:rPr lang="en-GB" sz="2200" b="1" i="1" dirty="0">
                <a:solidFill>
                  <a:srgbClr val="C00000"/>
                </a:solidFill>
              </a:rPr>
              <a:t>, he was born in 1978 in Viet Nam. He plays shooting. He is famous for being No.1 sportsman in shooting. In 1996, he took part in a shooting competition. In 2001, he won a medal for shooting</a:t>
            </a:r>
            <a:endParaRPr lang="en-US" sz="2200" b="1" dirty="0">
              <a:solidFill>
                <a:srgbClr val="C00000"/>
              </a:solidFill>
            </a:endParaRPr>
          </a:p>
        </p:txBody>
      </p:sp>
      <p:sp>
        <p:nvSpPr>
          <p:cNvPr id="7" name="Rectangle 6"/>
          <p:cNvSpPr/>
          <p:nvPr/>
        </p:nvSpPr>
        <p:spPr>
          <a:xfrm>
            <a:off x="2331404" y="735704"/>
            <a:ext cx="7728781" cy="492443"/>
          </a:xfrm>
          <a:prstGeom prst="rect">
            <a:avLst/>
          </a:prstGeom>
        </p:spPr>
        <p:txBody>
          <a:bodyPr wrap="square">
            <a:spAutoFit/>
          </a:bodyPr>
          <a:lstStyle/>
          <a:p>
            <a:r>
              <a:rPr lang="en-US" sz="2600" b="1" dirty="0"/>
              <a:t>Hoang </a:t>
            </a:r>
            <a:r>
              <a:rPr lang="en-US" sz="2600" b="1" dirty="0" err="1"/>
              <a:t>Giang</a:t>
            </a:r>
            <a:r>
              <a:rPr lang="en-US" sz="2600" b="1" dirty="0"/>
              <a:t> – No. 1 sportsman in shooting</a:t>
            </a:r>
          </a:p>
        </p:txBody>
      </p:sp>
      <p:sp>
        <p:nvSpPr>
          <p:cNvPr id="8" name="TextBox 7"/>
          <p:cNvSpPr txBox="1"/>
          <p:nvPr/>
        </p:nvSpPr>
        <p:spPr>
          <a:xfrm>
            <a:off x="3235434" y="1228146"/>
            <a:ext cx="3973635" cy="2751522"/>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995"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2389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9" name="Rectangle 8"/>
          <p:cNvSpPr/>
          <p:nvPr/>
        </p:nvSpPr>
        <p:spPr>
          <a:xfrm>
            <a:off x="2389203" y="945752"/>
            <a:ext cx="7717690" cy="492443"/>
          </a:xfrm>
          <a:prstGeom prst="rect">
            <a:avLst/>
          </a:prstGeom>
        </p:spPr>
        <p:txBody>
          <a:bodyPr wrap="none">
            <a:spAutoFit/>
          </a:bodyPr>
          <a:lstStyle/>
          <a:p>
            <a:r>
              <a:rPr lang="en-US" sz="2600" b="1" dirty="0"/>
              <a:t>Jenny Green – one of the best female golfers in history</a:t>
            </a:r>
          </a:p>
        </p:txBody>
      </p:sp>
      <p:sp>
        <p:nvSpPr>
          <p:cNvPr id="10" name="TextBox 9"/>
          <p:cNvSpPr txBox="1"/>
          <p:nvPr/>
        </p:nvSpPr>
        <p:spPr>
          <a:xfrm>
            <a:off x="2556630" y="1591768"/>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
        <p:nvSpPr>
          <p:cNvPr id="5" name="Rectangle 4"/>
          <p:cNvSpPr/>
          <p:nvPr/>
        </p:nvSpPr>
        <p:spPr>
          <a:xfrm>
            <a:off x="2556631" y="3701226"/>
            <a:ext cx="6973909" cy="2123658"/>
          </a:xfrm>
          <a:prstGeom prst="rect">
            <a:avLst/>
          </a:prstGeom>
        </p:spPr>
        <p:txBody>
          <a:bodyPr wrap="square">
            <a:spAutoFit/>
          </a:bodyPr>
          <a:lstStyle/>
          <a:p>
            <a:r>
              <a:rPr lang="en-GB" sz="2200" b="1" i="1" dirty="0">
                <a:solidFill>
                  <a:srgbClr val="C00000"/>
                </a:solidFill>
              </a:rPr>
              <a:t>- Her name is Jenny Green. She was born in 1972 in Greenland. She plays golf. She is famous for being one of the best female golfers in history. In 1987, she became a member of local golf club. In 1994, she took part in a female golf tournament and in 2002, she became the female golf champion</a:t>
            </a:r>
            <a:endParaRPr lang="en-US" sz="2200" b="1" dirty="0">
              <a:solidFill>
                <a:srgbClr val="C00000"/>
              </a:solidFill>
            </a:endParaRPr>
          </a:p>
        </p:txBody>
      </p:sp>
    </p:spTree>
    <p:extLst>
      <p:ext uri="{BB962C8B-B14F-4D97-AF65-F5344CB8AC3E}">
        <p14:creationId xmlns:p14="http://schemas.microsoft.com/office/powerpoint/2010/main" val="32700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111" y="2276874"/>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55640" y="626927"/>
            <a:ext cx="6768752" cy="1433923"/>
          </a:xfrm>
          <a:prstGeom prst="rect">
            <a:avLst/>
          </a:prstGeom>
          <a:noFill/>
        </p:spPr>
        <p:txBody>
          <a:bodyPr wrap="square" lIns="91427" tIns="45714" rIns="91427" bIns="45714"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33" y="-381000"/>
            <a:ext cx="10216438"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3"/>
          <p:cNvSpPr txBox="1">
            <a:spLocks noChangeArrowheads="1"/>
          </p:cNvSpPr>
          <p:nvPr/>
        </p:nvSpPr>
        <p:spPr bwMode="auto">
          <a:xfrm>
            <a:off x="2209799" y="1161247"/>
            <a:ext cx="8149108" cy="317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Tx/>
              <a:buBlip>
                <a:blip r:embed="rId3"/>
              </a:buBlip>
            </a:pPr>
            <a:r>
              <a:rPr lang="en-US" sz="4000" dirty="0">
                <a:latin typeface="Times New Roman" pitchFamily="18" charset="0"/>
                <a:cs typeface="Times New Roman" pitchFamily="18" charset="0"/>
              </a:rPr>
              <a:t> Learn new words by heart x2.</a:t>
            </a:r>
          </a:p>
          <a:p>
            <a:pPr eaLnBrk="1" hangingPunct="1">
              <a:buClr>
                <a:srgbClr val="FF0000"/>
              </a:buClr>
              <a:buFontTx/>
              <a:buBlip>
                <a:blip r:embed="rId3"/>
              </a:buBlip>
            </a:pPr>
            <a:r>
              <a:rPr lang="en-US" sz="4000" dirty="0">
                <a:latin typeface="Times New Roman" pitchFamily="18" charset="0"/>
                <a:cs typeface="Times New Roman" pitchFamily="18" charset="0"/>
              </a:rPr>
              <a:t>Do e ex B7,C1,2 (P. 12)</a:t>
            </a:r>
          </a:p>
          <a:p>
            <a:pPr eaLnBrk="1" hangingPunct="1">
              <a:buClr>
                <a:srgbClr val="FF0000"/>
              </a:buClr>
              <a:buFontTx/>
              <a:buBlip>
                <a:blip r:embed="rId3"/>
              </a:buBlip>
            </a:pPr>
            <a:r>
              <a:rPr lang="en-US" sz="4000" dirty="0">
                <a:latin typeface="Times New Roman" pitchFamily="18" charset="0"/>
                <a:cs typeface="Times New Roman" pitchFamily="18" charset="0"/>
              </a:rPr>
              <a:t> Write  about a famous sportsperson.</a:t>
            </a:r>
          </a:p>
          <a:p>
            <a:pPr eaLnBrk="1" hangingPunct="1">
              <a:buClr>
                <a:srgbClr val="FF0000"/>
              </a:buClr>
              <a:buFontTx/>
              <a:buBlip>
                <a:blip r:embed="rId3"/>
              </a:buBlip>
            </a:pPr>
            <a:r>
              <a:rPr lang="en-US" sz="4000" dirty="0">
                <a:latin typeface="Times New Roman" pitchFamily="18" charset="0"/>
                <a:cs typeface="Times New Roman" pitchFamily="18" charset="0"/>
              </a:rPr>
              <a:t> Prepare:  Skills 2.</a:t>
            </a:r>
          </a:p>
          <a:p>
            <a:pPr eaLnBrk="1" hangingPunct="1"/>
            <a:endParaRPr lang="en-US" sz="4000" dirty="0">
              <a:latin typeface="Times New Roman" pitchFamily="18" charset="0"/>
              <a:cs typeface="Times New Roman" pitchFamily="18" charset="0"/>
            </a:endParaRPr>
          </a:p>
        </p:txBody>
      </p:sp>
      <p:sp>
        <p:nvSpPr>
          <p:cNvPr id="6" name="Text Box 12"/>
          <p:cNvSpPr txBox="1">
            <a:spLocks noChangeArrowheads="1"/>
          </p:cNvSpPr>
          <p:nvPr/>
        </p:nvSpPr>
        <p:spPr bwMode="auto">
          <a:xfrm>
            <a:off x="3041226" y="-227325"/>
            <a:ext cx="4910137"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b="1" dirty="0">
                <a:solidFill>
                  <a:srgbClr val="C00000"/>
                </a:solidFill>
              </a:rPr>
              <a:t>* </a:t>
            </a:r>
            <a:r>
              <a:rPr lang="en-US" sz="5400" b="1" u="sng" dirty="0">
                <a:solidFill>
                  <a:srgbClr val="C00000"/>
                </a:solidFill>
              </a:rPr>
              <a:t>Homework</a:t>
            </a:r>
          </a:p>
        </p:txBody>
      </p:sp>
    </p:spTree>
    <p:extLst>
      <p:ext uri="{BB962C8B-B14F-4D97-AF65-F5344CB8AC3E}">
        <p14:creationId xmlns:p14="http://schemas.microsoft.com/office/powerpoint/2010/main" val="3969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17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5988" y="300543"/>
            <a:ext cx="7128457" cy="523220"/>
          </a:xfrm>
          <a:prstGeom prst="rect">
            <a:avLst/>
          </a:prstGeom>
        </p:spPr>
        <p:txBody>
          <a:bodyPr wrap="square">
            <a:spAutoFit/>
          </a:bodyPr>
          <a:lstStyle/>
          <a:p>
            <a:r>
              <a:rPr lang="en-US" sz="2800" b="1" dirty="0">
                <a:solidFill>
                  <a:schemeClr val="bg2">
                    <a:lumMod val="25000"/>
                  </a:schemeClr>
                </a:solidFill>
              </a:rPr>
              <a:t>2. Complete the following imperative: </a:t>
            </a:r>
          </a:p>
        </p:txBody>
      </p:sp>
      <p:sp>
        <p:nvSpPr>
          <p:cNvPr id="3" name="Rectangle 2"/>
          <p:cNvSpPr/>
          <p:nvPr/>
        </p:nvSpPr>
        <p:spPr>
          <a:xfrm>
            <a:off x="2438401" y="3474805"/>
            <a:ext cx="7276564" cy="1077218"/>
          </a:xfrm>
          <a:prstGeom prst="rect">
            <a:avLst/>
          </a:prstGeom>
        </p:spPr>
        <p:txBody>
          <a:bodyPr wrap="square">
            <a:spAutoFit/>
          </a:bodyPr>
          <a:lstStyle/>
          <a:p>
            <a:pPr lvl="0"/>
            <a:r>
              <a:rPr lang="en-US" sz="3200" i="1" dirty="0">
                <a:solidFill>
                  <a:prstClr val="black"/>
                </a:solidFill>
              </a:rPr>
              <a:t>…….. watch TV more than 3 hours a day. It’s bad for your eyes.</a:t>
            </a:r>
            <a:endParaRPr lang="en-US" sz="3200" dirty="0">
              <a:solidFill>
                <a:prstClr val="black"/>
              </a:solidFill>
            </a:endParaRPr>
          </a:p>
        </p:txBody>
      </p:sp>
      <p:sp>
        <p:nvSpPr>
          <p:cNvPr id="4" name="Rectangle 3"/>
          <p:cNvSpPr/>
          <p:nvPr/>
        </p:nvSpPr>
        <p:spPr>
          <a:xfrm>
            <a:off x="2386885" y="3409269"/>
            <a:ext cx="1095172" cy="523220"/>
          </a:xfrm>
          <a:prstGeom prst="rect">
            <a:avLst/>
          </a:prstGeom>
        </p:spPr>
        <p:txBody>
          <a:bodyPr wrap="none">
            <a:spAutoFit/>
          </a:bodyPr>
          <a:lstStyle/>
          <a:p>
            <a:r>
              <a:rPr lang="en-US" sz="2800" b="1" i="1" dirty="0">
                <a:solidFill>
                  <a:srgbClr val="FF0000"/>
                </a:solidFill>
              </a:rPr>
              <a:t> Don’t</a:t>
            </a:r>
          </a:p>
        </p:txBody>
      </p:sp>
      <p:sp>
        <p:nvSpPr>
          <p:cNvPr id="6" name="5-Point Star 5">
            <a:hlinkClick r:id="rId3"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812" y="1085373"/>
            <a:ext cx="2846230" cy="227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30451" y="291699"/>
            <a:ext cx="4572000" cy="584775"/>
          </a:xfrm>
          <a:prstGeom prst="rect">
            <a:avLst/>
          </a:prstGeom>
        </p:spPr>
        <p:txBody>
          <a:bodyPr>
            <a:spAutoFit/>
          </a:bodyPr>
          <a:lstStyle/>
          <a:p>
            <a:r>
              <a:rPr lang="en-US" sz="3200" b="1" dirty="0"/>
              <a:t>3. Complete the question:</a:t>
            </a:r>
          </a:p>
        </p:txBody>
      </p:sp>
      <p:sp>
        <p:nvSpPr>
          <p:cNvPr id="4" name="Rectangle 3"/>
          <p:cNvSpPr/>
          <p:nvPr/>
        </p:nvSpPr>
        <p:spPr>
          <a:xfrm>
            <a:off x="2206582" y="3648927"/>
            <a:ext cx="1010992" cy="553998"/>
          </a:xfrm>
          <a:prstGeom prst="rect">
            <a:avLst/>
          </a:prstGeom>
        </p:spPr>
        <p:txBody>
          <a:bodyPr wrap="square">
            <a:spAutoFit/>
          </a:bodyPr>
          <a:lstStyle/>
          <a:p>
            <a:r>
              <a:rPr lang="vi-VN" sz="3000" b="1" i="1" dirty="0">
                <a:solidFill>
                  <a:srgbClr val="FF0000"/>
                </a:solidFill>
                <a:latin typeface="+mj-lt"/>
              </a:rPr>
              <a:t>Did</a:t>
            </a:r>
            <a:endParaRPr lang="en-US" sz="3000" b="1" dirty="0">
              <a:solidFill>
                <a:srgbClr val="FF0000"/>
              </a:solidFill>
              <a:latin typeface="+mj-lt"/>
            </a:endParaRPr>
          </a:p>
        </p:txBody>
      </p:sp>
      <p:sp>
        <p:nvSpPr>
          <p:cNvPr id="5" name="Rectangle 4"/>
          <p:cNvSpPr/>
          <p:nvPr/>
        </p:nvSpPr>
        <p:spPr>
          <a:xfrm>
            <a:off x="2348249" y="3762656"/>
            <a:ext cx="8216720" cy="553998"/>
          </a:xfrm>
          <a:prstGeom prst="rect">
            <a:avLst/>
          </a:prstGeom>
        </p:spPr>
        <p:txBody>
          <a:bodyPr wrap="square">
            <a:spAutoFit/>
          </a:bodyPr>
          <a:lstStyle/>
          <a:p>
            <a:pPr lvl="0"/>
            <a:r>
              <a:rPr lang="en-US" sz="3000" b="1" i="1" dirty="0">
                <a:solidFill>
                  <a:prstClr val="black"/>
                </a:solidFill>
              </a:rPr>
              <a:t>….. you have dinner with your parents yesterday?</a:t>
            </a:r>
            <a:endParaRPr lang="en-US" sz="3000" b="1"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108" y="1066768"/>
            <a:ext cx="4134117" cy="26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28552" y="337935"/>
            <a:ext cx="7920508" cy="1211614"/>
          </a:xfrm>
          <a:prstGeom prst="rect">
            <a:avLst/>
          </a:prstGeom>
        </p:spPr>
        <p:txBody>
          <a:bodyPr wrap="square">
            <a:spAutoFit/>
          </a:bodyPr>
          <a:lstStyle/>
          <a:p>
            <a:pPr>
              <a:lnSpc>
                <a:spcPct val="115000"/>
              </a:lnSpc>
              <a:spcAft>
                <a:spcPts val="1000"/>
              </a:spcAft>
            </a:pPr>
            <a:r>
              <a:rPr lang="en-US" sz="2800" b="1" dirty="0">
                <a:solidFill>
                  <a:srgbClr val="000000"/>
                </a:solidFill>
                <a:latin typeface="Times New Roman"/>
                <a:ea typeface="Times New Roman"/>
                <a:cs typeface="Times New Roman"/>
              </a:rPr>
              <a:t>4. Look at the picture and complete the sentence:</a:t>
            </a:r>
            <a:endParaRPr lang="en-US" sz="2800" b="1" dirty="0">
              <a:ea typeface="Times New Roman"/>
              <a:cs typeface="Times New Roman"/>
            </a:endParaRPr>
          </a:p>
          <a:p>
            <a:pPr>
              <a:lnSpc>
                <a:spcPct val="115000"/>
              </a:lnSpc>
              <a:spcAft>
                <a:spcPts val="1000"/>
              </a:spcAft>
            </a:pPr>
            <a:r>
              <a:rPr lang="en-US" sz="2800" b="1" i="1" dirty="0">
                <a:solidFill>
                  <a:srgbClr val="000000"/>
                </a:solidFill>
                <a:latin typeface="Times New Roman"/>
                <a:ea typeface="Times New Roman"/>
                <a:cs typeface="Times New Roman"/>
              </a:rPr>
              <a:t>    </a:t>
            </a:r>
            <a:endParaRPr lang="en-US" sz="2800" b="1" dirty="0">
              <a:ea typeface="Times New Roman"/>
              <a:cs typeface="Times New Roman"/>
            </a:endParaRPr>
          </a:p>
        </p:txBody>
      </p:sp>
      <p:sp>
        <p:nvSpPr>
          <p:cNvPr id="4" name="Rectangle 3"/>
          <p:cNvSpPr/>
          <p:nvPr/>
        </p:nvSpPr>
        <p:spPr>
          <a:xfrm>
            <a:off x="2129308" y="4082136"/>
            <a:ext cx="8004221" cy="556434"/>
          </a:xfrm>
          <a:prstGeom prst="rect">
            <a:avLst/>
          </a:prstGeom>
        </p:spPr>
        <p:txBody>
          <a:bodyPr wrap="square">
            <a:spAutoFit/>
          </a:bodyPr>
          <a:lstStyle/>
          <a:p>
            <a:pPr>
              <a:lnSpc>
                <a:spcPct val="115000"/>
              </a:lnSpc>
              <a:spcAft>
                <a:spcPts val="1000"/>
              </a:spcAft>
            </a:pPr>
            <a:r>
              <a:rPr lang="en-US" sz="2800" i="1" dirty="0">
                <a:solidFill>
                  <a:srgbClr val="000000"/>
                </a:solidFill>
                <a:latin typeface="Times New Roman"/>
                <a:ea typeface="Times New Roman"/>
                <a:cs typeface="Times New Roman"/>
              </a:rPr>
              <a:t>Jane ………………… …with her brother last weekend.</a:t>
            </a:r>
            <a:endParaRPr lang="en-US" sz="2800" dirty="0">
              <a:solidFill>
                <a:prstClr val="black"/>
              </a:solidFill>
              <a:ea typeface="Times New Roman"/>
              <a:cs typeface="Times New Roman"/>
            </a:endParaRPr>
          </a:p>
        </p:txBody>
      </p:sp>
      <p:sp>
        <p:nvSpPr>
          <p:cNvPr id="5" name="Rectangle 4"/>
          <p:cNvSpPr/>
          <p:nvPr/>
        </p:nvSpPr>
        <p:spPr>
          <a:xfrm>
            <a:off x="2825632" y="4008704"/>
            <a:ext cx="2723823" cy="523285"/>
          </a:xfrm>
          <a:prstGeom prst="rect">
            <a:avLst/>
          </a:prstGeom>
        </p:spPr>
        <p:txBody>
          <a:bodyPr wrap="none">
            <a:spAutoFit/>
          </a:bodyPr>
          <a:lstStyle/>
          <a:p>
            <a:pPr>
              <a:lnSpc>
                <a:spcPct val="115000"/>
              </a:lnSpc>
              <a:spcAft>
                <a:spcPts val="1000"/>
              </a:spcAft>
            </a:pPr>
            <a:r>
              <a:rPr lang="en-US" sz="2600" b="1" i="1" dirty="0">
                <a:solidFill>
                  <a:srgbClr val="FF0000"/>
                </a:solidFill>
                <a:latin typeface="Times New Roman"/>
                <a:ea typeface="Times New Roman"/>
                <a:cs typeface="Times New Roman"/>
              </a:rPr>
              <a:t> played badminton</a:t>
            </a:r>
            <a:endParaRPr lang="en-US" sz="2600" b="1" dirty="0">
              <a:solidFill>
                <a:srgbClr val="FF0000"/>
              </a:solidFill>
              <a:ea typeface="Times New Roman"/>
              <a:cs typeface="Times New Roman"/>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962" y="943742"/>
            <a:ext cx="2794714" cy="29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111" y="2276874"/>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55640" y="626927"/>
            <a:ext cx="6768752" cy="1433923"/>
          </a:xfrm>
          <a:prstGeom prst="rect">
            <a:avLst/>
          </a:prstGeom>
          <a:noFill/>
        </p:spPr>
        <p:txBody>
          <a:bodyPr wrap="square" lIns="91427" tIns="45714" rIns="91427" bIns="45714"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95858"/>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9817996" y="6111026"/>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99008" y="11530"/>
            <a:ext cx="7334520" cy="523220"/>
          </a:xfrm>
          <a:prstGeom prst="rect">
            <a:avLst/>
          </a:prstGeom>
        </p:spPr>
        <p:txBody>
          <a:bodyPr wrap="square">
            <a:spAutoFit/>
          </a:bodyPr>
          <a:lstStyle/>
          <a:p>
            <a:r>
              <a:rPr lang="en-US" sz="2800" b="1" dirty="0"/>
              <a:t>6. Look at the picture and answer the questions</a:t>
            </a:r>
          </a:p>
        </p:txBody>
      </p:sp>
      <p:sp>
        <p:nvSpPr>
          <p:cNvPr id="8" name="Rectangle 7"/>
          <p:cNvSpPr/>
          <p:nvPr/>
        </p:nvSpPr>
        <p:spPr>
          <a:xfrm>
            <a:off x="2905744" y="4394135"/>
            <a:ext cx="4572000" cy="1077218"/>
          </a:xfrm>
          <a:prstGeom prst="rect">
            <a:avLst/>
          </a:prstGeom>
        </p:spPr>
        <p:txBody>
          <a:bodyPr>
            <a:spAutoFit/>
          </a:bodyPr>
          <a:lstStyle/>
          <a:p>
            <a:r>
              <a:rPr lang="en-GB" sz="3200" b="1" dirty="0"/>
              <a:t>Who is this man?</a:t>
            </a:r>
          </a:p>
          <a:p>
            <a:endParaRPr lang="en-GB" sz="32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316" y="656823"/>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57502" y="3528811"/>
            <a:ext cx="2520242" cy="707886"/>
          </a:xfrm>
          <a:prstGeom prst="rect">
            <a:avLst/>
          </a:prstGeom>
        </p:spPr>
        <p:txBody>
          <a:bodyPr wrap="none">
            <a:spAutoFit/>
          </a:bodyPr>
          <a:lstStyle/>
          <a:p>
            <a:r>
              <a:rPr lang="en-GB" sz="4000" b="1" dirty="0">
                <a:solidFill>
                  <a:srgbClr val="FF0000"/>
                </a:solidFill>
              </a:rPr>
              <a:t> </a:t>
            </a:r>
            <a:r>
              <a:rPr lang="en-GB" sz="4000" b="1" dirty="0" err="1">
                <a:solidFill>
                  <a:srgbClr val="FF0000"/>
                </a:solidFill>
              </a:rPr>
              <a:t>Quang</a:t>
            </a:r>
            <a:r>
              <a:rPr lang="en-GB" sz="4000" b="1" dirty="0">
                <a:solidFill>
                  <a:srgbClr val="FF0000"/>
                </a:solidFill>
              </a:rPr>
              <a:t> </a:t>
            </a:r>
            <a:r>
              <a:rPr lang="en-GB" sz="4000" b="1" dirty="0" err="1">
                <a:solidFill>
                  <a:srgbClr val="FF0000"/>
                </a:solidFill>
              </a:rPr>
              <a:t>Hai</a:t>
            </a:r>
            <a:endParaRPr lang="en-GB" sz="4000" b="1" dirty="0">
              <a:solidFill>
                <a:srgbClr val="FF0000"/>
              </a:solidFill>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50" y="837127"/>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3252" y="4018208"/>
            <a:ext cx="7360277" cy="523220"/>
          </a:xfrm>
          <a:prstGeom prst="rect">
            <a:avLst/>
          </a:prstGeom>
          <a:noFill/>
        </p:spPr>
        <p:txBody>
          <a:bodyPr wrap="square" rtlCol="0">
            <a:spAutoFit/>
          </a:bodyPr>
          <a:lstStyle/>
          <a:p>
            <a:r>
              <a:rPr lang="en-US" sz="2800" dirty="0" err="1"/>
              <a:t>Quang</a:t>
            </a:r>
            <a:r>
              <a:rPr lang="en-US" sz="2800" dirty="0"/>
              <a:t> </a:t>
            </a:r>
            <a:r>
              <a:rPr lang="en-US" sz="2800" dirty="0" err="1"/>
              <a:t>Hai</a:t>
            </a:r>
            <a:r>
              <a:rPr lang="en-US" sz="2800" dirty="0"/>
              <a:t> is a famous football player in Vietnam</a:t>
            </a:r>
          </a:p>
        </p:txBody>
      </p:sp>
    </p:spTree>
    <p:extLst>
      <p:ext uri="{BB962C8B-B14F-4D97-AF65-F5344CB8AC3E}">
        <p14:creationId xmlns:p14="http://schemas.microsoft.com/office/powerpoint/2010/main" val="186862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1974</TotalTime>
  <Words>1551</Words>
  <Application>Microsoft Office PowerPoint</Application>
  <PresentationFormat>Widescreen</PresentationFormat>
  <Paragraphs>218</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.VnBahamasBH</vt:lpstr>
      <vt:lpstr>Arial</vt:lpstr>
      <vt:lpstr>Calibri</vt:lpstr>
      <vt:lpstr>Calibri Light</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169</cp:revision>
  <dcterms:created xsi:type="dcterms:W3CDTF">2020-12-09T02:04:09Z</dcterms:created>
  <dcterms:modified xsi:type="dcterms:W3CDTF">2024-02-20T15:16:09Z</dcterms:modified>
</cp:coreProperties>
</file>