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300" r:id="rId2"/>
    <p:sldId id="302" r:id="rId3"/>
    <p:sldId id="303" r:id="rId4"/>
    <p:sldId id="306" r:id="rId5"/>
    <p:sldId id="307" r:id="rId6"/>
    <p:sldId id="327" r:id="rId7"/>
    <p:sldId id="309" r:id="rId8"/>
    <p:sldId id="310" r:id="rId9"/>
    <p:sldId id="311" r:id="rId10"/>
    <p:sldId id="312" r:id="rId11"/>
    <p:sldId id="313" r:id="rId12"/>
    <p:sldId id="314" r:id="rId13"/>
    <p:sldId id="328" r:id="rId14"/>
    <p:sldId id="316" r:id="rId15"/>
    <p:sldId id="317" r:id="rId16"/>
    <p:sldId id="318" r:id="rId17"/>
    <p:sldId id="277" r:id="rId18"/>
    <p:sldId id="321" r:id="rId19"/>
    <p:sldId id="329" r:id="rId20"/>
    <p:sldId id="323" r:id="rId21"/>
    <p:sldId id="322" r:id="rId22"/>
    <p:sldId id="325" r:id="rId23"/>
    <p:sldId id="326" r:id="rId24"/>
    <p:sldId id="31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39BE1"/>
    <a:srgbClr val="FFFFFF"/>
    <a:srgbClr val="FFCCFF"/>
    <a:srgbClr val="7F7F7F"/>
    <a:srgbClr val="FBDFEB"/>
    <a:srgbClr val="76ABDC"/>
    <a:srgbClr val="A6DBE8"/>
    <a:srgbClr val="62C8CE"/>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3" d="100"/>
          <a:sy n="83" d="100"/>
        </p:scale>
        <p:origin x="518" y="91"/>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82289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78164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35818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6670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3543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81002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414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08150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8374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9804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4926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699112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jpeg"/><Relationship Id="rId11" Type="http://schemas.openxmlformats.org/officeDocument/2006/relationships/slide" Target="slide10.xml"/><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jpeg"/><Relationship Id="rId11" Type="http://schemas.openxmlformats.org/officeDocument/2006/relationships/slide" Target="slide10.xml"/><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 Target="slide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 Target="slide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gif"/><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jpeg"/><Relationship Id="rId11" Type="http://schemas.openxmlformats.org/officeDocument/2006/relationships/slide" Target="slide10.xml"/><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21.png"/><Relationship Id="rId7" Type="http://schemas.openxmlformats.org/officeDocument/2006/relationships/slide" Target="slide12.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36"/>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3376411" y="1002408"/>
            <a:ext cx="5943600" cy="7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r>
              <a:rPr lang="en-GB" sz="4400" b="1" dirty="0">
                <a:solidFill>
                  <a:srgbClr val="0000FF"/>
                </a:solidFill>
                <a:latin typeface="VNI-Ariston" pitchFamily="2" charset="0"/>
              </a:rPr>
              <a:t>Hello every one !!!</a:t>
            </a:r>
            <a:endParaRPr lang="en-US" sz="4400" b="1" dirty="0">
              <a:solidFill>
                <a:srgbClr val="0000FF"/>
              </a:solidFill>
              <a:latin typeface="VNI-Ariston" pitchFamily="2"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38093" y="2446958"/>
            <a:ext cx="3810000" cy="3810000"/>
          </a:xfrm>
          <a:prstGeom prst="rect">
            <a:avLst/>
          </a:prstGeom>
          <a:noFill/>
        </p:spPr>
      </p:pic>
      <p:sp>
        <p:nvSpPr>
          <p:cNvPr id="10" name="Text Box 7"/>
          <p:cNvSpPr txBox="1">
            <a:spLocks noChangeArrowheads="1"/>
          </p:cNvSpPr>
          <p:nvPr/>
        </p:nvSpPr>
        <p:spPr bwMode="auto">
          <a:xfrm>
            <a:off x="5262093" y="3132759"/>
            <a:ext cx="1066800"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0000"/>
                </a:solidFill>
              </a:rPr>
              <a:t>love</a:t>
            </a:r>
          </a:p>
        </p:txBody>
      </p:sp>
    </p:spTree>
    <p:extLst>
      <p:ext uri="{BB962C8B-B14F-4D97-AF65-F5344CB8AC3E}">
        <p14:creationId xmlns:p14="http://schemas.microsoft.com/office/powerpoint/2010/main" val="155788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906137" y="879228"/>
            <a:ext cx="8570794" cy="1481175"/>
          </a:xfrm>
          <a:prstGeom prst="rect">
            <a:avLst/>
          </a:prstGeom>
        </p:spPr>
        <p:txBody>
          <a:bodyPr wrap="square">
            <a:spAutoFit/>
          </a:bodyPr>
          <a:lstStyle/>
          <a:p>
            <a:pPr>
              <a:lnSpc>
                <a:spcPct val="150000"/>
              </a:lnSpc>
            </a:pPr>
            <a:r>
              <a:rPr lang="en-GB" sz="3200" b="1" dirty="0">
                <a:solidFill>
                  <a:srgbClr val="0070C0"/>
                </a:solidFill>
                <a:latin typeface="Times New Roman" pitchFamily="18" charset="0"/>
                <a:cs typeface="Times New Roman" pitchFamily="18" charset="0"/>
              </a:rPr>
              <a:t>2. </a:t>
            </a:r>
            <a:r>
              <a:rPr lang="en-GB" sz="3200" b="1" dirty="0" err="1">
                <a:solidFill>
                  <a:srgbClr val="0070C0"/>
                </a:solidFill>
                <a:latin typeface="Times New Roman" pitchFamily="18" charset="0"/>
                <a:cs typeface="Times New Roman" pitchFamily="18" charset="0"/>
              </a:rPr>
              <a:t>Hai</a:t>
            </a:r>
            <a:r>
              <a:rPr lang="en-GB" sz="3200" b="1" dirty="0">
                <a:solidFill>
                  <a:srgbClr val="0070C0"/>
                </a:solidFill>
                <a:latin typeface="Times New Roman" pitchFamily="18" charset="0"/>
                <a:cs typeface="Times New Roman" pitchFamily="18" charset="0"/>
              </a:rPr>
              <a:t> practises karate at the club _____ times a week.</a:t>
            </a:r>
          </a:p>
        </p:txBody>
      </p:sp>
      <p:sp>
        <p:nvSpPr>
          <p:cNvPr id="6" name="Rectangle 5"/>
          <p:cNvSpPr/>
          <p:nvPr/>
        </p:nvSpPr>
        <p:spPr>
          <a:xfrm>
            <a:off x="7931378" y="1069118"/>
            <a:ext cx="1101776" cy="584775"/>
          </a:xfrm>
          <a:prstGeom prst="rect">
            <a:avLst/>
          </a:prstGeom>
        </p:spPr>
        <p:txBody>
          <a:bodyPr wrap="none">
            <a:spAutoFit/>
          </a:bodyPr>
          <a:lstStyle/>
          <a:p>
            <a:r>
              <a:rPr lang="en-US" sz="3200" b="1" dirty="0">
                <a:solidFill>
                  <a:srgbClr val="FF0000"/>
                </a:solidFill>
              </a:rPr>
              <a:t>three</a:t>
            </a:r>
          </a:p>
        </p:txBody>
      </p:sp>
      <p:sp>
        <p:nvSpPr>
          <p:cNvPr id="7" name="Action Button: Home 6">
            <a:hlinkClick r:id="rId3" action="ppaction://hlinksldjump" highlightClick="1"/>
          </p:cNvPr>
          <p:cNvSpPr/>
          <p:nvPr/>
        </p:nvSpPr>
        <p:spPr>
          <a:xfrm>
            <a:off x="8484359"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370161" y="1074511"/>
            <a:ext cx="7765576" cy="742511"/>
          </a:xfrm>
          <a:prstGeom prst="rect">
            <a:avLst/>
          </a:prstGeom>
        </p:spPr>
        <p:txBody>
          <a:bodyPr wrap="square">
            <a:spAutoFit/>
          </a:bodyPr>
          <a:lstStyle/>
          <a:p>
            <a:pPr lvl="0">
              <a:lnSpc>
                <a:spcPct val="150000"/>
              </a:lnSpc>
            </a:pPr>
            <a:r>
              <a:rPr lang="en-GB" sz="3200" b="1" dirty="0">
                <a:solidFill>
                  <a:srgbClr val="0070C0"/>
                </a:solidFill>
                <a:latin typeface="Times New Roman" pitchFamily="18" charset="0"/>
                <a:cs typeface="Times New Roman" pitchFamily="18" charset="0"/>
              </a:rPr>
              <a:t>3. ______likes watching sport on TV.</a:t>
            </a:r>
          </a:p>
        </p:txBody>
      </p:sp>
      <p:sp>
        <p:nvSpPr>
          <p:cNvPr id="6" name="Rectangle 5"/>
          <p:cNvSpPr/>
          <p:nvPr/>
        </p:nvSpPr>
        <p:spPr>
          <a:xfrm>
            <a:off x="2951930" y="1214933"/>
            <a:ext cx="1106393" cy="584775"/>
          </a:xfrm>
          <a:prstGeom prst="rect">
            <a:avLst/>
          </a:prstGeom>
        </p:spPr>
        <p:txBody>
          <a:bodyPr wrap="none">
            <a:spAutoFit/>
          </a:bodyPr>
          <a:lstStyle/>
          <a:p>
            <a:r>
              <a:rPr lang="en-US" sz="3200" b="1" dirty="0">
                <a:solidFill>
                  <a:srgbClr val="FF0000"/>
                </a:solidFill>
              </a:rPr>
              <a:t>Alice </a:t>
            </a:r>
          </a:p>
        </p:txBody>
      </p:sp>
      <p:sp>
        <p:nvSpPr>
          <p:cNvPr id="7" name="Action Button: Home 6">
            <a:hlinkClick r:id="rId3" action="ppaction://hlinksldjump" highlightClick="1"/>
          </p:cNvPr>
          <p:cNvSpPr/>
          <p:nvPr/>
        </p:nvSpPr>
        <p:spPr>
          <a:xfrm>
            <a:off x="8484359"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00869" y="433066"/>
            <a:ext cx="7390263" cy="742511"/>
          </a:xfrm>
          <a:prstGeom prst="rect">
            <a:avLst/>
          </a:prstGeom>
        </p:spPr>
        <p:txBody>
          <a:bodyPr wrap="square">
            <a:spAutoFit/>
          </a:bodyPr>
          <a:lstStyle/>
          <a:p>
            <a:pPr lvl="0">
              <a:lnSpc>
                <a:spcPct val="150000"/>
              </a:lnSpc>
            </a:pPr>
            <a:r>
              <a:rPr lang="en-GB" sz="3200" b="1" dirty="0">
                <a:solidFill>
                  <a:srgbClr val="0070C0"/>
                </a:solidFill>
                <a:latin typeface="Times New Roman" pitchFamily="18" charset="0"/>
                <a:cs typeface="Times New Roman" pitchFamily="18" charset="0"/>
              </a:rPr>
              <a:t>4. Alice </a:t>
            </a:r>
            <a:r>
              <a:rPr lang="en-GB" sz="3200" b="1" dirty="0" err="1">
                <a:solidFill>
                  <a:srgbClr val="0070C0"/>
                </a:solidFill>
                <a:latin typeface="Times New Roman" pitchFamily="18" charset="0"/>
                <a:cs typeface="Times New Roman" pitchFamily="18" charset="0"/>
              </a:rPr>
              <a:t>plays________every</a:t>
            </a:r>
            <a:r>
              <a:rPr lang="en-GB" sz="3200" b="1" dirty="0">
                <a:solidFill>
                  <a:srgbClr val="0070C0"/>
                </a:solidFill>
                <a:latin typeface="Times New Roman" pitchFamily="18" charset="0"/>
                <a:cs typeface="Times New Roman" pitchFamily="18" charset="0"/>
              </a:rPr>
              <a:t> Saturday.</a:t>
            </a:r>
          </a:p>
        </p:txBody>
      </p:sp>
      <p:sp>
        <p:nvSpPr>
          <p:cNvPr id="6" name="Rectangle 5"/>
          <p:cNvSpPr/>
          <p:nvPr/>
        </p:nvSpPr>
        <p:spPr>
          <a:xfrm>
            <a:off x="4909998" y="573488"/>
            <a:ext cx="1109599" cy="584775"/>
          </a:xfrm>
          <a:prstGeom prst="rect">
            <a:avLst/>
          </a:prstGeom>
        </p:spPr>
        <p:txBody>
          <a:bodyPr wrap="none">
            <a:spAutoFit/>
          </a:bodyPr>
          <a:lstStyle/>
          <a:p>
            <a:r>
              <a:rPr lang="en-US" sz="3200" b="1" dirty="0">
                <a:solidFill>
                  <a:srgbClr val="FF0000"/>
                </a:solidFill>
              </a:rPr>
              <a:t>chess</a:t>
            </a:r>
          </a:p>
        </p:txBody>
      </p:sp>
      <p:sp>
        <p:nvSpPr>
          <p:cNvPr id="7" name="Action Button: Home 6">
            <a:hlinkClick r:id="rId3" action="ppaction://hlinksldjump" highlightClick="1"/>
          </p:cNvPr>
          <p:cNvSpPr/>
          <p:nvPr/>
        </p:nvSpPr>
        <p:spPr>
          <a:xfrm>
            <a:off x="8484359"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995" y="104779"/>
            <a:ext cx="58740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2331403" y="26926"/>
            <a:ext cx="813021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blank with a word to complete each sentences.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994" y="4756660"/>
            <a:ext cx="1880125" cy="126242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9641" y="4733638"/>
            <a:ext cx="1978288" cy="128544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8269" y="4694040"/>
            <a:ext cx="1827297" cy="136464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0675" y="4694467"/>
            <a:ext cx="1952396" cy="1301597"/>
          </a:xfrm>
          <a:prstGeom prst="rect">
            <a:avLst/>
          </a:prstGeom>
        </p:spPr>
      </p:pic>
      <p:pic>
        <p:nvPicPr>
          <p:cNvPr id="19" name="B2_14">
            <a:hlinkClick r:id="" action="ppaction://media"/>
            <a:extLst>
              <a:ext uri="{FF2B5EF4-FFF2-40B4-BE49-F238E27FC236}">
                <a16:creationId xmlns:a16="http://schemas.microsoft.com/office/drawing/2014/main" id="{C222FCC2-47A8-4C77-9FB7-8C12E3E8A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06874" y="482726"/>
            <a:ext cx="487363" cy="487363"/>
          </a:xfrm>
          <a:prstGeom prst="rect">
            <a:avLst/>
          </a:prstGeom>
        </p:spPr>
      </p:pic>
      <p:sp>
        <p:nvSpPr>
          <p:cNvPr id="27" name="Rounded Rectangle 3">
            <a:hlinkClick r:id="rId11" action="ppaction://hlinksldjump"/>
            <a:extLst>
              <a:ext uri="{FF2B5EF4-FFF2-40B4-BE49-F238E27FC236}">
                <a16:creationId xmlns:a16="http://schemas.microsoft.com/office/drawing/2014/main" id="{21C21322-A98D-4ED8-8BAF-792672E486E7}"/>
              </a:ext>
            </a:extLst>
          </p:cNvPr>
          <p:cNvSpPr/>
          <p:nvPr/>
        </p:nvSpPr>
        <p:spPr>
          <a:xfrm>
            <a:off x="5380542" y="6185219"/>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
        <p:nvSpPr>
          <p:cNvPr id="2" name="Rectangle 1"/>
          <p:cNvSpPr/>
          <p:nvPr/>
        </p:nvSpPr>
        <p:spPr>
          <a:xfrm>
            <a:off x="1743993" y="1061407"/>
            <a:ext cx="8717622" cy="3785652"/>
          </a:xfrm>
          <a:prstGeom prst="rect">
            <a:avLst/>
          </a:prstGeom>
        </p:spPr>
        <p:txBody>
          <a:bodyPr wrap="square">
            <a:spAutoFit/>
          </a:bodyPr>
          <a:lstStyle/>
          <a:p>
            <a:pPr>
              <a:lnSpc>
                <a:spcPct val="150000"/>
              </a:lnSpc>
            </a:pPr>
            <a:r>
              <a:rPr lang="en-GB" sz="3200" dirty="0">
                <a:latin typeface="Times New Roman" pitchFamily="18" charset="0"/>
                <a:cs typeface="Times New Roman" pitchFamily="18" charset="0"/>
              </a:rPr>
              <a:t>1.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plays ________ at school.</a:t>
            </a:r>
          </a:p>
          <a:p>
            <a:pPr>
              <a:lnSpc>
                <a:spcPct val="150000"/>
              </a:lnSpc>
            </a:pPr>
            <a:r>
              <a:rPr lang="en-GB" sz="3200" dirty="0">
                <a:latin typeface="Times New Roman" pitchFamily="18" charset="0"/>
                <a:cs typeface="Times New Roman" pitchFamily="18" charset="0"/>
              </a:rPr>
              <a:t>2.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a:t>
            </a:r>
            <a:r>
              <a:rPr lang="en-GB" sz="3200" u="sng" dirty="0">
                <a:latin typeface="Times New Roman" pitchFamily="18" charset="0"/>
                <a:cs typeface="Times New Roman" pitchFamily="18" charset="0"/>
              </a:rPr>
              <a:t>practises</a:t>
            </a:r>
            <a:r>
              <a:rPr lang="en-GB" sz="3200" dirty="0">
                <a:latin typeface="Times New Roman" pitchFamily="18" charset="0"/>
                <a:cs typeface="Times New Roman" pitchFamily="18" charset="0"/>
              </a:rPr>
              <a:t> karate at the club      ___ times a week.</a:t>
            </a:r>
          </a:p>
          <a:p>
            <a:pPr>
              <a:lnSpc>
                <a:spcPct val="150000"/>
              </a:lnSpc>
            </a:pPr>
            <a:r>
              <a:rPr lang="en-GB" sz="3200" dirty="0">
                <a:latin typeface="Times New Roman" pitchFamily="18" charset="0"/>
                <a:cs typeface="Times New Roman" pitchFamily="18" charset="0"/>
              </a:rPr>
              <a:t>3. _______ likes watching sport on TV.</a:t>
            </a:r>
          </a:p>
          <a:p>
            <a:pPr>
              <a:lnSpc>
                <a:spcPct val="150000"/>
              </a:lnSpc>
            </a:pPr>
            <a:r>
              <a:rPr lang="en-GB" sz="3200" dirty="0">
                <a:latin typeface="Times New Roman" pitchFamily="18" charset="0"/>
                <a:cs typeface="Times New Roman" pitchFamily="18" charset="0"/>
              </a:rPr>
              <a:t>4. Alice plays_________ every Saturday.</a:t>
            </a:r>
          </a:p>
        </p:txBody>
      </p:sp>
      <p:sp>
        <p:nvSpPr>
          <p:cNvPr id="12" name="Rectangle 11"/>
          <p:cNvSpPr/>
          <p:nvPr/>
        </p:nvSpPr>
        <p:spPr>
          <a:xfrm>
            <a:off x="3899753" y="1258347"/>
            <a:ext cx="1614288" cy="523220"/>
          </a:xfrm>
          <a:prstGeom prst="rect">
            <a:avLst/>
          </a:prstGeom>
        </p:spPr>
        <p:txBody>
          <a:bodyPr wrap="none">
            <a:spAutoFit/>
          </a:bodyPr>
          <a:lstStyle/>
          <a:p>
            <a:r>
              <a:rPr lang="en-US" sz="2800" b="1" dirty="0">
                <a:solidFill>
                  <a:srgbClr val="FF0000"/>
                </a:solidFill>
              </a:rPr>
              <a:t>volleyball</a:t>
            </a:r>
          </a:p>
        </p:txBody>
      </p:sp>
      <p:sp>
        <p:nvSpPr>
          <p:cNvPr id="13" name="Rectangle 12"/>
          <p:cNvSpPr/>
          <p:nvPr/>
        </p:nvSpPr>
        <p:spPr>
          <a:xfrm>
            <a:off x="7330878" y="1960281"/>
            <a:ext cx="1101776" cy="584775"/>
          </a:xfrm>
          <a:prstGeom prst="rect">
            <a:avLst/>
          </a:prstGeom>
        </p:spPr>
        <p:txBody>
          <a:bodyPr wrap="none">
            <a:spAutoFit/>
          </a:bodyPr>
          <a:lstStyle/>
          <a:p>
            <a:r>
              <a:rPr lang="en-US" sz="3200" b="1" dirty="0">
                <a:solidFill>
                  <a:srgbClr val="FF0000"/>
                </a:solidFill>
              </a:rPr>
              <a:t>three</a:t>
            </a:r>
          </a:p>
        </p:txBody>
      </p:sp>
      <p:sp>
        <p:nvSpPr>
          <p:cNvPr id="14" name="Rectangle 13"/>
          <p:cNvSpPr/>
          <p:nvPr/>
        </p:nvSpPr>
        <p:spPr>
          <a:xfrm>
            <a:off x="2365962" y="3401705"/>
            <a:ext cx="1106393" cy="584775"/>
          </a:xfrm>
          <a:prstGeom prst="rect">
            <a:avLst/>
          </a:prstGeom>
        </p:spPr>
        <p:txBody>
          <a:bodyPr wrap="none">
            <a:spAutoFit/>
          </a:bodyPr>
          <a:lstStyle/>
          <a:p>
            <a:r>
              <a:rPr lang="en-US" sz="3200" b="1" dirty="0">
                <a:solidFill>
                  <a:srgbClr val="FF0000"/>
                </a:solidFill>
              </a:rPr>
              <a:t>Alice </a:t>
            </a:r>
          </a:p>
        </p:txBody>
      </p:sp>
      <p:sp>
        <p:nvSpPr>
          <p:cNvPr id="20" name="Rectangle 19"/>
          <p:cNvSpPr/>
          <p:nvPr/>
        </p:nvSpPr>
        <p:spPr>
          <a:xfrm>
            <a:off x="4161759" y="4158237"/>
            <a:ext cx="1109599" cy="584775"/>
          </a:xfrm>
          <a:prstGeom prst="rect">
            <a:avLst/>
          </a:prstGeom>
        </p:spPr>
        <p:txBody>
          <a:bodyPr wrap="none">
            <a:spAutoFit/>
          </a:bodyPr>
          <a:lstStyle/>
          <a:p>
            <a:r>
              <a:rPr lang="en-US" sz="3200" b="1" dirty="0">
                <a:solidFill>
                  <a:srgbClr val="FF0000"/>
                </a:solidFill>
              </a:rPr>
              <a:t>chess</a:t>
            </a:r>
          </a:p>
        </p:txBody>
      </p:sp>
    </p:spTree>
    <p:extLst>
      <p:ext uri="{BB962C8B-B14F-4D97-AF65-F5344CB8AC3E}">
        <p14:creationId xmlns:p14="http://schemas.microsoft.com/office/powerpoint/2010/main" val="420798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8593" fill="hold"/>
                                        <p:tgtEl>
                                          <p:spTgt spid="19"/>
                                        </p:tgtEl>
                                      </p:cBhvr>
                                    </p:cmd>
                                  </p:childTnLst>
                                </p:cTn>
                              </p:par>
                            </p:childTnLst>
                          </p:cTn>
                        </p:par>
                      </p:childTnLst>
                    </p:cTn>
                  </p:par>
                </p:childTnLst>
              </p:cTn>
              <p:nextCondLst>
                <p:cond evt="onClick" delay="0">
                  <p:tgtEl>
                    <p:spTgt spid="19"/>
                  </p:tgtEl>
                </p:cond>
              </p:nextCondLst>
            </p:seq>
            <p:audio>
              <p:cMediaNode vol="80000">
                <p:cTn id="32" fill="hold" display="0">
                  <p:stCondLst>
                    <p:cond delay="indefinite"/>
                  </p:stCondLst>
                  <p:endCondLst>
                    <p:cond evt="onStopAudio" delay="0">
                      <p:tgtEl>
                        <p:sldTgt/>
                      </p:tgtEl>
                    </p:cond>
                  </p:endCondLst>
                </p:cTn>
                <p:tgtEl>
                  <p:spTgt spid="19"/>
                </p:tgtEl>
              </p:cMediaNode>
            </p:audio>
          </p:childTnLst>
        </p:cTn>
      </p:par>
    </p:tnLst>
    <p:bldLst>
      <p:bldP spid="12" grpId="0"/>
      <p:bldP spid="13" grpId="0"/>
      <p:bldP spid="14"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995" y="104779"/>
            <a:ext cx="58740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2331403" y="26926"/>
            <a:ext cx="813021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blank with a word to complete each sentences.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994" y="4756660"/>
            <a:ext cx="1880125" cy="126242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9641" y="4733638"/>
            <a:ext cx="1978288" cy="128544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8269" y="4694040"/>
            <a:ext cx="1827297" cy="136464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0675" y="4694467"/>
            <a:ext cx="1952396" cy="1301597"/>
          </a:xfrm>
          <a:prstGeom prst="rect">
            <a:avLst/>
          </a:prstGeom>
        </p:spPr>
      </p:pic>
      <p:pic>
        <p:nvPicPr>
          <p:cNvPr id="19" name="B2_14">
            <a:hlinkClick r:id="" action="ppaction://media"/>
            <a:extLst>
              <a:ext uri="{FF2B5EF4-FFF2-40B4-BE49-F238E27FC236}">
                <a16:creationId xmlns:a16="http://schemas.microsoft.com/office/drawing/2014/main" id="{C222FCC2-47A8-4C77-9FB7-8C12E3E8A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06874" y="482726"/>
            <a:ext cx="487363" cy="487363"/>
          </a:xfrm>
          <a:prstGeom prst="rect">
            <a:avLst/>
          </a:prstGeom>
        </p:spPr>
      </p:pic>
      <p:sp>
        <p:nvSpPr>
          <p:cNvPr id="27" name="Rounded Rectangle 3">
            <a:hlinkClick r:id="rId11" action="ppaction://hlinksldjump"/>
            <a:extLst>
              <a:ext uri="{FF2B5EF4-FFF2-40B4-BE49-F238E27FC236}">
                <a16:creationId xmlns:a16="http://schemas.microsoft.com/office/drawing/2014/main" id="{21C21322-A98D-4ED8-8BAF-792672E486E7}"/>
              </a:ext>
            </a:extLst>
          </p:cNvPr>
          <p:cNvSpPr/>
          <p:nvPr/>
        </p:nvSpPr>
        <p:spPr>
          <a:xfrm>
            <a:off x="5380542" y="6185219"/>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
        <p:nvSpPr>
          <p:cNvPr id="2" name="Rectangle 1"/>
          <p:cNvSpPr/>
          <p:nvPr/>
        </p:nvSpPr>
        <p:spPr>
          <a:xfrm>
            <a:off x="1743993" y="1061407"/>
            <a:ext cx="8717622" cy="3785652"/>
          </a:xfrm>
          <a:prstGeom prst="rect">
            <a:avLst/>
          </a:prstGeom>
        </p:spPr>
        <p:txBody>
          <a:bodyPr wrap="square">
            <a:spAutoFit/>
          </a:bodyPr>
          <a:lstStyle/>
          <a:p>
            <a:pPr>
              <a:lnSpc>
                <a:spcPct val="150000"/>
              </a:lnSpc>
            </a:pPr>
            <a:r>
              <a:rPr lang="en-GB" sz="3200" dirty="0">
                <a:latin typeface="Times New Roman" pitchFamily="18" charset="0"/>
                <a:cs typeface="Times New Roman" pitchFamily="18" charset="0"/>
              </a:rPr>
              <a:t>1.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plays ________ at school.</a:t>
            </a:r>
          </a:p>
          <a:p>
            <a:pPr>
              <a:lnSpc>
                <a:spcPct val="150000"/>
              </a:lnSpc>
            </a:pPr>
            <a:r>
              <a:rPr lang="en-GB" sz="3200" dirty="0">
                <a:latin typeface="Times New Roman" pitchFamily="18" charset="0"/>
                <a:cs typeface="Times New Roman" pitchFamily="18" charset="0"/>
              </a:rPr>
              <a:t>2.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practises karate at the club      ___ times a week.</a:t>
            </a:r>
          </a:p>
          <a:p>
            <a:pPr>
              <a:lnSpc>
                <a:spcPct val="150000"/>
              </a:lnSpc>
            </a:pPr>
            <a:r>
              <a:rPr lang="en-GB" sz="3200" dirty="0">
                <a:latin typeface="Times New Roman" pitchFamily="18" charset="0"/>
                <a:cs typeface="Times New Roman" pitchFamily="18" charset="0"/>
              </a:rPr>
              <a:t>3. _______ likes watching sport on TV.</a:t>
            </a:r>
          </a:p>
          <a:p>
            <a:pPr>
              <a:lnSpc>
                <a:spcPct val="150000"/>
              </a:lnSpc>
            </a:pPr>
            <a:r>
              <a:rPr lang="en-GB" sz="3200" dirty="0">
                <a:latin typeface="Times New Roman" pitchFamily="18" charset="0"/>
                <a:cs typeface="Times New Roman" pitchFamily="18" charset="0"/>
              </a:rPr>
              <a:t>4. Alice plays_________ every Saturday.</a:t>
            </a:r>
          </a:p>
        </p:txBody>
      </p:sp>
      <p:sp>
        <p:nvSpPr>
          <p:cNvPr id="12" name="Rectangle 11"/>
          <p:cNvSpPr/>
          <p:nvPr/>
        </p:nvSpPr>
        <p:spPr>
          <a:xfrm>
            <a:off x="3899753" y="1258347"/>
            <a:ext cx="1614288" cy="523220"/>
          </a:xfrm>
          <a:prstGeom prst="rect">
            <a:avLst/>
          </a:prstGeom>
        </p:spPr>
        <p:txBody>
          <a:bodyPr wrap="none">
            <a:spAutoFit/>
          </a:bodyPr>
          <a:lstStyle/>
          <a:p>
            <a:r>
              <a:rPr lang="en-US" sz="2800" b="1" dirty="0">
                <a:solidFill>
                  <a:srgbClr val="FF0000"/>
                </a:solidFill>
              </a:rPr>
              <a:t>volleyball</a:t>
            </a:r>
          </a:p>
        </p:txBody>
      </p:sp>
      <p:sp>
        <p:nvSpPr>
          <p:cNvPr id="13" name="Rectangle 12"/>
          <p:cNvSpPr/>
          <p:nvPr/>
        </p:nvSpPr>
        <p:spPr>
          <a:xfrm>
            <a:off x="7330878" y="1960281"/>
            <a:ext cx="1101776" cy="584775"/>
          </a:xfrm>
          <a:prstGeom prst="rect">
            <a:avLst/>
          </a:prstGeom>
        </p:spPr>
        <p:txBody>
          <a:bodyPr wrap="none">
            <a:spAutoFit/>
          </a:bodyPr>
          <a:lstStyle/>
          <a:p>
            <a:r>
              <a:rPr lang="en-US" sz="3200" b="1" dirty="0">
                <a:solidFill>
                  <a:srgbClr val="FF0000"/>
                </a:solidFill>
              </a:rPr>
              <a:t>three</a:t>
            </a:r>
          </a:p>
        </p:txBody>
      </p:sp>
      <p:sp>
        <p:nvSpPr>
          <p:cNvPr id="14" name="Rectangle 13"/>
          <p:cNvSpPr/>
          <p:nvPr/>
        </p:nvSpPr>
        <p:spPr>
          <a:xfrm>
            <a:off x="2365962" y="3401705"/>
            <a:ext cx="1106393" cy="584775"/>
          </a:xfrm>
          <a:prstGeom prst="rect">
            <a:avLst/>
          </a:prstGeom>
        </p:spPr>
        <p:txBody>
          <a:bodyPr wrap="none">
            <a:spAutoFit/>
          </a:bodyPr>
          <a:lstStyle/>
          <a:p>
            <a:r>
              <a:rPr lang="en-US" sz="3200" b="1" dirty="0">
                <a:solidFill>
                  <a:srgbClr val="FF0000"/>
                </a:solidFill>
              </a:rPr>
              <a:t>Alice </a:t>
            </a:r>
          </a:p>
        </p:txBody>
      </p:sp>
      <p:sp>
        <p:nvSpPr>
          <p:cNvPr id="20" name="Rectangle 19"/>
          <p:cNvSpPr/>
          <p:nvPr/>
        </p:nvSpPr>
        <p:spPr>
          <a:xfrm>
            <a:off x="4161759" y="4158237"/>
            <a:ext cx="1109599" cy="584775"/>
          </a:xfrm>
          <a:prstGeom prst="rect">
            <a:avLst/>
          </a:prstGeom>
        </p:spPr>
        <p:txBody>
          <a:bodyPr wrap="none">
            <a:spAutoFit/>
          </a:bodyPr>
          <a:lstStyle/>
          <a:p>
            <a:r>
              <a:rPr lang="en-US" sz="3200" b="1" dirty="0">
                <a:solidFill>
                  <a:srgbClr val="FF0000"/>
                </a:solidFill>
              </a:rPr>
              <a:t>chess</a:t>
            </a:r>
          </a:p>
        </p:txBody>
      </p:sp>
    </p:spTree>
    <p:extLst>
      <p:ext uri="{BB962C8B-B14F-4D97-AF65-F5344CB8AC3E}">
        <p14:creationId xmlns:p14="http://schemas.microsoft.com/office/powerpoint/2010/main" val="1309897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C11514E-B568-4EDC-AA1A-6B7D24C74198}"/>
              </a:ext>
            </a:extLst>
          </p:cNvPr>
          <p:cNvGrpSpPr/>
          <p:nvPr/>
        </p:nvGrpSpPr>
        <p:grpSpPr>
          <a:xfrm>
            <a:off x="737118" y="296292"/>
            <a:ext cx="9930882" cy="6137455"/>
            <a:chOff x="-786882" y="0"/>
            <a:chExt cx="9930882" cy="6137455"/>
          </a:xfrm>
        </p:grpSpPr>
        <p:sp>
          <p:nvSpPr>
            <p:cNvPr id="6" name="Rectangle 5">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9A6BE0-9C8A-4C38-B997-ADB4E8B327B7}"/>
                </a:ext>
              </a:extLst>
            </p:cNvPr>
            <p:cNvSpPr txBox="1"/>
            <p:nvPr/>
          </p:nvSpPr>
          <p:spPr>
            <a:xfrm>
              <a:off x="-786882" y="720545"/>
              <a:ext cx="9611947" cy="4331635"/>
            </a:xfrm>
            <a:prstGeom prst="rect">
              <a:avLst/>
            </a:prstGeom>
            <a:noFill/>
            <a:ln w="19050">
              <a:solidFill>
                <a:srgbClr val="0FB7BD"/>
              </a:solidFill>
            </a:ln>
          </p:spPr>
          <p:txBody>
            <a:bodyPr wrap="square">
              <a:spAutoFit/>
            </a:bodyPr>
            <a:lstStyle/>
            <a:p>
              <a:pPr algn="just">
                <a:lnSpc>
                  <a:spcPct val="110000"/>
                </a:lnSpc>
              </a:pPr>
              <a:r>
                <a:rPr lang="en-US" sz="2800" dirty="0">
                  <a:solidFill>
                    <a:srgbClr val="333333"/>
                  </a:solidFill>
                  <a:latin typeface="Helvetica Neue"/>
                </a:rPr>
                <a:t>Hello. My name's Hai. I love sport. I play volleyball at school and I often go cycling with my dad at the weekend. But my </a:t>
              </a:r>
              <a:r>
                <a:rPr lang="en-US" sz="2800" dirty="0" err="1">
                  <a:solidFill>
                    <a:srgbClr val="333333"/>
                  </a:solidFill>
                  <a:latin typeface="Helvetica Neue"/>
                </a:rPr>
                <a:t>favourite</a:t>
              </a:r>
              <a:r>
                <a:rPr lang="en-US" sz="2800" dirty="0">
                  <a:solidFill>
                    <a:srgbClr val="333333"/>
                  </a:solidFill>
                  <a:latin typeface="Helvetica Neue"/>
                </a:rPr>
                <a:t> sport is karate. I </a:t>
              </a:r>
              <a:r>
                <a:rPr lang="en-US" sz="2800" dirty="0" err="1">
                  <a:solidFill>
                    <a:srgbClr val="333333"/>
                  </a:solidFill>
                  <a:latin typeface="Helvetica Neue"/>
                </a:rPr>
                <a:t>practise</a:t>
              </a:r>
              <a:r>
                <a:rPr lang="en-US" sz="2800" dirty="0">
                  <a:solidFill>
                    <a:srgbClr val="333333"/>
                  </a:solidFill>
                  <a:latin typeface="Helvetica Neue"/>
                </a:rPr>
                <a:t> it three times a week. It makes me strong and confident.</a:t>
              </a:r>
            </a:p>
            <a:p>
              <a:pPr algn="just">
                <a:lnSpc>
                  <a:spcPct val="110000"/>
                </a:lnSpc>
              </a:pPr>
              <a:r>
                <a:rPr lang="en-US" sz="2800" dirty="0">
                  <a:solidFill>
                    <a:srgbClr val="333333"/>
                  </a:solidFill>
                  <a:latin typeface="Helvetica Neue"/>
                </a:rPr>
                <a:t>My name's Alice. I'm twelve years old. I don't like doing sport very much, but I like watching sport on TV. My hobby is playing chess. My friend and I play chess every Saturday. I sometimes play computer games, too. I hope to create a new computer game one day.</a:t>
              </a:r>
              <a:endParaRPr lang="en-US" sz="2800" dirty="0"/>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12">
            <a:hlinkClick r:id="" action="ppaction://media"/>
            <a:extLst>
              <a:ext uri="{FF2B5EF4-FFF2-40B4-BE49-F238E27FC236}">
                <a16:creationId xmlns:a16="http://schemas.microsoft.com/office/drawing/2014/main" id="{610ED800-2520-4C70-B07A-5E58D60DA30E}"/>
              </a:ext>
            </a:extLst>
          </p:cNvPr>
          <p:cNvPicPr>
            <a:picLocks noChangeAspect="1"/>
          </p:cNvPicPr>
          <p:nvPr>
            <a:audioFile r:link="rId1"/>
            <p:extLst>
              <p:ext uri="{DAA4B4D4-6D71-4841-9C94-3DE7FCFB9230}">
                <p14:media xmlns:p14="http://schemas.microsoft.com/office/powerpoint/2010/main" r:embed="rId2">
                  <p14:trim st="15000" end="1143.2426"/>
                </p14:media>
              </p:ext>
            </p:extLst>
          </p:nvPr>
        </p:nvPicPr>
        <p:blipFill>
          <a:blip r:embed="rId6"/>
          <a:stretch>
            <a:fillRect/>
          </a:stretch>
        </p:blipFill>
        <p:spPr>
          <a:xfrm>
            <a:off x="9104376" y="1"/>
            <a:ext cx="487363" cy="487363"/>
          </a:xfrm>
          <a:prstGeom prst="rect">
            <a:avLst/>
          </a:prstGeom>
        </p:spPr>
      </p:pic>
      <p:sp>
        <p:nvSpPr>
          <p:cNvPr id="10" name="TextBox 9">
            <a:extLst>
              <a:ext uri="{FF2B5EF4-FFF2-40B4-BE49-F238E27FC236}">
                <a16:creationId xmlns:a16="http://schemas.microsoft.com/office/drawing/2014/main" id="{0655EF60-59B4-4757-B066-A4ACC7BA287F}"/>
              </a:ext>
            </a:extLst>
          </p:cNvPr>
          <p:cNvSpPr txBox="1"/>
          <p:nvPr/>
        </p:nvSpPr>
        <p:spPr>
          <a:xfrm>
            <a:off x="3977925" y="89671"/>
            <a:ext cx="2800767" cy="461665"/>
          </a:xfrm>
          <a:prstGeom prst="rect">
            <a:avLst/>
          </a:prstGeom>
          <a:noFill/>
        </p:spPr>
        <p:txBody>
          <a:bodyPr wrap="none" rtlCol="0">
            <a:spAutoFit/>
          </a:bodyPr>
          <a:lstStyle/>
          <a:p>
            <a:r>
              <a:rPr lang="en-US" sz="2400" b="1" dirty="0">
                <a:solidFill>
                  <a:srgbClr val="0070C0"/>
                </a:solidFill>
                <a:latin typeface=".VnBodoniH" pitchFamily="34" charset="0"/>
              </a:rPr>
              <a:t>AUDIO SCRIPT</a:t>
            </a:r>
          </a:p>
        </p:txBody>
      </p:sp>
    </p:spTree>
    <p:extLst>
      <p:ext uri="{BB962C8B-B14F-4D97-AF65-F5344CB8AC3E}">
        <p14:creationId xmlns:p14="http://schemas.microsoft.com/office/powerpoint/2010/main" val="964400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C11514E-B568-4EDC-AA1A-6B7D24C74198}"/>
              </a:ext>
            </a:extLst>
          </p:cNvPr>
          <p:cNvGrpSpPr/>
          <p:nvPr/>
        </p:nvGrpSpPr>
        <p:grpSpPr>
          <a:xfrm>
            <a:off x="838200" y="1"/>
            <a:ext cx="9829800" cy="6137455"/>
            <a:chOff x="-685800" y="0"/>
            <a:chExt cx="9829800" cy="6137455"/>
          </a:xfrm>
        </p:grpSpPr>
        <p:sp>
          <p:nvSpPr>
            <p:cNvPr id="6" name="Rectangle 5">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9A6BE0-9C8A-4C38-B997-ADB4E8B327B7}"/>
                </a:ext>
              </a:extLst>
            </p:cNvPr>
            <p:cNvSpPr txBox="1"/>
            <p:nvPr/>
          </p:nvSpPr>
          <p:spPr>
            <a:xfrm>
              <a:off x="-685800" y="720545"/>
              <a:ext cx="9510865" cy="4331635"/>
            </a:xfrm>
            <a:prstGeom prst="rect">
              <a:avLst/>
            </a:prstGeom>
            <a:noFill/>
            <a:ln w="19050">
              <a:solidFill>
                <a:srgbClr val="0FB7BD"/>
              </a:solidFill>
            </a:ln>
          </p:spPr>
          <p:txBody>
            <a:bodyPr wrap="square">
              <a:spAutoFit/>
            </a:bodyPr>
            <a:lstStyle/>
            <a:p>
              <a:pPr algn="just">
                <a:lnSpc>
                  <a:spcPct val="110000"/>
                </a:lnSpc>
              </a:pPr>
              <a:r>
                <a:rPr lang="en-US" sz="2800" dirty="0">
                  <a:solidFill>
                    <a:srgbClr val="333333"/>
                  </a:solidFill>
                  <a:latin typeface="Helvetica Neue"/>
                </a:rPr>
                <a:t>Hello. My name's Hai. I love sport. I play volleyball at school and </a:t>
              </a:r>
              <a:r>
                <a:rPr lang="en-US" sz="2800" dirty="0">
                  <a:solidFill>
                    <a:srgbClr val="7030A0"/>
                  </a:solidFill>
                  <a:latin typeface="Helvetica Neue"/>
                </a:rPr>
                <a:t>I </a:t>
              </a:r>
              <a:r>
                <a:rPr lang="en-US" sz="2800" dirty="0">
                  <a:solidFill>
                    <a:srgbClr val="FF0000"/>
                  </a:solidFill>
                  <a:latin typeface="Helvetica Neue"/>
                </a:rPr>
                <a:t>often go cycling with my dad at the weekend</a:t>
              </a:r>
              <a:r>
                <a:rPr lang="en-US" sz="2800" dirty="0">
                  <a:solidFill>
                    <a:srgbClr val="333333"/>
                  </a:solidFill>
                  <a:latin typeface="Helvetica Neue"/>
                </a:rPr>
                <a:t>. But </a:t>
              </a:r>
              <a:r>
                <a:rPr lang="en-US" sz="2800" dirty="0">
                  <a:solidFill>
                    <a:srgbClr val="FF0000"/>
                  </a:solidFill>
                  <a:latin typeface="Helvetica Neue"/>
                </a:rPr>
                <a:t>my </a:t>
              </a:r>
              <a:r>
                <a:rPr lang="en-US" sz="2800" dirty="0" err="1">
                  <a:solidFill>
                    <a:srgbClr val="FF0000"/>
                  </a:solidFill>
                  <a:latin typeface="Helvetica Neue"/>
                </a:rPr>
                <a:t>favourite</a:t>
              </a:r>
              <a:r>
                <a:rPr lang="en-US" sz="2800" dirty="0">
                  <a:solidFill>
                    <a:srgbClr val="FF0000"/>
                  </a:solidFill>
                  <a:latin typeface="Helvetica Neue"/>
                </a:rPr>
                <a:t> sport is karate</a:t>
              </a:r>
              <a:r>
                <a:rPr lang="en-US" sz="2800" dirty="0">
                  <a:solidFill>
                    <a:srgbClr val="C00000"/>
                  </a:solidFill>
                  <a:latin typeface="Helvetica Neue"/>
                </a:rPr>
                <a:t>. </a:t>
              </a:r>
              <a:r>
                <a:rPr lang="en-US" sz="2800" dirty="0">
                  <a:solidFill>
                    <a:srgbClr val="333333"/>
                  </a:solidFill>
                  <a:latin typeface="Helvetica Neue"/>
                </a:rPr>
                <a:t>I </a:t>
              </a:r>
              <a:r>
                <a:rPr lang="en-US" sz="2800" dirty="0" err="1">
                  <a:solidFill>
                    <a:srgbClr val="333333"/>
                  </a:solidFill>
                  <a:latin typeface="Helvetica Neue"/>
                </a:rPr>
                <a:t>practise</a:t>
              </a:r>
              <a:r>
                <a:rPr lang="en-US" sz="2800" dirty="0">
                  <a:solidFill>
                    <a:srgbClr val="333333"/>
                  </a:solidFill>
                  <a:latin typeface="Helvetica Neue"/>
                </a:rPr>
                <a:t> it three times a week. It makes me strong and confident.</a:t>
              </a:r>
            </a:p>
            <a:p>
              <a:pPr algn="just">
                <a:lnSpc>
                  <a:spcPct val="110000"/>
                </a:lnSpc>
              </a:pPr>
              <a:r>
                <a:rPr lang="en-US" sz="2800" dirty="0">
                  <a:solidFill>
                    <a:srgbClr val="333333"/>
                  </a:solidFill>
                  <a:latin typeface="Helvetica Neue"/>
                </a:rPr>
                <a:t>My name's Alice. I'm twelve years old. </a:t>
              </a:r>
              <a:r>
                <a:rPr lang="en-US" sz="2800" dirty="0">
                  <a:solidFill>
                    <a:srgbClr val="FF0000"/>
                  </a:solidFill>
                  <a:latin typeface="Helvetica Neue"/>
                </a:rPr>
                <a:t>I don't like doing sport very much</a:t>
              </a:r>
              <a:r>
                <a:rPr lang="en-US" sz="2800" dirty="0">
                  <a:solidFill>
                    <a:srgbClr val="C00000"/>
                  </a:solidFill>
                  <a:latin typeface="Helvetica Neue"/>
                </a:rPr>
                <a:t>,</a:t>
              </a:r>
              <a:r>
                <a:rPr lang="en-US" sz="2800" dirty="0">
                  <a:solidFill>
                    <a:srgbClr val="333333"/>
                  </a:solidFill>
                  <a:latin typeface="Helvetica Neue"/>
                </a:rPr>
                <a:t> but I like watching sport on TV. My hobby is playing chess. My friend and I play chess every Saturday. </a:t>
              </a:r>
              <a:r>
                <a:rPr lang="en-US" sz="2800" dirty="0">
                  <a:solidFill>
                    <a:srgbClr val="FF0000"/>
                  </a:solidFill>
                  <a:latin typeface="Helvetica Neue"/>
                </a:rPr>
                <a:t>I sometimes play computer games, too</a:t>
              </a:r>
              <a:r>
                <a:rPr lang="en-US" sz="2800" dirty="0">
                  <a:solidFill>
                    <a:srgbClr val="C00000"/>
                  </a:solidFill>
                  <a:latin typeface="Helvetica Neue"/>
                </a:rPr>
                <a:t>. </a:t>
              </a:r>
              <a:r>
                <a:rPr lang="en-US" sz="2800" dirty="0">
                  <a:solidFill>
                    <a:srgbClr val="333333"/>
                  </a:solidFill>
                  <a:latin typeface="Helvetica Neue"/>
                </a:rPr>
                <a:t>I hope to create a new computer game one day.</a:t>
              </a:r>
              <a:endParaRPr lang="en-US" sz="2800" dirty="0"/>
            </a:p>
          </p:txBody>
        </p:sp>
        <p:sp>
          <p:nvSpPr>
            <p:cNvPr id="8" name="TextBox 7">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9"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2_12">
            <a:hlinkClick r:id="" action="ppaction://media"/>
            <a:extLst>
              <a:ext uri="{FF2B5EF4-FFF2-40B4-BE49-F238E27FC236}">
                <a16:creationId xmlns:a16="http://schemas.microsoft.com/office/drawing/2014/main" id="{610ED800-2520-4C70-B07A-5E58D60DA30E}"/>
              </a:ext>
            </a:extLst>
          </p:cNvPr>
          <p:cNvPicPr>
            <a:picLocks noChangeAspect="1"/>
          </p:cNvPicPr>
          <p:nvPr>
            <a:audioFile r:link="rId1"/>
            <p:extLst>
              <p:ext uri="{DAA4B4D4-6D71-4841-9C94-3DE7FCFB9230}">
                <p14:media xmlns:p14="http://schemas.microsoft.com/office/powerpoint/2010/main" r:embed="rId2">
                  <p14:trim st="15000" end="1143.2426"/>
                </p14:media>
              </p:ext>
            </p:extLst>
          </p:nvPr>
        </p:nvPicPr>
        <p:blipFill>
          <a:blip r:embed="rId6"/>
          <a:stretch>
            <a:fillRect/>
          </a:stretch>
        </p:blipFill>
        <p:spPr>
          <a:xfrm>
            <a:off x="7180042" y="116593"/>
            <a:ext cx="487363" cy="487363"/>
          </a:xfrm>
          <a:prstGeom prst="rect">
            <a:avLst/>
          </a:prstGeom>
        </p:spPr>
      </p:pic>
      <p:sp>
        <p:nvSpPr>
          <p:cNvPr id="11" name="TextBox 10">
            <a:extLst>
              <a:ext uri="{FF2B5EF4-FFF2-40B4-BE49-F238E27FC236}">
                <a16:creationId xmlns:a16="http://schemas.microsoft.com/office/drawing/2014/main" id="{0655EF60-59B4-4757-B066-A4ACC7BA287F}"/>
              </a:ext>
            </a:extLst>
          </p:cNvPr>
          <p:cNvSpPr txBox="1"/>
          <p:nvPr/>
        </p:nvSpPr>
        <p:spPr>
          <a:xfrm>
            <a:off x="3977925" y="89671"/>
            <a:ext cx="2800767" cy="461665"/>
          </a:xfrm>
          <a:prstGeom prst="rect">
            <a:avLst/>
          </a:prstGeom>
          <a:noFill/>
        </p:spPr>
        <p:txBody>
          <a:bodyPr wrap="none" rtlCol="0">
            <a:spAutoFit/>
          </a:bodyPr>
          <a:lstStyle/>
          <a:p>
            <a:r>
              <a:rPr lang="en-US" sz="2400" b="1" dirty="0">
                <a:solidFill>
                  <a:srgbClr val="0070C0"/>
                </a:solidFill>
                <a:latin typeface=".VnBodoniH" pitchFamily="34" charset="0"/>
              </a:rPr>
              <a:t>AUDIO SCRIPT</a:t>
            </a:r>
          </a:p>
        </p:txBody>
      </p:sp>
    </p:spTree>
    <p:extLst>
      <p:ext uri="{BB962C8B-B14F-4D97-AF65-F5344CB8AC3E}">
        <p14:creationId xmlns:p14="http://schemas.microsoft.com/office/powerpoint/2010/main" val="3134646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995" y="645689"/>
            <a:ext cx="587409" cy="604353"/>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9" name="TextBox 8"/>
          <p:cNvSpPr txBox="1"/>
          <p:nvPr/>
        </p:nvSpPr>
        <p:spPr>
          <a:xfrm>
            <a:off x="2487236" y="532273"/>
            <a:ext cx="7677504" cy="892552"/>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Talk about the sport / game you like. Use the following questions as cues.</a:t>
            </a:r>
          </a:p>
        </p:txBody>
      </p:sp>
      <p:sp>
        <p:nvSpPr>
          <p:cNvPr id="10" name="TextBox 9"/>
          <p:cNvSpPr txBox="1"/>
          <p:nvPr/>
        </p:nvSpPr>
        <p:spPr>
          <a:xfrm>
            <a:off x="2037699" y="1575384"/>
            <a:ext cx="7185256" cy="4401205"/>
          </a:xfrm>
          <a:prstGeom prst="rect">
            <a:avLst/>
          </a:prstGeom>
          <a:noFill/>
        </p:spPr>
        <p:txBody>
          <a:bodyPr wrap="square" rtlCol="0">
            <a:spAutoFit/>
          </a:bodyPr>
          <a:lstStyle/>
          <a:p>
            <a:pPr marL="285750" indent="-285750">
              <a:lnSpc>
                <a:spcPct val="200000"/>
              </a:lnSpc>
              <a:buFontTx/>
              <a:buChar char="-"/>
            </a:pPr>
            <a:r>
              <a:rPr lang="en-US" sz="2800" b="1" dirty="0"/>
              <a:t>What is the name of the sport / game?</a:t>
            </a:r>
          </a:p>
          <a:p>
            <a:pPr marL="285750" indent="-285750">
              <a:lnSpc>
                <a:spcPct val="200000"/>
              </a:lnSpc>
              <a:buFontTx/>
              <a:buChar char="-"/>
            </a:pPr>
            <a:r>
              <a:rPr lang="en-US" sz="2800" b="1" dirty="0"/>
              <a:t>How many players are there?</a:t>
            </a:r>
          </a:p>
          <a:p>
            <a:pPr marL="285750" indent="-285750">
              <a:lnSpc>
                <a:spcPct val="200000"/>
              </a:lnSpc>
              <a:buFontTx/>
              <a:buChar char="-"/>
            </a:pPr>
            <a:r>
              <a:rPr lang="en-US" sz="2800" b="1" dirty="0"/>
              <a:t>How often do you play it?</a:t>
            </a:r>
          </a:p>
          <a:p>
            <a:pPr marL="285750" indent="-285750">
              <a:lnSpc>
                <a:spcPct val="200000"/>
              </a:lnSpc>
              <a:buFontTx/>
              <a:buChar char="-"/>
            </a:pPr>
            <a:r>
              <a:rPr lang="en-US" sz="2800" b="1" dirty="0"/>
              <a:t>What equipment does it need?</a:t>
            </a:r>
          </a:p>
          <a:p>
            <a:pPr marL="285750" indent="-285750">
              <a:lnSpc>
                <a:spcPct val="200000"/>
              </a:lnSpc>
              <a:buFontTx/>
              <a:buChar char="-"/>
            </a:pPr>
            <a:r>
              <a:rPr lang="en-US" sz="2800" b="1" dirty="0"/>
              <a:t>Why do you like it?</a:t>
            </a:r>
          </a:p>
        </p:txBody>
      </p:sp>
      <p:sp>
        <p:nvSpPr>
          <p:cNvPr id="11" name="Rectangle 10"/>
          <p:cNvSpPr/>
          <p:nvPr/>
        </p:nvSpPr>
        <p:spPr>
          <a:xfrm>
            <a:off x="3311767" y="-6797"/>
            <a:ext cx="2293000" cy="707886"/>
          </a:xfrm>
          <a:prstGeom prst="rect">
            <a:avLst/>
          </a:prstGeom>
        </p:spPr>
        <p:txBody>
          <a:bodyPr wrap="none">
            <a:spAutoFit/>
          </a:bodyPr>
          <a:lstStyle/>
          <a:p>
            <a:pPr lvl="0" algn="ctr"/>
            <a:r>
              <a:rPr lang="en-US" sz="4000" b="1" dirty="0">
                <a:solidFill>
                  <a:schemeClr val="accent5">
                    <a:lumMod val="75000"/>
                  </a:schemeClr>
                </a:solidFill>
              </a:rPr>
              <a:t>II. Writing</a:t>
            </a:r>
          </a:p>
        </p:txBody>
      </p:sp>
    </p:spTree>
    <p:extLst>
      <p:ext uri="{BB962C8B-B14F-4D97-AF65-F5344CB8AC3E}">
        <p14:creationId xmlns:p14="http://schemas.microsoft.com/office/powerpoint/2010/main" val="659132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995" y="154361"/>
            <a:ext cx="587409" cy="604353"/>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9" name="TextBox 8"/>
          <p:cNvSpPr txBox="1"/>
          <p:nvPr/>
        </p:nvSpPr>
        <p:spPr>
          <a:xfrm>
            <a:off x="2487236" y="40945"/>
            <a:ext cx="7677504" cy="892552"/>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Talk about the sport / game you like. Use the following questions as cues.</a:t>
            </a:r>
          </a:p>
        </p:txBody>
      </p:sp>
      <p:sp>
        <p:nvSpPr>
          <p:cNvPr id="10" name="TextBox 9"/>
          <p:cNvSpPr txBox="1"/>
          <p:nvPr/>
        </p:nvSpPr>
        <p:spPr>
          <a:xfrm>
            <a:off x="1648458" y="933498"/>
            <a:ext cx="8420746" cy="3323987"/>
          </a:xfrm>
          <a:prstGeom prst="rect">
            <a:avLst/>
          </a:prstGeom>
          <a:noFill/>
        </p:spPr>
        <p:txBody>
          <a:bodyPr wrap="square" rtlCol="0">
            <a:spAutoFit/>
          </a:bodyPr>
          <a:lstStyle/>
          <a:p>
            <a:pPr marL="285750" indent="-285750">
              <a:lnSpc>
                <a:spcPct val="150000"/>
              </a:lnSpc>
              <a:buFontTx/>
              <a:buChar char="-"/>
            </a:pPr>
            <a:r>
              <a:rPr lang="en-US" sz="2800" b="1" dirty="0">
                <a:latin typeface="Times New Roman" panose="02020603050405020304" pitchFamily="18" charset="0"/>
                <a:cs typeface="Times New Roman" panose="02020603050405020304" pitchFamily="18" charset="0"/>
              </a:rPr>
              <a:t>What is the name of the sport / game?</a:t>
            </a:r>
          </a:p>
          <a:p>
            <a:pPr marL="285750" indent="-285750">
              <a:lnSpc>
                <a:spcPct val="150000"/>
              </a:lnSpc>
              <a:buFontTx/>
              <a:buChar char="-"/>
            </a:pPr>
            <a:r>
              <a:rPr lang="en-US" sz="2800" b="1" dirty="0">
                <a:latin typeface="Times New Roman" panose="02020603050405020304" pitchFamily="18" charset="0"/>
                <a:cs typeface="Times New Roman" panose="02020603050405020304" pitchFamily="18" charset="0"/>
              </a:rPr>
              <a:t>How many players are there?</a:t>
            </a:r>
          </a:p>
          <a:p>
            <a:pPr marL="285750" indent="-285750">
              <a:lnSpc>
                <a:spcPct val="150000"/>
              </a:lnSpc>
              <a:buFontTx/>
              <a:buChar char="-"/>
            </a:pPr>
            <a:r>
              <a:rPr lang="en-US" sz="2800" b="1" dirty="0">
                <a:latin typeface="Times New Roman" panose="02020603050405020304" pitchFamily="18" charset="0"/>
                <a:cs typeface="Times New Roman" panose="02020603050405020304" pitchFamily="18" charset="0"/>
              </a:rPr>
              <a:t>How often do you play it?</a:t>
            </a:r>
          </a:p>
          <a:p>
            <a:pPr marL="285750" indent="-285750">
              <a:lnSpc>
                <a:spcPct val="150000"/>
              </a:lnSpc>
              <a:buFontTx/>
              <a:buChar char="-"/>
            </a:pPr>
            <a:r>
              <a:rPr lang="en-US" sz="2800" b="1" dirty="0">
                <a:latin typeface="Times New Roman" panose="02020603050405020304" pitchFamily="18" charset="0"/>
                <a:cs typeface="Times New Roman" panose="02020603050405020304" pitchFamily="18" charset="0"/>
              </a:rPr>
              <a:t>What equipment does it need?</a:t>
            </a:r>
          </a:p>
          <a:p>
            <a:pPr marL="285750" indent="-285750">
              <a:lnSpc>
                <a:spcPct val="150000"/>
              </a:lnSpc>
              <a:buFontTx/>
              <a:buChar char="-"/>
            </a:pPr>
            <a:r>
              <a:rPr lang="en-US" sz="2800" b="1" dirty="0">
                <a:latin typeface="Times New Roman" panose="02020603050405020304" pitchFamily="18" charset="0"/>
                <a:cs typeface="Times New Roman" panose="02020603050405020304" pitchFamily="18" charset="0"/>
              </a:rPr>
              <a:t>Why do you like it?</a:t>
            </a:r>
          </a:p>
        </p:txBody>
      </p:sp>
      <p:sp>
        <p:nvSpPr>
          <p:cNvPr id="3" name="Rectangle 2"/>
          <p:cNvSpPr/>
          <p:nvPr/>
        </p:nvSpPr>
        <p:spPr>
          <a:xfrm>
            <a:off x="7930270" y="1101633"/>
            <a:ext cx="1992853" cy="523220"/>
          </a:xfrm>
          <a:prstGeom prst="rect">
            <a:avLst/>
          </a:prstGeom>
        </p:spPr>
        <p:txBody>
          <a:bodyPr wrap="none">
            <a:spAutoFit/>
          </a:bodyPr>
          <a:lstStyle/>
          <a:p>
            <a:r>
              <a:rPr lang="en-GB" sz="2800" b="1" dirty="0">
                <a:solidFill>
                  <a:srgbClr val="FF0000"/>
                </a:solidFill>
                <a:latin typeface="Times New Roman" panose="02020603050405020304" pitchFamily="18" charset="0"/>
                <a:cs typeface="Times New Roman" panose="02020603050405020304" pitchFamily="18" charset="0"/>
              </a:rPr>
              <a:t>Badminton.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321690" y="1798443"/>
            <a:ext cx="2350259" cy="523220"/>
          </a:xfrm>
          <a:prstGeom prst="rect">
            <a:avLst/>
          </a:prstGeom>
        </p:spPr>
        <p:txBody>
          <a:bodyPr wrap="none">
            <a:spAutoFit/>
          </a:bodyPr>
          <a:lstStyle/>
          <a:p>
            <a:r>
              <a:rPr lang="en-GB" sz="2800" b="1" dirty="0">
                <a:solidFill>
                  <a:srgbClr val="FF0000"/>
                </a:solidFill>
                <a:latin typeface="Times New Roman" panose="02020603050405020304" pitchFamily="18" charset="0"/>
                <a:cs typeface="Times New Roman" panose="02020603050405020304" pitchFamily="18" charset="0"/>
              </a:rPr>
              <a:t>2 or 4 players.</a:t>
            </a:r>
          </a:p>
        </p:txBody>
      </p:sp>
      <p:sp>
        <p:nvSpPr>
          <p:cNvPr id="5" name="Rectangle 4"/>
          <p:cNvSpPr/>
          <p:nvPr/>
        </p:nvSpPr>
        <p:spPr>
          <a:xfrm>
            <a:off x="6635972" y="3028539"/>
            <a:ext cx="4245073" cy="523220"/>
          </a:xfrm>
          <a:prstGeom prst="rect">
            <a:avLst/>
          </a:prstGeom>
        </p:spPr>
        <p:txBody>
          <a:bodyPr wrap="none">
            <a:spAutoFit/>
          </a:bodyPr>
          <a:lstStyle/>
          <a:p>
            <a:r>
              <a:rPr lang="en-GB" sz="2800" b="1" dirty="0">
                <a:solidFill>
                  <a:srgbClr val="FF0000"/>
                </a:solidFill>
                <a:latin typeface="Times New Roman" panose="02020603050405020304" pitchFamily="18" charset="0"/>
                <a:cs typeface="Times New Roman" panose="02020603050405020304" pitchFamily="18" charset="0"/>
              </a:rPr>
              <a:t> Rackets, shuttlecock, net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563545" y="2405036"/>
            <a:ext cx="3137334" cy="523220"/>
          </a:xfrm>
          <a:prstGeom prst="rect">
            <a:avLst/>
          </a:prstGeom>
        </p:spPr>
        <p:txBody>
          <a:bodyPr wrap="none">
            <a:spAutoFit/>
          </a:bodyPr>
          <a:lstStyle/>
          <a:p>
            <a:r>
              <a:rPr lang="en-GB" sz="2800" b="1" dirty="0">
                <a:solidFill>
                  <a:srgbClr val="FF0000"/>
                </a:solidFill>
                <a:latin typeface="Times New Roman" panose="02020603050405020304" pitchFamily="18" charset="0"/>
                <a:cs typeface="Times New Roman" panose="02020603050405020304" pitchFamily="18" charset="0"/>
              </a:rPr>
              <a:t>Three times a week</a:t>
            </a:r>
          </a:p>
        </p:txBody>
      </p:sp>
      <p:sp>
        <p:nvSpPr>
          <p:cNvPr id="6" name="Rectangle 5"/>
          <p:cNvSpPr/>
          <p:nvPr/>
        </p:nvSpPr>
        <p:spPr>
          <a:xfrm>
            <a:off x="5085210" y="3583087"/>
            <a:ext cx="6438095" cy="523220"/>
          </a:xfrm>
          <a:prstGeom prst="rect">
            <a:avLst/>
          </a:prstGeom>
        </p:spPr>
        <p:txBody>
          <a:bodyPr wrap="square">
            <a:spAutoFit/>
          </a:bodyPr>
          <a:lstStyle/>
          <a:p>
            <a:r>
              <a:rPr lang="en-GB" sz="2800" b="1" dirty="0">
                <a:solidFill>
                  <a:srgbClr val="FF0000"/>
                </a:solidFill>
                <a:latin typeface="Times New Roman" panose="02020603050405020304" pitchFamily="18" charset="0"/>
                <a:cs typeface="Times New Roman" panose="02020603050405020304" pitchFamily="18" charset="0"/>
              </a:rPr>
              <a:t>Because it’s fun and good for health.</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6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995" y="138671"/>
            <a:ext cx="587409" cy="553842"/>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4" name="TextBox 3"/>
          <p:cNvSpPr txBox="1"/>
          <p:nvPr/>
        </p:nvSpPr>
        <p:spPr>
          <a:xfrm>
            <a:off x="2479916" y="2"/>
            <a:ext cx="7677504" cy="1246495"/>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Write a paragraph of 40-50 words about the sport / game you talked about in </a:t>
            </a:r>
            <a:r>
              <a:rPr lang="en-US" sz="2500" b="1" dirty="0">
                <a:solidFill>
                  <a:srgbClr val="FF0000"/>
                </a:solidFill>
                <a:effectLst>
                  <a:glow rad="88900">
                    <a:schemeClr val="bg1"/>
                  </a:glow>
                </a:effectLst>
                <a:latin typeface="Arial" panose="020B0604020202020204" pitchFamily="34" charset="0"/>
                <a:cs typeface="Arial" panose="020B0604020202020204" pitchFamily="34" charset="0"/>
              </a:rPr>
              <a:t>4</a:t>
            </a:r>
            <a:r>
              <a:rPr lang="en-US" sz="2500" b="1" dirty="0">
                <a:effectLst>
                  <a:glow rad="88900">
                    <a:schemeClr val="bg1"/>
                  </a:glow>
                </a:effectLst>
                <a:latin typeface="Arial" panose="020B0604020202020204" pitchFamily="34" charset="0"/>
                <a:cs typeface="Arial" panose="020B0604020202020204" pitchFamily="34" charset="0"/>
              </a:rPr>
              <a:t>. You can also refer to the listening passages.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3262" y="4812092"/>
            <a:ext cx="4945477" cy="2542986"/>
          </a:xfrm>
          <a:prstGeom prst="rect">
            <a:avLst/>
          </a:prstGeom>
        </p:spPr>
      </p:pic>
      <p:sp>
        <p:nvSpPr>
          <p:cNvPr id="14" name="Rectangle 13">
            <a:extLst>
              <a:ext uri="{FF2B5EF4-FFF2-40B4-BE49-F238E27FC236}">
                <a16:creationId xmlns:a16="http://schemas.microsoft.com/office/drawing/2014/main" id="{AB1656E4-F745-44CF-A2EE-F57F7832D435}"/>
              </a:ext>
            </a:extLst>
          </p:cNvPr>
          <p:cNvSpPr/>
          <p:nvPr/>
        </p:nvSpPr>
        <p:spPr>
          <a:xfrm>
            <a:off x="1915952" y="2045908"/>
            <a:ext cx="8241468" cy="579967"/>
          </a:xfrm>
          <a:prstGeom prst="rect">
            <a:avLst/>
          </a:prstGeom>
        </p:spPr>
        <p:txBody>
          <a:bodyPr wrap="square">
            <a:spAutoFit/>
          </a:bodyPr>
          <a:lstStyle/>
          <a:p>
            <a:pPr>
              <a:lnSpc>
                <a:spcPct val="150000"/>
              </a:lnSpc>
            </a:pPr>
            <a:r>
              <a:rPr lang="en-GB" sz="2400" b="1" dirty="0">
                <a:solidFill>
                  <a:srgbClr val="0033CC"/>
                </a:solidFill>
                <a:latin typeface="Times New Roman" panose="02020603050405020304" pitchFamily="18" charset="0"/>
                <a:cs typeface="Times New Roman" panose="02020603050405020304" pitchFamily="18" charset="0"/>
              </a:rPr>
              <a:t>I usually </a:t>
            </a:r>
            <a:r>
              <a:rPr lang="en-GB" sz="2400" b="1" u="sng" dirty="0">
                <a:solidFill>
                  <a:srgbClr val="FF0000"/>
                </a:solidFill>
                <a:latin typeface="Times New Roman" panose="02020603050405020304" pitchFamily="18" charset="0"/>
                <a:cs typeface="Times New Roman" panose="02020603050405020304" pitchFamily="18" charset="0"/>
              </a:rPr>
              <a:t>play badminton </a:t>
            </a:r>
            <a:r>
              <a:rPr lang="en-GB" sz="2400" b="1" dirty="0">
                <a:solidFill>
                  <a:srgbClr val="0033CC"/>
                </a:solidFill>
                <a:latin typeface="Times New Roman" panose="02020603050405020304" pitchFamily="18" charset="0"/>
                <a:cs typeface="Times New Roman" panose="02020603050405020304" pitchFamily="18" charset="0"/>
              </a:rPr>
              <a:t>after school with____________</a:t>
            </a:r>
          </a:p>
        </p:txBody>
      </p:sp>
    </p:spTree>
    <p:extLst>
      <p:ext uri="{BB962C8B-B14F-4D97-AF65-F5344CB8AC3E}">
        <p14:creationId xmlns:p14="http://schemas.microsoft.com/office/powerpoint/2010/main" val="22724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079844" y="1659850"/>
            <a:ext cx="1514902" cy="1988661"/>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4" name="Rounded Rectangle 3"/>
          <p:cNvSpPr/>
          <p:nvPr/>
        </p:nvSpPr>
        <p:spPr>
          <a:xfrm>
            <a:off x="5409947" y="1659850"/>
            <a:ext cx="1514902" cy="198866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5" name="Rounded Rectangle 4"/>
          <p:cNvSpPr/>
          <p:nvPr/>
        </p:nvSpPr>
        <p:spPr>
          <a:xfrm>
            <a:off x="7781508" y="4324441"/>
            <a:ext cx="1514902" cy="1978523"/>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6" name="Rounded Rectangle 5"/>
          <p:cNvSpPr/>
          <p:nvPr/>
        </p:nvSpPr>
        <p:spPr>
          <a:xfrm>
            <a:off x="7808804" y="1661079"/>
            <a:ext cx="1514902" cy="1988661"/>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7" name="Rounded Rectangle 6"/>
          <p:cNvSpPr/>
          <p:nvPr/>
        </p:nvSpPr>
        <p:spPr>
          <a:xfrm>
            <a:off x="3079844" y="4331300"/>
            <a:ext cx="1514902" cy="1978523"/>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8" name="Rounded Rectangle 7"/>
          <p:cNvSpPr/>
          <p:nvPr/>
        </p:nvSpPr>
        <p:spPr>
          <a:xfrm>
            <a:off x="5441902" y="4331300"/>
            <a:ext cx="1514902" cy="1978523"/>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9" name="Rounded Rectangle 8"/>
          <p:cNvSpPr/>
          <p:nvPr/>
        </p:nvSpPr>
        <p:spPr>
          <a:xfrm>
            <a:off x="7808804" y="1653705"/>
            <a:ext cx="1514902" cy="1988661"/>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3</a:t>
            </a:r>
            <a:endParaRPr lang="en-US" sz="6000" b="1" dirty="0">
              <a:solidFill>
                <a:srgbClr val="FFFF00"/>
              </a:solidFill>
            </a:endParaRPr>
          </a:p>
        </p:txBody>
      </p:sp>
      <p:sp>
        <p:nvSpPr>
          <p:cNvPr id="10" name="Rounded Rectangle 9"/>
          <p:cNvSpPr/>
          <p:nvPr/>
        </p:nvSpPr>
        <p:spPr>
          <a:xfrm>
            <a:off x="5441902" y="1637728"/>
            <a:ext cx="1514902" cy="1988661"/>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2</a:t>
            </a:r>
            <a:endParaRPr lang="en-US" sz="6000" b="1" dirty="0">
              <a:solidFill>
                <a:srgbClr val="FFFF00"/>
              </a:solidFill>
            </a:endParaRPr>
          </a:p>
        </p:txBody>
      </p:sp>
      <p:sp>
        <p:nvSpPr>
          <p:cNvPr id="11" name="Rounded Rectangle 10"/>
          <p:cNvSpPr/>
          <p:nvPr/>
        </p:nvSpPr>
        <p:spPr>
          <a:xfrm>
            <a:off x="3075000" y="1653704"/>
            <a:ext cx="1514902" cy="1988661"/>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1</a:t>
            </a:r>
            <a:endParaRPr lang="en-US" sz="6000" b="1" dirty="0">
              <a:solidFill>
                <a:srgbClr val="FFFF00"/>
              </a:solidFill>
            </a:endParaRPr>
          </a:p>
        </p:txBody>
      </p:sp>
      <p:sp>
        <p:nvSpPr>
          <p:cNvPr id="12" name="Rounded Rectangle 11"/>
          <p:cNvSpPr/>
          <p:nvPr/>
        </p:nvSpPr>
        <p:spPr>
          <a:xfrm>
            <a:off x="3079844" y="4296887"/>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4</a:t>
            </a:r>
            <a:endParaRPr lang="en-US" sz="6000" b="1" dirty="0">
              <a:solidFill>
                <a:srgbClr val="FFFF00"/>
              </a:solidFill>
            </a:endParaRPr>
          </a:p>
        </p:txBody>
      </p:sp>
      <p:sp>
        <p:nvSpPr>
          <p:cNvPr id="13" name="Rounded Rectangle 12"/>
          <p:cNvSpPr/>
          <p:nvPr/>
        </p:nvSpPr>
        <p:spPr>
          <a:xfrm>
            <a:off x="7781508" y="4324441"/>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6</a:t>
            </a:r>
            <a:endParaRPr lang="en-US" sz="6000" b="1" dirty="0">
              <a:solidFill>
                <a:srgbClr val="FFFF00"/>
              </a:solidFill>
            </a:endParaRPr>
          </a:p>
        </p:txBody>
      </p:sp>
      <p:sp>
        <p:nvSpPr>
          <p:cNvPr id="14" name="Rounded Rectangle 13"/>
          <p:cNvSpPr/>
          <p:nvPr/>
        </p:nvSpPr>
        <p:spPr>
          <a:xfrm>
            <a:off x="5450504" y="4304261"/>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5</a:t>
            </a:r>
            <a:endParaRPr lang="en-US" sz="6000" b="1" dirty="0">
              <a:solidFill>
                <a:srgbClr val="FFFF00"/>
              </a:solidFill>
            </a:endParaRPr>
          </a:p>
        </p:txBody>
      </p:sp>
      <p:sp>
        <p:nvSpPr>
          <p:cNvPr id="2" name="TextBox 1"/>
          <p:cNvSpPr txBox="1"/>
          <p:nvPr/>
        </p:nvSpPr>
        <p:spPr>
          <a:xfrm>
            <a:off x="2711354" y="27294"/>
            <a:ext cx="2688611" cy="584775"/>
          </a:xfrm>
          <a:prstGeom prst="rect">
            <a:avLst/>
          </a:prstGeom>
          <a:ln w="38100">
            <a:solidFill>
              <a:srgbClr val="FFC00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3200" b="1" dirty="0">
                <a:solidFill>
                  <a:srgbClr val="FF0000"/>
                </a:solidFill>
                <a:latin typeface=".VnArabia" pitchFamily="34" charset="0"/>
              </a:rPr>
              <a:t>* Warm  - up </a:t>
            </a:r>
            <a:endParaRPr lang="en-US" sz="3200" b="1" dirty="0">
              <a:solidFill>
                <a:srgbClr val="FF0000"/>
              </a:solidFill>
              <a:latin typeface=".VnArabia" pitchFamily="34" charset="0"/>
            </a:endParaRPr>
          </a:p>
        </p:txBody>
      </p:sp>
      <p:sp>
        <p:nvSpPr>
          <p:cNvPr id="15" name="TextBox 14"/>
          <p:cNvSpPr txBox="1"/>
          <p:nvPr/>
        </p:nvSpPr>
        <p:spPr>
          <a:xfrm>
            <a:off x="5843263" y="6403"/>
            <a:ext cx="4551783" cy="954107"/>
          </a:xfrm>
          <a:prstGeom prst="rect">
            <a:avLst/>
          </a:prstGeom>
          <a:noFill/>
        </p:spPr>
        <p:txBody>
          <a:bodyPr wrap="square" rtlCol="0">
            <a:spAutoFit/>
          </a:bodyPr>
          <a:lstStyle/>
          <a:p>
            <a:r>
              <a:rPr lang="en-GB" sz="2800" b="1" dirty="0">
                <a:solidFill>
                  <a:srgbClr val="0070C0"/>
                </a:solidFill>
              </a:rPr>
              <a:t>* Choose a number and answer the questions</a:t>
            </a:r>
            <a:endParaRPr lang="en-US" sz="2800" b="1" dirty="0">
              <a:solidFill>
                <a:srgbClr val="0070C0"/>
              </a:solidFill>
            </a:endParaRPr>
          </a:p>
        </p:txBody>
      </p:sp>
      <p:sp>
        <p:nvSpPr>
          <p:cNvPr id="17" name="TextBox 16"/>
          <p:cNvSpPr txBox="1"/>
          <p:nvPr/>
        </p:nvSpPr>
        <p:spPr>
          <a:xfrm>
            <a:off x="2452048" y="750627"/>
            <a:ext cx="6728352" cy="1200329"/>
          </a:xfrm>
          <a:prstGeom prst="rect">
            <a:avLst/>
          </a:prstGeom>
          <a:noFill/>
        </p:spPr>
        <p:txBody>
          <a:bodyPr wrap="square" rtlCol="0">
            <a:spAutoFit/>
          </a:bodyPr>
          <a:lstStyle/>
          <a:p>
            <a:pPr marL="342900" indent="-342900">
              <a:buAutoNum type="arabicPeriod"/>
            </a:pPr>
            <a:r>
              <a:rPr lang="en-GB" sz="2400" b="1" dirty="0"/>
              <a:t>Who is she/ he?</a:t>
            </a:r>
          </a:p>
          <a:p>
            <a:pPr marL="342900" indent="-342900">
              <a:buFontTx/>
              <a:buAutoNum type="arabicPeriod"/>
            </a:pPr>
            <a:r>
              <a:rPr lang="en-US" sz="2400" b="1" i="1" dirty="0"/>
              <a:t>What sport does he (she)  play?</a:t>
            </a:r>
            <a:endParaRPr lang="en-US" sz="2400" b="1" dirty="0"/>
          </a:p>
          <a:p>
            <a:endParaRPr lang="en-US" sz="2400" b="1" dirty="0"/>
          </a:p>
        </p:txBody>
      </p:sp>
      <p:sp>
        <p:nvSpPr>
          <p:cNvPr id="18" name="TextBox 17"/>
          <p:cNvSpPr txBox="1"/>
          <p:nvPr/>
        </p:nvSpPr>
        <p:spPr>
          <a:xfrm>
            <a:off x="3019891" y="3684896"/>
            <a:ext cx="828237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5650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6" presetClass="exit" presetSubtype="32" fill="hold" grpId="0" nodeType="clickEffect">
                                  <p:stCondLst>
                                    <p:cond delay="0"/>
                                  </p:stCondLst>
                                  <p:childTnLst>
                                    <p:animEffect transition="out" filter="circle(out)">
                                      <p:cBhvr>
                                        <p:cTn id="17" dur="1500"/>
                                        <p:tgtEl>
                                          <p:spTgt spid="9"/>
                                        </p:tgtEl>
                                      </p:cBhvr>
                                    </p:animEffect>
                                    <p:set>
                                      <p:cBhvr>
                                        <p:cTn id="18" dur="1" fill="hold">
                                          <p:stCondLst>
                                            <p:cond delay="1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45" presetClass="exit" presetSubtype="0" fill="hold" grpId="0" nodeType="clickEffect">
                                  <p:stCondLst>
                                    <p:cond delay="0"/>
                                  </p:stCondLst>
                                  <p:childTnLst>
                                    <p:animEffect transition="out" filter="fade">
                                      <p:cBhvr>
                                        <p:cTn id="23" dur="2000"/>
                                        <p:tgtEl>
                                          <p:spTgt spid="12"/>
                                        </p:tgtEl>
                                      </p:cBhvr>
                                    </p:animEffect>
                                    <p:anim calcmode="lin" valueType="num">
                                      <p:cBhvr>
                                        <p:cTn id="24"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2000"/>
                                        <p:tgtEl>
                                          <p:spTgt spid="12"/>
                                        </p:tgtEl>
                                        <p:attrNameLst>
                                          <p:attrName>ppt_h</p:attrName>
                                        </p:attrNameLst>
                                      </p:cBhvr>
                                      <p:tavLst>
                                        <p:tav tm="0">
                                          <p:val>
                                            <p:strVal val="ppt_h"/>
                                          </p:val>
                                        </p:tav>
                                        <p:tav tm="100000">
                                          <p:val>
                                            <p:strVal val="ppt_h"/>
                                          </p:val>
                                        </p:tav>
                                      </p:tavLst>
                                    </p:anim>
                                    <p:set>
                                      <p:cBhvr>
                                        <p:cTn id="26"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1000"/>
                                        <p:tgtEl>
                                          <p:spTgt spid="14"/>
                                        </p:tgtEl>
                                        <p:attrNameLst>
                                          <p:attrName>ppt_w</p:attrName>
                                        </p:attrNameLst>
                                      </p:cBhvr>
                                      <p:tavLst>
                                        <p:tav tm="0">
                                          <p:val>
                                            <p:strVal val="ppt_w"/>
                                          </p:val>
                                        </p:tav>
                                        <p:tav tm="100000">
                                          <p:val>
                                            <p:fltVal val="0"/>
                                          </p:val>
                                        </p:tav>
                                      </p:tavLst>
                                    </p:anim>
                                    <p:anim calcmode="lin" valueType="num">
                                      <p:cBhvr>
                                        <p:cTn id="32" dur="1000"/>
                                        <p:tgtEl>
                                          <p:spTgt spid="14"/>
                                        </p:tgtEl>
                                        <p:attrNameLst>
                                          <p:attrName>ppt_h</p:attrName>
                                        </p:attrNameLst>
                                      </p:cBhvr>
                                      <p:tavLst>
                                        <p:tav tm="0">
                                          <p:val>
                                            <p:strVal val="ppt_h"/>
                                          </p:val>
                                        </p:tav>
                                        <p:tav tm="100000">
                                          <p:val>
                                            <p:fltVal val="0"/>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grpId="0" nodeType="clickEffect">
                                  <p:stCondLst>
                                    <p:cond delay="0"/>
                                  </p:stCondLst>
                                  <p:childTnLst>
                                    <p:animEffect transition="out" filter="circle(out)">
                                      <p:cBhvr>
                                        <p:cTn id="39" dur="1500"/>
                                        <p:tgtEl>
                                          <p:spTgt spid="13"/>
                                        </p:tgtEl>
                                      </p:cBhvr>
                                    </p:animEffect>
                                    <p:set>
                                      <p:cBhvr>
                                        <p:cTn id="40" dur="1" fill="hold">
                                          <p:stCondLst>
                                            <p:cond delay="1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995" y="138671"/>
            <a:ext cx="587409" cy="553842"/>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4" name="TextBox 3"/>
          <p:cNvSpPr txBox="1"/>
          <p:nvPr/>
        </p:nvSpPr>
        <p:spPr>
          <a:xfrm>
            <a:off x="2479916" y="2"/>
            <a:ext cx="7677504" cy="1246495"/>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Write a paragraph of 40-50 words about the sport / game you talked about in </a:t>
            </a:r>
            <a:r>
              <a:rPr lang="en-US" sz="2500" b="1" dirty="0">
                <a:solidFill>
                  <a:srgbClr val="FF0000"/>
                </a:solidFill>
                <a:effectLst>
                  <a:glow rad="88900">
                    <a:schemeClr val="bg1"/>
                  </a:glow>
                </a:effectLst>
                <a:latin typeface="Arial" panose="020B0604020202020204" pitchFamily="34" charset="0"/>
                <a:cs typeface="Arial" panose="020B0604020202020204" pitchFamily="34" charset="0"/>
              </a:rPr>
              <a:t>4</a:t>
            </a:r>
            <a:r>
              <a:rPr lang="en-US" sz="2500" b="1" dirty="0">
                <a:effectLst>
                  <a:glow rad="88900">
                    <a:schemeClr val="bg1"/>
                  </a:glow>
                </a:effectLst>
                <a:latin typeface="Arial" panose="020B0604020202020204" pitchFamily="34" charset="0"/>
                <a:cs typeface="Arial" panose="020B0604020202020204" pitchFamily="34" charset="0"/>
              </a:rPr>
              <a:t>. You can also refer to the listening passages.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3262" y="4812092"/>
            <a:ext cx="4945477" cy="2542986"/>
          </a:xfrm>
          <a:prstGeom prst="rect">
            <a:avLst/>
          </a:prstGeom>
        </p:spPr>
      </p:pic>
      <p:sp>
        <p:nvSpPr>
          <p:cNvPr id="14" name="Rectangle 13">
            <a:extLst>
              <a:ext uri="{FF2B5EF4-FFF2-40B4-BE49-F238E27FC236}">
                <a16:creationId xmlns:a16="http://schemas.microsoft.com/office/drawing/2014/main" id="{AB1656E4-F745-44CF-A2EE-F57F7832D435}"/>
              </a:ext>
            </a:extLst>
          </p:cNvPr>
          <p:cNvSpPr/>
          <p:nvPr/>
        </p:nvSpPr>
        <p:spPr>
          <a:xfrm>
            <a:off x="1915952" y="2045908"/>
            <a:ext cx="8241468" cy="2795958"/>
          </a:xfrm>
          <a:prstGeom prst="rect">
            <a:avLst/>
          </a:prstGeom>
        </p:spPr>
        <p:txBody>
          <a:bodyPr wrap="square">
            <a:spAutoFit/>
          </a:bodyPr>
          <a:lstStyle/>
          <a:p>
            <a:pPr>
              <a:lnSpc>
                <a:spcPct val="150000"/>
              </a:lnSpc>
            </a:pPr>
            <a:r>
              <a:rPr lang="en-GB" sz="2400" b="1" dirty="0">
                <a:solidFill>
                  <a:srgbClr val="0033CC"/>
                </a:solidFill>
                <a:latin typeface="Times New Roman" panose="02020603050405020304" pitchFamily="18" charset="0"/>
                <a:cs typeface="Times New Roman" panose="02020603050405020304" pitchFamily="18" charset="0"/>
              </a:rPr>
              <a:t>I usually play badminton after school with my friend because to play this sport we need two players. I play badminton three times a week. To play badminton, I need two rackets ,one shuttlecock </a:t>
            </a:r>
            <a:r>
              <a:rPr lang="vi-VN" dirty="0">
                <a:solidFill>
                  <a:srgbClr val="FF0000"/>
                </a:solidFill>
              </a:rPr>
              <a:t>/∫ʌtlkɒk/</a:t>
            </a:r>
            <a:r>
              <a:rPr lang="vi-VN" b="1" dirty="0">
                <a:solidFill>
                  <a:srgbClr val="FF0000"/>
                </a:solidFill>
              </a:rPr>
              <a:t> </a:t>
            </a:r>
            <a:r>
              <a:rPr lang="en-GB" sz="2400" b="1" dirty="0">
                <a:solidFill>
                  <a:srgbClr val="0033CC"/>
                </a:solidFill>
                <a:latin typeface="Times New Roman" panose="02020603050405020304" pitchFamily="18" charset="0"/>
                <a:cs typeface="Times New Roman" panose="02020603050405020304" pitchFamily="18" charset="0"/>
              </a:rPr>
              <a:t>and net.  I love badminton very much because it’s fun and good for health.</a:t>
            </a:r>
          </a:p>
        </p:txBody>
      </p:sp>
    </p:spTree>
    <p:extLst>
      <p:ext uri="{BB962C8B-B14F-4D97-AF65-F5344CB8AC3E}">
        <p14:creationId xmlns:p14="http://schemas.microsoft.com/office/powerpoint/2010/main" val="269944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037699" y="1385168"/>
            <a:ext cx="8108302" cy="3903954"/>
          </a:xfrm>
          <a:prstGeom prst="rect">
            <a:avLst/>
          </a:prstGeom>
        </p:spPr>
        <p:txBody>
          <a:bodyPr wrap="square">
            <a:spAutoFit/>
          </a:bodyPr>
          <a:lstStyle/>
          <a:p>
            <a:pPr>
              <a:lnSpc>
                <a:spcPct val="150000"/>
              </a:lnSpc>
            </a:pPr>
            <a:r>
              <a:rPr lang="en-GB" sz="2400" b="1" dirty="0">
                <a:latin typeface="Times New Roman" pitchFamily="18" charset="0"/>
                <a:cs typeface="Times New Roman" pitchFamily="18" charset="0"/>
              </a:rPr>
              <a:t>My </a:t>
            </a:r>
            <a:r>
              <a:rPr lang="en-GB" sz="2400" b="1" dirty="0" err="1">
                <a:latin typeface="Times New Roman" pitchFamily="18" charset="0"/>
                <a:cs typeface="Times New Roman" pitchFamily="18" charset="0"/>
              </a:rPr>
              <a:t>favorite</a:t>
            </a:r>
            <a:r>
              <a:rPr lang="en-GB" sz="2400" b="1" dirty="0">
                <a:latin typeface="Times New Roman" pitchFamily="18" charset="0"/>
                <a:cs typeface="Times New Roman" pitchFamily="18" charset="0"/>
              </a:rPr>
              <a:t> sport is football. It’s a team sport. It usually lasts for 90 minutes for an official football match but we play only for 30 minutes. There are 11 players on each team. It’s very easy to play because we need only one ball and sport shoes to play.  I usually play football with my friends in the afternoon. I love football very much because it’s fun and good for health.</a:t>
            </a:r>
            <a:endParaRPr lang="en-US" sz="2400" b="1" dirty="0">
              <a:latin typeface="Times New Roman" pitchFamily="18" charset="0"/>
              <a:cs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995" y="138671"/>
            <a:ext cx="587409" cy="553842"/>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10" name="TextBox 9"/>
          <p:cNvSpPr txBox="1"/>
          <p:nvPr/>
        </p:nvSpPr>
        <p:spPr>
          <a:xfrm>
            <a:off x="2479916" y="2"/>
            <a:ext cx="7677504" cy="1246495"/>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Write a paragraph of 40-50 words about the sport / game you talked about in </a:t>
            </a:r>
            <a:r>
              <a:rPr lang="en-US" sz="2500" b="1" dirty="0">
                <a:solidFill>
                  <a:srgbClr val="FF0000"/>
                </a:solidFill>
                <a:effectLst>
                  <a:glow rad="88900">
                    <a:schemeClr val="bg1"/>
                  </a:glow>
                </a:effectLst>
                <a:latin typeface="Arial" panose="020B0604020202020204" pitchFamily="34" charset="0"/>
                <a:cs typeface="Arial" panose="020B0604020202020204" pitchFamily="34" charset="0"/>
              </a:rPr>
              <a:t>4</a:t>
            </a:r>
            <a:r>
              <a:rPr lang="en-US" sz="2500" b="1" dirty="0">
                <a:effectLst>
                  <a:glow rad="88900">
                    <a:schemeClr val="bg1"/>
                  </a:glow>
                </a:effectLst>
                <a:latin typeface="Arial" panose="020B0604020202020204" pitchFamily="34" charset="0"/>
                <a:cs typeface="Arial" panose="020B0604020202020204" pitchFamily="34" charset="0"/>
              </a:rPr>
              <a:t>. You can also refer to the listening passages.</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0848" y="4996740"/>
            <a:ext cx="3425589" cy="186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21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38112"/>
            <a:ext cx="9525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56429" y="2556601"/>
            <a:ext cx="7933899" cy="1754326"/>
          </a:xfrm>
          <a:prstGeom prst="rect">
            <a:avLst/>
          </a:prstGeom>
        </p:spPr>
        <p:txBody>
          <a:bodyPr wrap="square">
            <a:spAutoFit/>
          </a:bodyPr>
          <a:lstStyle/>
          <a:p>
            <a:pPr marL="571500" indent="-571500">
              <a:buFontTx/>
              <a:buChar char="-"/>
            </a:pPr>
            <a:r>
              <a:rPr lang="en-GB" sz="3600" b="1" dirty="0"/>
              <a:t>Rewrite the passage.</a:t>
            </a:r>
          </a:p>
          <a:p>
            <a:pPr marL="571500" indent="-571500">
              <a:buFontTx/>
              <a:buChar char="-"/>
            </a:pPr>
            <a:r>
              <a:rPr lang="en-GB" sz="3600" b="1" dirty="0"/>
              <a:t>Do ex D1,2,3 (P. 13)</a:t>
            </a:r>
          </a:p>
          <a:p>
            <a:r>
              <a:rPr lang="en-GB" sz="3600" b="1" dirty="0"/>
              <a:t>-     Prepare “ Looking back and project”</a:t>
            </a:r>
          </a:p>
        </p:txBody>
      </p:sp>
      <p:sp>
        <p:nvSpPr>
          <p:cNvPr id="4" name="Rectangle 3"/>
          <p:cNvSpPr/>
          <p:nvPr/>
        </p:nvSpPr>
        <p:spPr>
          <a:xfrm>
            <a:off x="3048000" y="381003"/>
            <a:ext cx="5943600" cy="1015651"/>
          </a:xfrm>
          <a:prstGeom prst="rect">
            <a:avLst/>
          </a:prstGeom>
          <a:noFill/>
        </p:spPr>
        <p:txBody>
          <a:bodyPr lIns="91427" tIns="45714" rIns="91427" bIns="45714">
            <a:spAutoFit/>
          </a:bodyPr>
          <a:lstStyle/>
          <a:p>
            <a:pPr algn="ctr">
              <a:defRPr/>
            </a:pPr>
            <a:r>
              <a:rPr lang="en-US" sz="60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017" y="4581330"/>
            <a:ext cx="3437567" cy="209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94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38112"/>
            <a:ext cx="9525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56429" y="2556601"/>
            <a:ext cx="7933899" cy="1200329"/>
          </a:xfrm>
          <a:prstGeom prst="rect">
            <a:avLst/>
          </a:prstGeom>
        </p:spPr>
        <p:txBody>
          <a:bodyPr wrap="square">
            <a:spAutoFit/>
          </a:bodyPr>
          <a:lstStyle/>
          <a:p>
            <a:r>
              <a:rPr lang="en-GB" sz="3600" b="1" dirty="0"/>
              <a:t>-     Rewrite the passage.</a:t>
            </a:r>
          </a:p>
          <a:p>
            <a:r>
              <a:rPr lang="en-GB" sz="3600" b="1" dirty="0"/>
              <a:t>-     Prepare “ Looking back and project”</a:t>
            </a:r>
          </a:p>
        </p:txBody>
      </p:sp>
      <p:sp>
        <p:nvSpPr>
          <p:cNvPr id="4" name="Rectangle 3"/>
          <p:cNvSpPr/>
          <p:nvPr/>
        </p:nvSpPr>
        <p:spPr>
          <a:xfrm>
            <a:off x="3048000" y="381003"/>
            <a:ext cx="5943600" cy="1015651"/>
          </a:xfrm>
          <a:prstGeom prst="rect">
            <a:avLst/>
          </a:prstGeom>
          <a:noFill/>
        </p:spPr>
        <p:txBody>
          <a:bodyPr lIns="91427" tIns="45714" rIns="91427" bIns="45714">
            <a:spAutoFit/>
          </a:bodyPr>
          <a:lstStyle/>
          <a:p>
            <a:pPr algn="ctr">
              <a:defRPr/>
            </a:pPr>
            <a:r>
              <a:rPr lang="en-US" sz="60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017" y="4067032"/>
            <a:ext cx="3437567" cy="26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6200"/>
            <a:ext cx="9067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t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901881"/>
            <a:ext cx="9144000" cy="522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18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0889" y="911225"/>
            <a:ext cx="7886700" cy="4351338"/>
          </a:xfrm>
        </p:spPr>
        <p:txBody>
          <a:bodyPr/>
          <a:lstStyle/>
          <a:p>
            <a:r>
              <a:rPr lang="en-GB" dirty="0"/>
              <a:t>My favourite sport is badminton.</a:t>
            </a:r>
          </a:p>
          <a:p>
            <a:r>
              <a:rPr lang="en-GB" dirty="0"/>
              <a:t> It’s an individual sport and a team sport.</a:t>
            </a:r>
          </a:p>
          <a:p>
            <a:r>
              <a:rPr lang="en-GB" dirty="0"/>
              <a:t>It may last about 90 minutes.</a:t>
            </a:r>
          </a:p>
          <a:p>
            <a:r>
              <a:rPr lang="en-GB" dirty="0"/>
              <a:t>There are about 2 or 4 player.</a:t>
            </a:r>
          </a:p>
          <a:p>
            <a:r>
              <a:rPr lang="en-GB" dirty="0"/>
              <a:t>It needs some equipment: racket, shuttlecock, net .</a:t>
            </a:r>
          </a:p>
          <a:p>
            <a:r>
              <a:rPr lang="en-GB" dirty="0"/>
              <a:t> I love badminton very much because it’s fun and good for health.</a:t>
            </a:r>
            <a:endParaRPr lang="en-US" dirty="0"/>
          </a:p>
        </p:txBody>
      </p:sp>
      <p:sp>
        <p:nvSpPr>
          <p:cNvPr id="2" name="TextBox 1"/>
          <p:cNvSpPr txBox="1"/>
          <p:nvPr/>
        </p:nvSpPr>
        <p:spPr>
          <a:xfrm>
            <a:off x="4212610" y="6285215"/>
            <a:ext cx="2552131" cy="369332"/>
          </a:xfrm>
          <a:prstGeom prst="rect">
            <a:avLst/>
          </a:prstGeom>
          <a:noFill/>
        </p:spPr>
        <p:txBody>
          <a:bodyPr wrap="square" rtlCol="0">
            <a:spAutoFit/>
          </a:bodyPr>
          <a:lstStyle/>
          <a:p>
            <a:r>
              <a:rPr lang="en-GB" b="1" dirty="0" err="1">
                <a:solidFill>
                  <a:srgbClr val="FF0000"/>
                </a:solidFill>
              </a:rPr>
              <a:t>Liên</a:t>
            </a:r>
            <a:r>
              <a:rPr lang="en-GB" b="1" dirty="0">
                <a:solidFill>
                  <a:srgbClr val="FF0000"/>
                </a:solidFill>
              </a:rPr>
              <a:t> </a:t>
            </a:r>
            <a:r>
              <a:rPr lang="en-GB" b="1" dirty="0" err="1">
                <a:solidFill>
                  <a:srgbClr val="FF0000"/>
                </a:solidFill>
              </a:rPr>
              <a:t>hệ</a:t>
            </a:r>
            <a:r>
              <a:rPr lang="en-GB" b="1" dirty="0">
                <a:solidFill>
                  <a:srgbClr val="FF0000"/>
                </a:solidFill>
              </a:rPr>
              <a:t> </a:t>
            </a:r>
            <a:r>
              <a:rPr lang="en-GB" b="1" dirty="0" err="1">
                <a:solidFill>
                  <a:srgbClr val="FF0000"/>
                </a:solidFill>
              </a:rPr>
              <a:t>Côi</a:t>
            </a:r>
            <a:r>
              <a:rPr lang="en-GB" b="1" dirty="0">
                <a:solidFill>
                  <a:srgbClr val="FF0000"/>
                </a:solidFill>
              </a:rPr>
              <a:t> </a:t>
            </a:r>
            <a:r>
              <a:rPr lang="en-GB" b="1" dirty="0" err="1">
                <a:solidFill>
                  <a:srgbClr val="FF0000"/>
                </a:solidFill>
              </a:rPr>
              <a:t>nguyễn</a:t>
            </a:r>
            <a:r>
              <a:rPr lang="en-GB" b="1" dirty="0">
                <a:solidFill>
                  <a:srgbClr val="FF0000"/>
                </a:solidFill>
              </a:rPr>
              <a:t> </a:t>
            </a:r>
            <a:r>
              <a:rPr lang="en-GB" b="1" dirty="0" err="1">
                <a:solidFill>
                  <a:srgbClr val="FF0000"/>
                </a:solidFill>
              </a:rPr>
              <a:t>nhé</a:t>
            </a:r>
            <a:r>
              <a:rPr lang="en-GB"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4831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66814"/>
            <a:ext cx="8229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6" y="-457200"/>
            <a:ext cx="12098693"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04866" y="880644"/>
            <a:ext cx="9750489" cy="769441"/>
          </a:xfrm>
          <a:prstGeom prst="rect">
            <a:avLst/>
          </a:prstGeom>
          <a:no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4400" b="1" dirty="0">
                <a:solidFill>
                  <a:srgbClr val="FFFF00"/>
                </a:solidFill>
              </a:rPr>
              <a:t>PERIOD 67: UNIT 8: SPORTS AND GAMES</a:t>
            </a:r>
            <a:endParaRPr lang="en-US" sz="4400" b="1" dirty="0">
              <a:solidFill>
                <a:srgbClr val="FFFF00"/>
              </a:solidFill>
            </a:endParaRPr>
          </a:p>
        </p:txBody>
      </p:sp>
      <p:sp>
        <p:nvSpPr>
          <p:cNvPr id="13" name="TextBox 12"/>
          <p:cNvSpPr txBox="1"/>
          <p:nvPr/>
        </p:nvSpPr>
        <p:spPr>
          <a:xfrm>
            <a:off x="3618742" y="1558202"/>
            <a:ext cx="5581241" cy="646331"/>
          </a:xfrm>
          <a:prstGeom prst="rect">
            <a:avLst/>
          </a:prstGeom>
          <a:noFill/>
        </p:spPr>
        <p:txBody>
          <a:bodyPr wrap="square" rtlCol="0">
            <a:spAutoFit/>
          </a:bodyPr>
          <a:lstStyle/>
          <a:p>
            <a:r>
              <a:rPr lang="en-GB" sz="3600" b="1" dirty="0">
                <a:solidFill>
                  <a:schemeClr val="bg1"/>
                </a:solidFill>
                <a:latin typeface=".VnBahamasBH" pitchFamily="34" charset="0"/>
              </a:rPr>
              <a:t>LESSON 6: SKILLS 2 (P. 23)</a:t>
            </a:r>
            <a:endParaRPr lang="en-US" sz="3600" b="1" dirty="0">
              <a:solidFill>
                <a:schemeClr val="bg1"/>
              </a:solidFill>
              <a:latin typeface=".VnBahamasBH" pitchFamily="34" charset="0"/>
            </a:endParaRPr>
          </a:p>
        </p:txBody>
      </p:sp>
      <p:sp>
        <p:nvSpPr>
          <p:cNvPr id="16" name="TextBox 15"/>
          <p:cNvSpPr txBox="1"/>
          <p:nvPr/>
        </p:nvSpPr>
        <p:spPr>
          <a:xfrm>
            <a:off x="2744322" y="2109921"/>
            <a:ext cx="5154714" cy="1323439"/>
          </a:xfrm>
          <a:prstGeom prst="rect">
            <a:avLst/>
          </a:prstGeom>
          <a:noFill/>
        </p:spPr>
        <p:txBody>
          <a:bodyPr wrap="square" rtlCol="0">
            <a:spAutoFit/>
          </a:bodyPr>
          <a:lstStyle/>
          <a:p>
            <a:pPr algn="ctr"/>
            <a:r>
              <a:rPr lang="en-US" sz="4000" b="1" dirty="0">
                <a:solidFill>
                  <a:srgbClr val="FFFF00"/>
                </a:solidFill>
              </a:rPr>
              <a:t>* Listening</a:t>
            </a:r>
          </a:p>
          <a:p>
            <a:pPr algn="ctr"/>
            <a:r>
              <a:rPr lang="en-US" sz="4000" b="1" dirty="0">
                <a:solidFill>
                  <a:srgbClr val="FFFF00"/>
                </a:solidFill>
              </a:rPr>
              <a:t>* Writing</a:t>
            </a:r>
          </a:p>
        </p:txBody>
      </p:sp>
      <p:sp>
        <p:nvSpPr>
          <p:cNvPr id="15" name="TextBox 14">
            <a:extLst>
              <a:ext uri="{FF2B5EF4-FFF2-40B4-BE49-F238E27FC236}">
                <a16:creationId xmlns:a16="http://schemas.microsoft.com/office/drawing/2014/main" id="{57D2EF36-9C03-4A03-B4C3-80A8AB00744D}"/>
              </a:ext>
            </a:extLst>
          </p:cNvPr>
          <p:cNvSpPr txBox="1"/>
          <p:nvPr/>
        </p:nvSpPr>
        <p:spPr>
          <a:xfrm>
            <a:off x="1174102" y="3429000"/>
            <a:ext cx="9843796" cy="1596143"/>
          </a:xfrm>
          <a:prstGeom prst="rect">
            <a:avLst/>
          </a:prstGeom>
          <a:noFill/>
        </p:spPr>
        <p:txBody>
          <a:bodyPr wrap="square">
            <a:spAutoFit/>
          </a:bodyPr>
          <a:lstStyle/>
          <a:p>
            <a:pPr>
              <a:lnSpc>
                <a:spcPct val="115000"/>
              </a:lnSpc>
              <a:spcAft>
                <a:spcPts val="10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Use the lexical items related to the topic </a:t>
            </a:r>
            <a:r>
              <a:rPr lang="en-US" sz="2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Sports and games</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Listen for general and specific information about people’s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favourite</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sports;</a:t>
            </a:r>
            <a:endParaRPr lang="vi-VN"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Write a passage about your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favourite</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sport</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4">
            <a:extLst>
              <a:ext uri="{FF2B5EF4-FFF2-40B4-BE49-F238E27FC236}">
                <a16:creationId xmlns:a16="http://schemas.microsoft.com/office/drawing/2014/main" id="{90389D7F-0CC3-4BD5-BA2F-374DBCDDA8CB}"/>
              </a:ext>
            </a:extLst>
          </p:cNvPr>
          <p:cNvSpPr txBox="1"/>
          <p:nvPr/>
        </p:nvSpPr>
        <p:spPr>
          <a:xfrm>
            <a:off x="2588032" y="229010"/>
            <a:ext cx="8549174" cy="70788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3D1DD74-912C-4BD9-BFB2-9144CFB73BD9}" type="datetime2">
              <a:rPr lang="en-US" altLang="vi-VN" sz="4000" b="1" smtClean="0">
                <a:solidFill>
                  <a:srgbClr val="0FB7BD"/>
                </a:solidFill>
                <a:latin typeface="Arial" panose="020B0604020202020204" pitchFamily="34" charset="0"/>
              </a:rPr>
              <a:pPr/>
              <a:t>Tuesday, February 20, 2024</a:t>
            </a:fld>
            <a:endParaRPr lang="vi-VN" sz="4000" dirty="0">
              <a:solidFill>
                <a:srgbClr val="0FB7BD"/>
              </a:solidFill>
            </a:endParaRPr>
          </a:p>
        </p:txBody>
      </p:sp>
    </p:spTree>
    <p:extLst>
      <p:ext uri="{BB962C8B-B14F-4D97-AF65-F5344CB8AC3E}">
        <p14:creationId xmlns:p14="http://schemas.microsoft.com/office/powerpoint/2010/main" val="33957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96" y="0"/>
            <a:ext cx="115792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085" y="416040"/>
            <a:ext cx="627229" cy="681509"/>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1" name="TextBox 10"/>
          <p:cNvSpPr txBox="1"/>
          <p:nvPr/>
        </p:nvSpPr>
        <p:spPr>
          <a:xfrm>
            <a:off x="2351313" y="606898"/>
            <a:ext cx="7783288" cy="492443"/>
          </a:xfrm>
          <a:prstGeom prst="rect">
            <a:avLst/>
          </a:prstGeom>
          <a:noFill/>
        </p:spPr>
        <p:txBody>
          <a:bodyPr wrap="square" rtlCol="0">
            <a:spAutoFit/>
          </a:bodyPr>
          <a:lstStyle/>
          <a:p>
            <a:pPr algn="just"/>
            <a:r>
              <a:rPr lang="en-US" sz="2600" b="1" dirty="0">
                <a:effectLst>
                  <a:glow rad="88900">
                    <a:schemeClr val="bg1"/>
                  </a:glow>
                </a:effectLst>
                <a:latin typeface="Arial" panose="020B0604020202020204" pitchFamily="34" charset="0"/>
                <a:cs typeface="Arial" panose="020B0604020202020204" pitchFamily="34" charset="0"/>
              </a:rPr>
              <a:t>Listen to the passages. Who are they about?</a:t>
            </a:r>
          </a:p>
        </p:txBody>
      </p:sp>
      <p:pic>
        <p:nvPicPr>
          <p:cNvPr id="12" name="B2_12">
            <a:hlinkClick r:id="" action="ppaction://media"/>
            <a:extLst>
              <a:ext uri="{FF2B5EF4-FFF2-40B4-BE49-F238E27FC236}">
                <a16:creationId xmlns:a16="http://schemas.microsoft.com/office/drawing/2014/main" id="{F62B4394-8176-4BBE-8C17-12E947FAE7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70257" y="223065"/>
            <a:ext cx="487363" cy="487363"/>
          </a:xfrm>
          <a:prstGeom prst="rect">
            <a:avLst/>
          </a:prstGeom>
        </p:spPr>
      </p:pic>
      <p:sp>
        <p:nvSpPr>
          <p:cNvPr id="13" name="TextBox 12">
            <a:extLst>
              <a:ext uri="{FF2B5EF4-FFF2-40B4-BE49-F238E27FC236}">
                <a16:creationId xmlns:a16="http://schemas.microsoft.com/office/drawing/2014/main" id="{E7F1B93B-3035-42BC-B3C7-3F49BF3F3CC0}"/>
              </a:ext>
            </a:extLst>
          </p:cNvPr>
          <p:cNvSpPr txBox="1"/>
          <p:nvPr/>
        </p:nvSpPr>
        <p:spPr>
          <a:xfrm>
            <a:off x="3651827" y="2833092"/>
            <a:ext cx="4888346" cy="1191816"/>
          </a:xfrm>
          <a:prstGeom prst="roundRect">
            <a:avLst/>
          </a:prstGeom>
          <a:noFill/>
          <a:ln w="28575">
            <a:solidFill>
              <a:srgbClr val="00B050"/>
            </a:solidFill>
          </a:ln>
        </p:spPr>
        <p:txBody>
          <a:bodyPr wrap="square">
            <a:spAutoFit/>
          </a:bodyPr>
          <a:lstStyle/>
          <a:p>
            <a:pPr algn="ctr"/>
            <a:r>
              <a:rPr lang="en-US" sz="3200" b="1" dirty="0">
                <a:solidFill>
                  <a:srgbClr val="0070C0"/>
                </a:solidFill>
              </a:rPr>
              <a:t>The listening passages are about </a:t>
            </a:r>
            <a:r>
              <a:rPr lang="en-US" sz="3200" b="1" dirty="0">
                <a:solidFill>
                  <a:srgbClr val="FF0000"/>
                </a:solidFill>
              </a:rPr>
              <a:t>Hai </a:t>
            </a:r>
            <a:r>
              <a:rPr lang="en-US" sz="3200" b="1" dirty="0">
                <a:solidFill>
                  <a:srgbClr val="0070C0"/>
                </a:solidFill>
              </a:rPr>
              <a:t>and </a:t>
            </a:r>
            <a:r>
              <a:rPr lang="en-US" sz="3200" b="1" dirty="0">
                <a:solidFill>
                  <a:srgbClr val="FF0000"/>
                </a:solidFill>
              </a:rPr>
              <a:t>Alice.</a:t>
            </a:r>
          </a:p>
        </p:txBody>
      </p:sp>
      <p:sp>
        <p:nvSpPr>
          <p:cNvPr id="14" name="Rectangle 13"/>
          <p:cNvSpPr/>
          <p:nvPr/>
        </p:nvSpPr>
        <p:spPr>
          <a:xfrm>
            <a:off x="3225015" y="-6797"/>
            <a:ext cx="2466509" cy="707886"/>
          </a:xfrm>
          <a:prstGeom prst="rect">
            <a:avLst/>
          </a:prstGeom>
        </p:spPr>
        <p:txBody>
          <a:bodyPr wrap="none">
            <a:spAutoFit/>
          </a:bodyPr>
          <a:lstStyle/>
          <a:p>
            <a:pPr lvl="0" algn="ctr"/>
            <a:r>
              <a:rPr lang="en-US" sz="4000" b="1" dirty="0">
                <a:solidFill>
                  <a:schemeClr val="accent5">
                    <a:lumMod val="75000"/>
                  </a:schemeClr>
                </a:solidFill>
              </a:rPr>
              <a:t>I. Listening</a:t>
            </a:r>
          </a:p>
        </p:txBody>
      </p:sp>
    </p:spTree>
    <p:extLst>
      <p:ext uri="{BB962C8B-B14F-4D97-AF65-F5344CB8AC3E}">
        <p14:creationId xmlns:p14="http://schemas.microsoft.com/office/powerpoint/2010/main" val="34190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73"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52650" y="1771033"/>
            <a:ext cx="7886700" cy="4351338"/>
          </a:xfrm>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085" y="104779"/>
            <a:ext cx="62722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2368245" y="81119"/>
            <a:ext cx="7906536" cy="892552"/>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to the passages again. Then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for each sentence. </a:t>
            </a:r>
          </a:p>
        </p:txBody>
      </p:sp>
      <p:graphicFrame>
        <p:nvGraphicFramePr>
          <p:cNvPr id="7" name="Table 6"/>
          <p:cNvGraphicFramePr>
            <a:graphicFrameLocks noGrp="1"/>
          </p:cNvGraphicFramePr>
          <p:nvPr>
            <p:extLst>
              <p:ext uri="{D42A27DB-BD31-4B8C-83A1-F6EECF244321}">
                <p14:modId xmlns:p14="http://schemas.microsoft.com/office/powerpoint/2010/main" val="3543307652"/>
              </p:ext>
            </p:extLst>
          </p:nvPr>
        </p:nvGraphicFramePr>
        <p:xfrm>
          <a:off x="1919786" y="1054316"/>
          <a:ext cx="8126492" cy="5134264"/>
        </p:xfrm>
        <a:graphic>
          <a:graphicData uri="http://schemas.openxmlformats.org/drawingml/2006/table">
            <a:tbl>
              <a:tblPr firstRow="1" bandRow="1">
                <a:tableStyleId>{00A15C55-8517-42AA-B614-E9B94910E393}</a:tableStyleId>
              </a:tblPr>
              <a:tblGrid>
                <a:gridCol w="6541095">
                  <a:extLst>
                    <a:ext uri="{9D8B030D-6E8A-4147-A177-3AD203B41FA5}">
                      <a16:colId xmlns:a16="http://schemas.microsoft.com/office/drawing/2014/main" val="20000"/>
                    </a:ext>
                  </a:extLst>
                </a:gridCol>
                <a:gridCol w="801606">
                  <a:extLst>
                    <a:ext uri="{9D8B030D-6E8A-4147-A177-3AD203B41FA5}">
                      <a16:colId xmlns:a16="http://schemas.microsoft.com/office/drawing/2014/main" val="20001"/>
                    </a:ext>
                  </a:extLst>
                </a:gridCol>
                <a:gridCol w="783791">
                  <a:extLst>
                    <a:ext uri="{9D8B030D-6E8A-4147-A177-3AD203B41FA5}">
                      <a16:colId xmlns:a16="http://schemas.microsoft.com/office/drawing/2014/main" val="20002"/>
                    </a:ext>
                  </a:extLst>
                </a:gridCol>
              </a:tblGrid>
              <a:tr h="691574">
                <a:tc>
                  <a:txBody>
                    <a:bodyPr/>
                    <a:lstStyle/>
                    <a:p>
                      <a:endParaRPr lang="en-US" sz="2400" dirty="0">
                        <a:solidFill>
                          <a:schemeClr val="tx1"/>
                        </a:solidFill>
                      </a:endParaRPr>
                    </a:p>
                  </a:txBody>
                  <a:tcPr anchor="ctr">
                    <a:solidFill>
                      <a:schemeClr val="accent6">
                        <a:lumMod val="60000"/>
                        <a:lumOff val="40000"/>
                      </a:schemeClr>
                    </a:solidFill>
                  </a:tcPr>
                </a:tc>
                <a:tc>
                  <a:txBody>
                    <a:bodyPr/>
                    <a:lstStyle/>
                    <a:p>
                      <a:pPr algn="ctr"/>
                      <a:r>
                        <a:rPr lang="en-US" sz="3200" dirty="0">
                          <a:solidFill>
                            <a:srgbClr val="FF0000"/>
                          </a:solidFill>
                        </a:rPr>
                        <a:t>T</a:t>
                      </a:r>
                    </a:p>
                  </a:txBody>
                  <a:tcPr anchor="ctr">
                    <a:solidFill>
                      <a:schemeClr val="accent6">
                        <a:lumMod val="60000"/>
                        <a:lumOff val="40000"/>
                      </a:schemeClr>
                    </a:solidFill>
                  </a:tcPr>
                </a:tc>
                <a:tc>
                  <a:txBody>
                    <a:bodyPr/>
                    <a:lstStyle/>
                    <a:p>
                      <a:pPr algn="ctr"/>
                      <a:r>
                        <a:rPr lang="en-US" sz="3200" dirty="0">
                          <a:solidFill>
                            <a:srgbClr val="FF0000"/>
                          </a:solidFill>
                        </a:rPr>
                        <a:t>F</a:t>
                      </a:r>
                    </a:p>
                  </a:txBody>
                  <a:tcPr anchor="ctr">
                    <a:solidFill>
                      <a:schemeClr val="accent6">
                        <a:lumMod val="60000"/>
                        <a:lumOff val="40000"/>
                      </a:schemeClr>
                    </a:solidFill>
                  </a:tcPr>
                </a:tc>
                <a:extLst>
                  <a:ext uri="{0D108BD9-81ED-4DB2-BD59-A6C34878D82A}">
                    <a16:rowId xmlns:a16="http://schemas.microsoft.com/office/drawing/2014/main" val="10000"/>
                  </a:ext>
                </a:extLst>
              </a:tr>
              <a:tr h="888538">
                <a:tc>
                  <a:txBody>
                    <a:bodyPr/>
                    <a:lstStyle/>
                    <a:p>
                      <a:r>
                        <a:rPr lang="en-US" sz="2400" b="1" dirty="0">
                          <a:solidFill>
                            <a:srgbClr val="0070C0"/>
                          </a:solidFill>
                        </a:rPr>
                        <a:t>1. </a:t>
                      </a:r>
                      <a:r>
                        <a:rPr lang="en-US" sz="2400" b="1" dirty="0">
                          <a:solidFill>
                            <a:schemeClr val="tx1"/>
                          </a:solidFill>
                        </a:rPr>
                        <a:t>The passages are about two sportsmen.</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1"/>
                  </a:ext>
                </a:extLst>
              </a:tr>
              <a:tr h="888538">
                <a:tc>
                  <a:txBody>
                    <a:bodyPr/>
                    <a:lstStyle/>
                    <a:p>
                      <a:r>
                        <a:rPr lang="en-US" sz="2400" b="1" kern="1200" dirty="0">
                          <a:solidFill>
                            <a:srgbClr val="0070C0"/>
                          </a:solidFill>
                        </a:rPr>
                        <a:t>2.</a:t>
                      </a:r>
                      <a:r>
                        <a:rPr lang="en-US" sz="2400" b="1" dirty="0">
                          <a:solidFill>
                            <a:schemeClr val="tx1"/>
                          </a:solidFill>
                        </a:rPr>
                        <a:t> </a:t>
                      </a:r>
                      <a:r>
                        <a:rPr lang="en-US" sz="2400" b="1" dirty="0" err="1">
                          <a:solidFill>
                            <a:schemeClr val="tx1"/>
                          </a:solidFill>
                        </a:rPr>
                        <a:t>Hai</a:t>
                      </a:r>
                      <a:r>
                        <a:rPr lang="en-US" sz="2400" b="1" dirty="0">
                          <a:solidFill>
                            <a:schemeClr val="tx1"/>
                          </a:solidFill>
                        </a:rPr>
                        <a:t> goes cycling at the weekend.</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2"/>
                  </a:ext>
                </a:extLst>
              </a:tr>
              <a:tr h="888538">
                <a:tc>
                  <a:txBody>
                    <a:bodyPr/>
                    <a:lstStyle/>
                    <a:p>
                      <a:r>
                        <a:rPr lang="en-US" sz="2400" b="1" kern="1200" dirty="0">
                          <a:solidFill>
                            <a:srgbClr val="0070C0"/>
                          </a:solidFill>
                        </a:rPr>
                        <a:t>3. </a:t>
                      </a:r>
                      <a:r>
                        <a:rPr lang="en-US" sz="2400" b="1" dirty="0" err="1">
                          <a:solidFill>
                            <a:schemeClr val="tx1"/>
                          </a:solidFill>
                        </a:rPr>
                        <a:t>Hai’s</a:t>
                      </a:r>
                      <a:r>
                        <a:rPr lang="en-US" sz="2400" b="1" dirty="0">
                          <a:solidFill>
                            <a:schemeClr val="tx1"/>
                          </a:solidFill>
                        </a:rPr>
                        <a:t> </a:t>
                      </a:r>
                      <a:r>
                        <a:rPr lang="en-US" sz="2400" b="1" dirty="0" err="1">
                          <a:solidFill>
                            <a:schemeClr val="tx1"/>
                          </a:solidFill>
                        </a:rPr>
                        <a:t>favourite</a:t>
                      </a:r>
                      <a:r>
                        <a:rPr lang="en-US" sz="2400" b="1" dirty="0">
                          <a:solidFill>
                            <a:schemeClr val="tx1"/>
                          </a:solidFill>
                        </a:rPr>
                        <a:t> sport is karate.</a:t>
                      </a: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3"/>
                  </a:ext>
                </a:extLst>
              </a:tr>
              <a:tr h="888538">
                <a:tc>
                  <a:txBody>
                    <a:bodyPr/>
                    <a:lstStyle/>
                    <a:p>
                      <a:r>
                        <a:rPr lang="en-US" sz="2400" b="1" kern="1200" dirty="0">
                          <a:solidFill>
                            <a:srgbClr val="0070C0"/>
                          </a:solidFill>
                        </a:rPr>
                        <a:t>4.</a:t>
                      </a:r>
                      <a:r>
                        <a:rPr lang="en-US" sz="2400" b="1" dirty="0">
                          <a:solidFill>
                            <a:schemeClr val="tx1"/>
                          </a:solidFill>
                        </a:rPr>
                        <a:t> Alice doesn’t like doing sport very much.</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4"/>
                  </a:ext>
                </a:extLst>
              </a:tr>
              <a:tr h="888538">
                <a:tc>
                  <a:txBody>
                    <a:bodyPr/>
                    <a:lstStyle/>
                    <a:p>
                      <a:r>
                        <a:rPr lang="en-US" sz="2400" b="1" kern="1200" dirty="0">
                          <a:solidFill>
                            <a:srgbClr val="0070C0"/>
                          </a:solidFill>
                        </a:rPr>
                        <a:t>5.</a:t>
                      </a:r>
                      <a:r>
                        <a:rPr lang="en-US" sz="2400" b="1" dirty="0">
                          <a:solidFill>
                            <a:schemeClr val="tx1"/>
                          </a:solidFill>
                        </a:rPr>
                        <a:t> Alice plays computer games every day.</a:t>
                      </a:r>
                    </a:p>
                  </a:txBody>
                  <a:tcPr anchor="ctr"/>
                </a:tc>
                <a:tc>
                  <a:txBody>
                    <a:bodyPr/>
                    <a:lstStyle/>
                    <a:p>
                      <a:endParaRPr lang="en-US" sz="2400">
                        <a:solidFill>
                          <a:schemeClr val="tx1"/>
                        </a:solidFill>
                      </a:endParaRPr>
                    </a:p>
                  </a:txBody>
                  <a:tcPr anchor="ctr"/>
                </a:tc>
                <a:tc>
                  <a:txBody>
                    <a:bodyPr/>
                    <a:lstStyle/>
                    <a:p>
                      <a:endParaRPr lang="en-US" sz="2400" dirty="0">
                        <a:solidFill>
                          <a:schemeClr val="tx1"/>
                        </a:solidFill>
                      </a:endParaRPr>
                    </a:p>
                  </a:txBody>
                  <a:tcPr anchor="ctr"/>
                </a:tc>
                <a:extLst>
                  <a:ext uri="{0D108BD9-81ED-4DB2-BD59-A6C34878D82A}">
                    <a16:rowId xmlns:a16="http://schemas.microsoft.com/office/drawing/2014/main" val="10005"/>
                  </a:ext>
                </a:extLst>
              </a:tr>
            </a:tbl>
          </a:graphicData>
        </a:graphic>
      </p:graphicFrame>
      <p:pic>
        <p:nvPicPr>
          <p:cNvPr id="8" name="B2_13">
            <a:hlinkClick r:id="" action="ppaction://media"/>
            <a:extLst>
              <a:ext uri="{FF2B5EF4-FFF2-40B4-BE49-F238E27FC236}">
                <a16:creationId xmlns:a16="http://schemas.microsoft.com/office/drawing/2014/main" id="{7596677F-8B5B-4EC8-864C-A35AF9962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3089" y="456640"/>
            <a:ext cx="487363" cy="487363"/>
          </a:xfrm>
          <a:prstGeom prst="rect">
            <a:avLst/>
          </a:prstGeom>
        </p:spPr>
      </p:pic>
      <p:sp>
        <p:nvSpPr>
          <p:cNvPr id="9" name="Rounded Rectangle 3">
            <a:hlinkClick r:id="rId7" action="ppaction://hlinksldjump"/>
            <a:extLst>
              <a:ext uri="{FF2B5EF4-FFF2-40B4-BE49-F238E27FC236}">
                <a16:creationId xmlns:a16="http://schemas.microsoft.com/office/drawing/2014/main" id="{755CCFBB-FC88-4747-B9D1-9C41D35C8C3F}"/>
              </a:ext>
            </a:extLst>
          </p:cNvPr>
          <p:cNvSpPr/>
          <p:nvPr/>
        </p:nvSpPr>
        <p:spPr>
          <a:xfrm>
            <a:off x="3646510" y="6397308"/>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Audio script</a:t>
            </a:r>
          </a:p>
        </p:txBody>
      </p:sp>
      <p:sp>
        <p:nvSpPr>
          <p:cNvPr id="10" name="TextBox 9">
            <a:extLst>
              <a:ext uri="{FF2B5EF4-FFF2-40B4-BE49-F238E27FC236}">
                <a16:creationId xmlns:a16="http://schemas.microsoft.com/office/drawing/2014/main" id="{5AB12151-2C92-4298-BDA1-AEB9467CDE62}"/>
              </a:ext>
            </a:extLst>
          </p:cNvPr>
          <p:cNvSpPr txBox="1"/>
          <p:nvPr/>
        </p:nvSpPr>
        <p:spPr>
          <a:xfrm>
            <a:off x="9359700" y="1967870"/>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1" name="TextBox 10">
            <a:extLst>
              <a:ext uri="{FF2B5EF4-FFF2-40B4-BE49-F238E27FC236}">
                <a16:creationId xmlns:a16="http://schemas.microsoft.com/office/drawing/2014/main" id="{F5782ED8-A260-474F-B47E-B7A7BF1E164F}"/>
              </a:ext>
            </a:extLst>
          </p:cNvPr>
          <p:cNvSpPr txBox="1"/>
          <p:nvPr/>
        </p:nvSpPr>
        <p:spPr>
          <a:xfrm>
            <a:off x="8556137" y="2851189"/>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2" name="TextBox 11">
            <a:extLst>
              <a:ext uri="{FF2B5EF4-FFF2-40B4-BE49-F238E27FC236}">
                <a16:creationId xmlns:a16="http://schemas.microsoft.com/office/drawing/2014/main" id="{A4C26E3A-5CFE-4166-9434-9FDF0C23C342}"/>
              </a:ext>
            </a:extLst>
          </p:cNvPr>
          <p:cNvSpPr txBox="1"/>
          <p:nvPr/>
        </p:nvSpPr>
        <p:spPr>
          <a:xfrm>
            <a:off x="8556137" y="3796510"/>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3" name="TextBox 12">
            <a:extLst>
              <a:ext uri="{FF2B5EF4-FFF2-40B4-BE49-F238E27FC236}">
                <a16:creationId xmlns:a16="http://schemas.microsoft.com/office/drawing/2014/main" id="{B98A6DA0-BC73-4DFD-9836-DFA16B27E3AF}"/>
              </a:ext>
            </a:extLst>
          </p:cNvPr>
          <p:cNvSpPr txBox="1"/>
          <p:nvPr/>
        </p:nvSpPr>
        <p:spPr>
          <a:xfrm>
            <a:off x="8605418" y="4685554"/>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4" name="TextBox 13">
            <a:extLst>
              <a:ext uri="{FF2B5EF4-FFF2-40B4-BE49-F238E27FC236}">
                <a16:creationId xmlns:a16="http://schemas.microsoft.com/office/drawing/2014/main" id="{4CEAA517-BD42-4264-AD8E-570765E743BA}"/>
              </a:ext>
            </a:extLst>
          </p:cNvPr>
          <p:cNvSpPr txBox="1"/>
          <p:nvPr/>
        </p:nvSpPr>
        <p:spPr>
          <a:xfrm>
            <a:off x="9421090" y="5527613"/>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Tree>
    <p:extLst>
      <p:ext uri="{BB962C8B-B14F-4D97-AF65-F5344CB8AC3E}">
        <p14:creationId xmlns:p14="http://schemas.microsoft.com/office/powerpoint/2010/main" val="295802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0960" fill="hold"/>
                                        <p:tgtEl>
                                          <p:spTgt spid="8"/>
                                        </p:tgtEl>
                                      </p:cBhvr>
                                    </p:cmd>
                                  </p:childTnLst>
                                </p:cTn>
                              </p:par>
                            </p:childTnLst>
                          </p:cTn>
                        </p:par>
                      </p:childTnLst>
                    </p:cTn>
                  </p:par>
                </p:childTnLst>
              </p:cTn>
              <p:nextCondLst>
                <p:cond evt="onClick" delay="0">
                  <p:tgtEl>
                    <p:spTgt spid="8"/>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026451-7CAD-40A5-AEBE-78D89C7A9DA2}"/>
              </a:ext>
            </a:extLst>
          </p:cNvPr>
          <p:cNvSpPr txBox="1"/>
          <p:nvPr/>
        </p:nvSpPr>
        <p:spPr>
          <a:xfrm>
            <a:off x="466530" y="985182"/>
            <a:ext cx="11122089" cy="5565947"/>
          </a:xfrm>
          <a:prstGeom prst="rect">
            <a:avLst/>
          </a:prstGeom>
          <a:noFill/>
        </p:spPr>
        <p:txBody>
          <a:bodyPr wrap="square">
            <a:spAutoFit/>
          </a:bodyPr>
          <a:lstStyle/>
          <a:p>
            <a:pPr algn="just">
              <a:lnSpc>
                <a:spcPct val="150000"/>
              </a:lnSpc>
            </a:pPr>
            <a:r>
              <a:rPr lang="en-US" sz="2400" b="1" i="0" dirty="0">
                <a:solidFill>
                  <a:srgbClr val="0033CC"/>
                </a:solidFill>
                <a:effectLst/>
                <a:latin typeface="Times New Roman" panose="02020603050405020304" pitchFamily="18" charset="0"/>
                <a:cs typeface="Times New Roman" panose="02020603050405020304" pitchFamily="18" charset="0"/>
              </a:rPr>
              <a:t>Hello. My name's Hai. I love sport. I play volleyball at school and I often go cycling with my dad at </a:t>
            </a:r>
            <a:r>
              <a:rPr lang="en-US" sz="2400" b="1" i="0" dirty="0" err="1">
                <a:solidFill>
                  <a:srgbClr val="0033CC"/>
                </a:solidFill>
                <a:effectLst/>
                <a:latin typeface="Times New Roman" panose="02020603050405020304" pitchFamily="18" charset="0"/>
                <a:cs typeface="Times New Roman" panose="02020603050405020304" pitchFamily="18" charset="0"/>
              </a:rPr>
              <a:t>theweekend</a:t>
            </a:r>
            <a:r>
              <a:rPr lang="en-US" sz="2400" b="1" i="0" dirty="0">
                <a:solidFill>
                  <a:srgbClr val="0033CC"/>
                </a:solidFill>
                <a:effectLst/>
                <a:latin typeface="Times New Roman" panose="02020603050405020304" pitchFamily="18" charset="0"/>
                <a:cs typeface="Times New Roman" panose="02020603050405020304" pitchFamily="18" charset="0"/>
              </a:rPr>
              <a:t>. But my </a:t>
            </a:r>
            <a:r>
              <a:rPr lang="en-US" sz="2400" b="1" i="0" dirty="0" err="1">
                <a:solidFill>
                  <a:srgbClr val="0033CC"/>
                </a:solidFill>
                <a:effectLst/>
                <a:latin typeface="Times New Roman" panose="02020603050405020304" pitchFamily="18" charset="0"/>
                <a:cs typeface="Times New Roman" panose="02020603050405020304" pitchFamily="18" charset="0"/>
              </a:rPr>
              <a:t>favourite</a:t>
            </a:r>
            <a:r>
              <a:rPr lang="en-US" sz="2400" b="1" i="0" dirty="0">
                <a:solidFill>
                  <a:srgbClr val="0033CC"/>
                </a:solidFill>
                <a:effectLst/>
                <a:latin typeface="Times New Roman" panose="02020603050405020304" pitchFamily="18" charset="0"/>
                <a:cs typeface="Times New Roman" panose="02020603050405020304" pitchFamily="18" charset="0"/>
              </a:rPr>
              <a:t> sport is karate. I </a:t>
            </a:r>
            <a:r>
              <a:rPr lang="en-US" sz="2400" b="1" i="0" dirty="0" err="1">
                <a:solidFill>
                  <a:srgbClr val="0033CC"/>
                </a:solidFill>
                <a:effectLst/>
                <a:latin typeface="Times New Roman" panose="02020603050405020304" pitchFamily="18" charset="0"/>
                <a:cs typeface="Times New Roman" panose="02020603050405020304" pitchFamily="18" charset="0"/>
              </a:rPr>
              <a:t>practise</a:t>
            </a:r>
            <a:r>
              <a:rPr lang="en-US" sz="2400" b="1" i="0" dirty="0">
                <a:solidFill>
                  <a:srgbClr val="0033CC"/>
                </a:solidFill>
                <a:effectLst/>
                <a:latin typeface="Times New Roman" panose="02020603050405020304" pitchFamily="18" charset="0"/>
                <a:cs typeface="Times New Roman" panose="02020603050405020304" pitchFamily="18" charset="0"/>
              </a:rPr>
              <a:t> it three times a week. It makes me strong and confident.</a:t>
            </a:r>
          </a:p>
          <a:p>
            <a:pPr algn="just">
              <a:lnSpc>
                <a:spcPct val="150000"/>
              </a:lnSpc>
            </a:pPr>
            <a:r>
              <a:rPr lang="en-US" sz="2400" b="1" i="0" dirty="0">
                <a:solidFill>
                  <a:srgbClr val="0033CC"/>
                </a:solidFill>
                <a:effectLst/>
                <a:latin typeface="Times New Roman" panose="02020603050405020304" pitchFamily="18" charset="0"/>
                <a:cs typeface="Times New Roman" panose="02020603050405020304" pitchFamily="18" charset="0"/>
              </a:rPr>
              <a:t>My name's Alice. I'm twelve years old. I don't like doing sport very much, but I like watching sport on TV. My hobby is playing chess. My friend and I play chess every Saturday. I sometimes play computer games, too. I hope to create a new computer game one day.</a:t>
            </a:r>
          </a:p>
          <a:p>
            <a:pPr>
              <a:lnSpc>
                <a:spcPct val="150000"/>
              </a:lnSpc>
            </a:pPr>
            <a:br>
              <a:rPr lang="en-US" sz="2400" b="1" i="0" dirty="0">
                <a:solidFill>
                  <a:srgbClr val="0033CC"/>
                </a:solidFill>
                <a:effectLst/>
                <a:latin typeface="Times New Roman" panose="02020603050405020304" pitchFamily="18" charset="0"/>
                <a:cs typeface="Times New Roman" panose="02020603050405020304" pitchFamily="18" charset="0"/>
              </a:rPr>
            </a:br>
            <a:br>
              <a:rPr lang="en-US" sz="2400" b="1" i="0" dirty="0">
                <a:solidFill>
                  <a:srgbClr val="0033CC"/>
                </a:solidFill>
                <a:effectLst/>
                <a:latin typeface="Times New Roman" panose="02020603050405020304" pitchFamily="18" charset="0"/>
                <a:cs typeface="Times New Roman" panose="02020603050405020304" pitchFamily="18" charset="0"/>
              </a:rPr>
            </a:br>
            <a:endParaRPr lang="vi-VN" sz="2400" b="1" dirty="0">
              <a:solidFill>
                <a:srgbClr val="0033CC"/>
              </a:solidFill>
              <a:latin typeface="Times New Roman" panose="02020603050405020304" pitchFamily="18" charset="0"/>
              <a:cs typeface="Times New Roman" panose="02020603050405020304" pitchFamily="18" charset="0"/>
            </a:endParaRPr>
          </a:p>
        </p:txBody>
      </p:sp>
      <p:sp>
        <p:nvSpPr>
          <p:cNvPr id="6" name="Rounded Rectangle 3">
            <a:hlinkClick r:id="rId2" action="ppaction://hlinksldjump"/>
            <a:extLst>
              <a:ext uri="{FF2B5EF4-FFF2-40B4-BE49-F238E27FC236}">
                <a16:creationId xmlns:a16="http://schemas.microsoft.com/office/drawing/2014/main" id="{9241BDEA-9AAE-46BC-928B-AFE65CC297ED}"/>
              </a:ext>
            </a:extLst>
          </p:cNvPr>
          <p:cNvSpPr/>
          <p:nvPr/>
        </p:nvSpPr>
        <p:spPr>
          <a:xfrm>
            <a:off x="2032314" y="306871"/>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Audio script</a:t>
            </a:r>
          </a:p>
        </p:txBody>
      </p:sp>
    </p:spTree>
    <p:extLst>
      <p:ext uri="{BB962C8B-B14F-4D97-AF65-F5344CB8AC3E}">
        <p14:creationId xmlns:p14="http://schemas.microsoft.com/office/powerpoint/2010/main" val="89758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995" y="104779"/>
            <a:ext cx="58740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2331403" y="26926"/>
            <a:ext cx="813021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blank with a word to complete each sentences.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994" y="4756660"/>
            <a:ext cx="1880125" cy="126242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9641" y="4733638"/>
            <a:ext cx="1978288" cy="128544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8269" y="4694040"/>
            <a:ext cx="1827297" cy="136464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0675" y="4694467"/>
            <a:ext cx="1952396" cy="1301597"/>
          </a:xfrm>
          <a:prstGeom prst="rect">
            <a:avLst/>
          </a:prstGeom>
        </p:spPr>
      </p:pic>
      <p:pic>
        <p:nvPicPr>
          <p:cNvPr id="19" name="B2_14">
            <a:hlinkClick r:id="" action="ppaction://media"/>
            <a:extLst>
              <a:ext uri="{FF2B5EF4-FFF2-40B4-BE49-F238E27FC236}">
                <a16:creationId xmlns:a16="http://schemas.microsoft.com/office/drawing/2014/main" id="{C222FCC2-47A8-4C77-9FB7-8C12E3E8A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06874" y="482726"/>
            <a:ext cx="487363" cy="487363"/>
          </a:xfrm>
          <a:prstGeom prst="rect">
            <a:avLst/>
          </a:prstGeom>
        </p:spPr>
      </p:pic>
      <p:sp>
        <p:nvSpPr>
          <p:cNvPr id="27" name="Rounded Rectangle 3">
            <a:hlinkClick r:id="rId11" action="ppaction://hlinksldjump"/>
            <a:extLst>
              <a:ext uri="{FF2B5EF4-FFF2-40B4-BE49-F238E27FC236}">
                <a16:creationId xmlns:a16="http://schemas.microsoft.com/office/drawing/2014/main" id="{21C21322-A98D-4ED8-8BAF-792672E486E7}"/>
              </a:ext>
            </a:extLst>
          </p:cNvPr>
          <p:cNvSpPr/>
          <p:nvPr/>
        </p:nvSpPr>
        <p:spPr>
          <a:xfrm>
            <a:off x="5380542" y="6185219"/>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
        <p:nvSpPr>
          <p:cNvPr id="2" name="Rectangle 1"/>
          <p:cNvSpPr/>
          <p:nvPr/>
        </p:nvSpPr>
        <p:spPr>
          <a:xfrm>
            <a:off x="1743993" y="1061407"/>
            <a:ext cx="8717622" cy="3046988"/>
          </a:xfrm>
          <a:prstGeom prst="rect">
            <a:avLst/>
          </a:prstGeom>
        </p:spPr>
        <p:txBody>
          <a:bodyPr wrap="square">
            <a:spAutoFit/>
          </a:bodyPr>
          <a:lstStyle/>
          <a:p>
            <a:pPr>
              <a:lnSpc>
                <a:spcPct val="150000"/>
              </a:lnSpc>
            </a:pPr>
            <a:r>
              <a:rPr lang="en-GB" sz="3200" dirty="0">
                <a:latin typeface="Times New Roman" pitchFamily="18" charset="0"/>
                <a:cs typeface="Times New Roman" pitchFamily="18" charset="0"/>
              </a:rPr>
              <a:t>1.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plays ________ at school.</a:t>
            </a:r>
          </a:p>
          <a:p>
            <a:pPr>
              <a:lnSpc>
                <a:spcPct val="150000"/>
              </a:lnSpc>
            </a:pPr>
            <a:r>
              <a:rPr lang="en-GB" sz="3200" dirty="0">
                <a:latin typeface="Times New Roman" pitchFamily="18" charset="0"/>
                <a:cs typeface="Times New Roman" pitchFamily="18" charset="0"/>
              </a:rPr>
              <a:t>2.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practises karate at the club ___ times a week.</a:t>
            </a:r>
          </a:p>
          <a:p>
            <a:pPr>
              <a:lnSpc>
                <a:spcPct val="150000"/>
              </a:lnSpc>
            </a:pPr>
            <a:r>
              <a:rPr lang="en-GB" sz="3200" dirty="0">
                <a:latin typeface="Times New Roman" pitchFamily="18" charset="0"/>
                <a:cs typeface="Times New Roman" pitchFamily="18" charset="0"/>
              </a:rPr>
              <a:t>3. _________ likes watching sport on TV.</a:t>
            </a:r>
          </a:p>
          <a:p>
            <a:pPr>
              <a:lnSpc>
                <a:spcPct val="150000"/>
              </a:lnSpc>
            </a:pPr>
            <a:r>
              <a:rPr lang="en-GB" sz="3200" dirty="0">
                <a:latin typeface="Times New Roman" pitchFamily="18" charset="0"/>
                <a:cs typeface="Times New Roman" pitchFamily="18" charset="0"/>
              </a:rPr>
              <a:t>4. Alice plays_________ every Saturday.</a:t>
            </a:r>
          </a:p>
        </p:txBody>
      </p:sp>
    </p:spTree>
    <p:extLst>
      <p:ext uri="{BB962C8B-B14F-4D97-AF65-F5344CB8AC3E}">
        <p14:creationId xmlns:p14="http://schemas.microsoft.com/office/powerpoint/2010/main" val="1573025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6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099432" y="3208885"/>
            <a:ext cx="887573" cy="887573"/>
          </a:xfrm>
          <a:prstGeom prst="ellipse">
            <a:avLst/>
          </a:prstGeom>
          <a:gradFill flip="none" rotWithShape="1">
            <a:gsLst>
              <a:gs pos="0">
                <a:schemeClr val="accent1">
                  <a:lumMod val="5000"/>
                  <a:lumOff val="95000"/>
                </a:schemeClr>
              </a:gs>
              <a:gs pos="100000">
                <a:srgbClr val="0070C0"/>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6" name="Rectangle 5"/>
          <p:cNvSpPr/>
          <p:nvPr/>
        </p:nvSpPr>
        <p:spPr>
          <a:xfrm>
            <a:off x="2644462" y="1832826"/>
            <a:ext cx="3908738" cy="3670479"/>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7" name="TextBox 6"/>
          <p:cNvSpPr txBox="1"/>
          <p:nvPr/>
        </p:nvSpPr>
        <p:spPr>
          <a:xfrm>
            <a:off x="1941088" y="285997"/>
            <a:ext cx="4311732" cy="523208"/>
          </a:xfrm>
          <a:prstGeom prst="rect">
            <a:avLst/>
          </a:prstGeom>
        </p:spPr>
        <p:style>
          <a:lnRef idx="1">
            <a:schemeClr val="accent6"/>
          </a:lnRef>
          <a:fillRef idx="2">
            <a:schemeClr val="accent6"/>
          </a:fillRef>
          <a:effectRef idx="1">
            <a:schemeClr val="accent6"/>
          </a:effectRef>
          <a:fontRef idx="minor">
            <a:schemeClr val="dk1"/>
          </a:fontRef>
        </p:style>
        <p:txBody>
          <a:bodyPr wrap="none" lIns="91427" tIns="45714" rIns="91427" bIns="45714" rtlCol="0">
            <a:spAutoFit/>
          </a:bodyPr>
          <a:lstStyle/>
          <a:p>
            <a:r>
              <a:rPr lang="en-US" sz="2800" b="1" dirty="0">
                <a:solidFill>
                  <a:srgbClr val="0070C0"/>
                </a:solidFill>
                <a:latin typeface="Times New Roman" pitchFamily="18" charset="0"/>
                <a:cs typeface="Times New Roman" pitchFamily="18" charset="0"/>
              </a:rPr>
              <a:t>THE BIG WHEEL GAME</a:t>
            </a:r>
          </a:p>
        </p:txBody>
      </p:sp>
      <p:grpSp>
        <p:nvGrpSpPr>
          <p:cNvPr id="8" name="Group 7"/>
          <p:cNvGrpSpPr/>
          <p:nvPr/>
        </p:nvGrpSpPr>
        <p:grpSpPr>
          <a:xfrm>
            <a:off x="2772043" y="1960405"/>
            <a:ext cx="3415316" cy="3415316"/>
            <a:chOff x="1664057" y="1470874"/>
            <a:chExt cx="4553755" cy="455375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57" y="1470874"/>
              <a:ext cx="4553755" cy="4553755"/>
            </a:xfrm>
            <a:prstGeom prst="rect">
              <a:avLst/>
            </a:prstGeom>
          </p:spPr>
        </p:pic>
        <p:sp>
          <p:nvSpPr>
            <p:cNvPr id="10" name="TextBox 9"/>
            <p:cNvSpPr txBox="1"/>
            <p:nvPr/>
          </p:nvSpPr>
          <p:spPr>
            <a:xfrm rot="8423036">
              <a:off x="4976048" y="2473402"/>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50</a:t>
              </a:r>
            </a:p>
          </p:txBody>
        </p:sp>
        <p:sp>
          <p:nvSpPr>
            <p:cNvPr id="11" name="TextBox 10"/>
            <p:cNvSpPr txBox="1"/>
            <p:nvPr/>
          </p:nvSpPr>
          <p:spPr>
            <a:xfrm rot="10800000">
              <a:off x="5489849" y="3441290"/>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10</a:t>
              </a:r>
            </a:p>
          </p:txBody>
        </p:sp>
        <p:sp>
          <p:nvSpPr>
            <p:cNvPr id="12" name="TextBox 11"/>
            <p:cNvSpPr txBox="1"/>
            <p:nvPr/>
          </p:nvSpPr>
          <p:spPr>
            <a:xfrm rot="13924436">
              <a:off x="5022956" y="4404225"/>
              <a:ext cx="8852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-20</a:t>
              </a:r>
            </a:p>
          </p:txBody>
        </p:sp>
        <p:sp>
          <p:nvSpPr>
            <p:cNvPr id="13" name="TextBox 12"/>
            <p:cNvSpPr txBox="1"/>
            <p:nvPr/>
          </p:nvSpPr>
          <p:spPr>
            <a:xfrm rot="15260811">
              <a:off x="4195604" y="5024930"/>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60</a:t>
              </a:r>
            </a:p>
          </p:txBody>
        </p:sp>
        <p:sp>
          <p:nvSpPr>
            <p:cNvPr id="14" name="TextBox 13"/>
            <p:cNvSpPr txBox="1"/>
            <p:nvPr/>
          </p:nvSpPr>
          <p:spPr>
            <a:xfrm rot="17460542">
              <a:off x="3201988" y="5040241"/>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05</a:t>
              </a:r>
            </a:p>
          </p:txBody>
        </p:sp>
        <p:sp>
          <p:nvSpPr>
            <p:cNvPr id="15" name="TextBox 14"/>
            <p:cNvSpPr txBox="1"/>
            <p:nvPr/>
          </p:nvSpPr>
          <p:spPr>
            <a:xfrm rot="19555165">
              <a:off x="2324280" y="4445860"/>
              <a:ext cx="885285" cy="697627"/>
            </a:xfrm>
            <a:prstGeom prst="rect">
              <a:avLst/>
            </a:prstGeom>
            <a:noFill/>
          </p:spPr>
          <p:txBody>
            <a:bodyPr wrap="none" rtlCol="0">
              <a:spAutoFit/>
            </a:bodyPr>
            <a:lstStyle/>
            <a:p>
              <a:r>
                <a:rPr lang="en-US" sz="2800">
                  <a:latin typeface="Times New Roman" pitchFamily="18" charset="0"/>
                  <a:cs typeface="Times New Roman" pitchFamily="18" charset="0"/>
                </a:rPr>
                <a:t>-15</a:t>
              </a:r>
            </a:p>
          </p:txBody>
        </p:sp>
        <p:sp>
          <p:nvSpPr>
            <p:cNvPr id="16" name="TextBox 15"/>
            <p:cNvSpPr txBox="1"/>
            <p:nvPr/>
          </p:nvSpPr>
          <p:spPr>
            <a:xfrm>
              <a:off x="1901338" y="3468022"/>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20</a:t>
              </a:r>
            </a:p>
          </p:txBody>
        </p:sp>
        <p:sp>
          <p:nvSpPr>
            <p:cNvPr id="17" name="TextBox 16"/>
            <p:cNvSpPr txBox="1"/>
            <p:nvPr/>
          </p:nvSpPr>
          <p:spPr>
            <a:xfrm rot="2072863">
              <a:off x="2290337" y="2386958"/>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30</a:t>
              </a:r>
            </a:p>
          </p:txBody>
        </p:sp>
        <p:sp>
          <p:nvSpPr>
            <p:cNvPr id="18" name="TextBox 17"/>
            <p:cNvSpPr txBox="1"/>
            <p:nvPr/>
          </p:nvSpPr>
          <p:spPr>
            <a:xfrm rot="3722183">
              <a:off x="3198200" y="1730530"/>
              <a:ext cx="724985" cy="697627"/>
            </a:xfrm>
            <a:prstGeom prst="rect">
              <a:avLst/>
            </a:prstGeom>
            <a:noFill/>
          </p:spPr>
          <p:txBody>
            <a:bodyPr wrap="none" rtlCol="0">
              <a:spAutoFit/>
            </a:bodyPr>
            <a:lstStyle/>
            <a:p>
              <a:r>
                <a:rPr lang="en-US" sz="2800">
                  <a:latin typeface="Times New Roman" pitchFamily="18" charset="0"/>
                  <a:cs typeface="Times New Roman" pitchFamily="18" charset="0"/>
                </a:rPr>
                <a:t>10</a:t>
              </a:r>
            </a:p>
          </p:txBody>
        </p:sp>
        <p:sp>
          <p:nvSpPr>
            <p:cNvPr id="19" name="TextBox 18"/>
            <p:cNvSpPr txBox="1"/>
            <p:nvPr/>
          </p:nvSpPr>
          <p:spPr>
            <a:xfrm rot="6338192">
              <a:off x="4207247" y="1745253"/>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40</a:t>
              </a:r>
            </a:p>
          </p:txBody>
        </p:sp>
      </p:grpSp>
      <p:sp>
        <p:nvSpPr>
          <p:cNvPr id="20" name="Isosceles Triangle 19"/>
          <p:cNvSpPr/>
          <p:nvPr/>
        </p:nvSpPr>
        <p:spPr>
          <a:xfrm rot="5400000">
            <a:off x="2293829" y="3194509"/>
            <a:ext cx="396026" cy="916325"/>
          </a:xfrm>
          <a:prstGeom prst="triangle">
            <a:avLst/>
          </a:prstGeom>
          <a:ln/>
        </p:spPr>
        <p:style>
          <a:lnRef idx="3">
            <a:schemeClr val="lt1"/>
          </a:lnRef>
          <a:fillRef idx="1">
            <a:schemeClr val="accent2"/>
          </a:fillRef>
          <a:effectRef idx="1">
            <a:schemeClr val="accent2"/>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21" name="TextBox 20"/>
          <p:cNvSpPr txBox="1"/>
          <p:nvPr/>
        </p:nvSpPr>
        <p:spPr>
          <a:xfrm>
            <a:off x="7346908" y="285997"/>
            <a:ext cx="2279765" cy="523208"/>
          </a:xfrm>
          <a:prstGeom prst="rect">
            <a:avLst/>
          </a:prstGeom>
          <a:noFill/>
        </p:spPr>
        <p:txBody>
          <a:bodyPr wrap="none" lIns="91427" tIns="45714" rIns="91427" bIns="45714" rtlCol="0">
            <a:spAutoFit/>
          </a:bodyPr>
          <a:lstStyle/>
          <a:p>
            <a:r>
              <a:rPr lang="en-US" sz="2800" b="1" dirty="0">
                <a:solidFill>
                  <a:srgbClr val="FF0000"/>
                </a:solidFill>
                <a:latin typeface="Times New Roman" pitchFamily="18" charset="0"/>
                <a:cs typeface="Times New Roman" pitchFamily="18" charset="0"/>
              </a:rPr>
              <a:t>QUESTIONS</a:t>
            </a:r>
          </a:p>
        </p:txBody>
      </p:sp>
      <p:sp>
        <p:nvSpPr>
          <p:cNvPr id="22" name="Oval 21"/>
          <p:cNvSpPr/>
          <p:nvPr/>
        </p:nvSpPr>
        <p:spPr>
          <a:xfrm>
            <a:off x="4035916" y="3208885"/>
            <a:ext cx="887573" cy="887573"/>
          </a:xfrm>
          <a:prstGeom prst="ellipse">
            <a:avLst/>
          </a:prstGeom>
          <a:gradFill flip="none" rotWithShape="1">
            <a:gsLst>
              <a:gs pos="0">
                <a:schemeClr val="accent1">
                  <a:lumMod val="5000"/>
                  <a:lumOff val="95000"/>
                </a:schemeClr>
              </a:gs>
              <a:gs pos="100000">
                <a:srgbClr val="0070C0"/>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en-US" sz="1400" b="1" dirty="0">
                <a:solidFill>
                  <a:schemeClr val="tx1"/>
                </a:solidFill>
                <a:latin typeface="Times New Roman" pitchFamily="18" charset="0"/>
                <a:cs typeface="Times New Roman" pitchFamily="18" charset="0"/>
              </a:rPr>
              <a:t>SPIN</a:t>
            </a:r>
          </a:p>
        </p:txBody>
      </p:sp>
      <p:sp>
        <p:nvSpPr>
          <p:cNvPr id="27" name="Heptagon 26">
            <a:hlinkClick r:id="rId4" action="ppaction://hlinksldjump"/>
          </p:cNvPr>
          <p:cNvSpPr/>
          <p:nvPr/>
        </p:nvSpPr>
        <p:spPr>
          <a:xfrm>
            <a:off x="7883857" y="2427800"/>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US" sz="4000" b="1" dirty="0">
                <a:solidFill>
                  <a:srgbClr val="7030A0"/>
                </a:solidFill>
                <a:latin typeface="Times New Roman" pitchFamily="18" charset="0"/>
                <a:cs typeface="Times New Roman" pitchFamily="18" charset="0"/>
              </a:rPr>
              <a:t>1</a:t>
            </a:r>
          </a:p>
        </p:txBody>
      </p:sp>
      <p:sp>
        <p:nvSpPr>
          <p:cNvPr id="30" name="Heptagon 29">
            <a:hlinkClick r:id="rId5" action="ppaction://hlinksldjump"/>
          </p:cNvPr>
          <p:cNvSpPr/>
          <p:nvPr/>
        </p:nvSpPr>
        <p:spPr>
          <a:xfrm>
            <a:off x="9036167" y="2427013"/>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2</a:t>
            </a:r>
            <a:endParaRPr lang="en-US" sz="4000" b="1" dirty="0">
              <a:solidFill>
                <a:srgbClr val="7030A0"/>
              </a:solidFill>
              <a:latin typeface="Times New Roman" pitchFamily="18" charset="0"/>
              <a:cs typeface="Times New Roman" pitchFamily="18" charset="0"/>
            </a:endParaRPr>
          </a:p>
        </p:txBody>
      </p:sp>
      <p:sp>
        <p:nvSpPr>
          <p:cNvPr id="31" name="Heptagon 30">
            <a:hlinkClick r:id="rId6" action="ppaction://hlinksldjump"/>
          </p:cNvPr>
          <p:cNvSpPr/>
          <p:nvPr/>
        </p:nvSpPr>
        <p:spPr>
          <a:xfrm>
            <a:off x="7883857" y="3605571"/>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3</a:t>
            </a:r>
            <a:endParaRPr lang="en-US" sz="4000" b="1" dirty="0">
              <a:solidFill>
                <a:srgbClr val="7030A0"/>
              </a:solidFill>
              <a:latin typeface="Times New Roman" pitchFamily="18" charset="0"/>
              <a:cs typeface="Times New Roman" pitchFamily="18" charset="0"/>
            </a:endParaRPr>
          </a:p>
        </p:txBody>
      </p:sp>
      <p:sp>
        <p:nvSpPr>
          <p:cNvPr id="32" name="Heptagon 31">
            <a:hlinkClick r:id="rId7" action="ppaction://hlinksldjump"/>
          </p:cNvPr>
          <p:cNvSpPr/>
          <p:nvPr/>
        </p:nvSpPr>
        <p:spPr>
          <a:xfrm>
            <a:off x="9036167" y="3632080"/>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4</a:t>
            </a:r>
            <a:endParaRPr lang="en-US" sz="4000" b="1" dirty="0">
              <a:solidFill>
                <a:srgbClr val="7030A0"/>
              </a:solidFill>
              <a:latin typeface="Times New Roman" pitchFamily="18" charset="0"/>
              <a:cs typeface="Times New Roman" pitchFamily="18" charset="0"/>
            </a:endParaRPr>
          </a:p>
        </p:txBody>
      </p:sp>
      <p:sp>
        <p:nvSpPr>
          <p:cNvPr id="33" name="Right Arrow 32">
            <a:hlinkClick r:id="rId8" action="ppaction://hlinksldjump"/>
          </p:cNvPr>
          <p:cNvSpPr/>
          <p:nvPr/>
        </p:nvSpPr>
        <p:spPr>
          <a:xfrm>
            <a:off x="6553201" y="6114198"/>
            <a:ext cx="910595" cy="552734"/>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598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1" presetClass="exit" presetSubtype="1" fill="hold" grpId="0" nodeType="clickEffect">
                                  <p:stCondLst>
                                    <p:cond delay="0"/>
                                  </p:stCondLst>
                                  <p:childTnLst>
                                    <p:animEffect transition="out" filter="wheel(1)">
                                      <p:cBhvr>
                                        <p:cTn id="17" dur="1000"/>
                                        <p:tgtEl>
                                          <p:spTgt spid="27"/>
                                        </p:tgtEl>
                                      </p:cBhvr>
                                    </p:animEffect>
                                    <p:set>
                                      <p:cBhvr>
                                        <p:cTn id="1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21" presetClass="exit" presetSubtype="1" fill="hold" grpId="0" nodeType="clickEffect">
                                  <p:stCondLst>
                                    <p:cond delay="0"/>
                                  </p:stCondLst>
                                  <p:childTnLst>
                                    <p:animEffect transition="out" filter="wheel(1)">
                                      <p:cBhvr>
                                        <p:cTn id="23" dur="1000"/>
                                        <p:tgtEl>
                                          <p:spTgt spid="30"/>
                                        </p:tgtEl>
                                      </p:cBhvr>
                                    </p:animEffect>
                                    <p:set>
                                      <p:cBhvr>
                                        <p:cTn id="2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5" restart="whenNotActive" fill="hold" evtFilter="cancelBubble" nodeType="interactiveSeq">
                <p:stCondLst>
                  <p:cond evt="onClick" delay="0">
                    <p:tgtEl>
                      <p:spTgt spid="31"/>
                    </p:tgtEl>
                  </p:cond>
                </p:stCondLst>
                <p:endSync evt="end" delay="0">
                  <p:rtn val="all"/>
                </p:endSync>
                <p:childTnLst>
                  <p:par>
                    <p:cTn id="26" fill="hold">
                      <p:stCondLst>
                        <p:cond delay="0"/>
                      </p:stCondLst>
                      <p:childTnLst>
                        <p:par>
                          <p:cTn id="27" fill="hold">
                            <p:stCondLst>
                              <p:cond delay="0"/>
                            </p:stCondLst>
                            <p:childTnLst>
                              <p:par>
                                <p:cTn id="28" presetID="21" presetClass="exit" presetSubtype="1" fill="hold" grpId="0" nodeType="clickEffect">
                                  <p:stCondLst>
                                    <p:cond delay="0"/>
                                  </p:stCondLst>
                                  <p:childTnLst>
                                    <p:animEffect transition="out" filter="wheel(1)">
                                      <p:cBhvr>
                                        <p:cTn id="29" dur="1000"/>
                                        <p:tgtEl>
                                          <p:spTgt spid="31"/>
                                        </p:tgtEl>
                                      </p:cBhvr>
                                    </p:animEffect>
                                    <p:set>
                                      <p:cBhvr>
                                        <p:cTn id="3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7"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17929" y="760780"/>
            <a:ext cx="6339385" cy="742511"/>
          </a:xfrm>
          <a:prstGeom prst="rect">
            <a:avLst/>
          </a:prstGeom>
        </p:spPr>
        <p:txBody>
          <a:bodyPr wrap="square">
            <a:spAutoFit/>
          </a:bodyPr>
          <a:lstStyle/>
          <a:p>
            <a:pPr lvl="0">
              <a:lnSpc>
                <a:spcPct val="150000"/>
              </a:lnSpc>
            </a:pPr>
            <a:r>
              <a:rPr lang="en-GB" sz="3200" dirty="0">
                <a:solidFill>
                  <a:srgbClr val="0033CC"/>
                </a:solidFill>
                <a:latin typeface="Times New Roman" pitchFamily="18" charset="0"/>
                <a:cs typeface="Times New Roman" pitchFamily="18" charset="0"/>
              </a:rPr>
              <a:t>1. </a:t>
            </a:r>
            <a:r>
              <a:rPr lang="en-GB" sz="3200" dirty="0" err="1">
                <a:solidFill>
                  <a:srgbClr val="0033CC"/>
                </a:solidFill>
                <a:latin typeface="Times New Roman" pitchFamily="18" charset="0"/>
                <a:cs typeface="Times New Roman" pitchFamily="18" charset="0"/>
              </a:rPr>
              <a:t>Hai</a:t>
            </a:r>
            <a:r>
              <a:rPr lang="en-GB" sz="3200" dirty="0">
                <a:solidFill>
                  <a:srgbClr val="0033CC"/>
                </a:solidFill>
                <a:latin typeface="Times New Roman" pitchFamily="18" charset="0"/>
                <a:cs typeface="Times New Roman" pitchFamily="18" charset="0"/>
              </a:rPr>
              <a:t> plays ________ at school.</a:t>
            </a:r>
          </a:p>
        </p:txBody>
      </p:sp>
      <p:sp>
        <p:nvSpPr>
          <p:cNvPr id="6" name="Rectangle 5"/>
          <p:cNvSpPr/>
          <p:nvPr/>
        </p:nvSpPr>
        <p:spPr>
          <a:xfrm>
            <a:off x="4512208" y="969441"/>
            <a:ext cx="1717971" cy="553998"/>
          </a:xfrm>
          <a:prstGeom prst="rect">
            <a:avLst/>
          </a:prstGeom>
        </p:spPr>
        <p:txBody>
          <a:bodyPr wrap="none">
            <a:spAutoFit/>
          </a:bodyPr>
          <a:lstStyle/>
          <a:p>
            <a:r>
              <a:rPr lang="en-US" sz="3000" b="1" dirty="0">
                <a:solidFill>
                  <a:srgbClr val="FF0000"/>
                </a:solidFill>
              </a:rPr>
              <a:t>volleyball</a:t>
            </a:r>
          </a:p>
        </p:txBody>
      </p:sp>
      <p:sp>
        <p:nvSpPr>
          <p:cNvPr id="7" name="Action Button: Home 6">
            <a:hlinkClick r:id="rId3" action="ppaction://hlinksldjump" highlightClick="1"/>
          </p:cNvPr>
          <p:cNvSpPr/>
          <p:nvPr/>
        </p:nvSpPr>
        <p:spPr>
          <a:xfrm>
            <a:off x="8484359"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2767</TotalTime>
  <Words>1226</Words>
  <Application>Microsoft Office PowerPoint</Application>
  <PresentationFormat>Widescreen</PresentationFormat>
  <Paragraphs>137</Paragraphs>
  <Slides>24</Slides>
  <Notes>0</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.VnArabia</vt:lpstr>
      <vt:lpstr>.VnBahamasBH</vt:lpstr>
      <vt:lpstr>.VnBodoniH</vt:lpstr>
      <vt:lpstr>Arial</vt:lpstr>
      <vt:lpstr>Calibri</vt:lpstr>
      <vt:lpstr>Calibri Light</vt:lpstr>
      <vt:lpstr>Helvetica Neue</vt:lpstr>
      <vt:lpstr>Times New Roman</vt:lpstr>
      <vt:lpstr>VNI-Ariston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154</cp:revision>
  <dcterms:created xsi:type="dcterms:W3CDTF">2020-12-09T02:04:09Z</dcterms:created>
  <dcterms:modified xsi:type="dcterms:W3CDTF">2024-02-20T15:41:18Z</dcterms:modified>
</cp:coreProperties>
</file>