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9"/>
  </p:notesMasterIdLst>
  <p:sldIdLst>
    <p:sldId id="256" r:id="rId2"/>
    <p:sldId id="327" r:id="rId3"/>
    <p:sldId id="261" r:id="rId4"/>
    <p:sldId id="290" r:id="rId5"/>
    <p:sldId id="316" r:id="rId6"/>
    <p:sldId id="281" r:id="rId7"/>
    <p:sldId id="321" r:id="rId8"/>
    <p:sldId id="306" r:id="rId9"/>
    <p:sldId id="312" r:id="rId10"/>
    <p:sldId id="325" r:id="rId11"/>
    <p:sldId id="323" r:id="rId12"/>
    <p:sldId id="322" r:id="rId13"/>
    <p:sldId id="314" r:id="rId14"/>
    <p:sldId id="315" r:id="rId15"/>
    <p:sldId id="295" r:id="rId16"/>
    <p:sldId id="324" r:id="rId17"/>
    <p:sldId id="265" r:id="rId18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22" autoAdjust="0"/>
  </p:normalViewPr>
  <p:slideViewPr>
    <p:cSldViewPr>
      <p:cViewPr varScale="1">
        <p:scale>
          <a:sx n="87" d="100"/>
          <a:sy n="87" d="100"/>
        </p:scale>
        <p:origin x="-126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7F8B5874-9F25-476D-A9B9-E326AF8D55F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6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7"/>
            <a:ext cx="2971800" cy="497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C60CA73-B948-4292-8E17-B8F59AD0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8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0CA73-B948-4292-8E17-B8F59AD015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2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A73-B948-4292-8E17-B8F59AD015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9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A73-B948-4292-8E17-B8F59AD015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3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0CA73-B948-4292-8E17-B8F59AD015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2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7794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46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16E2F1-FF7C-DB2A-77B8-8F8E6F848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9FCE78-A8E6-ACCA-20AF-C7E6F52E6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A6423D-E07F-9190-B4E3-C3805006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E7DF-9856-4936-B3E9-BE6D9FAC431B}" type="datetime1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071CA0-F56B-3FDB-E46B-152B56E2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3A7798-B7CC-5F1C-D597-39EAAFF9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851A3D-7625-4714-F438-01EBA372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1C0B68-A1FA-5B51-4BFA-1450A6EC9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465367-221B-D578-83B6-6C020C8C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0FEA-F5EE-4E48-AAAE-C6FB50577637}" type="datetime1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F5773F-BA10-2EBC-D14B-20725A90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DF7E36-E0C9-562A-26DE-BE167212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220BAB8-D03C-64C7-9F98-A77A3D78E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78336A-2FB4-5A72-68BE-4BC9DE79E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4A39B0-29B8-1A4C-61E5-5077F3D9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0A95-F76A-46B1-BF78-06B785260850}" type="datetime1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EC5B32-305D-5289-C32A-9F3B57FF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A7C567-9A3C-4D35-5188-44D218BE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2F735-4157-CA30-00AE-D37F2A59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FABBDB-0419-1E3B-782C-50F99D5C3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04E4B0-9BC6-518B-80E1-16B7FA5C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FB70-56F6-4A19-B9B6-3F2E86691C22}" type="datetime1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EDA9A-C721-D3FB-FBC9-53B5CDC3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A8443E-BD3F-8021-C2F4-638AD08F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6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76BD-C393-660B-60A3-95E83842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68B6290-2F9F-A5E1-D97D-3B42A3F1F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110E5D-74C1-72E5-39EC-07B3E87C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17EC-FDBD-4DEE-B5F3-7620E8269C05}" type="datetime1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95065B-95D6-3D6A-4DA2-A880B8A5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5EA47B-D45C-79EF-20A4-D32A3A93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661FB0-8135-2813-D4E7-DA43791B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F198BE-0735-166F-B1E2-3427712DD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34ACDD-136D-8E48-A1F3-8D6D642E2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4B5BFD-0B37-38B8-9152-AA5C4737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4B04-8589-4A7C-A480-1CE137BF205C}" type="datetime1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EC5EDB-AD43-C2EF-03CB-BC62BA41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E45333-0232-9E95-B996-F40610B0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9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FBB349-27DC-8DF0-8F39-0EFE22CA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943133-BBDB-A1AD-9248-9925E1469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97D461-E6FB-DB09-0CA2-4455D8F2D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7AA7A77-E806-DD49-E107-70BD3C007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3C52C8F-CD6A-78CE-CBB8-1FBDA28D7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0B2C2FC-ED18-B144-800A-B5F5D203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FC2-686F-49B9-94A6-9C2404572543}" type="datetime1">
              <a:rPr lang="en-US" smtClean="0"/>
              <a:t>6/22/2024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B66612-2AE1-08AE-D76F-3C8CDD1D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03EB900-7F67-6DC1-B03F-DC6C547B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5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C26270-BA92-8E44-6CD3-04117E5B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D72D176-F675-8B30-D788-366522BA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F008-288D-4F67-9F24-5979FA92AF94}" type="datetime1">
              <a:rPr lang="en-US" smtClean="0"/>
              <a:t>6/22/2024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2273FA-8F07-5C8B-B32B-9522A9D9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6A105C-E207-73E3-3E0D-E94A3810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9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889511B-D519-D8CB-B9E7-EE4378C9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4E9-856C-4F24-B7D8-43CDA18748A5}" type="datetime1">
              <a:rPr lang="en-US" smtClean="0"/>
              <a:t>6/22/2024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5CCBFDE-D7B5-E8BB-935D-ABA58999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EFAB82-0EA6-F6E7-144F-DA87CB40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0813AD-1E94-4F17-20BE-BC003C4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B10A26-88E9-FEB5-2540-12F3146B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9F43B1-7C02-4AAF-770B-1E26572DC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BFE697-6546-6F58-D01D-56D20CE9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12A6-74DF-4F56-8D1D-EDB46BB994B0}" type="datetime1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09026C-9380-DE36-2127-7252931B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39772C-A431-0724-AA37-202B828C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3F0EF-8356-061B-556F-AD5748CB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2B1941E-DDF9-E87E-15FF-D7F19004A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CE1A36-AF2E-5354-9CBD-52A255D35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36BEAD-C52D-751F-4ECD-F0300B09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272E-028C-4B1C-84BB-31131D913FD1}" type="datetime1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5E2130-5B9B-CD6F-2532-B3EE0096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3A754F-1440-F4F4-3AB8-5E368BFE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8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2AAAEE-5431-1568-727B-EC68F9D5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1B47C1-6F95-79EF-A3D1-E3D270ACF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9C1921-D8FF-4865-EEFD-4A017D7B7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2F00-E69E-4A8C-8EB5-63382DB71F8B}" type="datetime1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BD5D24-FCCA-4F10-DEE1-3C133422F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10CA10-64D9-5C65-CC95-0B676B515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7991-469F-4279-B0EC-DBE237D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23576"/>
            <a:ext cx="8229600" cy="78513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COI THI TỐT NGHIỆP THPT NĂM 2024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8053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NGHỊ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2522" y="54218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87F22D9-979C-699F-B655-938BD9EB2D6D}"/>
              </a:ext>
            </a:extLst>
          </p:cNvPr>
          <p:cNvSpPr/>
          <p:nvPr/>
        </p:nvSpPr>
        <p:spPr>
          <a:xfrm flipH="1"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C3F7E18-82B3-7B7C-8D45-B3303866FB7F}"/>
              </a:ext>
            </a:extLst>
          </p:cNvPr>
          <p:cNvGrpSpPr/>
          <p:nvPr/>
        </p:nvGrpSpPr>
        <p:grpSpPr>
          <a:xfrm>
            <a:off x="2286000" y="189578"/>
            <a:ext cx="4940762" cy="648622"/>
            <a:chOff x="2374589" y="336264"/>
            <a:chExt cx="5474011" cy="718848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F9986C1-9DF6-020B-1A83-5520B5FD4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589" y="370827"/>
              <a:ext cx="637942" cy="63794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E5E3467-1463-729E-AEAA-49E8094EEF55}"/>
                </a:ext>
              </a:extLst>
            </p:cNvPr>
            <p:cNvSpPr txBox="1"/>
            <p:nvPr/>
          </p:nvSpPr>
          <p:spPr>
            <a:xfrm>
              <a:off x="2431290" y="336264"/>
              <a:ext cx="5417310" cy="718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ỦY BAN NHÂN DÂN THÀNH PHỐ HÀ NỘI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SỞ GIÁO DỤC VÀ ĐÀO TẠO HÀ NỘI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56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77787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F4178-BA98-41B1-8B65-A8EF6F6B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392"/>
            <a:ext cx="7886700" cy="52490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vi-VN" sz="2000" b="1" dirty="0">
                <a:solidFill>
                  <a:srgbClr val="0B02BE"/>
                </a:solidFill>
                <a:latin typeface="+mj-lt"/>
                <a:cs typeface="Arial" panose="020B0604020202020204" pitchFamily="34" charset="0"/>
              </a:rPr>
              <a:t>2. Cán bộ coi thi</a:t>
            </a:r>
            <a:r>
              <a:rPr lang="en-US" sz="2000" b="1" dirty="0">
                <a:solidFill>
                  <a:srgbClr val="0B02B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0B02B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000" dirty="0" smtClean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000" dirty="0" err="1" smtClean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TS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TLTN,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nhòe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neo…)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CBCT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rgbClr val="DA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TS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TS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TLTN.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CBCT kiểm tra việc ghi và tô mã đề thi của thí sinh trên Phiếu TLTN với mã đề thi đã phát và ghi Phiếu thu bài 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 giống nhau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TS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tem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87EE04B-E293-5E79-3268-5390FD1BDF47}"/>
              </a:ext>
            </a:extLst>
          </p:cNvPr>
          <p:cNvCxnSpPr/>
          <p:nvPr/>
        </p:nvCxnSpPr>
        <p:spPr>
          <a:xfrm>
            <a:off x="275400" y="762000"/>
            <a:ext cx="8640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7A74E29-C734-3E4E-71CF-DD7F2EC5F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96" b="99381" l="6207" r="87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42" y="3424687"/>
            <a:ext cx="990600" cy="22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09598"/>
          </a:xfrm>
        </p:spPr>
        <p:txBody>
          <a:bodyPr>
            <a:no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</a:t>
            </a:r>
            <a:endParaRPr lang="vi-VN" sz="24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F4178-BA98-41B1-8B65-A8EF6F6B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95399"/>
            <a:ext cx="6953250" cy="40005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400" b="1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vi-VN" sz="180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phục vụ quá trình làm bài thi, được mang vào phòng thi, gồm: Bút viết; thước kẻ; bút chì; </a:t>
            </a:r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 chì; êke; thước vẽ đồ thị; dụng cụ vẽ hình</a:t>
            </a:r>
            <a:r>
              <a:rPr lang="vi-VN" sz="180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máy tính cầm tay không có chức năng soạn thảo văn bản và không có thẻ nhớ; </a:t>
            </a:r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Atlat Địa lí Việt Nam được biên soạn theo Chương trình giáo dục phổ thông 2006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mang vào phòng thi:</a:t>
            </a:r>
            <a:r>
              <a:rPr lang="vi-VN" sz="180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Giấy than, bút xóa, đồ uống có cồn; vũ khí và chất gây nổ, gây cháy; tài liệu, thiết bị truyền tin </a:t>
            </a:r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(thu, phát sóng thông tin, ghi âm, ghi hình)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chứa thông tin để gian lận trong quá trình làm bài thi</a:t>
            </a:r>
            <a:r>
              <a:rPr lang="en-US" sz="180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>
              <a:solidFill>
                <a:srgbClr val="0B02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vi-VN" sz="1800" b="1">
              <a:solidFill>
                <a:srgbClr val="0B02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87EE04B-E293-5E79-3268-5390FD1BDF47}"/>
              </a:ext>
            </a:extLst>
          </p:cNvPr>
          <p:cNvCxnSpPr/>
          <p:nvPr/>
        </p:nvCxnSpPr>
        <p:spPr>
          <a:xfrm>
            <a:off x="275400" y="838200"/>
            <a:ext cx="864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11874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77787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87EE04B-E293-5E79-3268-5390FD1BDF47}"/>
              </a:ext>
            </a:extLst>
          </p:cNvPr>
          <p:cNvCxnSpPr/>
          <p:nvPr/>
        </p:nvCxnSpPr>
        <p:spPr>
          <a:xfrm>
            <a:off x="275400" y="762000"/>
            <a:ext cx="8640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1187450" cy="1676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315200" cy="5715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thời gian thi,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đột xuất đặc biệt xảy ra không thể tiếp </a:t>
            </a:r>
            <a:r>
              <a:rPr lang="vi-VN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 </a:t>
            </a:r>
            <a:r>
              <a:rPr lang="vi-VN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TS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chờ…sử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cao…</a:t>
            </a: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thi;</a:t>
            </a: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phút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bài;</a:t>
            </a: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 ghi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 và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(ĐT2104, </a:t>
            </a: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..), ghi số tờ bằng chữ và bằng số không thống nhất…</a:t>
            </a: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SBD,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TLTN,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nhàu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TLTN (2107, 2303, </a:t>
            </a:r>
            <a:r>
              <a:rPr lang="en-US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2802</a:t>
            </a: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 tô và ghi mã đề, SBD không đúng hướng dẫn trên Phiếu TLTN</a:t>
            </a:r>
            <a:endParaRPr lang="en-US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triệt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 chế thi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nhỏ…</a:t>
            </a:r>
            <a:endParaRPr lang="en-US" sz="1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063E87-687E-4F2A-B3D4-53F28676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52400"/>
            <a:ext cx="3333750" cy="697893"/>
          </a:xfrm>
        </p:spPr>
        <p:txBody>
          <a:bodyPr>
            <a:normAutofit/>
          </a:bodyPr>
          <a:lstStyle/>
          <a:p>
            <a:pPr algn="ctr"/>
            <a:r>
              <a:rPr lang="vi-VN" sz="2400" b="1" dirty="0">
                <a:cs typeface="Calibri" panose="020F0502020204030204" pitchFamily="34" charset="0"/>
              </a:rPr>
              <a:t>QUY TRÌNH COI THI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5EFEA306-41B7-4D7F-82D5-ADBA753E8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6" y="990600"/>
            <a:ext cx="8536184" cy="5181600"/>
          </a:xfr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E223B78-98AE-3DA0-73E8-CA8A9D8684B8}"/>
              </a:ext>
            </a:extLst>
          </p:cNvPr>
          <p:cNvCxnSpPr/>
          <p:nvPr/>
        </p:nvCxnSpPr>
        <p:spPr>
          <a:xfrm>
            <a:off x="0" y="87800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66895E16-D5FC-F6EA-BC23-2EE92D7E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895350" cy="365125"/>
          </a:xfrm>
        </p:spPr>
        <p:txBody>
          <a:bodyPr/>
          <a:lstStyle/>
          <a:p>
            <a:fld id="{5A92A2A7-272E-4FFC-9CE4-22CBCF0DDA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EB44C6-0397-405F-A45E-82F5CBB7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701674"/>
          </a:xfrm>
        </p:spPr>
        <p:txBody>
          <a:bodyPr>
            <a:normAutofit/>
          </a:bodyPr>
          <a:lstStyle/>
          <a:p>
            <a:pPr algn="ctr"/>
            <a:r>
              <a:rPr lang="vi-VN" sz="2800" b="1" dirty="0"/>
              <a:t>QUY ĐỊNH ĐỐI VỚI THÍ SINH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9B70F04-4781-509D-AD83-344ED2B4D4F3}"/>
              </a:ext>
            </a:extLst>
          </p:cNvPr>
          <p:cNvCxnSpPr/>
          <p:nvPr/>
        </p:nvCxnSpPr>
        <p:spPr>
          <a:xfrm>
            <a:off x="275400" y="838200"/>
            <a:ext cx="8640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5">
            <a:extLst>
              <a:ext uri="{FF2B5EF4-FFF2-40B4-BE49-F238E27FC236}">
                <a16:creationId xmlns="" xmlns:a16="http://schemas.microsoft.com/office/drawing/2014/main" id="{3404D83B-F6CA-4A1B-82C2-1DECD9C8B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382000" cy="4876800"/>
          </a:xfrm>
        </p:spPr>
      </p:pic>
    </p:spTree>
    <p:extLst>
      <p:ext uri="{BB962C8B-B14F-4D97-AF65-F5344CB8AC3E}">
        <p14:creationId xmlns:p14="http://schemas.microsoft.com/office/powerpoint/2010/main" val="41210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8773" y="6345890"/>
            <a:ext cx="2057400" cy="365125"/>
          </a:xfrm>
        </p:spPr>
        <p:txBody>
          <a:bodyPr/>
          <a:lstStyle/>
          <a:p>
            <a:fld id="{F6407991-469F-4279-B0EC-DBE237D6F554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229197E0-24EB-E0D3-6655-4CC4EAA06DB4}"/>
              </a:ext>
            </a:extLst>
          </p:cNvPr>
          <p:cNvSpPr txBox="1">
            <a:spLocks/>
          </p:cNvSpPr>
          <p:nvPr/>
        </p:nvSpPr>
        <p:spPr>
          <a:xfrm>
            <a:off x="533400" y="701124"/>
            <a:ext cx="7886132" cy="580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www.quanlythi.hanoi.edu.vn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(đăng nhập bằng tài khoản/mật khẩu là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Mã điểm thi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21A29B1-1D74-3082-204E-9B3AD6D65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52815"/>
              </p:ext>
            </p:extLst>
          </p:nvPr>
        </p:nvGraphicFramePr>
        <p:xfrm>
          <a:off x="533400" y="1369060"/>
          <a:ext cx="8229600" cy="4658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66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8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22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báo cáo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25/6/2024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CSVC, an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camera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26/6/2024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điều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kiện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CSVC,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phổ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QC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bộ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Báo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 thí sinh không đến làm thủ tục dự thi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thông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tin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thí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đề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nghị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đính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sót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Trước 11h30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1754516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27/6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28/6/2024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35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Cập nhật chính xác, đầy đủ thí sinh vắng thi, kỷ luật thi </a:t>
                      </a:r>
                      <a:endParaRPr lang="en-US" sz="135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Hoàn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nộp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Trước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8h05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sáng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en-US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15h00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018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28/6/2024</a:t>
                      </a:r>
                      <a:endParaRPr lang="en-US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B</a:t>
                      </a:r>
                      <a:r>
                        <a:rPr lang="vi-VN" sz="135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áo cáo nhanh về Ban Chỉ đạo</a:t>
                      </a: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14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tất cả bài thi/môn thi thành phần</a:t>
                      </a:r>
                      <a:r>
                        <a:rPr lang="vi-VN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4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nộp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8h05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9h05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10h05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9400230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="" xmlns:a16="http://schemas.microsoft.com/office/drawing/2014/main" id="{F9E3F628-5D2B-E634-CA73-E12971B88FC8}"/>
              </a:ext>
            </a:extLst>
          </p:cNvPr>
          <p:cNvSpPr txBox="1">
            <a:spLocks/>
          </p:cNvSpPr>
          <p:nvPr/>
        </p:nvSpPr>
        <p:spPr>
          <a:xfrm>
            <a:off x="648268" y="6172200"/>
            <a:ext cx="7886132" cy="580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 trực thi: </a:t>
            </a:r>
            <a:r>
              <a:rPr lang="nl-NL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0243.8261434, 0243.8253743, 0243.9363240, 098.908.2343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C0F5CF2-B9F6-B562-0149-48B73EDB00B2}"/>
              </a:ext>
            </a:extLst>
          </p:cNvPr>
          <p:cNvCxnSpPr/>
          <p:nvPr/>
        </p:nvCxnSpPr>
        <p:spPr>
          <a:xfrm>
            <a:off x="304800" y="609600"/>
            <a:ext cx="8640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D24D06D-DC8F-06CB-ABD4-60CEF4E8E093}"/>
              </a:ext>
            </a:extLst>
          </p:cNvPr>
          <p:cNvSpPr txBox="1">
            <a:spLocks/>
          </p:cNvSpPr>
          <p:nvPr/>
        </p:nvSpPr>
        <p:spPr>
          <a:xfrm>
            <a:off x="2038350" y="176755"/>
            <a:ext cx="5067300" cy="3870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Times New Roman (Headings)"/>
              </a:rPr>
              <a:t>BÁO CÁO</a:t>
            </a:r>
            <a:endParaRPr lang="vi-VN" sz="2800" b="1" dirty="0"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02339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AEB1AB9-3F53-314D-9E04-624E24AB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8773" y="6345890"/>
            <a:ext cx="2057400" cy="365125"/>
          </a:xfrm>
        </p:spPr>
        <p:txBody>
          <a:bodyPr/>
          <a:lstStyle/>
          <a:p>
            <a:fld id="{F6407991-469F-4279-B0EC-DBE237D6F554}" type="slidenum">
              <a:rPr lang="en-US" smtClean="0"/>
              <a:t>16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C0F5CF2-B9F6-B562-0149-48B73EDB00B2}"/>
              </a:ext>
            </a:extLst>
          </p:cNvPr>
          <p:cNvCxnSpPr/>
          <p:nvPr/>
        </p:nvCxnSpPr>
        <p:spPr>
          <a:xfrm>
            <a:off x="304800" y="609600"/>
            <a:ext cx="864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D24D06D-DC8F-06CB-ABD4-60CEF4E8E093}"/>
              </a:ext>
            </a:extLst>
          </p:cNvPr>
          <p:cNvSpPr txBox="1">
            <a:spLocks/>
          </p:cNvSpPr>
          <p:nvPr/>
        </p:nvSpPr>
        <p:spPr>
          <a:xfrm>
            <a:off x="2038350" y="76201"/>
            <a:ext cx="5067300" cy="4876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 Ý SAU KHI KẾT THÚC HỘI NGHỊ</a:t>
            </a:r>
            <a:endParaRPr lang="vi-VN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1450" y="914400"/>
            <a:ext cx="78867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GDĐT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email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24/6/2024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Danh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6500" y="3276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 HỆ HỖ TRỢ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35148"/>
              </p:ext>
            </p:extLst>
          </p:nvPr>
        </p:nvGraphicFramePr>
        <p:xfrm>
          <a:off x="1195800" y="3810000"/>
          <a:ext cx="6858000" cy="168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83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12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85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Cán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hỗ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trợ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aseline="0">
                          <a:latin typeface="Times New Roman" pitchFamily="18" charset="0"/>
                          <a:cs typeface="Times New Roman" pitchFamily="18" charset="0"/>
                        </a:rPr>
                        <a:t> thoại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321"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800" baseline="0">
                          <a:latin typeface="Times New Roman" pitchFamily="18" charset="0"/>
                          <a:cs typeface="Times New Roman" pitchFamily="18" charset="0"/>
                        </a:rPr>
                        <a:t> bản hướng dẫn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Phùng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Thanh Quang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0904.253.882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1800" baseline="0">
                          <a:latin typeface="Times New Roman" pitchFamily="18" charset="0"/>
                          <a:cs typeface="Times New Roman" pitchFamily="18" charset="0"/>
                        </a:rPr>
                        <a:t> động thay thế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Ngô</a:t>
                      </a:r>
                      <a:r>
                        <a:rPr lang="en-US" sz="1800" baseline="0">
                          <a:latin typeface="Times New Roman" pitchFamily="18" charset="0"/>
                          <a:cs typeface="Times New Roman" pitchFamily="18" charset="0"/>
                        </a:rPr>
                        <a:t> Thọ Cường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0838.190.677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1800" baseline="0">
                          <a:latin typeface="Times New Roman" pitchFamily="18" charset="0"/>
                          <a:cs typeface="Times New Roman" pitchFamily="18" charset="0"/>
                        </a:rPr>
                        <a:t> cáo nhanh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Ngọc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0904.954.646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7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38200" y="1752600"/>
            <a:ext cx="7886132" cy="580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CEF830-BA6D-A287-B0A8-E8C6BDE9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832" y="2590800"/>
            <a:ext cx="5228867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BE1EEAFB-287F-AC37-0F75-FE76548E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8400" y="6425305"/>
            <a:ext cx="2743200" cy="365125"/>
          </a:xfrm>
        </p:spPr>
        <p:txBody>
          <a:bodyPr/>
          <a:lstStyle/>
          <a:p>
            <a:fld id="{5A92A2A7-272E-4FFC-9CE4-22CBCF0DDA54}" type="slidenum">
              <a:rPr lang="en-US" b="1" smtClean="0"/>
              <a:t>2</a:t>
            </a:fld>
            <a:endParaRPr lang="en-US" b="1"/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B6FF0D8D-1511-5EDB-B202-F2AF87CCA4E9}"/>
              </a:ext>
            </a:extLst>
          </p:cNvPr>
          <p:cNvSpPr txBox="1">
            <a:spLocks/>
          </p:cNvSpPr>
          <p:nvPr/>
        </p:nvSpPr>
        <p:spPr>
          <a:xfrm>
            <a:off x="2997018" y="1371600"/>
            <a:ext cx="3048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BE48C89-7935-8B39-668E-165FD048CB80}"/>
              </a:ext>
            </a:extLst>
          </p:cNvPr>
          <p:cNvGrpSpPr>
            <a:grpSpLocks/>
          </p:cNvGrpSpPr>
          <p:nvPr/>
        </p:nvGrpSpPr>
        <p:grpSpPr bwMode="auto">
          <a:xfrm>
            <a:off x="1774368" y="2562238"/>
            <a:ext cx="5595264" cy="2466962"/>
            <a:chOff x="1452219" y="1190172"/>
            <a:chExt cx="6229098" cy="5366752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72664053-922E-A4DD-9AFB-330948D69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8089" y="1190172"/>
              <a:ext cx="6223228" cy="1748642"/>
              <a:chOff x="1808856" y="1304449"/>
              <a:chExt cx="5402581" cy="151805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5113EB61-713F-A173-13AD-37E611C977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856" y="1454697"/>
                <a:ext cx="5402581" cy="1367803"/>
                <a:chOff x="1808856" y="1454697"/>
                <a:chExt cx="5402581" cy="1367803"/>
              </a:xfrm>
            </p:grpSpPr>
            <p:pic>
              <p:nvPicPr>
                <p:cNvPr id="61" name="Picture 60" descr="shadow_1_m">
                  <a:extLst>
                    <a:ext uri="{FF2B5EF4-FFF2-40B4-BE49-F238E27FC236}">
                      <a16:creationId xmlns="" xmlns:a16="http://schemas.microsoft.com/office/drawing/2014/main" id="{7EBF7C17-0A9A-D310-EA73-A77B72A099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1518" b="2"/>
                <a:stretch>
                  <a:fillRect/>
                </a:stretch>
              </p:blipFill>
              <p:spPr bwMode="gray">
                <a:xfrm>
                  <a:off x="1808856" y="2510086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" name="Rectangle 61">
                  <a:extLst>
                    <a:ext uri="{FF2B5EF4-FFF2-40B4-BE49-F238E27FC236}">
                      <a16:creationId xmlns="" xmlns:a16="http://schemas.microsoft.com/office/drawing/2014/main" id="{A124D8DD-0A38-3627-BE8E-F22E614E5F0C}"/>
                    </a:ext>
                  </a:extLst>
                </p:cNvPr>
                <p:cNvSpPr/>
                <p:nvPr/>
              </p:nvSpPr>
              <p:spPr>
                <a:xfrm>
                  <a:off x="2286492" y="1454697"/>
                  <a:ext cx="4640094" cy="1250223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9AD53885-E57D-7817-933A-A59FB36414EB}"/>
                    </a:ext>
                  </a:extLst>
                </p:cNvPr>
                <p:cNvSpPr/>
                <p:nvPr/>
              </p:nvSpPr>
              <p:spPr>
                <a:xfrm>
                  <a:off x="2392606" y="1560834"/>
                  <a:ext cx="4443025" cy="102967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A866357E-7B25-3FDD-0FA8-487E19E485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3648" y="1304449"/>
                <a:ext cx="1343304" cy="1320522"/>
                <a:chOff x="1993648" y="1304449"/>
                <a:chExt cx="1343304" cy="1320522"/>
              </a:xfrm>
            </p:grpSpPr>
            <p:sp>
              <p:nvSpPr>
                <p:cNvPr id="52" name="Right Triangle 51">
                  <a:extLst>
                    <a:ext uri="{FF2B5EF4-FFF2-40B4-BE49-F238E27FC236}">
                      <a16:creationId xmlns="" xmlns:a16="http://schemas.microsoft.com/office/drawing/2014/main" id="{E103C036-4DBE-4A9F-05D8-9D21F8EFFC0E}"/>
                    </a:ext>
                  </a:extLst>
                </p:cNvPr>
                <p:cNvSpPr/>
                <p:nvPr/>
              </p:nvSpPr>
              <p:spPr>
                <a:xfrm flipH="1">
                  <a:off x="2114228" y="2473345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6" name="Right Triangle 55">
                  <a:extLst>
                    <a:ext uri="{FF2B5EF4-FFF2-40B4-BE49-F238E27FC236}">
                      <a16:creationId xmlns="" xmlns:a16="http://schemas.microsoft.com/office/drawing/2014/main" id="{811380BE-6CC3-4A06-FB2B-347DB9117393}"/>
                    </a:ext>
                  </a:extLst>
                </p:cNvPr>
                <p:cNvSpPr/>
                <p:nvPr/>
              </p:nvSpPr>
              <p:spPr>
                <a:xfrm flipH="1">
                  <a:off x="3160944" y="1304449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0" name="Trapezoid 2">
                  <a:extLst>
                    <a:ext uri="{FF2B5EF4-FFF2-40B4-BE49-F238E27FC236}">
                      <a16:creationId xmlns="" xmlns:a16="http://schemas.microsoft.com/office/drawing/2014/main" id="{4A54373F-E4FE-B98A-C0F1-6B5C8E5EBF0B}"/>
                    </a:ext>
                  </a:extLst>
                </p:cNvPr>
                <p:cNvSpPr/>
                <p:nvPr/>
              </p:nvSpPr>
              <p:spPr>
                <a:xfrm rot="19863065">
                  <a:off x="1993648" y="1568557"/>
                  <a:ext cx="1343304" cy="441785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42052C9C-DA23-23C7-1708-CFBCB6408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220" y="3005024"/>
              <a:ext cx="6223228" cy="1747960"/>
              <a:chOff x="1803761" y="1305057"/>
              <a:chExt cx="5402581" cy="151745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442AA705-0441-16EE-2F44-1D6B34E547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3761" y="1455304"/>
                <a:ext cx="5402581" cy="1367212"/>
                <a:chOff x="1803761" y="1455304"/>
                <a:chExt cx="5402581" cy="1367212"/>
              </a:xfrm>
            </p:grpSpPr>
            <p:pic>
              <p:nvPicPr>
                <p:cNvPr id="41" name="Picture 40" descr="shadow_1_m">
                  <a:extLst>
                    <a:ext uri="{FF2B5EF4-FFF2-40B4-BE49-F238E27FC236}">
                      <a16:creationId xmlns="" xmlns:a16="http://schemas.microsoft.com/office/drawing/2014/main" id="{0E5FA880-F3F7-7139-8E13-EBA99A08E2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Rectangle 41">
                  <a:extLst>
                    <a:ext uri="{FF2B5EF4-FFF2-40B4-BE49-F238E27FC236}">
                      <a16:creationId xmlns="" xmlns:a16="http://schemas.microsoft.com/office/drawing/2014/main" id="{5A691596-BB8A-DA6F-9765-67C9682476FC}"/>
                    </a:ext>
                  </a:extLst>
                </p:cNvPr>
                <p:cNvSpPr/>
                <p:nvPr/>
              </p:nvSpPr>
              <p:spPr>
                <a:xfrm>
                  <a:off x="2286492" y="1455304"/>
                  <a:ext cx="4640094" cy="1250224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="" xmlns:a16="http://schemas.microsoft.com/office/drawing/2014/main" id="{8BD2BECA-0B5E-8DE2-ECE7-0BB5056969DD}"/>
                    </a:ext>
                  </a:extLst>
                </p:cNvPr>
                <p:cNvSpPr/>
                <p:nvPr/>
              </p:nvSpPr>
              <p:spPr>
                <a:xfrm>
                  <a:off x="2392607" y="1614966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2591A329-4F09-39BC-A9CF-95E99AA33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0606" y="1305057"/>
                <a:ext cx="1360841" cy="1320522"/>
                <a:chOff x="1970606" y="1305057"/>
                <a:chExt cx="1360841" cy="1320522"/>
              </a:xfrm>
            </p:grpSpPr>
            <p:sp>
              <p:nvSpPr>
                <p:cNvPr id="38" name="Right Triangle 37">
                  <a:extLst>
                    <a:ext uri="{FF2B5EF4-FFF2-40B4-BE49-F238E27FC236}">
                      <a16:creationId xmlns="" xmlns:a16="http://schemas.microsoft.com/office/drawing/2014/main" id="{BC11A48D-3F3E-76FF-3095-BD5B74387A0C}"/>
                    </a:ext>
                  </a:extLst>
                </p:cNvPr>
                <p:cNvSpPr/>
                <p:nvPr/>
              </p:nvSpPr>
              <p:spPr>
                <a:xfrm flipH="1">
                  <a:off x="2114228" y="2473953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ight Triangle 38">
                  <a:extLst>
                    <a:ext uri="{FF2B5EF4-FFF2-40B4-BE49-F238E27FC236}">
                      <a16:creationId xmlns="" xmlns:a16="http://schemas.microsoft.com/office/drawing/2014/main" id="{CAE7F59D-A0C1-C825-D72E-1D94DCF4A0CD}"/>
                    </a:ext>
                  </a:extLst>
                </p:cNvPr>
                <p:cNvSpPr/>
                <p:nvPr/>
              </p:nvSpPr>
              <p:spPr>
                <a:xfrm flipH="1">
                  <a:off x="3083365" y="1305057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Trapezoid 2">
                  <a:extLst>
                    <a:ext uri="{FF2B5EF4-FFF2-40B4-BE49-F238E27FC236}">
                      <a16:creationId xmlns="" xmlns:a16="http://schemas.microsoft.com/office/drawing/2014/main" id="{158E4427-9E7D-5A1A-68EC-C3F49E8BE994}"/>
                    </a:ext>
                  </a:extLst>
                </p:cNvPr>
                <p:cNvSpPr/>
                <p:nvPr/>
              </p:nvSpPr>
              <p:spPr>
                <a:xfrm rot="19812223">
                  <a:off x="1970606" y="1572302"/>
                  <a:ext cx="1360841" cy="442442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BC9F1E21-7C99-17AB-EEDE-E1EE8D550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219" y="4808761"/>
              <a:ext cx="6223229" cy="1748163"/>
              <a:chOff x="1803761" y="1304881"/>
              <a:chExt cx="5402581" cy="151763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D210D35F-B484-67AD-80F4-6616669A5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3761" y="1455127"/>
                <a:ext cx="5402581" cy="1367389"/>
                <a:chOff x="1803761" y="1455127"/>
                <a:chExt cx="5402581" cy="1367389"/>
              </a:xfrm>
            </p:grpSpPr>
            <p:pic>
              <p:nvPicPr>
                <p:cNvPr id="29" name="Picture 28" descr="shadow_1_m">
                  <a:extLst>
                    <a:ext uri="{FF2B5EF4-FFF2-40B4-BE49-F238E27FC236}">
                      <a16:creationId xmlns="" xmlns:a16="http://schemas.microsoft.com/office/drawing/2014/main" id="{261152A3-2B87-3489-3A7F-199215CF6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="" xmlns:a16="http://schemas.microsoft.com/office/drawing/2014/main" id="{2A74A42C-F321-2A5D-1715-9E08DAF34D3C}"/>
                    </a:ext>
                  </a:extLst>
                </p:cNvPr>
                <p:cNvSpPr/>
                <p:nvPr/>
              </p:nvSpPr>
              <p:spPr>
                <a:xfrm>
                  <a:off x="2286492" y="1455127"/>
                  <a:ext cx="4640094" cy="1250224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CE8FDFC5-95E4-F3DA-23B8-A84CEE2C0C9B}"/>
                    </a:ext>
                  </a:extLst>
                </p:cNvPr>
                <p:cNvSpPr/>
                <p:nvPr/>
              </p:nvSpPr>
              <p:spPr>
                <a:xfrm>
                  <a:off x="2392606" y="1561266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9756A698-B674-F1BE-D05E-78F28AB542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3216" y="1304881"/>
                <a:ext cx="1285246" cy="1320522"/>
                <a:chOff x="1983216" y="1304881"/>
                <a:chExt cx="1285246" cy="1320522"/>
              </a:xfrm>
            </p:grpSpPr>
            <p:sp>
              <p:nvSpPr>
                <p:cNvPr id="26" name="Right Triangle 25">
                  <a:extLst>
                    <a:ext uri="{FF2B5EF4-FFF2-40B4-BE49-F238E27FC236}">
                      <a16:creationId xmlns="" xmlns:a16="http://schemas.microsoft.com/office/drawing/2014/main" id="{4B6EEB27-4B6A-6413-7DF6-1A212243C6F0}"/>
                    </a:ext>
                  </a:extLst>
                </p:cNvPr>
                <p:cNvSpPr/>
                <p:nvPr/>
              </p:nvSpPr>
              <p:spPr>
                <a:xfrm flipH="1">
                  <a:off x="2114228" y="2473777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Right Triangle 26">
                  <a:extLst>
                    <a:ext uri="{FF2B5EF4-FFF2-40B4-BE49-F238E27FC236}">
                      <a16:creationId xmlns="" xmlns:a16="http://schemas.microsoft.com/office/drawing/2014/main" id="{744246DC-7755-240F-C239-00094CEBAD90}"/>
                    </a:ext>
                  </a:extLst>
                </p:cNvPr>
                <p:cNvSpPr/>
                <p:nvPr/>
              </p:nvSpPr>
              <p:spPr>
                <a:xfrm flipH="1">
                  <a:off x="3034693" y="1304881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Trapezoid 2">
                  <a:extLst>
                    <a:ext uri="{FF2B5EF4-FFF2-40B4-BE49-F238E27FC236}">
                      <a16:creationId xmlns="" xmlns:a16="http://schemas.microsoft.com/office/drawing/2014/main" id="{83993DE9-4E2D-5721-F5A4-A919BB98C539}"/>
                    </a:ext>
                  </a:extLst>
                </p:cNvPr>
                <p:cNvSpPr/>
                <p:nvPr/>
              </p:nvSpPr>
              <p:spPr>
                <a:xfrm rot="19712620">
                  <a:off x="1983216" y="1592424"/>
                  <a:ext cx="1285246" cy="421938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CB4F6FD-81D0-2009-FA66-8E087CB4BC74}"/>
              </a:ext>
            </a:extLst>
          </p:cNvPr>
          <p:cNvSpPr/>
          <p:nvPr/>
        </p:nvSpPr>
        <p:spPr>
          <a:xfrm rot="19594649">
            <a:off x="2222065" y="3515757"/>
            <a:ext cx="822497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EA10541-A476-D7E6-5DAE-D4BD12CDBCA8}"/>
              </a:ext>
            </a:extLst>
          </p:cNvPr>
          <p:cNvSpPr/>
          <p:nvPr/>
        </p:nvSpPr>
        <p:spPr>
          <a:xfrm rot="19648095">
            <a:off x="2206003" y="4352981"/>
            <a:ext cx="824901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D4E0ECBD-D4DB-F68B-3D3F-798F1832BABF}"/>
              </a:ext>
            </a:extLst>
          </p:cNvPr>
          <p:cNvSpPr/>
          <p:nvPr/>
        </p:nvSpPr>
        <p:spPr>
          <a:xfrm rot="19540354">
            <a:off x="2312641" y="2667035"/>
            <a:ext cx="700942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E440E2E-A048-15E7-A30E-5C3168948654}"/>
              </a:ext>
            </a:extLst>
          </p:cNvPr>
          <p:cNvSpPr txBox="1"/>
          <p:nvPr/>
        </p:nvSpPr>
        <p:spPr>
          <a:xfrm>
            <a:off x="3124200" y="2819400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tác chuẩn bị</a:t>
            </a:r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4654698-8DC5-C443-D064-0F53C7A6D0CA}"/>
              </a:ext>
            </a:extLst>
          </p:cNvPr>
          <p:cNvSpPr txBox="1"/>
          <p:nvPr/>
        </p:nvSpPr>
        <p:spPr>
          <a:xfrm>
            <a:off x="2788129" y="3652274"/>
            <a:ext cx="3765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tác coi thi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22223DA-DFE7-A28B-FAD2-9697C96E4D6D}"/>
              </a:ext>
            </a:extLst>
          </p:cNvPr>
          <p:cNvSpPr txBox="1"/>
          <p:nvPr/>
        </p:nvSpPr>
        <p:spPr>
          <a:xfrm>
            <a:off x="2966174" y="4497407"/>
            <a:ext cx="3510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tác báo cáo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2CF763E5-E6B2-4FA5-65B1-6F0D539EB056}"/>
              </a:ext>
            </a:extLst>
          </p:cNvPr>
          <p:cNvGrpSpPr/>
          <p:nvPr/>
        </p:nvGrpSpPr>
        <p:grpSpPr>
          <a:xfrm>
            <a:off x="2438401" y="271928"/>
            <a:ext cx="4800599" cy="609134"/>
            <a:chOff x="2348529" y="336264"/>
            <a:chExt cx="5500070" cy="723409"/>
          </a:xfrm>
        </p:grpSpPr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EF48A62D-EB2B-DD13-36AD-86CCD68E2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529" y="364334"/>
              <a:ext cx="695337" cy="695339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720027DC-205C-BB8F-6323-D2BA5497342B}"/>
                </a:ext>
              </a:extLst>
            </p:cNvPr>
            <p:cNvSpPr txBox="1"/>
            <p:nvPr/>
          </p:nvSpPr>
          <p:spPr>
            <a:xfrm>
              <a:off x="2431290" y="336264"/>
              <a:ext cx="5417309" cy="7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ỦY BAN NHÂN DÂN THÀNH PHỐ HÀ NỘI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SỞ GIÁO DỤC VÀ ĐÀO TẠO HÀ NỘI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47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828800" y="1442860"/>
            <a:ext cx="5467350" cy="490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HƯỚNG DẪN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0AEABB1-02D0-149A-2B85-F92D3891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42559"/>
            <a:ext cx="2057400" cy="365125"/>
          </a:xfrm>
        </p:spPr>
        <p:txBody>
          <a:bodyPr/>
          <a:lstStyle/>
          <a:p>
            <a:fld id="{F6407991-469F-4279-B0EC-DBE237D6F554}" type="slidenum">
              <a:rPr lang="en-US" smtClean="0"/>
              <a:t>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587584C-B876-9EFD-A563-27CAF2FACDF7}"/>
              </a:ext>
            </a:extLst>
          </p:cNvPr>
          <p:cNvGrpSpPr/>
          <p:nvPr/>
        </p:nvGrpSpPr>
        <p:grpSpPr>
          <a:xfrm>
            <a:off x="2438401" y="271928"/>
            <a:ext cx="4800599" cy="609134"/>
            <a:chOff x="2348529" y="336264"/>
            <a:chExt cx="5500070" cy="72340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24E1F10-D1BB-1BEC-B0A8-8CB3B541E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529" y="364334"/>
              <a:ext cx="695337" cy="69533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8FEB760-C524-5917-1309-DD7095834F57}"/>
                </a:ext>
              </a:extLst>
            </p:cNvPr>
            <p:cNvSpPr txBox="1"/>
            <p:nvPr/>
          </p:nvSpPr>
          <p:spPr>
            <a:xfrm>
              <a:off x="2431290" y="336264"/>
              <a:ext cx="5417309" cy="71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ỦY BAN NHÂN DÂN THÀNH PHỐ HÀ NỘI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SỞ GIÁO DỤC VÀ ĐÀO TẠO HÀ NỘI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36EECE41-53B6-2929-CBB2-9F489F28A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31778"/>
              </p:ext>
            </p:extLst>
          </p:nvPr>
        </p:nvGraphicFramePr>
        <p:xfrm>
          <a:off x="533400" y="2133600"/>
          <a:ext cx="8077200" cy="387503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13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bản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hành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395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vi-V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 thi tốt nghiệp trung học phổ thông (Quy chế thi)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01/VBHN-BGDĐT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22/4/2024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395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 dẫn phối hợp thực hiện nhiệm vụ đảm bảo an ninh an toàn Kỳ thi tốt nghiệp THPT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3101/ANCTNB&amp;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QLCL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11/5/2023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59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vi-VN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ướng</a:t>
                      </a:r>
                      <a:r>
                        <a:rPr lang="vi-V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dẫn tổ chức Kỳ thi tốt nghiệp THPT năm 2024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1277/BGDĐT-QLCL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22/3/2024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395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vi-VN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ướng</a:t>
                      </a:r>
                      <a:r>
                        <a:rPr lang="vi-VN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dẫn tổ chức Kỳ thi tốt nghiệp THPT năm 2024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Hà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875/SGDĐT-QLT 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26/3/2024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37007810"/>
                  </a:ext>
                </a:extLst>
              </a:tr>
              <a:tr h="66395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coi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Kỳ thi tốt nghiệp THPT năm 2024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Hà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1955/SGDĐT-QLT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19/6/2024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76279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2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0AEABB1-02D0-149A-2B85-F92D3891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42559"/>
            <a:ext cx="2057400" cy="365125"/>
          </a:xfrm>
        </p:spPr>
        <p:txBody>
          <a:bodyPr/>
          <a:lstStyle/>
          <a:p>
            <a:fld id="{F6407991-469F-4279-B0EC-DBE237D6F554}" type="slidenum">
              <a:rPr lang="en-US" smtClean="0"/>
              <a:t>4</a:t>
            </a:fld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72DE56D7-72CB-0896-E15F-F685EC453806}"/>
              </a:ext>
            </a:extLst>
          </p:cNvPr>
          <p:cNvSpPr/>
          <p:nvPr/>
        </p:nvSpPr>
        <p:spPr>
          <a:xfrm>
            <a:off x="76201" y="2971801"/>
            <a:ext cx="1523999" cy="1371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CSVC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1E846C1F-0B6D-C04C-7997-587122925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17686"/>
              </p:ext>
            </p:extLst>
          </p:nvPr>
        </p:nvGraphicFramePr>
        <p:xfrm>
          <a:off x="1641231" y="838200"/>
          <a:ext cx="7107600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799">
                  <a:extLst>
                    <a:ext uri="{9D8B030D-6E8A-4147-A177-3AD203B41FA5}">
                      <a16:colId xmlns="" xmlns:a16="http://schemas.microsoft.com/office/drawing/2014/main" val="2226705501"/>
                    </a:ext>
                  </a:extLst>
                </a:gridCol>
                <a:gridCol w="5278801">
                  <a:extLst>
                    <a:ext uri="{9D8B030D-6E8A-4147-A177-3AD203B41FA5}">
                      <a16:colId xmlns="" xmlns:a16="http://schemas.microsoft.com/office/drawing/2014/main" val="408629973"/>
                    </a:ext>
                  </a:extLst>
                </a:gridCol>
              </a:tblGrid>
              <a:tr h="28420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1896810"/>
                  </a:ext>
                </a:extLst>
              </a:tr>
              <a:tr h="561043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thiểu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1.2m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không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để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lọt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để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ra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ngoài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7781274"/>
                  </a:ext>
                </a:extLst>
              </a:tr>
              <a:tr h="47461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chờ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500" b="1" dirty="0">
                          <a:solidFill>
                            <a:srgbClr val="0B02BE"/>
                          </a:solidFill>
                          <a:latin typeface="+mj-lt"/>
                        </a:rPr>
                        <a:t>Phòng chờ vào</a:t>
                      </a:r>
                      <a:r>
                        <a:rPr lang="vi-VN" sz="1500" dirty="0">
                          <a:solidFill>
                            <a:srgbClr val="0B02BE"/>
                          </a:solidFill>
                          <a:latin typeface="+mj-lt"/>
                        </a:rPr>
                        <a:t>: dành cho các thí sinh chỉ thi môn thi thành phần thứ 2 và/hoặc thứ 3 mà đến trước </a:t>
                      </a:r>
                      <a:r>
                        <a:rPr lang="en-US" sz="1500" dirty="0" err="1">
                          <a:solidFill>
                            <a:srgbClr val="0B02BE"/>
                          </a:solidFill>
                          <a:latin typeface="+mj-lt"/>
                        </a:rPr>
                        <a:t>khi</a:t>
                      </a:r>
                      <a:r>
                        <a:rPr lang="en-US" sz="1500" dirty="0">
                          <a:solidFill>
                            <a:srgbClr val="0B02BE"/>
                          </a:solidFill>
                          <a:latin typeface="+mj-lt"/>
                        </a:rPr>
                        <a:t> </a:t>
                      </a:r>
                      <a:r>
                        <a:rPr lang="vi-VN" sz="1500" dirty="0">
                          <a:solidFill>
                            <a:srgbClr val="0B02BE"/>
                          </a:solidFill>
                          <a:latin typeface="+mj-lt"/>
                        </a:rPr>
                        <a:t>phát đề thi trên 15 phút.</a:t>
                      </a:r>
                      <a:endParaRPr lang="en-US" sz="1500" dirty="0">
                        <a:solidFill>
                          <a:srgbClr val="0B02BE"/>
                        </a:solidFill>
                        <a:latin typeface="+mj-lt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500" b="1" dirty="0">
                          <a:solidFill>
                            <a:srgbClr val="0B02BE"/>
                          </a:solidFill>
                          <a:latin typeface="+mj-lt"/>
                        </a:rPr>
                        <a:t>Phòng chờ ra</a:t>
                      </a:r>
                      <a:r>
                        <a:rPr lang="vi-VN" sz="1500" dirty="0">
                          <a:solidFill>
                            <a:srgbClr val="0B02BE"/>
                          </a:solidFill>
                          <a:latin typeface="+mj-lt"/>
                        </a:rPr>
                        <a:t>: thí sinh chỉ thi môn thi thành phần thứ 1 và</a:t>
                      </a:r>
                      <a:r>
                        <a:rPr lang="en-US" sz="1500" dirty="0">
                          <a:solidFill>
                            <a:srgbClr val="0B02BE"/>
                          </a:solidFill>
                          <a:latin typeface="+mj-lt"/>
                        </a:rPr>
                        <a:t>/</a:t>
                      </a:r>
                      <a:r>
                        <a:rPr lang="vi-VN" sz="1500" dirty="0">
                          <a:solidFill>
                            <a:srgbClr val="0B02BE"/>
                          </a:solidFill>
                          <a:latin typeface="+mj-lt"/>
                        </a:rPr>
                        <a:t>hoặc thứ 2 sau khi thi xong sẽ ngồi chờ để ra khỏi điểm thi.</a:t>
                      </a:r>
                      <a:endParaRPr lang="en-US" sz="1500" dirty="0">
                        <a:solidFill>
                          <a:srgbClr val="0B02BE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4251617"/>
                  </a:ext>
                </a:extLst>
              </a:tr>
              <a:tr h="83622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photo,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Đảm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bảo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máy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tính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kết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mạng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để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báo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cáo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nhanh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điện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thoại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có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loa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ngoài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trực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pPr algn="just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photocopy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5670574"/>
                  </a:ext>
                </a:extLst>
              </a:tr>
              <a:tr h="84799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camera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24/24</a:t>
                      </a:r>
                    </a:p>
                    <a:p>
                      <a:pPr algn="just"/>
                      <a:r>
                        <a:rPr lang="nl-NL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nl-NL" sz="1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 ngăn riêng biệt chứa đề thi/bài thi riêng từng buổi thi </a:t>
                      </a:r>
                      <a:r>
                        <a:rPr lang="vi-VN" sz="1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 nhãn ghi rõ thông tin</a:t>
                      </a:r>
                      <a:endParaRPr lang="en-US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</a:t>
                      </a:r>
                      <a:r>
                        <a:rPr lang="vi-VN" sz="1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hông </a:t>
                      </a: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vi-VN" sz="15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tủ khác ngoài tủ đựng đề thi, bài th</a:t>
                      </a:r>
                      <a:r>
                        <a:rPr lang="vi-VN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endParaRPr lang="en-US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1239536"/>
                  </a:ext>
                </a:extLst>
              </a:tr>
              <a:tr h="52795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8607548"/>
                  </a:ext>
                </a:extLst>
              </a:tr>
              <a:tr h="117631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GDĐT</a:t>
                      </a:r>
                    </a:p>
                    <a:p>
                      <a:pPr algn="just"/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Đàm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algn="just"/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 đối không sử dụng 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VPP</a:t>
                      </a:r>
                      <a:r>
                        <a:rPr lang="vi-VN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hồ sơ không đúng quy định của Kỳ thi tốt nghiệp THPT 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1332258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7B27164-85BB-7CA9-91C5-641DFE7D4AAB}"/>
              </a:ext>
            </a:extLst>
          </p:cNvPr>
          <p:cNvCxnSpPr/>
          <p:nvPr/>
        </p:nvCxnSpPr>
        <p:spPr>
          <a:xfrm>
            <a:off x="360000" y="715108"/>
            <a:ext cx="842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2438400" y="2241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TÁC CHUẨN BỊ</a:t>
            </a:r>
          </a:p>
        </p:txBody>
      </p:sp>
    </p:spTree>
    <p:extLst>
      <p:ext uri="{BB962C8B-B14F-4D97-AF65-F5344CB8AC3E}">
        <p14:creationId xmlns:p14="http://schemas.microsoft.com/office/powerpoint/2010/main" val="78841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0AEABB1-02D0-149A-2B85-F92D3891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057400" cy="365125"/>
          </a:xfrm>
        </p:spPr>
        <p:txBody>
          <a:bodyPr/>
          <a:lstStyle/>
          <a:p>
            <a:fld id="{F6407991-469F-4279-B0EC-DBE237D6F554}" type="slidenum">
              <a:rPr lang="en-US" smtClean="0"/>
              <a:t>5</a:t>
            </a:fld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F0AA9770-321C-2373-2CED-ABC841C15293}"/>
              </a:ext>
            </a:extLst>
          </p:cNvPr>
          <p:cNvSpPr/>
          <p:nvPr/>
        </p:nvSpPr>
        <p:spPr>
          <a:xfrm>
            <a:off x="152400" y="3080238"/>
            <a:ext cx="1647537" cy="1066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76BB3E27-06DE-0FEB-9FAC-230E185C8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40538"/>
              </p:ext>
            </p:extLst>
          </p:nvPr>
        </p:nvGraphicFramePr>
        <p:xfrm>
          <a:off x="1905000" y="1143000"/>
          <a:ext cx="6553200" cy="4724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226705501"/>
                    </a:ext>
                  </a:extLst>
                </a:gridCol>
                <a:gridCol w="4648200">
                  <a:extLst>
                    <a:ext uri="{9D8B030D-6E8A-4147-A177-3AD203B41FA5}">
                      <a16:colId xmlns="" xmlns:a16="http://schemas.microsoft.com/office/drawing/2014/main" val="408629973"/>
                    </a:ext>
                  </a:extLst>
                </a:gridCol>
              </a:tblGrid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1896810"/>
                  </a:ext>
                </a:extLst>
              </a:tr>
              <a:tr h="1295399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CSVC,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Kiểm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đầy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đủ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kỹ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lưỡng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hoạt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động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các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thiết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bị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: camera,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máy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tính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thoại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trực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hệ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thống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ánh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sáng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quạt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…;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thống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nhất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phương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đảm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bảo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an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ninh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với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bộ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phận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an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ninh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công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425161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Mọi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thành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viên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Điểm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phải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được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tập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quy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chế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và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hướng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dẫn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coi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thi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5670574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SBD,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CBCT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bốc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SBD,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123953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1991957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7B27164-85BB-7CA9-91C5-641DFE7D4AAB}"/>
              </a:ext>
            </a:extLst>
          </p:cNvPr>
          <p:cNvCxnSpPr/>
          <p:nvPr/>
        </p:nvCxnSpPr>
        <p:spPr>
          <a:xfrm>
            <a:off x="360000" y="914400"/>
            <a:ext cx="842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709AB4-015A-7D48-8448-CB2C10E932ED}"/>
              </a:ext>
            </a:extLst>
          </p:cNvPr>
          <p:cNvSpPr txBox="1"/>
          <p:nvPr/>
        </p:nvSpPr>
        <p:spPr>
          <a:xfrm>
            <a:off x="2667000" y="2241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TÁC CHUẨN BỊ</a:t>
            </a:r>
          </a:p>
        </p:txBody>
      </p:sp>
    </p:spTree>
    <p:extLst>
      <p:ext uri="{BB962C8B-B14F-4D97-AF65-F5344CB8AC3E}">
        <p14:creationId xmlns:p14="http://schemas.microsoft.com/office/powerpoint/2010/main" val="23556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DBE1C43-F5D0-7B50-E7B1-F13A24E5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6100" y="6446837"/>
            <a:ext cx="2057400" cy="365125"/>
          </a:xfrm>
        </p:spPr>
        <p:txBody>
          <a:bodyPr/>
          <a:lstStyle/>
          <a:p>
            <a:fld id="{F6407991-469F-4279-B0EC-DBE237D6F554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A9C2BF-849B-E69A-230E-566F496323D8}"/>
              </a:ext>
            </a:extLst>
          </p:cNvPr>
          <p:cNvSpPr txBox="1"/>
          <p:nvPr/>
        </p:nvSpPr>
        <p:spPr>
          <a:xfrm>
            <a:off x="3657600" y="76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THI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FA2E4FAB-937E-988A-E523-516E57A8BB00}"/>
              </a:ext>
            </a:extLst>
          </p:cNvPr>
          <p:cNvCxnSpPr/>
          <p:nvPr/>
        </p:nvCxnSpPr>
        <p:spPr>
          <a:xfrm>
            <a:off x="152400" y="609600"/>
            <a:ext cx="874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080FB2-E5A4-2136-D44E-066FE06FA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6962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7991-469F-4279-B0EC-DBE237D6F554}" type="slidenum">
              <a:rPr lang="en-US" smtClean="0"/>
              <a:t>7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DDA3D60-FF2E-121C-A12A-01A44D99A228}"/>
              </a:ext>
            </a:extLst>
          </p:cNvPr>
          <p:cNvCxnSpPr/>
          <p:nvPr/>
        </p:nvCxnSpPr>
        <p:spPr>
          <a:xfrm>
            <a:off x="275400" y="762000"/>
            <a:ext cx="8640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6BA9A77-112A-149B-E73C-3D2569FB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52401"/>
            <a:ext cx="3333750" cy="554192"/>
          </a:xfrm>
        </p:spPr>
        <p:txBody>
          <a:bodyPr>
            <a:norm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TẮC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61600" y="1066800"/>
            <a:ext cx="7672800" cy="4571999"/>
            <a:chOff x="861600" y="1066800"/>
            <a:chExt cx="7672800" cy="4571999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27" name="Freeform 26"/>
            <p:cNvSpPr/>
            <p:nvPr/>
          </p:nvSpPr>
          <p:spPr>
            <a:xfrm>
              <a:off x="3930720" y="1066800"/>
              <a:ext cx="4603680" cy="1428749"/>
            </a:xfrm>
            <a:custGeom>
              <a:avLst/>
              <a:gdLst>
                <a:gd name="connsiteX0" fmla="*/ 0 w 4603680"/>
                <a:gd name="connsiteY0" fmla="*/ 178594 h 1428749"/>
                <a:gd name="connsiteX1" fmla="*/ 3889306 w 4603680"/>
                <a:gd name="connsiteY1" fmla="*/ 178594 h 1428749"/>
                <a:gd name="connsiteX2" fmla="*/ 3889306 w 4603680"/>
                <a:gd name="connsiteY2" fmla="*/ 0 h 1428749"/>
                <a:gd name="connsiteX3" fmla="*/ 4603680 w 4603680"/>
                <a:gd name="connsiteY3" fmla="*/ 714375 h 1428749"/>
                <a:gd name="connsiteX4" fmla="*/ 3889306 w 4603680"/>
                <a:gd name="connsiteY4" fmla="*/ 1428749 h 1428749"/>
                <a:gd name="connsiteX5" fmla="*/ 3889306 w 4603680"/>
                <a:gd name="connsiteY5" fmla="*/ 1250155 h 1428749"/>
                <a:gd name="connsiteX6" fmla="*/ 0 w 4603680"/>
                <a:gd name="connsiteY6" fmla="*/ 1250155 h 1428749"/>
                <a:gd name="connsiteX7" fmla="*/ 0 w 4603680"/>
                <a:gd name="connsiteY7" fmla="*/ 178594 h 14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03680" h="1428749">
                  <a:moveTo>
                    <a:pt x="0" y="178594"/>
                  </a:moveTo>
                  <a:lnTo>
                    <a:pt x="3889306" y="178594"/>
                  </a:lnTo>
                  <a:lnTo>
                    <a:pt x="3889306" y="0"/>
                  </a:lnTo>
                  <a:lnTo>
                    <a:pt x="4603680" y="714375"/>
                  </a:lnTo>
                  <a:lnTo>
                    <a:pt x="3889306" y="1428749"/>
                  </a:lnTo>
                  <a:lnTo>
                    <a:pt x="3889306" y="1250155"/>
                  </a:lnTo>
                  <a:lnTo>
                    <a:pt x="0" y="1250155"/>
                  </a:lnTo>
                  <a:lnTo>
                    <a:pt x="0" y="17859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  <a:ln>
              <a:solidFill>
                <a:schemeClr val="accent4">
                  <a:lumMod val="60000"/>
                  <a:lumOff val="40000"/>
                  <a:alpha val="90000"/>
                </a:schemeClr>
              </a:solidFill>
            </a:ln>
            <a:sp3d z="-227350" prstMaterial="matte"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88754" rIns="545941" bIns="188754" numCol="1" spcCol="1270" anchor="t" anchorCtr="0">
              <a:no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hủ động làm tốt công tác thông tin tuyên truyền</a:t>
              </a:r>
              <a:endParaRPr lang="en-US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hủ động chuẩn bị điều kiện cơ sở vật chất</a:t>
              </a:r>
              <a:endParaRPr lang="en-US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hủ động báo cáo và xử lý thông tin</a:t>
              </a:r>
              <a:endParaRPr lang="en-US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61600" y="1066800"/>
              <a:ext cx="3069120" cy="1428749"/>
            </a:xfrm>
            <a:custGeom>
              <a:avLst/>
              <a:gdLst>
                <a:gd name="connsiteX0" fmla="*/ 0 w 3069120"/>
                <a:gd name="connsiteY0" fmla="*/ 238130 h 1428749"/>
                <a:gd name="connsiteX1" fmla="*/ 238130 w 3069120"/>
                <a:gd name="connsiteY1" fmla="*/ 0 h 1428749"/>
                <a:gd name="connsiteX2" fmla="*/ 2830990 w 3069120"/>
                <a:gd name="connsiteY2" fmla="*/ 0 h 1428749"/>
                <a:gd name="connsiteX3" fmla="*/ 3069120 w 3069120"/>
                <a:gd name="connsiteY3" fmla="*/ 238130 h 1428749"/>
                <a:gd name="connsiteX4" fmla="*/ 3069120 w 3069120"/>
                <a:gd name="connsiteY4" fmla="*/ 1190619 h 1428749"/>
                <a:gd name="connsiteX5" fmla="*/ 2830990 w 3069120"/>
                <a:gd name="connsiteY5" fmla="*/ 1428749 h 1428749"/>
                <a:gd name="connsiteX6" fmla="*/ 238130 w 3069120"/>
                <a:gd name="connsiteY6" fmla="*/ 1428749 h 1428749"/>
                <a:gd name="connsiteX7" fmla="*/ 0 w 3069120"/>
                <a:gd name="connsiteY7" fmla="*/ 1190619 h 1428749"/>
                <a:gd name="connsiteX8" fmla="*/ 0 w 3069120"/>
                <a:gd name="connsiteY8" fmla="*/ 238130 h 1428749"/>
                <a:gd name="connsiteX0" fmla="*/ 172528 w 3069120"/>
                <a:gd name="connsiteY0" fmla="*/ 367526 h 1428749"/>
                <a:gd name="connsiteX1" fmla="*/ 238130 w 3069120"/>
                <a:gd name="connsiteY1" fmla="*/ 0 h 1428749"/>
                <a:gd name="connsiteX2" fmla="*/ 2830990 w 3069120"/>
                <a:gd name="connsiteY2" fmla="*/ 0 h 1428749"/>
                <a:gd name="connsiteX3" fmla="*/ 3069120 w 3069120"/>
                <a:gd name="connsiteY3" fmla="*/ 238130 h 1428749"/>
                <a:gd name="connsiteX4" fmla="*/ 3069120 w 3069120"/>
                <a:gd name="connsiteY4" fmla="*/ 1190619 h 1428749"/>
                <a:gd name="connsiteX5" fmla="*/ 2830990 w 3069120"/>
                <a:gd name="connsiteY5" fmla="*/ 1428749 h 1428749"/>
                <a:gd name="connsiteX6" fmla="*/ 238130 w 3069120"/>
                <a:gd name="connsiteY6" fmla="*/ 1428749 h 1428749"/>
                <a:gd name="connsiteX7" fmla="*/ 0 w 3069120"/>
                <a:gd name="connsiteY7" fmla="*/ 1190619 h 1428749"/>
                <a:gd name="connsiteX8" fmla="*/ 172528 w 3069120"/>
                <a:gd name="connsiteY8" fmla="*/ 367526 h 14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9120" h="1428749">
                  <a:moveTo>
                    <a:pt x="172528" y="367526"/>
                  </a:moveTo>
                  <a:cubicBezTo>
                    <a:pt x="172528" y="236010"/>
                    <a:pt x="106614" y="0"/>
                    <a:pt x="238130" y="0"/>
                  </a:cubicBezTo>
                  <a:lnTo>
                    <a:pt x="2830990" y="0"/>
                  </a:lnTo>
                  <a:cubicBezTo>
                    <a:pt x="2962506" y="0"/>
                    <a:pt x="3069120" y="106614"/>
                    <a:pt x="3069120" y="238130"/>
                  </a:cubicBezTo>
                  <a:lnTo>
                    <a:pt x="3069120" y="1190619"/>
                  </a:lnTo>
                  <a:cubicBezTo>
                    <a:pt x="3069120" y="1322135"/>
                    <a:pt x="2962506" y="1428749"/>
                    <a:pt x="2830990" y="1428749"/>
                  </a:cubicBezTo>
                  <a:lnTo>
                    <a:pt x="238130" y="1428749"/>
                  </a:lnTo>
                  <a:cubicBezTo>
                    <a:pt x="106614" y="1428749"/>
                    <a:pt x="0" y="1322135"/>
                    <a:pt x="0" y="1190619"/>
                  </a:cubicBezTo>
                  <a:cubicBezTo>
                    <a:pt x="0" y="873123"/>
                    <a:pt x="172528" y="685022"/>
                    <a:pt x="172528" y="36752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526" tIns="142136" rIns="214526" bIns="142136" numCol="1" spcCol="1270" anchor="ctr" anchorCtr="0">
              <a:noAutofit/>
              <a:sp3d extrusionH="28000" prstMaterial="matte"/>
            </a:bodyPr>
            <a:lstStyle/>
            <a:p>
              <a:pPr lvl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3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930720" y="2638425"/>
              <a:ext cx="4603680" cy="1428749"/>
            </a:xfrm>
            <a:custGeom>
              <a:avLst/>
              <a:gdLst>
                <a:gd name="connsiteX0" fmla="*/ 0 w 4603680"/>
                <a:gd name="connsiteY0" fmla="*/ 178594 h 1428749"/>
                <a:gd name="connsiteX1" fmla="*/ 3889306 w 4603680"/>
                <a:gd name="connsiteY1" fmla="*/ 178594 h 1428749"/>
                <a:gd name="connsiteX2" fmla="*/ 3889306 w 4603680"/>
                <a:gd name="connsiteY2" fmla="*/ 0 h 1428749"/>
                <a:gd name="connsiteX3" fmla="*/ 4603680 w 4603680"/>
                <a:gd name="connsiteY3" fmla="*/ 714375 h 1428749"/>
                <a:gd name="connsiteX4" fmla="*/ 3889306 w 4603680"/>
                <a:gd name="connsiteY4" fmla="*/ 1428749 h 1428749"/>
                <a:gd name="connsiteX5" fmla="*/ 3889306 w 4603680"/>
                <a:gd name="connsiteY5" fmla="*/ 1250155 h 1428749"/>
                <a:gd name="connsiteX6" fmla="*/ 0 w 4603680"/>
                <a:gd name="connsiteY6" fmla="*/ 1250155 h 1428749"/>
                <a:gd name="connsiteX7" fmla="*/ 0 w 4603680"/>
                <a:gd name="connsiteY7" fmla="*/ 178594 h 14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03680" h="1428749">
                  <a:moveTo>
                    <a:pt x="0" y="178594"/>
                  </a:moveTo>
                  <a:lnTo>
                    <a:pt x="3889306" y="178594"/>
                  </a:lnTo>
                  <a:lnTo>
                    <a:pt x="3889306" y="0"/>
                  </a:lnTo>
                  <a:lnTo>
                    <a:pt x="4603680" y="714375"/>
                  </a:lnTo>
                  <a:lnTo>
                    <a:pt x="3889306" y="1428749"/>
                  </a:lnTo>
                  <a:lnTo>
                    <a:pt x="3889306" y="1250155"/>
                  </a:lnTo>
                  <a:lnTo>
                    <a:pt x="0" y="1250155"/>
                  </a:lnTo>
                  <a:lnTo>
                    <a:pt x="0" y="17859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  <a:ln>
              <a:solidFill>
                <a:schemeClr val="accent1">
                  <a:alpha val="90000"/>
                </a:schemeClr>
              </a:solidFill>
            </a:ln>
            <a:sp3d z="-227350" prstMaterial="matte"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1014570"/>
                <a:satOff val="50000"/>
                <a:lumOff val="8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89389" rIns="546576" bIns="189389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vi-VN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 Quy chế, đúng Hướng dẫn</a:t>
              </a:r>
              <a:endPara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endPara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861600" y="2638425"/>
              <a:ext cx="3069120" cy="1428749"/>
            </a:xfrm>
            <a:custGeom>
              <a:avLst/>
              <a:gdLst>
                <a:gd name="connsiteX0" fmla="*/ 0 w 3069120"/>
                <a:gd name="connsiteY0" fmla="*/ 238130 h 1428749"/>
                <a:gd name="connsiteX1" fmla="*/ 238130 w 3069120"/>
                <a:gd name="connsiteY1" fmla="*/ 0 h 1428749"/>
                <a:gd name="connsiteX2" fmla="*/ 2830990 w 3069120"/>
                <a:gd name="connsiteY2" fmla="*/ 0 h 1428749"/>
                <a:gd name="connsiteX3" fmla="*/ 3069120 w 3069120"/>
                <a:gd name="connsiteY3" fmla="*/ 238130 h 1428749"/>
                <a:gd name="connsiteX4" fmla="*/ 3069120 w 3069120"/>
                <a:gd name="connsiteY4" fmla="*/ 1190619 h 1428749"/>
                <a:gd name="connsiteX5" fmla="*/ 2830990 w 3069120"/>
                <a:gd name="connsiteY5" fmla="*/ 1428749 h 1428749"/>
                <a:gd name="connsiteX6" fmla="*/ 238130 w 3069120"/>
                <a:gd name="connsiteY6" fmla="*/ 1428749 h 1428749"/>
                <a:gd name="connsiteX7" fmla="*/ 0 w 3069120"/>
                <a:gd name="connsiteY7" fmla="*/ 1190619 h 1428749"/>
                <a:gd name="connsiteX8" fmla="*/ 0 w 3069120"/>
                <a:gd name="connsiteY8" fmla="*/ 238130 h 1428749"/>
                <a:gd name="connsiteX0" fmla="*/ 181155 w 3069120"/>
                <a:gd name="connsiteY0" fmla="*/ 333021 h 1428749"/>
                <a:gd name="connsiteX1" fmla="*/ 238130 w 3069120"/>
                <a:gd name="connsiteY1" fmla="*/ 0 h 1428749"/>
                <a:gd name="connsiteX2" fmla="*/ 2830990 w 3069120"/>
                <a:gd name="connsiteY2" fmla="*/ 0 h 1428749"/>
                <a:gd name="connsiteX3" fmla="*/ 3069120 w 3069120"/>
                <a:gd name="connsiteY3" fmla="*/ 238130 h 1428749"/>
                <a:gd name="connsiteX4" fmla="*/ 3069120 w 3069120"/>
                <a:gd name="connsiteY4" fmla="*/ 1190619 h 1428749"/>
                <a:gd name="connsiteX5" fmla="*/ 2830990 w 3069120"/>
                <a:gd name="connsiteY5" fmla="*/ 1428749 h 1428749"/>
                <a:gd name="connsiteX6" fmla="*/ 238130 w 3069120"/>
                <a:gd name="connsiteY6" fmla="*/ 1428749 h 1428749"/>
                <a:gd name="connsiteX7" fmla="*/ 0 w 3069120"/>
                <a:gd name="connsiteY7" fmla="*/ 1190619 h 1428749"/>
                <a:gd name="connsiteX8" fmla="*/ 181155 w 3069120"/>
                <a:gd name="connsiteY8" fmla="*/ 333021 h 14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9120" h="1428749">
                  <a:moveTo>
                    <a:pt x="181155" y="333021"/>
                  </a:moveTo>
                  <a:cubicBezTo>
                    <a:pt x="181155" y="201505"/>
                    <a:pt x="106614" y="0"/>
                    <a:pt x="238130" y="0"/>
                  </a:cubicBezTo>
                  <a:lnTo>
                    <a:pt x="2830990" y="0"/>
                  </a:lnTo>
                  <a:cubicBezTo>
                    <a:pt x="2962506" y="0"/>
                    <a:pt x="3069120" y="106614"/>
                    <a:pt x="3069120" y="238130"/>
                  </a:cubicBezTo>
                  <a:lnTo>
                    <a:pt x="3069120" y="1190619"/>
                  </a:lnTo>
                  <a:cubicBezTo>
                    <a:pt x="3069120" y="1322135"/>
                    <a:pt x="2962506" y="1428749"/>
                    <a:pt x="2830990" y="1428749"/>
                  </a:cubicBezTo>
                  <a:lnTo>
                    <a:pt x="238130" y="1428749"/>
                  </a:lnTo>
                  <a:cubicBezTo>
                    <a:pt x="106614" y="1428749"/>
                    <a:pt x="0" y="1322135"/>
                    <a:pt x="0" y="1190619"/>
                  </a:cubicBezTo>
                  <a:cubicBezTo>
                    <a:pt x="0" y="873123"/>
                    <a:pt x="181155" y="650517"/>
                    <a:pt x="181155" y="333021"/>
                  </a:cubicBezTo>
                  <a:close/>
                </a:path>
              </a:pathLst>
            </a:custGeom>
            <a:solidFill>
              <a:schemeClr val="accent1"/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106" tIns="176426" rIns="283106" bIns="176426" numCol="1" spcCol="1270" anchor="ctr" anchorCtr="0">
              <a:noAutofit/>
              <a:sp3d extrusionH="28000" prstMaterial="matte"/>
            </a:bodyPr>
            <a:lstStyle/>
            <a:p>
              <a:pPr lvl="0" algn="ctr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5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5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930720" y="4210050"/>
              <a:ext cx="4603680" cy="1428749"/>
            </a:xfrm>
            <a:custGeom>
              <a:avLst/>
              <a:gdLst>
                <a:gd name="connsiteX0" fmla="*/ 0 w 4603680"/>
                <a:gd name="connsiteY0" fmla="*/ 178594 h 1428749"/>
                <a:gd name="connsiteX1" fmla="*/ 3889306 w 4603680"/>
                <a:gd name="connsiteY1" fmla="*/ 178594 h 1428749"/>
                <a:gd name="connsiteX2" fmla="*/ 3889306 w 4603680"/>
                <a:gd name="connsiteY2" fmla="*/ 0 h 1428749"/>
                <a:gd name="connsiteX3" fmla="*/ 4603680 w 4603680"/>
                <a:gd name="connsiteY3" fmla="*/ 714375 h 1428749"/>
                <a:gd name="connsiteX4" fmla="*/ 3889306 w 4603680"/>
                <a:gd name="connsiteY4" fmla="*/ 1428749 h 1428749"/>
                <a:gd name="connsiteX5" fmla="*/ 3889306 w 4603680"/>
                <a:gd name="connsiteY5" fmla="*/ 1250155 h 1428749"/>
                <a:gd name="connsiteX6" fmla="*/ 0 w 4603680"/>
                <a:gd name="connsiteY6" fmla="*/ 1250155 h 1428749"/>
                <a:gd name="connsiteX7" fmla="*/ 0 w 4603680"/>
                <a:gd name="connsiteY7" fmla="*/ 178594 h 14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03680" h="1428749">
                  <a:moveTo>
                    <a:pt x="0" y="178594"/>
                  </a:moveTo>
                  <a:lnTo>
                    <a:pt x="3889306" y="178594"/>
                  </a:lnTo>
                  <a:lnTo>
                    <a:pt x="3889306" y="0"/>
                  </a:lnTo>
                  <a:lnTo>
                    <a:pt x="4603680" y="714375"/>
                  </a:lnTo>
                  <a:lnTo>
                    <a:pt x="3889306" y="1428749"/>
                  </a:lnTo>
                  <a:lnTo>
                    <a:pt x="3889306" y="1250155"/>
                  </a:lnTo>
                  <a:lnTo>
                    <a:pt x="0" y="1250155"/>
                  </a:lnTo>
                  <a:lnTo>
                    <a:pt x="0" y="17859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  <a:ln>
              <a:solidFill>
                <a:srgbClr val="FF0000">
                  <a:alpha val="90000"/>
                </a:srgbClr>
              </a:solidFill>
            </a:ln>
            <a:sp3d z="-227350" prstMaterial="matte"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2029141"/>
                <a:satOff val="100000"/>
                <a:lumOff val="177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89389" rIns="546576" bIns="189389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lơ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endPara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căng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endPara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17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huống</a:t>
              </a:r>
              <a:endPara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1600" y="4210050"/>
              <a:ext cx="3069120" cy="1428749"/>
            </a:xfrm>
            <a:custGeom>
              <a:avLst/>
              <a:gdLst>
                <a:gd name="connsiteX0" fmla="*/ 0 w 3069120"/>
                <a:gd name="connsiteY0" fmla="*/ 238130 h 1428749"/>
                <a:gd name="connsiteX1" fmla="*/ 238130 w 3069120"/>
                <a:gd name="connsiteY1" fmla="*/ 0 h 1428749"/>
                <a:gd name="connsiteX2" fmla="*/ 2830990 w 3069120"/>
                <a:gd name="connsiteY2" fmla="*/ 0 h 1428749"/>
                <a:gd name="connsiteX3" fmla="*/ 3069120 w 3069120"/>
                <a:gd name="connsiteY3" fmla="*/ 238130 h 1428749"/>
                <a:gd name="connsiteX4" fmla="*/ 3069120 w 3069120"/>
                <a:gd name="connsiteY4" fmla="*/ 1190619 h 1428749"/>
                <a:gd name="connsiteX5" fmla="*/ 2830990 w 3069120"/>
                <a:gd name="connsiteY5" fmla="*/ 1428749 h 1428749"/>
                <a:gd name="connsiteX6" fmla="*/ 238130 w 3069120"/>
                <a:gd name="connsiteY6" fmla="*/ 1428749 h 1428749"/>
                <a:gd name="connsiteX7" fmla="*/ 0 w 3069120"/>
                <a:gd name="connsiteY7" fmla="*/ 1190619 h 1428749"/>
                <a:gd name="connsiteX8" fmla="*/ 0 w 3069120"/>
                <a:gd name="connsiteY8" fmla="*/ 238130 h 1428749"/>
                <a:gd name="connsiteX0" fmla="*/ 103517 w 3069120"/>
                <a:gd name="connsiteY0" fmla="*/ 289888 h 1428749"/>
                <a:gd name="connsiteX1" fmla="*/ 238130 w 3069120"/>
                <a:gd name="connsiteY1" fmla="*/ 0 h 1428749"/>
                <a:gd name="connsiteX2" fmla="*/ 2830990 w 3069120"/>
                <a:gd name="connsiteY2" fmla="*/ 0 h 1428749"/>
                <a:gd name="connsiteX3" fmla="*/ 3069120 w 3069120"/>
                <a:gd name="connsiteY3" fmla="*/ 238130 h 1428749"/>
                <a:gd name="connsiteX4" fmla="*/ 3069120 w 3069120"/>
                <a:gd name="connsiteY4" fmla="*/ 1190619 h 1428749"/>
                <a:gd name="connsiteX5" fmla="*/ 2830990 w 3069120"/>
                <a:gd name="connsiteY5" fmla="*/ 1428749 h 1428749"/>
                <a:gd name="connsiteX6" fmla="*/ 238130 w 3069120"/>
                <a:gd name="connsiteY6" fmla="*/ 1428749 h 1428749"/>
                <a:gd name="connsiteX7" fmla="*/ 0 w 3069120"/>
                <a:gd name="connsiteY7" fmla="*/ 1190619 h 1428749"/>
                <a:gd name="connsiteX8" fmla="*/ 103517 w 3069120"/>
                <a:gd name="connsiteY8" fmla="*/ 289888 h 14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9120" h="1428749">
                  <a:moveTo>
                    <a:pt x="103517" y="289888"/>
                  </a:moveTo>
                  <a:cubicBezTo>
                    <a:pt x="103517" y="158372"/>
                    <a:pt x="106614" y="0"/>
                    <a:pt x="238130" y="0"/>
                  </a:cubicBezTo>
                  <a:lnTo>
                    <a:pt x="2830990" y="0"/>
                  </a:lnTo>
                  <a:cubicBezTo>
                    <a:pt x="2962506" y="0"/>
                    <a:pt x="3069120" y="106614"/>
                    <a:pt x="3069120" y="238130"/>
                  </a:cubicBezTo>
                  <a:lnTo>
                    <a:pt x="3069120" y="1190619"/>
                  </a:lnTo>
                  <a:cubicBezTo>
                    <a:pt x="3069120" y="1322135"/>
                    <a:pt x="2962506" y="1428749"/>
                    <a:pt x="2830990" y="1428749"/>
                  </a:cubicBezTo>
                  <a:lnTo>
                    <a:pt x="238130" y="1428749"/>
                  </a:lnTo>
                  <a:cubicBezTo>
                    <a:pt x="106614" y="1428749"/>
                    <a:pt x="0" y="1322135"/>
                    <a:pt x="0" y="1190619"/>
                  </a:cubicBezTo>
                  <a:cubicBezTo>
                    <a:pt x="0" y="873123"/>
                    <a:pt x="103517" y="607384"/>
                    <a:pt x="103517" y="289888"/>
                  </a:cubicBezTo>
                  <a:close/>
                </a:path>
              </a:pathLst>
            </a:custGeom>
            <a:solidFill>
              <a:srgbClr val="FF0000"/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106" tIns="176426" rIns="283106" bIns="176426" numCol="1" spcCol="1270" anchor="ctr" anchorCtr="0">
              <a:noAutofit/>
              <a:sp3d extrusionH="28000" prstMaterial="matte"/>
            </a:bodyPr>
            <a:lstStyle/>
            <a:p>
              <a:pPr lvl="0" algn="ctr" defTabSz="2489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5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5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9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F4178-BA98-41B1-8B65-A8EF6F6B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524750" cy="4114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vi-VN" sz="2000" b="1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Trưởng Điểm thi:</a:t>
            </a:r>
          </a:p>
          <a:p>
            <a:pPr marL="342900" indent="-34290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lphaLcParenR"/>
            </a:pP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định một số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đánh số báo danh và phát đề thi</a:t>
            </a:r>
            <a:r>
              <a:rPr lang="vi-VN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đại diện CBCT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 thăm áp dụng cho tất cả các phòng thi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</a:t>
            </a:r>
            <a:r>
              <a:rPr lang="vi-VN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lphaLcParenR"/>
            </a:pPr>
            <a:r>
              <a:rPr lang="vi-VN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cho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CBCT, CBGS phòng thi bốc thăm phân công nhiệm vụ coi thi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đăng ký chữ ký </a:t>
            </a:r>
            <a:r>
              <a:rPr lang="vi-VN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những người tham gia công tác coi thi;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01 CBGS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CBCT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TS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lphaLcParenR"/>
            </a:pPr>
            <a:r>
              <a:rPr lang="vi-VN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thiết bị </a:t>
            </a:r>
            <a:r>
              <a:rPr lang="vi-VN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thu, phát thông tin của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thực hiện nhiệm vụ tại Điểm thi ngay trước mỗi buổi thi.</a:t>
            </a:r>
            <a:endParaRPr lang="en-US" sz="2000" dirty="0">
              <a:solidFill>
                <a:srgbClr val="0B02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lphaLcParenR"/>
            </a:pP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trí địa điểm bảo đảm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 phòng thi tối thiểu 25 mét </a:t>
            </a:r>
            <a:r>
              <a:rPr lang="vi-VN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bảo quản vật dụng cá nhân và các tài liệu, vật dụng cấm vào phòng thi.</a:t>
            </a:r>
            <a:endParaRPr lang="vi-VN" sz="2000" dirty="0">
              <a:solidFill>
                <a:srgbClr val="0B02BE"/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3F8CF51-4787-6054-ED60-8EEBA8B63ECE}"/>
              </a:ext>
            </a:extLst>
          </p:cNvPr>
          <p:cNvCxnSpPr/>
          <p:nvPr/>
        </p:nvCxnSpPr>
        <p:spPr>
          <a:xfrm>
            <a:off x="732600" y="838200"/>
            <a:ext cx="673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463C51-86F2-16D4-A2AF-FBA8E39CF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0" b="90625" l="8696" r="88406">
                        <a14:foregroundMark x1="24155" y1="75000" x2="30918" y2="88750"/>
                        <a14:foregroundMark x1="79227" y1="53750" x2="67150" y2="67500"/>
                        <a14:foregroundMark x1="82126" y1="50000" x2="87440" y2="35000"/>
                        <a14:foregroundMark x1="63768" y1="13750" x2="63768" y2="13750"/>
                        <a14:foregroundMark x1="64734" y1="15000" x2="71981" y2="35625"/>
                        <a14:foregroundMark x1="59903" y1="16875" x2="67633" y2="36875"/>
                        <a14:foregroundMark x1="65217" y1="82500" x2="65217" y2="85625"/>
                        <a14:foregroundMark x1="26087" y1="84375" x2="30918" y2="9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600" y="-35169"/>
            <a:ext cx="1770579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29E3BE-6F57-45D3-B8BA-4173AB6D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77787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TRONG CÔNG TÁC COI THI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F4178-BA98-41B1-8B65-A8EF6F6B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7467600" cy="40298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vi-VN" sz="2000" b="1" dirty="0">
                <a:solidFill>
                  <a:srgbClr val="0B02BE"/>
                </a:solidFill>
                <a:latin typeface="+mj-lt"/>
                <a:cs typeface="Arial" panose="020B0604020202020204" pitchFamily="34" charset="0"/>
              </a:rPr>
              <a:t>2. Cán bộ coi thi</a:t>
            </a:r>
            <a:r>
              <a:rPr lang="en-US" sz="2000" b="1" dirty="0">
                <a:solidFill>
                  <a:srgbClr val="0B02BE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vi-VN" sz="2000" b="1" dirty="0">
              <a:solidFill>
                <a:srgbClr val="0B02BE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lphaLcParenR"/>
            </a:pP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mật nhà nước độ “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 mật</a:t>
            </a:r>
            <a:r>
              <a:rPr lang="vi-VN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kỹ số trang và chất lượng trang in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CBCT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B02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DA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tính giờ làm bài 05 (năm) phút;</a:t>
            </a:r>
          </a:p>
          <a:p>
            <a:pPr marL="342900" indent="-34290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lphaLcParenR"/>
            </a:pP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ối chiếu ảnh trong Thẻ dự thi và Danh sách ảnh của thí sinh với thí sinh để nhận diện thí sinh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>
                <a:solidFill>
                  <a:srgbClr val="0B02BE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2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thi.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lphaLcParenR"/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uyệt đối </a:t>
            </a:r>
            <a:r>
              <a:rPr lang="vi-VN" sz="2000" dirty="0">
                <a:solidFill>
                  <a:srgbClr val="0B02BE"/>
                </a:solidFill>
                <a:latin typeface="+mj-lt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B02B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B02BE"/>
                </a:solidFill>
                <a:latin typeface="+mj-lt"/>
                <a:cs typeface="Arial" panose="020B0604020202020204" pitchFamily="34" charset="0"/>
              </a:rPr>
              <a:t>để ảnh hưởng đến thời gian làm bài của thí sinh. Trong trường hợp cần thiết, CBCT phải thông qua CBGS để báo cho Trưởng Điểm thi để xử lý..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87EE04B-E293-5E79-3268-5390FD1BDF47}"/>
              </a:ext>
            </a:extLst>
          </p:cNvPr>
          <p:cNvCxnSpPr/>
          <p:nvPr/>
        </p:nvCxnSpPr>
        <p:spPr>
          <a:xfrm>
            <a:off x="275400" y="762000"/>
            <a:ext cx="8640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7A74E29-C734-3E4E-71CF-DD7F2EC5F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96" b="99381" l="6207" r="87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054" y="3678114"/>
            <a:ext cx="990600" cy="28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5980</TotalTime>
  <Words>2104</Words>
  <Application>Microsoft Office PowerPoint</Application>
  <PresentationFormat>On-screen Show (4:3)</PresentationFormat>
  <Paragraphs>194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HƯỚNG DẪN COI THI TỐT NGHIỆP THPT NĂM 2024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NGUYÊN TẮC</vt:lpstr>
      <vt:lpstr>LƯU Ý TRONG CÔNG TÁC COI THI</vt:lpstr>
      <vt:lpstr>LƯU Ý TRONG CÔNG TÁC COI THI</vt:lpstr>
      <vt:lpstr>LƯU Ý TRONG CÔNG TÁC COI THI</vt:lpstr>
      <vt:lpstr>LƯU Ý TRONG CÔNG TÁC COI THI</vt:lpstr>
      <vt:lpstr>LƯU Ý TRONG CÔNG TÁC COI THI</vt:lpstr>
      <vt:lpstr>QUY TRÌNH COI THI</vt:lpstr>
      <vt:lpstr>QUY ĐỊNH ĐỐI VỚI THÍ SINH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COI THI TUYỂN SINH VÀO LỚP 10 THPT NĂM HỌC 2021-2022</dc:title>
  <dc:creator>binh nghiem</dc:creator>
  <cp:lastModifiedBy>ADMIN</cp:lastModifiedBy>
  <cp:revision>206</cp:revision>
  <cp:lastPrinted>2024-06-21T10:10:26Z</cp:lastPrinted>
  <dcterms:created xsi:type="dcterms:W3CDTF">2021-06-08T08:14:43Z</dcterms:created>
  <dcterms:modified xsi:type="dcterms:W3CDTF">2024-06-22T02:12:00Z</dcterms:modified>
</cp:coreProperties>
</file>