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62" r:id="rId6"/>
    <p:sldId id="264" r:id="rId7"/>
    <p:sldId id="268" r:id="rId8"/>
    <p:sldId id="269" r:id="rId9"/>
    <p:sldId id="270" r:id="rId10"/>
    <p:sldId id="272" r:id="rId11"/>
    <p:sldId id="273" r:id="rId12"/>
    <p:sldId id="275" r:id="rId13"/>
    <p:sldId id="276" r:id="rId14"/>
    <p:sldId id="277" r:id="rId15"/>
    <p:sldId id="278" r:id="rId16"/>
    <p:sldId id="282" r:id="rId17"/>
    <p:sldId id="283" r:id="rId18"/>
    <p:sldId id="284" r:id="rId19"/>
    <p:sldId id="285" r:id="rId20"/>
    <p:sldId id="287" r:id="rId21"/>
    <p:sldId id="289" r:id="rId22"/>
    <p:sldId id="290" r:id="rId23"/>
    <p:sldId id="291" r:id="rId24"/>
    <p:sldId id="292" r:id="rId25"/>
    <p:sldId id="337" r:id="rId26"/>
    <p:sldId id="293" r:id="rId27"/>
    <p:sldId id="294" r:id="rId28"/>
    <p:sldId id="296" r:id="rId29"/>
    <p:sldId id="300" r:id="rId30"/>
    <p:sldId id="332" r:id="rId31"/>
    <p:sldId id="333" r:id="rId32"/>
  </p:sldIdLst>
  <p:sldSz cx="18288000" cy="10287000"/>
  <p:notesSz cx="6858000" cy="9144000"/>
  <p:embeddedFontLst>
    <p:embeddedFont>
      <p:font typeface="Lato Bold" panose="020B0604020202020204" charset="0"/>
      <p:regular r:id="rId34"/>
      <p:bold r:id="rId35"/>
    </p:embeddedFont>
    <p:embeddedFont>
      <p:font typeface="Cabin Medium" panose="020B0604020202020204" charset="0"/>
      <p:regular r:id="rId36"/>
    </p:embeddedFont>
    <p:embeddedFont>
      <p:font typeface="맑은 고딕" panose="020B0503020000020004" pitchFamily="34" charset="-127"/>
      <p:regular r:id="rId37"/>
      <p:bold r:id="rId38"/>
    </p:embeddedFont>
    <p:embeddedFont>
      <p:font typeface="宋体" panose="02010600030101010101" pitchFamily="2" charset="-122"/>
      <p:regular r:id="rId39"/>
    </p:embeddedFont>
    <p:embeddedFont>
      <p:font typeface="等线" panose="02010600030101010101" pitchFamily="2" charset="-122"/>
      <p:regular r:id="rId40"/>
      <p:bold r:id="rId41"/>
    </p:embeddedFont>
    <p:embeddedFont>
      <p:font typeface="Lato" panose="020B0604020202020204" charset="0"/>
      <p:regular r:id="rId42"/>
      <p:bold r:id="rId43"/>
      <p:italic r:id="rId44"/>
      <p:boldItalic r:id="rId45"/>
    </p:embeddedFont>
    <p:embeddedFont>
      <p:font typeface="Helvetica" panose="020B0604020202020204" pitchFamily="34" charset="0"/>
      <p:regular r:id="rId46"/>
      <p:bold r:id="rId47"/>
      <p:italic r:id="rId48"/>
      <p:boldItalic r:id="rId49"/>
    </p:embeddedFont>
    <p:embeddedFont>
      <p:font typeface="宋体" panose="02010600030101010101" pitchFamily="2" charset="-122"/>
      <p:regular r:id="rId39"/>
    </p:embeddedFont>
    <p:embeddedFont>
      <p:font typeface="Francois One" panose="020B0604020202020204" charset="0"/>
      <p:regular r:id="rId50"/>
    </p:embeddedFont>
    <p:embeddedFont>
      <p:font typeface="Algerian" panose="04020705040A02060702" pitchFamily="82" charset="0"/>
      <p:regular r:id="rId51"/>
    </p:embeddedFont>
    <p:embeddedFont>
      <p:font typeface="Lato Heavy" panose="020B0604020202020204" charset="0"/>
      <p:regular r:id="rId52"/>
    </p:embeddedFont>
    <p:embeddedFont>
      <p:font typeface=".VnTime" panose="020B720000000000000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Montserrat" panose="020B060402020202020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4" autoAdjust="0"/>
    <p:restoredTop sz="94622" autoAdjust="0"/>
  </p:normalViewPr>
  <p:slideViewPr>
    <p:cSldViewPr>
      <p:cViewPr varScale="1">
        <p:scale>
          <a:sx n="55" d="100"/>
          <a:sy n="55" d="100"/>
        </p:scale>
        <p:origin x="581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B27F-EFF2-4864-85DF-25C7F70A175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CC8AB-649E-440C-9FD3-A244889F0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08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529297" y="-3471204"/>
            <a:ext cx="17229407" cy="17229407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632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9.svg"/><Relationship Id="rId10" Type="http://schemas.openxmlformats.org/officeDocument/2006/relationships/image" Target="../media/image13.sv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8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514600" y="1876098"/>
            <a:ext cx="15163800" cy="5678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300" dirty="0" err="1">
                <a:solidFill>
                  <a:srgbClr val="F3EDE0"/>
                </a:solidFill>
                <a:latin typeface="Cabin Medium"/>
              </a:rPr>
              <a:t>Tổng</a:t>
            </a:r>
            <a:r>
              <a:rPr lang="en-US" sz="12300" dirty="0">
                <a:solidFill>
                  <a:srgbClr val="F3EDE0"/>
                </a:solidFill>
                <a:latin typeface="Cabin Medium"/>
              </a:rPr>
              <a:t> </a:t>
            </a:r>
            <a:r>
              <a:rPr lang="en-US" sz="12300" dirty="0" err="1">
                <a:solidFill>
                  <a:srgbClr val="F3EDE0"/>
                </a:solidFill>
                <a:latin typeface="Cabin Medium"/>
              </a:rPr>
              <a:t>kết</a:t>
            </a:r>
            <a:r>
              <a:rPr lang="en-US" sz="12300" dirty="0">
                <a:solidFill>
                  <a:srgbClr val="F3EDE0"/>
                </a:solidFill>
                <a:latin typeface="Cabin Medium"/>
              </a:rPr>
              <a:t> </a:t>
            </a:r>
            <a:r>
              <a:rPr lang="en-US" sz="12300" dirty="0" err="1">
                <a:solidFill>
                  <a:srgbClr val="F3EDE0"/>
                </a:solidFill>
                <a:latin typeface="Cabin Medium"/>
              </a:rPr>
              <a:t>năm</a:t>
            </a:r>
            <a:r>
              <a:rPr lang="en-US" sz="12300" dirty="0">
                <a:solidFill>
                  <a:srgbClr val="F3EDE0"/>
                </a:solidFill>
                <a:latin typeface="Cabin Medium"/>
              </a:rPr>
              <a:t> </a:t>
            </a:r>
            <a:r>
              <a:rPr lang="en-US" sz="12300" err="1">
                <a:solidFill>
                  <a:srgbClr val="F3EDE0"/>
                </a:solidFill>
                <a:latin typeface="Cabin Medium"/>
              </a:rPr>
              <a:t>học</a:t>
            </a:r>
            <a:r>
              <a:rPr lang="en-US" sz="12300">
                <a:solidFill>
                  <a:srgbClr val="F3EDE0"/>
                </a:solidFill>
                <a:latin typeface="Cabin Medium"/>
              </a:rPr>
              <a:t> </a:t>
            </a:r>
            <a:r>
              <a:rPr lang="en-US" sz="12300" smtClean="0">
                <a:solidFill>
                  <a:srgbClr val="F3EDE0"/>
                </a:solidFill>
                <a:latin typeface="Cabin Medium"/>
              </a:rPr>
              <a:t>2023 - 2024</a:t>
            </a:r>
            <a:endParaRPr lang="en-US" sz="12300" dirty="0">
              <a:solidFill>
                <a:srgbClr val="F3EDE0"/>
              </a:solidFill>
              <a:latin typeface="Cabin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605A79-694C-799B-4B6C-2ABF3FC11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13793" r="4015" b="2883"/>
          <a:stretch/>
        </p:blipFill>
        <p:spPr>
          <a:xfrm>
            <a:off x="0" y="86976"/>
            <a:ext cx="3508561" cy="3532524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862665"/>
              </p:ext>
            </p:extLst>
          </p:nvPr>
        </p:nvGraphicFramePr>
        <p:xfrm>
          <a:off x="914400" y="952500"/>
          <a:ext cx="16211551" cy="10055228"/>
        </p:xfrm>
        <a:graphic>
          <a:graphicData uri="http://schemas.openxmlformats.org/drawingml/2006/table">
            <a:tbl>
              <a:tblPr/>
              <a:tblGrid>
                <a:gridCol w="338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31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3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31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31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00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31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277157">
                <a:tc rowSpan="3">
                  <a:txBody>
                    <a:bodyPr/>
                    <a:lstStyle/>
                    <a:p>
                      <a:pPr algn="ctr">
                        <a:lnSpc>
                          <a:spcPts val="6023"/>
                        </a:lnSpc>
                        <a:defRPr/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602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6023"/>
                        </a:lnSpc>
                      </a:pPr>
                      <a:r>
                        <a:rPr lang="en-US" sz="43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4302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6023"/>
                        </a:lnSpc>
                      </a:pPr>
                      <a:endParaRPr lang="en-US" sz="4302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ĐG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Kết quả học tập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Kết quả học tập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Kết quả học tập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Kết quả học tập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Kết quả học tập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Kết quả học tập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Kết quả học tập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688">
                <a:tc vMerge="1">
                  <a:txBody>
                    <a:bodyPr/>
                    <a:lstStyle/>
                    <a:p>
                      <a:pPr algn="ctr">
                        <a:lnSpc>
                          <a:spcPts val="6023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023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6023"/>
                        </a:lnSpc>
                      </a:pPr>
                      <a:r>
                        <a:rPr lang="en-US" sz="4302">
                          <a:solidFill>
                            <a:srgbClr val="000000"/>
                          </a:solidFill>
                          <a:latin typeface="Lato"/>
                        </a:rPr>
                        <a:t>Khối</a:t>
                      </a:r>
                    </a:p>
                    <a:p>
                      <a:pPr algn="ctr">
                        <a:lnSpc>
                          <a:spcPts val="6023"/>
                        </a:lnSpc>
                      </a:pPr>
                      <a:endParaRPr lang="en-US" sz="4302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Tổng số HS ĐG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Tốt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Khá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Đạt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Chưa đạt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956">
                <a:tc vMerge="1">
                  <a:txBody>
                    <a:bodyPr/>
                    <a:lstStyle/>
                    <a:p>
                      <a:pPr algn="ctr">
                        <a:lnSpc>
                          <a:spcPts val="6023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023"/>
                        </a:lnSpc>
                      </a:pPr>
                      <a:endParaRPr lang="en-US" sz="1100"/>
                    </a:p>
                    <a:p>
                      <a:pPr algn="ctr">
                        <a:lnSpc>
                          <a:spcPts val="6023"/>
                        </a:lnSpc>
                      </a:pPr>
                      <a:r>
                        <a:rPr lang="en-US" sz="4302">
                          <a:solidFill>
                            <a:srgbClr val="000000"/>
                          </a:solidFill>
                          <a:latin typeface="Lato"/>
                        </a:rPr>
                        <a:t>Khối</a:t>
                      </a:r>
                    </a:p>
                    <a:p>
                      <a:pPr algn="ctr">
                        <a:lnSpc>
                          <a:spcPts val="6023"/>
                        </a:lnSpc>
                      </a:pPr>
                      <a:endParaRPr lang="en-US" sz="4302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Tổng số HS ĐG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 (%)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 (%)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 (%)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 (%)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6688"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6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254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99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38.98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95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37.4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56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22.05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dirty="0">
                          <a:solidFill>
                            <a:srgbClr val="000000"/>
                          </a:solidFill>
                          <a:latin typeface="Lato"/>
                        </a:rPr>
                        <a:t>4</a:t>
                      </a:r>
                      <a:endParaRPr lang="en-US" sz="1100" dirty="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1.57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7157"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dirty="0">
                          <a:solidFill>
                            <a:srgbClr val="000000"/>
                          </a:solidFill>
                          <a:latin typeface="Lato"/>
                        </a:rPr>
                        <a:t>7</a:t>
                      </a:r>
                      <a:endParaRPr lang="en-US" sz="1100" dirty="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186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67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36.02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66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35.48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47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25.27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6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dirty="0">
                          <a:solidFill>
                            <a:srgbClr val="000000"/>
                          </a:solidFill>
                          <a:latin typeface="Lato"/>
                        </a:rPr>
                        <a:t>3.23</a:t>
                      </a:r>
                      <a:endParaRPr lang="en-US" sz="1100" dirty="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7157"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8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162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68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41.98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45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27.78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40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24.69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9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dirty="0">
                          <a:solidFill>
                            <a:srgbClr val="000000"/>
                          </a:solidFill>
                          <a:latin typeface="Lato"/>
                        </a:rPr>
                        <a:t>5.56</a:t>
                      </a:r>
                      <a:endParaRPr lang="en-US" sz="1100" dirty="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0425"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Năm học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2023-2024</a:t>
                      </a:r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3073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602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234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38.87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206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34.22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143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23.75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>
                          <a:solidFill>
                            <a:srgbClr val="000000"/>
                          </a:solidFill>
                          <a:latin typeface="Lato"/>
                        </a:rPr>
                        <a:t>19</a:t>
                      </a:r>
                      <a:endParaRPr lang="en-US" sz="110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02"/>
                        </a:lnSpc>
                        <a:defRPr/>
                      </a:pPr>
                      <a:r>
                        <a:rPr lang="en-US" sz="3073" dirty="0">
                          <a:solidFill>
                            <a:srgbClr val="000000"/>
                          </a:solidFill>
                          <a:latin typeface="Lato"/>
                        </a:rPr>
                        <a:t>3.16</a:t>
                      </a:r>
                      <a:endParaRPr lang="en-US" sz="1100" dirty="0"/>
                    </a:p>
                    <a:p>
                      <a:pPr algn="ctr">
                        <a:lnSpc>
                          <a:spcPts val="43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5">
            <a:extLst>
              <a:ext uri="{FF2B5EF4-FFF2-40B4-BE49-F238E27FC236}">
                <a16:creationId xmlns:a16="http://schemas.microsoft.com/office/drawing/2014/main" id="{0F87D858-1667-1048-B048-64CDD367AB67}"/>
              </a:ext>
            </a:extLst>
          </p:cNvPr>
          <p:cNvSpPr txBox="1"/>
          <p:nvPr/>
        </p:nvSpPr>
        <p:spPr>
          <a:xfrm>
            <a:off x="-76200" y="17318"/>
            <a:ext cx="14935200" cy="1043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569"/>
              </a:lnSpc>
            </a:pP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22(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b="1" spc="25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spc="2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6-7-8):</a:t>
            </a: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906" y="429611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46960" y="3143250"/>
            <a:ext cx="10194080" cy="400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17"/>
              </a:lnSpc>
            </a:pPr>
            <a:r>
              <a:rPr lang="en-US" sz="6598" spc="211">
                <a:solidFill>
                  <a:srgbClr val="000000"/>
                </a:solidFill>
                <a:latin typeface="Lato Heavy"/>
              </a:rPr>
              <a:t>3. CÔNG TÁC GIÁO DỤC ĐẠO ĐỨC, CÔNG TÁC ĐOÀN- ĐỘI VÀ CÁC HOẠT ĐỘNG KHÁC.</a:t>
            </a: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38018" y="3108896"/>
            <a:ext cx="16664182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115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 algn="just">
              <a:lnSpc>
                <a:spcPts val="4115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Lâm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27/7,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Bá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lvl="0" indent="0" algn="just">
              <a:lnSpc>
                <a:spcPts val="4115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22/12,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TNCS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26/3,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30/4,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1/5,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TNTP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15/5,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19/5... </a:t>
            </a:r>
          </a:p>
          <a:p>
            <a:pPr marL="0" lvl="0" indent="0" algn="just">
              <a:lnSpc>
                <a:spcPts val="4115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8B524-E6CC-535A-3FF2-C00DD315A0D7}"/>
              </a:ext>
            </a:extLst>
          </p:cNvPr>
          <p:cNvSpPr txBox="1"/>
          <p:nvPr/>
        </p:nvSpPr>
        <p:spPr>
          <a:xfrm>
            <a:off x="938018" y="342900"/>
            <a:ext cx="16664182" cy="2412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459"/>
              </a:lnSpc>
            </a:pPr>
            <a:r>
              <a:rPr 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9270"/>
              </p:ext>
            </p:extLst>
          </p:nvPr>
        </p:nvGraphicFramePr>
        <p:xfrm>
          <a:off x="1028700" y="1028700"/>
          <a:ext cx="16211550" cy="10198099"/>
        </p:xfrm>
        <a:graphic>
          <a:graphicData uri="http://schemas.openxmlformats.org/drawingml/2006/table">
            <a:tbl>
              <a:tblPr/>
              <a:tblGrid>
                <a:gridCol w="2221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6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93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1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154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736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72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24800"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K.Quả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Tốt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Khá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Trung bình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Yếu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4800"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SS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3202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2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 lệ%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 lệ%</a:t>
                      </a: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3202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2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202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155"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6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254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 dirty="0">
                          <a:solidFill>
                            <a:srgbClr val="000000"/>
                          </a:solidFill>
                          <a:latin typeface="Lato"/>
                        </a:rPr>
                        <a:t>237</a:t>
                      </a:r>
                      <a:endParaRPr lang="en-US" sz="1100" dirty="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93.31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17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6.69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155"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7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180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165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88.71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21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11.29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155"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8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162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141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87.04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 dirty="0">
                          <a:solidFill>
                            <a:srgbClr val="000000"/>
                          </a:solidFill>
                          <a:latin typeface="Lato"/>
                        </a:rPr>
                        <a:t>21</a:t>
                      </a:r>
                      <a:endParaRPr lang="en-US" sz="1100" dirty="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12.96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155"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9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161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149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92.55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12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 dirty="0">
                          <a:solidFill>
                            <a:srgbClr val="000000"/>
                          </a:solidFill>
                          <a:latin typeface="Lato"/>
                        </a:rPr>
                        <a:t>7.45</a:t>
                      </a:r>
                      <a:endParaRPr lang="en-US" sz="1100" dirty="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 dirty="0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 dirty="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5269"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NH 2023-2024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763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692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90.69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71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9.31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2455">
                <a:tc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NH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2022-2023</a:t>
                      </a:r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2287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724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656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90.60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65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8.97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3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>
                          <a:solidFill>
                            <a:srgbClr val="000000"/>
                          </a:solidFill>
                          <a:latin typeface="Lato"/>
                        </a:rPr>
                        <a:t>0.41</a:t>
                      </a:r>
                      <a:endParaRPr lang="en-US" sz="110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dirty="0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 dirty="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3"/>
                        </a:lnSpc>
                        <a:defRPr/>
                      </a:pPr>
                      <a:r>
                        <a:rPr lang="en-US" sz="3202" dirty="0">
                          <a:solidFill>
                            <a:srgbClr val="000000"/>
                          </a:solidFill>
                          <a:latin typeface="Lato"/>
                        </a:rPr>
                        <a:t>0</a:t>
                      </a:r>
                      <a:endParaRPr lang="en-US" sz="1100" dirty="0"/>
                    </a:p>
                    <a:p>
                      <a:pPr algn="ctr">
                        <a:lnSpc>
                          <a:spcPts val="4483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72155">
                <a:tc gridSpan="2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So sánh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So sánh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Tăng 0.09%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Tăng 0.09%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Tăng 0.34%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Tăng 0.34%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Giảm 0.41%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r>
                        <a:rPr lang="en-US" sz="2287">
                          <a:solidFill>
                            <a:srgbClr val="000000"/>
                          </a:solidFill>
                          <a:latin typeface="Lato"/>
                        </a:rPr>
                        <a:t>Giảm 0.41%</a:t>
                      </a: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202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3202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35321" y="6743700"/>
            <a:ext cx="9123980" cy="3789499"/>
          </a:xfrm>
          <a:custGeom>
            <a:avLst/>
            <a:gdLst/>
            <a:ahLst/>
            <a:cxnLst/>
            <a:rect l="l" t="t" r="r" b="b"/>
            <a:pathLst>
              <a:path w="7177243" h="2549798">
                <a:moveTo>
                  <a:pt x="0" y="0"/>
                </a:moveTo>
                <a:lnTo>
                  <a:pt x="7177243" y="0"/>
                </a:lnTo>
                <a:lnTo>
                  <a:pt x="7177243" y="2549798"/>
                </a:lnTo>
                <a:lnTo>
                  <a:pt x="0" y="2549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9605" r="-32782" b="-4063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838678" y="-2483678"/>
            <a:ext cx="6170393" cy="6381301"/>
          </a:xfrm>
          <a:custGeom>
            <a:avLst/>
            <a:gdLst/>
            <a:ahLst/>
            <a:cxnLst/>
            <a:rect l="l" t="t" r="r" b="b"/>
            <a:pathLst>
              <a:path w="4785976" h="6381301">
                <a:moveTo>
                  <a:pt x="0" y="0"/>
                </a:moveTo>
                <a:lnTo>
                  <a:pt x="4785976" y="0"/>
                </a:lnTo>
                <a:lnTo>
                  <a:pt x="4785976" y="6381302"/>
                </a:lnTo>
                <a:lnTo>
                  <a:pt x="0" y="6381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8669" y="7465873"/>
            <a:ext cx="6620403" cy="3149436"/>
          </a:xfrm>
          <a:custGeom>
            <a:avLst/>
            <a:gdLst/>
            <a:ahLst/>
            <a:cxnLst/>
            <a:rect l="l" t="t" r="r" b="b"/>
            <a:pathLst>
              <a:path w="6620403" h="3149436">
                <a:moveTo>
                  <a:pt x="0" y="0"/>
                </a:moveTo>
                <a:lnTo>
                  <a:pt x="6620403" y="0"/>
                </a:lnTo>
                <a:lnTo>
                  <a:pt x="6620403" y="3149436"/>
                </a:lnTo>
                <a:lnTo>
                  <a:pt x="0" y="3149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2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88669" y="3897624"/>
            <a:ext cx="6620403" cy="3142140"/>
          </a:xfrm>
          <a:custGeom>
            <a:avLst/>
            <a:gdLst/>
            <a:ahLst/>
            <a:cxnLst/>
            <a:rect l="l" t="t" r="r" b="b"/>
            <a:pathLst>
              <a:path w="6620403" h="3142140">
                <a:moveTo>
                  <a:pt x="0" y="0"/>
                </a:moveTo>
                <a:lnTo>
                  <a:pt x="6620403" y="0"/>
                </a:lnTo>
                <a:lnTo>
                  <a:pt x="6620403" y="3142140"/>
                </a:lnTo>
                <a:lnTo>
                  <a:pt x="0" y="3142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8807" r="-11603" b="-176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135321" y="163833"/>
            <a:ext cx="9123979" cy="599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851"/>
              </a:lnSpc>
            </a:pP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Liên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nghệ,vẽ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bánh…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50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95400" y="419100"/>
            <a:ext cx="1005839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40"/>
              </a:lnSpc>
            </a:pP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Phong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2023-2024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3249 kg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Lâm.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3C063-9EC6-8A92-DAC9-9635BF04FA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344400" y="419100"/>
            <a:ext cx="5257800" cy="541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C3E1E-341A-6E57-030A-D4D4CBCC2F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" y="6239537"/>
            <a:ext cx="9105899" cy="4413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3D64CE-B850-45E3-ECBF-57B514BAB4B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287000" y="6239537"/>
            <a:ext cx="7581900" cy="404746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1" y="609566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6885" y="5457441"/>
            <a:ext cx="4732173" cy="6309564"/>
          </a:xfrm>
          <a:custGeom>
            <a:avLst/>
            <a:gdLst/>
            <a:ahLst/>
            <a:cxnLst/>
            <a:rect l="l" t="t" r="r" b="b"/>
            <a:pathLst>
              <a:path w="4732173" h="6309564">
                <a:moveTo>
                  <a:pt x="0" y="0"/>
                </a:moveTo>
                <a:lnTo>
                  <a:pt x="4732173" y="0"/>
                </a:lnTo>
                <a:lnTo>
                  <a:pt x="4732173" y="6309563"/>
                </a:lnTo>
                <a:lnTo>
                  <a:pt x="0" y="6309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916189" y="5495541"/>
            <a:ext cx="6952711" cy="4637404"/>
          </a:xfrm>
          <a:custGeom>
            <a:avLst/>
            <a:gdLst/>
            <a:ahLst/>
            <a:cxnLst/>
            <a:rect l="l" t="t" r="r" b="b"/>
            <a:pathLst>
              <a:path w="6952711" h="4637404">
                <a:moveTo>
                  <a:pt x="0" y="0"/>
                </a:moveTo>
                <a:lnTo>
                  <a:pt x="6952711" y="0"/>
                </a:lnTo>
                <a:lnTo>
                  <a:pt x="6952711" y="4637404"/>
                </a:lnTo>
                <a:lnTo>
                  <a:pt x="0" y="4637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342720" y="6819900"/>
            <a:ext cx="5573468" cy="3382597"/>
          </a:xfrm>
          <a:custGeom>
            <a:avLst/>
            <a:gdLst/>
            <a:ahLst/>
            <a:cxnLst/>
            <a:rect l="l" t="t" r="r" b="b"/>
            <a:pathLst>
              <a:path w="5309807" h="2986767">
                <a:moveTo>
                  <a:pt x="0" y="0"/>
                </a:moveTo>
                <a:lnTo>
                  <a:pt x="5309807" y="0"/>
                </a:lnTo>
                <a:lnTo>
                  <a:pt x="5309807" y="2986767"/>
                </a:lnTo>
                <a:lnTo>
                  <a:pt x="0" y="2986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8790" y="1033724"/>
            <a:ext cx="17230110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029"/>
              </a:lnSpc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TVTL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qua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PHHS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BGH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HS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94F78E6-FD95-B295-2B7F-B51C5CEAE22C}"/>
              </a:ext>
            </a:extLst>
          </p:cNvPr>
          <p:cNvSpPr txBox="1"/>
          <p:nvPr/>
        </p:nvSpPr>
        <p:spPr>
          <a:xfrm>
            <a:off x="419099" y="-395122"/>
            <a:ext cx="12488440" cy="11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36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42939" y="228567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0859750" y="-10391"/>
            <a:ext cx="5706293" cy="4279720"/>
          </a:xfrm>
          <a:custGeom>
            <a:avLst/>
            <a:gdLst/>
            <a:ahLst/>
            <a:cxnLst/>
            <a:rect l="l" t="t" r="r" b="b"/>
            <a:pathLst>
              <a:path w="5706293" h="4279720">
                <a:moveTo>
                  <a:pt x="0" y="0"/>
                </a:moveTo>
                <a:lnTo>
                  <a:pt x="5706293" y="0"/>
                </a:lnTo>
                <a:lnTo>
                  <a:pt x="5706293" y="4279720"/>
                </a:lnTo>
                <a:lnTo>
                  <a:pt x="0" y="4279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6400" y="6236408"/>
            <a:ext cx="7162800" cy="5770618"/>
          </a:xfrm>
          <a:custGeom>
            <a:avLst/>
            <a:gdLst/>
            <a:ahLst/>
            <a:cxnLst/>
            <a:rect l="l" t="t" r="r" b="b"/>
            <a:pathLst>
              <a:path w="5783222" h="5770618">
                <a:moveTo>
                  <a:pt x="0" y="0"/>
                </a:moveTo>
                <a:lnTo>
                  <a:pt x="5783222" y="0"/>
                </a:lnTo>
                <a:lnTo>
                  <a:pt x="5783222" y="5770618"/>
                </a:lnTo>
                <a:lnTo>
                  <a:pt x="0" y="5770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52" b="-279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33400" y="343853"/>
            <a:ext cx="8991600" cy="549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5418"/>
              </a:lnSpc>
            </a:pP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F55A5-F578-1FC7-E087-0E0FEC7068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534" y="4610100"/>
            <a:ext cx="4990066" cy="665342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366740" y="304767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3470336"/>
            <a:ext cx="7071193" cy="3392999"/>
          </a:xfrm>
          <a:custGeom>
            <a:avLst/>
            <a:gdLst/>
            <a:ahLst/>
            <a:cxnLst/>
            <a:rect l="l" t="t" r="r" b="b"/>
            <a:pathLst>
              <a:path w="7071193" h="3392999">
                <a:moveTo>
                  <a:pt x="0" y="0"/>
                </a:moveTo>
                <a:lnTo>
                  <a:pt x="7071193" y="0"/>
                </a:lnTo>
                <a:lnTo>
                  <a:pt x="7071193" y="3392999"/>
                </a:lnTo>
                <a:lnTo>
                  <a:pt x="0" y="3392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63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837743" y="1193378"/>
            <a:ext cx="9123979" cy="750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63"/>
              </a:lnSpc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phhs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E83DC7-07B2-ECBF-87F1-6A8BF89AE31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63335"/>
            <a:ext cx="6968665" cy="3247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D5EDB-DD1D-8701-1535-F452726CF75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7071193" cy="3660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74455" y="6871611"/>
            <a:ext cx="3969545" cy="3415389"/>
          </a:xfrm>
          <a:custGeom>
            <a:avLst/>
            <a:gdLst/>
            <a:ahLst/>
            <a:cxnLst/>
            <a:rect l="l" t="t" r="r" b="b"/>
            <a:pathLst>
              <a:path w="4111728" h="3590950">
                <a:moveTo>
                  <a:pt x="0" y="0"/>
                </a:moveTo>
                <a:lnTo>
                  <a:pt x="4111728" y="0"/>
                </a:lnTo>
                <a:lnTo>
                  <a:pt x="4111728" y="3590950"/>
                </a:lnTo>
                <a:lnTo>
                  <a:pt x="0" y="3590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59" r="-518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1546" y="235707"/>
            <a:ext cx="7045054" cy="2746114"/>
          </a:xfrm>
          <a:custGeom>
            <a:avLst/>
            <a:gdLst/>
            <a:ahLst/>
            <a:cxnLst/>
            <a:rect l="l" t="t" r="r" b="b"/>
            <a:pathLst>
              <a:path w="7088390" h="2746114">
                <a:moveTo>
                  <a:pt x="0" y="0"/>
                </a:moveTo>
                <a:lnTo>
                  <a:pt x="7088390" y="0"/>
                </a:lnTo>
                <a:lnTo>
                  <a:pt x="7088390" y="2746114"/>
                </a:lnTo>
                <a:lnTo>
                  <a:pt x="0" y="2746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595" b="-35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6871611"/>
            <a:ext cx="5115617" cy="3415388"/>
          </a:xfrm>
          <a:custGeom>
            <a:avLst/>
            <a:gdLst/>
            <a:ahLst/>
            <a:cxnLst/>
            <a:rect l="l" t="t" r="r" b="b"/>
            <a:pathLst>
              <a:path w="5807896" h="3889790">
                <a:moveTo>
                  <a:pt x="0" y="0"/>
                </a:moveTo>
                <a:lnTo>
                  <a:pt x="5807896" y="0"/>
                </a:lnTo>
                <a:lnTo>
                  <a:pt x="5807896" y="3889790"/>
                </a:lnTo>
                <a:lnTo>
                  <a:pt x="0" y="3889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725" r="-131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239000" y="235707"/>
            <a:ext cx="1062990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Phong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 algn="just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dacesport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festival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CB-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-NV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CEDD45-56A7-0229-AC8D-78DFE68DBC1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546" y="3093141"/>
            <a:ext cx="7045054" cy="3778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036A13-B952-4231-AE64-0D5F55C0BED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871610"/>
            <a:ext cx="7391400" cy="3392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2315">
            <a:off x="6298092" y="6738619"/>
            <a:ext cx="2935697" cy="918073"/>
          </a:xfrm>
          <a:custGeom>
            <a:avLst/>
            <a:gdLst/>
            <a:ahLst/>
            <a:cxnLst/>
            <a:rect l="l" t="t" r="r" b="b"/>
            <a:pathLst>
              <a:path w="2935697" h="918073">
                <a:moveTo>
                  <a:pt x="0" y="0"/>
                </a:moveTo>
                <a:lnTo>
                  <a:pt x="2935698" y="0"/>
                </a:lnTo>
                <a:lnTo>
                  <a:pt x="2935698" y="918073"/>
                </a:lnTo>
                <a:lnTo>
                  <a:pt x="0" y="918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28972" y="2540000"/>
            <a:ext cx="2993926" cy="802077"/>
          </a:xfrm>
          <a:custGeom>
            <a:avLst/>
            <a:gdLst/>
            <a:ahLst/>
            <a:cxnLst/>
            <a:rect l="l" t="t" r="r" b="b"/>
            <a:pathLst>
              <a:path w="2993926" h="802077">
                <a:moveTo>
                  <a:pt x="0" y="0"/>
                </a:moveTo>
                <a:lnTo>
                  <a:pt x="2993926" y="0"/>
                </a:lnTo>
                <a:lnTo>
                  <a:pt x="2993926" y="802076"/>
                </a:lnTo>
                <a:lnTo>
                  <a:pt x="0" y="80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11329" y="9012811"/>
            <a:ext cx="2202061" cy="388363"/>
          </a:xfrm>
          <a:custGeom>
            <a:avLst/>
            <a:gdLst/>
            <a:ahLst/>
            <a:cxnLst/>
            <a:rect l="l" t="t" r="r" b="b"/>
            <a:pathLst>
              <a:path w="2202061" h="388363">
                <a:moveTo>
                  <a:pt x="0" y="0"/>
                </a:moveTo>
                <a:lnTo>
                  <a:pt x="2202060" y="0"/>
                </a:lnTo>
                <a:lnTo>
                  <a:pt x="2202060" y="388363"/>
                </a:lnTo>
                <a:lnTo>
                  <a:pt x="0" y="388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845760" y="1028700"/>
            <a:ext cx="1413540" cy="644927"/>
          </a:xfrm>
          <a:custGeom>
            <a:avLst/>
            <a:gdLst/>
            <a:ahLst/>
            <a:cxnLst/>
            <a:rect l="l" t="t" r="r" b="b"/>
            <a:pathLst>
              <a:path w="1413540" h="644927">
                <a:moveTo>
                  <a:pt x="0" y="0"/>
                </a:moveTo>
                <a:lnTo>
                  <a:pt x="1413540" y="0"/>
                </a:lnTo>
                <a:lnTo>
                  <a:pt x="1413540" y="644927"/>
                </a:lnTo>
                <a:lnTo>
                  <a:pt x="0" y="6449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03133">
            <a:off x="407553" y="829060"/>
            <a:ext cx="1888551" cy="144002"/>
          </a:xfrm>
          <a:custGeom>
            <a:avLst/>
            <a:gdLst/>
            <a:ahLst/>
            <a:cxnLst/>
            <a:rect l="l" t="t" r="r" b="b"/>
            <a:pathLst>
              <a:path w="1888551" h="144002">
                <a:moveTo>
                  <a:pt x="0" y="0"/>
                </a:moveTo>
                <a:lnTo>
                  <a:pt x="1888551" y="0"/>
                </a:lnTo>
                <a:lnTo>
                  <a:pt x="1888551" y="144002"/>
                </a:lnTo>
                <a:lnTo>
                  <a:pt x="0" y="144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46068" y="1243647"/>
            <a:ext cx="11130891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43B3B"/>
                </a:solidFill>
                <a:latin typeface="Cabin Medium"/>
              </a:rPr>
              <a:t>CÁC HOẠT ĐỘNG CỦA NHÀ TRƯỜNG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67000" y="1181100"/>
            <a:ext cx="876900" cy="936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678D72"/>
                </a:solidFill>
                <a:latin typeface="Francois One"/>
              </a:rPr>
              <a:t>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13435" y="2754629"/>
            <a:ext cx="730465" cy="936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678D72"/>
                </a:solidFill>
                <a:latin typeface="Francois One"/>
              </a:rPr>
              <a:t>II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83997" y="6806866"/>
            <a:ext cx="730465" cy="936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678D72"/>
                </a:solidFill>
                <a:latin typeface="Francois One"/>
              </a:rPr>
              <a:t>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83996" y="8174893"/>
            <a:ext cx="730465" cy="936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678D72"/>
                </a:solidFill>
                <a:latin typeface="Francois One"/>
              </a:rPr>
              <a:t>VI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1000" y="309394"/>
            <a:ext cx="4585342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243B3B"/>
                </a:solidFill>
                <a:latin typeface="Francois One"/>
              </a:rPr>
              <a:t>NỘI DUNG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46068" y="2855313"/>
            <a:ext cx="944331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4800" dirty="0">
                <a:solidFill>
                  <a:srgbClr val="243B3B"/>
                </a:solidFill>
                <a:latin typeface="Cabin Medium"/>
              </a:rPr>
              <a:t>TÌNH HÌNH, KẾT QUẢ CỦA LỚP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78712" y="8458401"/>
            <a:ext cx="9443313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4800" dirty="0">
                <a:solidFill>
                  <a:srgbClr val="243B3B"/>
                </a:solidFill>
                <a:latin typeface="Cabin Medium"/>
              </a:rPr>
              <a:t>TRAO ĐỔI VÀ THẢO LUẬN</a:t>
            </a:r>
          </a:p>
        </p:txBody>
      </p:sp>
      <p:sp>
        <p:nvSpPr>
          <p:cNvPr id="18" name="Freeform 18"/>
          <p:cNvSpPr/>
          <p:nvPr/>
        </p:nvSpPr>
        <p:spPr>
          <a:xfrm>
            <a:off x="-1760960" y="6829894"/>
            <a:ext cx="5082331" cy="1801917"/>
          </a:xfrm>
          <a:custGeom>
            <a:avLst/>
            <a:gdLst/>
            <a:ahLst/>
            <a:cxnLst/>
            <a:rect l="l" t="t" r="r" b="b"/>
            <a:pathLst>
              <a:path w="5082331" h="1801917">
                <a:moveTo>
                  <a:pt x="0" y="0"/>
                </a:moveTo>
                <a:lnTo>
                  <a:pt x="5082331" y="0"/>
                </a:lnTo>
                <a:lnTo>
                  <a:pt x="5082331" y="1801918"/>
                </a:lnTo>
                <a:lnTo>
                  <a:pt x="0" y="1801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CF4553CF-8110-80E6-7FA9-6303DBF1DA02}"/>
              </a:ext>
            </a:extLst>
          </p:cNvPr>
          <p:cNvSpPr txBox="1"/>
          <p:nvPr/>
        </p:nvSpPr>
        <p:spPr>
          <a:xfrm>
            <a:off x="4248232" y="6943708"/>
            <a:ext cx="1001785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4800" dirty="0">
                <a:solidFill>
                  <a:srgbClr val="243B3B"/>
                </a:solidFill>
                <a:latin typeface="Cabin Medium"/>
              </a:rPr>
              <a:t>BAN PHỤ HUYNH LỚP LÀM VIỆC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ED49B9EE-FE24-11D1-4485-628F9820EC40}"/>
              </a:ext>
            </a:extLst>
          </p:cNvPr>
          <p:cNvSpPr/>
          <p:nvPr/>
        </p:nvSpPr>
        <p:spPr>
          <a:xfrm rot="192315">
            <a:off x="6309695" y="4141165"/>
            <a:ext cx="2935697" cy="918073"/>
          </a:xfrm>
          <a:custGeom>
            <a:avLst/>
            <a:gdLst/>
            <a:ahLst/>
            <a:cxnLst/>
            <a:rect l="l" t="t" r="r" b="b"/>
            <a:pathLst>
              <a:path w="2935697" h="918073">
                <a:moveTo>
                  <a:pt x="0" y="0"/>
                </a:moveTo>
                <a:lnTo>
                  <a:pt x="2935698" y="0"/>
                </a:lnTo>
                <a:lnTo>
                  <a:pt x="2935698" y="918073"/>
                </a:lnTo>
                <a:lnTo>
                  <a:pt x="0" y="918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D7786BB0-41A3-49F8-96F5-CC531D49A1D2}"/>
              </a:ext>
            </a:extLst>
          </p:cNvPr>
          <p:cNvSpPr txBox="1"/>
          <p:nvPr/>
        </p:nvSpPr>
        <p:spPr>
          <a:xfrm>
            <a:off x="2895600" y="4209412"/>
            <a:ext cx="730465" cy="936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678D72"/>
                </a:solidFill>
                <a:latin typeface="Francois One"/>
              </a:rPr>
              <a:t>III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29E5A8C-16C5-80A8-559C-978B331024A4}"/>
              </a:ext>
            </a:extLst>
          </p:cNvPr>
          <p:cNvSpPr txBox="1"/>
          <p:nvPr/>
        </p:nvSpPr>
        <p:spPr>
          <a:xfrm>
            <a:off x="4259834" y="4346254"/>
            <a:ext cx="1318996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4800" dirty="0">
                <a:solidFill>
                  <a:srgbClr val="243B3B"/>
                </a:solidFill>
                <a:latin typeface="Cabin Medium"/>
              </a:rPr>
              <a:t>CÁC HOẠT ĐỘNG, PHONG TRÀO CỦA HS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640E909D-D2F8-68B7-E0E5-80C4844C42E0}"/>
              </a:ext>
            </a:extLst>
          </p:cNvPr>
          <p:cNvSpPr/>
          <p:nvPr/>
        </p:nvSpPr>
        <p:spPr>
          <a:xfrm rot="192315">
            <a:off x="6309695" y="5360365"/>
            <a:ext cx="2935697" cy="918073"/>
          </a:xfrm>
          <a:custGeom>
            <a:avLst/>
            <a:gdLst/>
            <a:ahLst/>
            <a:cxnLst/>
            <a:rect l="l" t="t" r="r" b="b"/>
            <a:pathLst>
              <a:path w="2935697" h="918073">
                <a:moveTo>
                  <a:pt x="0" y="0"/>
                </a:moveTo>
                <a:lnTo>
                  <a:pt x="2935698" y="0"/>
                </a:lnTo>
                <a:lnTo>
                  <a:pt x="2935698" y="918073"/>
                </a:lnTo>
                <a:lnTo>
                  <a:pt x="0" y="918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65CC2C16-D0AC-4534-C9CF-24FF4D25E10E}"/>
              </a:ext>
            </a:extLst>
          </p:cNvPr>
          <p:cNvSpPr txBox="1"/>
          <p:nvPr/>
        </p:nvSpPr>
        <p:spPr>
          <a:xfrm>
            <a:off x="2895600" y="5428612"/>
            <a:ext cx="730465" cy="936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678D72"/>
                </a:solidFill>
                <a:latin typeface="Francois One"/>
              </a:rPr>
              <a:t>IV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63DCDD5A-E5CA-4336-CA8F-2E57CC1E7166}"/>
              </a:ext>
            </a:extLst>
          </p:cNvPr>
          <p:cNvSpPr txBox="1"/>
          <p:nvPr/>
        </p:nvSpPr>
        <p:spPr>
          <a:xfrm>
            <a:off x="4259835" y="5565454"/>
            <a:ext cx="10017854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4800" dirty="0">
                <a:solidFill>
                  <a:srgbClr val="243B3B"/>
                </a:solidFill>
                <a:latin typeface="Cabin Medium"/>
              </a:rPr>
              <a:t>VẤN ĐỀ CẦN TRAO ĐỔI VỚI PH</a:t>
            </a:r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8600" y="963979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52059" y="1500169"/>
            <a:ext cx="6232525" cy="3028618"/>
          </a:xfrm>
          <a:custGeom>
            <a:avLst/>
            <a:gdLst/>
            <a:ahLst/>
            <a:cxnLst/>
            <a:rect l="l" t="t" r="r" b="b"/>
            <a:pathLst>
              <a:path w="6232525" h="3028618">
                <a:moveTo>
                  <a:pt x="0" y="0"/>
                </a:moveTo>
                <a:lnTo>
                  <a:pt x="6232524" y="0"/>
                </a:lnTo>
                <a:lnTo>
                  <a:pt x="6232524" y="3028618"/>
                </a:lnTo>
                <a:lnTo>
                  <a:pt x="0" y="3028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2059" y="5620720"/>
            <a:ext cx="7485694" cy="3637580"/>
          </a:xfrm>
          <a:custGeom>
            <a:avLst/>
            <a:gdLst/>
            <a:ahLst/>
            <a:cxnLst/>
            <a:rect l="l" t="t" r="r" b="b"/>
            <a:pathLst>
              <a:path w="7485694" h="3637580">
                <a:moveTo>
                  <a:pt x="0" y="0"/>
                </a:moveTo>
                <a:lnTo>
                  <a:pt x="7485694" y="0"/>
                </a:lnTo>
                <a:lnTo>
                  <a:pt x="7485694" y="3637580"/>
                </a:lnTo>
                <a:lnTo>
                  <a:pt x="0" y="3637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843050" y="4777740"/>
            <a:ext cx="6768460" cy="5079650"/>
          </a:xfrm>
          <a:custGeom>
            <a:avLst/>
            <a:gdLst/>
            <a:ahLst/>
            <a:cxnLst/>
            <a:rect l="l" t="t" r="r" b="b"/>
            <a:pathLst>
              <a:path w="6768460" h="5079650">
                <a:moveTo>
                  <a:pt x="0" y="0"/>
                </a:moveTo>
                <a:lnTo>
                  <a:pt x="6768460" y="0"/>
                </a:lnTo>
                <a:lnTo>
                  <a:pt x="6768460" y="5079649"/>
                </a:lnTo>
                <a:lnTo>
                  <a:pt x="0" y="5079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629400" y="1088662"/>
            <a:ext cx="10194080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218"/>
              </a:lnSpc>
            </a:pP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48" spc="21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848" spc="21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4808" y="4613003"/>
            <a:ext cx="7146855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27061"/>
            <a:ext cx="7411663" cy="4185941"/>
          </a:xfrm>
          <a:custGeom>
            <a:avLst/>
            <a:gdLst/>
            <a:ahLst/>
            <a:cxnLst/>
            <a:rect l="l" t="t" r="r" b="b"/>
            <a:pathLst>
              <a:path w="7411663" h="4185941">
                <a:moveTo>
                  <a:pt x="0" y="0"/>
                </a:moveTo>
                <a:lnTo>
                  <a:pt x="7411663" y="0"/>
                </a:lnTo>
                <a:lnTo>
                  <a:pt x="7411663" y="4185942"/>
                </a:lnTo>
                <a:lnTo>
                  <a:pt x="0" y="418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7718" b="-172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229600" y="2025498"/>
            <a:ext cx="9123979" cy="6236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194"/>
              </a:lnSpc>
            </a:pP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63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</a:t>
            </a:r>
          </a:p>
        </p:txBody>
      </p:sp>
    </p:spTree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39400" y="-3463"/>
            <a:ext cx="7848600" cy="4765964"/>
          </a:xfrm>
          <a:custGeom>
            <a:avLst/>
            <a:gdLst/>
            <a:ahLst/>
            <a:cxnLst/>
            <a:rect l="l" t="t" r="r" b="b"/>
            <a:pathLst>
              <a:path w="7949078" h="5100141">
                <a:moveTo>
                  <a:pt x="0" y="0"/>
                </a:moveTo>
                <a:lnTo>
                  <a:pt x="7949078" y="0"/>
                </a:lnTo>
                <a:lnTo>
                  <a:pt x="7949078" y="5100141"/>
                </a:lnTo>
                <a:lnTo>
                  <a:pt x="0" y="5100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439400" y="5143500"/>
            <a:ext cx="7315440" cy="4570171"/>
          </a:xfrm>
          <a:custGeom>
            <a:avLst/>
            <a:gdLst/>
            <a:ahLst/>
            <a:cxnLst/>
            <a:rect l="l" t="t" r="r" b="b"/>
            <a:pathLst>
              <a:path w="7415918" h="4570171">
                <a:moveTo>
                  <a:pt x="0" y="0"/>
                </a:moveTo>
                <a:lnTo>
                  <a:pt x="7415918" y="0"/>
                </a:lnTo>
                <a:lnTo>
                  <a:pt x="7415918" y="4570171"/>
                </a:lnTo>
                <a:lnTo>
                  <a:pt x="0" y="4570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39" t="-59864" r="-140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027" y="495300"/>
            <a:ext cx="8632617" cy="6197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9843"/>
              </a:lnSpc>
            </a:pP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Lorie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72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7572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F1BB2-6AEE-3034-82EF-919F1221610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4" y="5493836"/>
            <a:ext cx="6036123" cy="4219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3027" y="388814"/>
            <a:ext cx="7210948" cy="4754686"/>
          </a:xfrm>
          <a:custGeom>
            <a:avLst/>
            <a:gdLst/>
            <a:ahLst/>
            <a:cxnLst/>
            <a:rect l="l" t="t" r="r" b="b"/>
            <a:pathLst>
              <a:path w="7210948" h="4754686">
                <a:moveTo>
                  <a:pt x="0" y="0"/>
                </a:moveTo>
                <a:lnTo>
                  <a:pt x="7210948" y="0"/>
                </a:lnTo>
                <a:lnTo>
                  <a:pt x="7210948" y="4754686"/>
                </a:lnTo>
                <a:lnTo>
                  <a:pt x="0" y="4754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43" t="-40808" r="-23523" b="-408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3597" y="5631628"/>
            <a:ext cx="7881725" cy="4433470"/>
          </a:xfrm>
          <a:custGeom>
            <a:avLst/>
            <a:gdLst/>
            <a:ahLst/>
            <a:cxnLst/>
            <a:rect l="l" t="t" r="r" b="b"/>
            <a:pathLst>
              <a:path w="7881725" h="4433470">
                <a:moveTo>
                  <a:pt x="0" y="0"/>
                </a:moveTo>
                <a:lnTo>
                  <a:pt x="7881724" y="0"/>
                </a:lnTo>
                <a:lnTo>
                  <a:pt x="7881724" y="4433470"/>
                </a:lnTo>
                <a:lnTo>
                  <a:pt x="0" y="443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135321" y="1938280"/>
            <a:ext cx="9123979" cy="524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281"/>
              </a:lnSpc>
            </a:pP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Lâm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7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63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9200" y="5829278"/>
            <a:ext cx="9601200" cy="4149308"/>
          </a:xfrm>
          <a:custGeom>
            <a:avLst/>
            <a:gdLst/>
            <a:ahLst/>
            <a:cxnLst/>
            <a:rect l="l" t="t" r="r" b="b"/>
            <a:pathLst>
              <a:path w="8135321" h="3920685">
                <a:moveTo>
                  <a:pt x="0" y="0"/>
                </a:moveTo>
                <a:lnTo>
                  <a:pt x="8135321" y="0"/>
                </a:lnTo>
                <a:lnTo>
                  <a:pt x="8135321" y="3920685"/>
                </a:lnTo>
                <a:lnTo>
                  <a:pt x="0" y="3920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734800" y="5934204"/>
            <a:ext cx="6701785" cy="3751723"/>
          </a:xfrm>
          <a:custGeom>
            <a:avLst/>
            <a:gdLst/>
            <a:ahLst/>
            <a:cxnLst/>
            <a:rect l="l" t="t" r="r" b="b"/>
            <a:pathLst>
              <a:path w="5002298" h="3751723">
                <a:moveTo>
                  <a:pt x="0" y="0"/>
                </a:moveTo>
                <a:lnTo>
                  <a:pt x="5002298" y="0"/>
                </a:lnTo>
                <a:lnTo>
                  <a:pt x="5002298" y="3751723"/>
                </a:lnTo>
                <a:lnTo>
                  <a:pt x="0" y="3751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582400" y="-91246"/>
            <a:ext cx="5204687" cy="5930914"/>
          </a:xfrm>
          <a:custGeom>
            <a:avLst/>
            <a:gdLst/>
            <a:ahLst/>
            <a:cxnLst/>
            <a:rect l="l" t="t" r="r" b="b"/>
            <a:pathLst>
              <a:path w="4290287" h="5930914">
                <a:moveTo>
                  <a:pt x="0" y="0"/>
                </a:moveTo>
                <a:lnTo>
                  <a:pt x="4290287" y="0"/>
                </a:lnTo>
                <a:lnTo>
                  <a:pt x="4290287" y="5930914"/>
                </a:lnTo>
                <a:lnTo>
                  <a:pt x="0" y="5930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6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582200"/>
            <a:ext cx="7280335" cy="5247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269"/>
              </a:lnSpc>
            </a:pP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982200" y="190500"/>
            <a:ext cx="7280335" cy="5247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269"/>
              </a:lnSpc>
            </a:pP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vi-VN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 hợp với </a:t>
            </a:r>
            <a:r>
              <a:rPr lang="en-US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6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tâm trợ giúp pháp lý tuyên truyền về tư vấn pháp luật hình sự cho học sinh</a:t>
            </a:r>
            <a:endParaRPr lang="en-US" sz="6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B2D220-0562-5363-07E8-F2B96344B0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65" y="571500"/>
            <a:ext cx="6781800" cy="4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A8552-818F-0200-92E4-7EE3D1842BC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03" y="5652655"/>
            <a:ext cx="8194735" cy="521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C03F1-10A4-A1ED-3D13-BCF5C5B7D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4885763"/>
            <a:ext cx="4483220" cy="59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46217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905" y="429610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400712" y="5710847"/>
            <a:ext cx="7148212" cy="4342181"/>
          </a:xfrm>
          <a:custGeom>
            <a:avLst/>
            <a:gdLst/>
            <a:ahLst/>
            <a:cxnLst/>
            <a:rect l="l" t="t" r="r" b="b"/>
            <a:pathLst>
              <a:path w="6788387" h="4342181">
                <a:moveTo>
                  <a:pt x="0" y="0"/>
                </a:moveTo>
                <a:lnTo>
                  <a:pt x="6788387" y="0"/>
                </a:lnTo>
                <a:lnTo>
                  <a:pt x="6788387" y="4342181"/>
                </a:lnTo>
                <a:lnTo>
                  <a:pt x="0" y="4342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10600" y="825174"/>
            <a:ext cx="8096336" cy="4651701"/>
          </a:xfrm>
          <a:custGeom>
            <a:avLst/>
            <a:gdLst/>
            <a:ahLst/>
            <a:cxnLst/>
            <a:rect l="l" t="t" r="r" b="b"/>
            <a:pathLst>
              <a:path w="6202268" h="4651701">
                <a:moveTo>
                  <a:pt x="0" y="0"/>
                </a:moveTo>
                <a:lnTo>
                  <a:pt x="6202268" y="0"/>
                </a:lnTo>
                <a:lnTo>
                  <a:pt x="6202268" y="4651701"/>
                </a:lnTo>
                <a:lnTo>
                  <a:pt x="0" y="4651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868610" y="6152281"/>
            <a:ext cx="10194080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617"/>
              </a:lnSpc>
            </a:pP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Apolo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47" spc="20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6347" spc="20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EDF81-4B04-4F62-EF1E-2636B737210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3" y="969640"/>
            <a:ext cx="7295488" cy="4342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42940" y="380966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001000" y="178098"/>
            <a:ext cx="9123979" cy="630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199"/>
              </a:lnSpc>
            </a:pP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qua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stress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768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634074" y="760810"/>
            <a:ext cx="4944504" cy="8790229"/>
          </a:xfrm>
          <a:custGeom>
            <a:avLst/>
            <a:gdLst/>
            <a:ahLst/>
            <a:cxnLst/>
            <a:rect l="l" t="t" r="r" b="b"/>
            <a:pathLst>
              <a:path w="4944504" h="8790229">
                <a:moveTo>
                  <a:pt x="0" y="0"/>
                </a:moveTo>
                <a:lnTo>
                  <a:pt x="4944504" y="0"/>
                </a:lnTo>
                <a:lnTo>
                  <a:pt x="4944504" y="8790229"/>
                </a:lnTo>
                <a:lnTo>
                  <a:pt x="0" y="8790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7AA4A-819F-0C2A-03CB-F43AF850B9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5829300"/>
            <a:ext cx="6380779" cy="41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3294" y="218741"/>
            <a:ext cx="8637693" cy="4605327"/>
          </a:xfrm>
          <a:custGeom>
            <a:avLst/>
            <a:gdLst/>
            <a:ahLst/>
            <a:cxnLst/>
            <a:rect l="l" t="t" r="r" b="b"/>
            <a:pathLst>
              <a:path w="7781982" h="4605327">
                <a:moveTo>
                  <a:pt x="0" y="0"/>
                </a:moveTo>
                <a:lnTo>
                  <a:pt x="7781981" y="0"/>
                </a:lnTo>
                <a:lnTo>
                  <a:pt x="7781981" y="4605327"/>
                </a:lnTo>
                <a:lnTo>
                  <a:pt x="0" y="46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366" b="-133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79749" y="5051714"/>
            <a:ext cx="3619500" cy="5295900"/>
          </a:xfrm>
          <a:custGeom>
            <a:avLst/>
            <a:gdLst/>
            <a:ahLst/>
            <a:cxnLst/>
            <a:rect l="l" t="t" r="r" b="b"/>
            <a:pathLst>
              <a:path w="3444540" h="4592720">
                <a:moveTo>
                  <a:pt x="0" y="0"/>
                </a:moveTo>
                <a:lnTo>
                  <a:pt x="3444540" y="0"/>
                </a:lnTo>
                <a:lnTo>
                  <a:pt x="3444540" y="4592720"/>
                </a:lnTo>
                <a:lnTo>
                  <a:pt x="0" y="4592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985304" y="1999699"/>
            <a:ext cx="9123979" cy="6184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418"/>
              </a:lnSpc>
            </a:pP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BGH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tntp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1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AE8A6-C956-DE71-4D85-510874321D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7" y="5067775"/>
            <a:ext cx="4105555" cy="5084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3196"/>
              </p:ext>
            </p:extLst>
          </p:nvPr>
        </p:nvGraphicFramePr>
        <p:xfrm>
          <a:off x="1028700" y="1028700"/>
          <a:ext cx="16211549" cy="8654384"/>
        </p:xfrm>
        <a:graphic>
          <a:graphicData uri="http://schemas.openxmlformats.org/drawingml/2006/table">
            <a:tbl>
              <a:tblPr/>
              <a:tblGrid>
                <a:gridCol w="4422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13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3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77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86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717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80738">
                <a:tc rowSpan="2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5634"/>
                        </a:lnSpc>
                      </a:pP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Các</a:t>
                      </a:r>
                      <a:r>
                        <a:rPr lang="en-US" sz="402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phong</a:t>
                      </a:r>
                      <a:r>
                        <a:rPr lang="en-US" sz="402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trào</a:t>
                      </a:r>
                      <a:endParaRPr lang="en-US" sz="4024" dirty="0">
                        <a:solidFill>
                          <a:srgbClr val="000000"/>
                        </a:solidFill>
                        <a:latin typeface="Lato"/>
                      </a:endParaRPr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4024" dirty="0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Cấp</a:t>
                      </a:r>
                      <a:r>
                        <a:rPr lang="en-US" sz="402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huyện</a:t>
                      </a:r>
                      <a:endParaRPr lang="en-US" sz="1100" dirty="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Cấp huyện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Cấp huyện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Cấp huyện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Toàn quốc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738">
                <a:tc vMerge="1"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Các phong trào</a:t>
                      </a:r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4024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Giải nhất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Giải  nhì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Giải ba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KK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Giải</a:t>
                      </a:r>
                      <a:r>
                        <a:rPr lang="en-US" sz="402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nhất</a:t>
                      </a:r>
                      <a:endParaRPr lang="en-US" sz="1100" dirty="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Giải  nhì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Giải</a:t>
                      </a:r>
                      <a:r>
                        <a:rPr lang="en-US" sz="402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024" dirty="0" err="1">
                          <a:solidFill>
                            <a:srgbClr val="000000"/>
                          </a:solidFill>
                          <a:latin typeface="Lato"/>
                        </a:rPr>
                        <a:t>ba</a:t>
                      </a:r>
                      <a:endParaRPr lang="en-US" sz="1100" dirty="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Có</a:t>
                      </a:r>
                      <a:r>
                        <a:rPr lang="en-US" sz="2874" dirty="0">
                          <a:solidFill>
                            <a:srgbClr val="000000"/>
                          </a:solidFill>
                          <a:latin typeface="Lato"/>
                        </a:rPr>
                        <a:t> 1 HS </a:t>
                      </a: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lớp</a:t>
                      </a:r>
                      <a:r>
                        <a:rPr lang="en-US" sz="287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8C</a:t>
                      </a:r>
                      <a:r>
                        <a:rPr lang="en-US" sz="287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tham</a:t>
                      </a:r>
                      <a:r>
                        <a:rPr lang="en-US" sz="287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gia</a:t>
                      </a:r>
                      <a:r>
                        <a:rPr lang="en-US" sz="287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thi</a:t>
                      </a:r>
                      <a:r>
                        <a:rPr lang="en-US" sz="287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môn</a:t>
                      </a:r>
                      <a:r>
                        <a:rPr lang="en-US" sz="287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đẩy</a:t>
                      </a:r>
                      <a:r>
                        <a:rPr lang="en-US" sz="2874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2874" dirty="0" err="1">
                          <a:solidFill>
                            <a:srgbClr val="000000"/>
                          </a:solidFill>
                          <a:latin typeface="Lato"/>
                        </a:rPr>
                        <a:t>gậy</a:t>
                      </a:r>
                      <a:endParaRPr lang="en-US" sz="1100" dirty="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908">
                <a:tc>
                  <a:txBody>
                    <a:bodyPr/>
                    <a:lstStyle/>
                    <a:p>
                      <a:pPr algn="ctr">
                        <a:lnSpc>
                          <a:spcPts val="5634"/>
                        </a:lnSpc>
                        <a:defRPr/>
                      </a:pPr>
                      <a:r>
                        <a:rPr lang="en-US" sz="4024">
                          <a:solidFill>
                            <a:srgbClr val="000000"/>
                          </a:solidFill>
                          <a:latin typeface="Lato"/>
                        </a:rPr>
                        <a:t>Hội khỏe Phù Đổng năm học 2023-2024</a:t>
                      </a:r>
                      <a:endParaRPr lang="en-US" sz="1100"/>
                    </a:p>
                    <a:p>
                      <a:pPr algn="ctr">
                        <a:lnSpc>
                          <a:spcPts val="563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r>
                        <a:rPr lang="en-US" sz="2874">
                          <a:solidFill>
                            <a:srgbClr val="000000"/>
                          </a:solidFill>
                          <a:latin typeface="Lato"/>
                        </a:rPr>
                        <a:t>8</a:t>
                      </a:r>
                      <a:endParaRPr lang="en-US" sz="110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r>
                        <a:rPr lang="en-US" sz="2874">
                          <a:solidFill>
                            <a:srgbClr val="000000"/>
                          </a:solidFill>
                          <a:latin typeface="Lato"/>
                        </a:rPr>
                        <a:t>6</a:t>
                      </a:r>
                      <a:endParaRPr lang="en-US" sz="110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r>
                        <a:rPr lang="en-US" sz="2874">
                          <a:solidFill>
                            <a:srgbClr val="000000"/>
                          </a:solidFill>
                          <a:latin typeface="Lato"/>
                        </a:rPr>
                        <a:t>12</a:t>
                      </a:r>
                      <a:endParaRPr lang="en-US" sz="110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r>
                        <a:rPr lang="en-US" sz="2874">
                          <a:solidFill>
                            <a:srgbClr val="000000"/>
                          </a:solidFill>
                          <a:latin typeface="Lato"/>
                        </a:rPr>
                        <a:t>1</a:t>
                      </a:r>
                      <a:endParaRPr lang="en-US" sz="110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4024"/>
                        </a:lnSpc>
                        <a:defRPr/>
                      </a:pPr>
                      <a:r>
                        <a:rPr lang="en-US" sz="2874">
                          <a:solidFill>
                            <a:srgbClr val="000000"/>
                          </a:solidFill>
                          <a:latin typeface="Lato"/>
                        </a:rPr>
                        <a:t>Có 1 HS lớp 8C tham gia thi môn đẩy gậy</a:t>
                      </a:r>
                      <a:endParaRPr lang="en-US" sz="1100"/>
                    </a:p>
                    <a:p>
                      <a:pPr algn="ctr">
                        <a:lnSpc>
                          <a:spcPts val="4024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8672" y="8400557"/>
            <a:ext cx="2036068" cy="2085359"/>
          </a:xfrm>
          <a:custGeom>
            <a:avLst/>
            <a:gdLst/>
            <a:ahLst/>
            <a:cxnLst/>
            <a:rect l="l" t="t" r="r" b="b"/>
            <a:pathLst>
              <a:path w="2036068" h="2085359">
                <a:moveTo>
                  <a:pt x="0" y="0"/>
                </a:moveTo>
                <a:lnTo>
                  <a:pt x="2036068" y="0"/>
                </a:lnTo>
                <a:lnTo>
                  <a:pt x="2036068" y="2085358"/>
                </a:lnTo>
                <a:lnTo>
                  <a:pt x="0" y="208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24552">
            <a:off x="-588367" y="8052775"/>
            <a:ext cx="2036068" cy="2085359"/>
          </a:xfrm>
          <a:custGeom>
            <a:avLst/>
            <a:gdLst/>
            <a:ahLst/>
            <a:cxnLst/>
            <a:rect l="l" t="t" r="r" b="b"/>
            <a:pathLst>
              <a:path w="2036068" h="2085359">
                <a:moveTo>
                  <a:pt x="0" y="0"/>
                </a:moveTo>
                <a:lnTo>
                  <a:pt x="2036068" y="0"/>
                </a:lnTo>
                <a:lnTo>
                  <a:pt x="2036068" y="2085358"/>
                </a:lnTo>
                <a:lnTo>
                  <a:pt x="0" y="208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82000" y="2596955"/>
            <a:ext cx="5554529" cy="1488065"/>
          </a:xfrm>
          <a:custGeom>
            <a:avLst/>
            <a:gdLst/>
            <a:ahLst/>
            <a:cxnLst/>
            <a:rect l="l" t="t" r="r" b="b"/>
            <a:pathLst>
              <a:path w="5554529" h="1488065">
                <a:moveTo>
                  <a:pt x="0" y="0"/>
                </a:moveTo>
                <a:lnTo>
                  <a:pt x="5554529" y="0"/>
                </a:lnTo>
                <a:lnTo>
                  <a:pt x="5554529" y="1488065"/>
                </a:lnTo>
                <a:lnTo>
                  <a:pt x="0" y="1488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445048" y="1615540"/>
            <a:ext cx="11198648" cy="8544683"/>
            <a:chOff x="0" y="0"/>
            <a:chExt cx="6328410" cy="6187440"/>
          </a:xfrm>
        </p:grpSpPr>
        <p:sp>
          <p:nvSpPr>
            <p:cNvPr id="6" name="Freeform 6"/>
            <p:cNvSpPr/>
            <p:nvPr/>
          </p:nvSpPr>
          <p:spPr>
            <a:xfrm>
              <a:off x="0" y="-111760"/>
              <a:ext cx="6329680" cy="6441440"/>
            </a:xfrm>
            <a:custGeom>
              <a:avLst/>
              <a:gdLst/>
              <a:ahLst/>
              <a:cxnLst/>
              <a:rect l="l" t="t" r="r" b="b"/>
              <a:pathLst>
                <a:path w="6329680" h="6441440">
                  <a:moveTo>
                    <a:pt x="2310130" y="1536700"/>
                  </a:moveTo>
                  <a:cubicBezTo>
                    <a:pt x="1192530" y="1214120"/>
                    <a:pt x="416560" y="767080"/>
                    <a:pt x="483870" y="445770"/>
                  </a:cubicBezTo>
                  <a:cubicBezTo>
                    <a:pt x="565150" y="58420"/>
                    <a:pt x="1838960" y="0"/>
                    <a:pt x="3326130" y="313690"/>
                  </a:cubicBezTo>
                  <a:cubicBezTo>
                    <a:pt x="4455160" y="552450"/>
                    <a:pt x="5384800" y="937260"/>
                    <a:pt x="5730240" y="1278890"/>
                  </a:cubicBezTo>
                  <a:cubicBezTo>
                    <a:pt x="5824220" y="1347470"/>
                    <a:pt x="5876290" y="1433830"/>
                    <a:pt x="5876290" y="1536700"/>
                  </a:cubicBezTo>
                  <a:lnTo>
                    <a:pt x="5876290" y="1540510"/>
                  </a:lnTo>
                  <a:cubicBezTo>
                    <a:pt x="5876290" y="1550670"/>
                    <a:pt x="5876290" y="1560830"/>
                    <a:pt x="5875020" y="1569720"/>
                  </a:cubicBezTo>
                  <a:cubicBezTo>
                    <a:pt x="5843270" y="1870710"/>
                    <a:pt x="5398770" y="2246630"/>
                    <a:pt x="4721860" y="2589530"/>
                  </a:cubicBezTo>
                  <a:cubicBezTo>
                    <a:pt x="4951730" y="2730500"/>
                    <a:pt x="5083810" y="2896870"/>
                    <a:pt x="5083810" y="3073400"/>
                  </a:cubicBezTo>
                  <a:cubicBezTo>
                    <a:pt x="5083810" y="3112770"/>
                    <a:pt x="5077460" y="3152140"/>
                    <a:pt x="5064760" y="3188970"/>
                  </a:cubicBezTo>
                  <a:cubicBezTo>
                    <a:pt x="5760720" y="3343910"/>
                    <a:pt x="6234430" y="3586480"/>
                    <a:pt x="6316980" y="3862070"/>
                  </a:cubicBezTo>
                  <a:cubicBezTo>
                    <a:pt x="6325870" y="3890010"/>
                    <a:pt x="6329680" y="3917950"/>
                    <a:pt x="6329680" y="3947160"/>
                  </a:cubicBezTo>
                  <a:cubicBezTo>
                    <a:pt x="6329680" y="4466590"/>
                    <a:pt x="5077460" y="5330190"/>
                    <a:pt x="3534410" y="5875020"/>
                  </a:cubicBezTo>
                  <a:cubicBezTo>
                    <a:pt x="1991360" y="6419850"/>
                    <a:pt x="739140" y="6441440"/>
                    <a:pt x="739140" y="5922010"/>
                  </a:cubicBezTo>
                  <a:cubicBezTo>
                    <a:pt x="739140" y="5617210"/>
                    <a:pt x="1169670" y="5194300"/>
                    <a:pt x="1837690" y="4786630"/>
                  </a:cubicBezTo>
                  <a:cubicBezTo>
                    <a:pt x="830580" y="4632960"/>
                    <a:pt x="140970" y="4315460"/>
                    <a:pt x="140970" y="3948430"/>
                  </a:cubicBezTo>
                  <a:cubicBezTo>
                    <a:pt x="140970" y="3816350"/>
                    <a:pt x="231140" y="3690620"/>
                    <a:pt x="392430" y="3576320"/>
                  </a:cubicBezTo>
                  <a:cubicBezTo>
                    <a:pt x="143510" y="3431540"/>
                    <a:pt x="0" y="3258820"/>
                    <a:pt x="0" y="3074670"/>
                  </a:cubicBezTo>
                  <a:lnTo>
                    <a:pt x="0" y="3064510"/>
                  </a:lnTo>
                  <a:cubicBezTo>
                    <a:pt x="0" y="2611120"/>
                    <a:pt x="989330" y="1972310"/>
                    <a:pt x="2310130" y="1536700"/>
                  </a:cubicBezTo>
                  <a:close/>
                </a:path>
              </a:pathLst>
            </a:custGeom>
            <a:blipFill>
              <a:blip r:embed="rId6"/>
              <a:stretch>
                <a:fillRect l="-15153" r="-151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597460" y="-604830"/>
            <a:ext cx="4173637" cy="2428505"/>
          </a:xfrm>
          <a:custGeom>
            <a:avLst/>
            <a:gdLst/>
            <a:ahLst/>
            <a:cxnLst/>
            <a:rect l="l" t="t" r="r" b="b"/>
            <a:pathLst>
              <a:path w="4173637" h="2428505">
                <a:moveTo>
                  <a:pt x="0" y="0"/>
                </a:moveTo>
                <a:lnTo>
                  <a:pt x="4173637" y="0"/>
                </a:lnTo>
                <a:lnTo>
                  <a:pt x="4173637" y="2428504"/>
                </a:lnTo>
                <a:lnTo>
                  <a:pt x="0" y="2428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534400" y="2793982"/>
            <a:ext cx="6873407" cy="88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75" lvl="1" indent="-550538" algn="l">
              <a:lnSpc>
                <a:spcPts val="7139"/>
              </a:lnSpc>
              <a:buAutoNum type="arabicPeriod"/>
            </a:pPr>
            <a:r>
              <a:rPr lang="en-US" sz="5099" dirty="0">
                <a:solidFill>
                  <a:srgbClr val="243B3B"/>
                </a:solidFill>
                <a:latin typeface="Francois One"/>
              </a:rPr>
              <a:t>DUY </a:t>
            </a:r>
            <a:r>
              <a:rPr lang="en-US" sz="5099" dirty="0" err="1">
                <a:solidFill>
                  <a:srgbClr val="243B3B"/>
                </a:solidFill>
                <a:latin typeface="Francois One"/>
              </a:rPr>
              <a:t>TRÌ</a:t>
            </a:r>
            <a:r>
              <a:rPr lang="en-US" sz="5099" dirty="0">
                <a:solidFill>
                  <a:srgbClr val="243B3B"/>
                </a:solidFill>
                <a:latin typeface="Francois One"/>
              </a:rPr>
              <a:t> </a:t>
            </a:r>
            <a:r>
              <a:rPr lang="en-US" sz="5099" dirty="0" err="1">
                <a:solidFill>
                  <a:srgbClr val="243B3B"/>
                </a:solidFill>
                <a:latin typeface="Francois One"/>
              </a:rPr>
              <a:t>SĨ</a:t>
            </a:r>
            <a:r>
              <a:rPr lang="en-US" sz="5099" dirty="0">
                <a:solidFill>
                  <a:srgbClr val="243B3B"/>
                </a:solidFill>
                <a:latin typeface="Francois One"/>
              </a:rPr>
              <a:t> </a:t>
            </a:r>
            <a:r>
              <a:rPr lang="en-US" sz="5099" dirty="0" err="1">
                <a:solidFill>
                  <a:srgbClr val="243B3B"/>
                </a:solidFill>
                <a:latin typeface="Francois One"/>
              </a:rPr>
              <a:t>SỐ</a:t>
            </a:r>
            <a:endParaRPr lang="en-US" sz="5099" dirty="0">
              <a:solidFill>
                <a:srgbClr val="243B3B"/>
              </a:solidFill>
              <a:latin typeface="Francois One"/>
            </a:endParaRPr>
          </a:p>
        </p:txBody>
      </p:sp>
      <p:sp>
        <p:nvSpPr>
          <p:cNvPr id="9" name="Freeform 9"/>
          <p:cNvSpPr/>
          <p:nvPr/>
        </p:nvSpPr>
        <p:spPr>
          <a:xfrm rot="-203133">
            <a:off x="1034176" y="1524237"/>
            <a:ext cx="2832602" cy="215986"/>
          </a:xfrm>
          <a:custGeom>
            <a:avLst/>
            <a:gdLst/>
            <a:ahLst/>
            <a:cxnLst/>
            <a:rect l="l" t="t" r="r" b="b"/>
            <a:pathLst>
              <a:path w="2832602" h="215986">
                <a:moveTo>
                  <a:pt x="0" y="0"/>
                </a:moveTo>
                <a:lnTo>
                  <a:pt x="2832601" y="0"/>
                </a:lnTo>
                <a:lnTo>
                  <a:pt x="2832601" y="215986"/>
                </a:lnTo>
                <a:lnTo>
                  <a:pt x="0" y="215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982439" y="4631625"/>
            <a:ext cx="9908179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9"/>
              </a:lnSpc>
            </a:pP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Sĩ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số</a:t>
            </a:r>
            <a:r>
              <a:rPr lang="en-US" sz="4549">
                <a:solidFill>
                  <a:srgbClr val="243B3B"/>
                </a:solidFill>
                <a:latin typeface="Cabin Medium"/>
              </a:rPr>
              <a:t>: 763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học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sinh</a:t>
            </a:r>
            <a:endParaRPr lang="en-US" sz="4549" dirty="0">
              <a:solidFill>
                <a:srgbClr val="243B3B"/>
              </a:solidFill>
              <a:latin typeface="Cabin Medium"/>
            </a:endParaRPr>
          </a:p>
          <a:p>
            <a:pPr algn="l">
              <a:lnSpc>
                <a:spcPts val="6369"/>
              </a:lnSpc>
            </a:pP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Không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có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học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sinh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bỏ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học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giữa</a:t>
            </a:r>
            <a:r>
              <a:rPr lang="en-US" sz="4549" dirty="0">
                <a:solidFill>
                  <a:srgbClr val="243B3B"/>
                </a:solidFill>
                <a:latin typeface="Cabin Medium"/>
              </a:rPr>
              <a:t> </a:t>
            </a:r>
            <a:r>
              <a:rPr lang="en-US" sz="4549" dirty="0" err="1">
                <a:solidFill>
                  <a:srgbClr val="243B3B"/>
                </a:solidFill>
                <a:latin typeface="Cabin Medium"/>
              </a:rPr>
              <a:t>chừng</a:t>
            </a:r>
            <a:endParaRPr lang="en-US" sz="4549" dirty="0">
              <a:solidFill>
                <a:srgbClr val="243B3B"/>
              </a:solidFill>
              <a:latin typeface="Cabin Medium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7CDD79-1BBF-5A44-735C-CE7CDDBB766A}"/>
              </a:ext>
            </a:extLst>
          </p:cNvPr>
          <p:cNvSpPr/>
          <p:nvPr/>
        </p:nvSpPr>
        <p:spPr>
          <a:xfrm>
            <a:off x="6325189" y="253088"/>
            <a:ext cx="11140607" cy="18797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2023-2024</a:t>
            </a:r>
          </a:p>
        </p:txBody>
      </p:sp>
    </p:spTree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625B497F-6440-D328-5692-CB68AC1C1CB6}"/>
              </a:ext>
            </a:extLst>
          </p:cNvPr>
          <p:cNvSpPr/>
          <p:nvPr/>
        </p:nvSpPr>
        <p:spPr>
          <a:xfrm flipV="1">
            <a:off x="2667000" y="7304471"/>
            <a:ext cx="12960826" cy="1808655"/>
          </a:xfrm>
          <a:custGeom>
            <a:avLst/>
            <a:gdLst>
              <a:gd name="connsiteX0" fmla="*/ 0 w 1505243"/>
              <a:gd name="connsiteY0" fmla="*/ 478302 h 633211"/>
              <a:gd name="connsiteX1" fmla="*/ 956603 w 1505243"/>
              <a:gd name="connsiteY1" fmla="*/ 225083 h 633211"/>
              <a:gd name="connsiteX2" fmla="*/ 787791 w 1505243"/>
              <a:gd name="connsiteY2" fmla="*/ 633046 h 633211"/>
              <a:gd name="connsiteX3" fmla="*/ 407963 w 1505243"/>
              <a:gd name="connsiteY3" fmla="*/ 168812 h 633211"/>
              <a:gd name="connsiteX4" fmla="*/ 1505243 w 1505243"/>
              <a:gd name="connsiteY4" fmla="*/ 0 h 633211"/>
              <a:gd name="connsiteX0" fmla="*/ 0 w 2307101"/>
              <a:gd name="connsiteY0" fmla="*/ 407964 h 562873"/>
              <a:gd name="connsiteX1" fmla="*/ 956603 w 2307101"/>
              <a:gd name="connsiteY1" fmla="*/ 154745 h 562873"/>
              <a:gd name="connsiteX2" fmla="*/ 787791 w 2307101"/>
              <a:gd name="connsiteY2" fmla="*/ 562708 h 562873"/>
              <a:gd name="connsiteX3" fmla="*/ 407963 w 2307101"/>
              <a:gd name="connsiteY3" fmla="*/ 98474 h 562873"/>
              <a:gd name="connsiteX4" fmla="*/ 2307101 w 2307101"/>
              <a:gd name="connsiteY4" fmla="*/ 0 h 562873"/>
              <a:gd name="connsiteX0" fmla="*/ 0 w 2307101"/>
              <a:gd name="connsiteY0" fmla="*/ 503410 h 658319"/>
              <a:gd name="connsiteX1" fmla="*/ 956603 w 2307101"/>
              <a:gd name="connsiteY1" fmla="*/ 250191 h 658319"/>
              <a:gd name="connsiteX2" fmla="*/ 787791 w 2307101"/>
              <a:gd name="connsiteY2" fmla="*/ 658154 h 658319"/>
              <a:gd name="connsiteX3" fmla="*/ 407963 w 2307101"/>
              <a:gd name="connsiteY3" fmla="*/ 193920 h 658319"/>
              <a:gd name="connsiteX4" fmla="*/ 2307101 w 2307101"/>
              <a:gd name="connsiteY4" fmla="*/ 95446 h 658319"/>
              <a:gd name="connsiteX0" fmla="*/ 0 w 2307101"/>
              <a:gd name="connsiteY0" fmla="*/ 503410 h 658854"/>
              <a:gd name="connsiteX1" fmla="*/ 956603 w 2307101"/>
              <a:gd name="connsiteY1" fmla="*/ 250191 h 658854"/>
              <a:gd name="connsiteX2" fmla="*/ 787791 w 2307101"/>
              <a:gd name="connsiteY2" fmla="*/ 658154 h 658854"/>
              <a:gd name="connsiteX3" fmla="*/ 407963 w 2307101"/>
              <a:gd name="connsiteY3" fmla="*/ 193920 h 658854"/>
              <a:gd name="connsiteX4" fmla="*/ 2307101 w 2307101"/>
              <a:gd name="connsiteY4" fmla="*/ 95446 h 658854"/>
              <a:gd name="connsiteX0" fmla="*/ 0 w 2307101"/>
              <a:gd name="connsiteY0" fmla="*/ 407964 h 619127"/>
              <a:gd name="connsiteX1" fmla="*/ 956603 w 2307101"/>
              <a:gd name="connsiteY1" fmla="*/ 154745 h 619127"/>
              <a:gd name="connsiteX2" fmla="*/ 731520 w 2307101"/>
              <a:gd name="connsiteY2" fmla="*/ 618979 h 619127"/>
              <a:gd name="connsiteX3" fmla="*/ 407963 w 2307101"/>
              <a:gd name="connsiteY3" fmla="*/ 98474 h 619127"/>
              <a:gd name="connsiteX4" fmla="*/ 2307101 w 2307101"/>
              <a:gd name="connsiteY4" fmla="*/ 0 h 619127"/>
              <a:gd name="connsiteX0" fmla="*/ 0 w 2307101"/>
              <a:gd name="connsiteY0" fmla="*/ 407964 h 619566"/>
              <a:gd name="connsiteX1" fmla="*/ 956603 w 2307101"/>
              <a:gd name="connsiteY1" fmla="*/ 154745 h 619566"/>
              <a:gd name="connsiteX2" fmla="*/ 731520 w 2307101"/>
              <a:gd name="connsiteY2" fmla="*/ 618979 h 619566"/>
              <a:gd name="connsiteX3" fmla="*/ 407963 w 2307101"/>
              <a:gd name="connsiteY3" fmla="*/ 98474 h 619566"/>
              <a:gd name="connsiteX4" fmla="*/ 2307101 w 2307101"/>
              <a:gd name="connsiteY4" fmla="*/ 0 h 619566"/>
              <a:gd name="connsiteX0" fmla="*/ 0 w 2307101"/>
              <a:gd name="connsiteY0" fmla="*/ 407964 h 619566"/>
              <a:gd name="connsiteX1" fmla="*/ 956603 w 2307101"/>
              <a:gd name="connsiteY1" fmla="*/ 154745 h 619566"/>
              <a:gd name="connsiteX2" fmla="*/ 731520 w 2307101"/>
              <a:gd name="connsiteY2" fmla="*/ 618979 h 619566"/>
              <a:gd name="connsiteX3" fmla="*/ 407963 w 2307101"/>
              <a:gd name="connsiteY3" fmla="*/ 98474 h 619566"/>
              <a:gd name="connsiteX4" fmla="*/ 2307101 w 2307101"/>
              <a:gd name="connsiteY4" fmla="*/ 0 h 619566"/>
              <a:gd name="connsiteX0" fmla="*/ 0 w 2307101"/>
              <a:gd name="connsiteY0" fmla="*/ 407964 h 619421"/>
              <a:gd name="connsiteX1" fmla="*/ 956603 w 2307101"/>
              <a:gd name="connsiteY1" fmla="*/ 154745 h 619421"/>
              <a:gd name="connsiteX2" fmla="*/ 731520 w 2307101"/>
              <a:gd name="connsiteY2" fmla="*/ 618979 h 619421"/>
              <a:gd name="connsiteX3" fmla="*/ 661182 w 2307101"/>
              <a:gd name="connsiteY3" fmla="*/ 56271 h 619421"/>
              <a:gd name="connsiteX4" fmla="*/ 2307101 w 2307101"/>
              <a:gd name="connsiteY4" fmla="*/ 0 h 619421"/>
              <a:gd name="connsiteX0" fmla="*/ 0 w 2307101"/>
              <a:gd name="connsiteY0" fmla="*/ 443588 h 655045"/>
              <a:gd name="connsiteX1" fmla="*/ 956603 w 2307101"/>
              <a:gd name="connsiteY1" fmla="*/ 190369 h 655045"/>
              <a:gd name="connsiteX2" fmla="*/ 731520 w 2307101"/>
              <a:gd name="connsiteY2" fmla="*/ 654603 h 655045"/>
              <a:gd name="connsiteX3" fmla="*/ 661182 w 2307101"/>
              <a:gd name="connsiteY3" fmla="*/ 91895 h 655045"/>
              <a:gd name="connsiteX4" fmla="*/ 2307101 w 2307101"/>
              <a:gd name="connsiteY4" fmla="*/ 35624 h 655045"/>
              <a:gd name="connsiteX0" fmla="*/ 0 w 2307101"/>
              <a:gd name="connsiteY0" fmla="*/ 443588 h 655919"/>
              <a:gd name="connsiteX1" fmla="*/ 956603 w 2307101"/>
              <a:gd name="connsiteY1" fmla="*/ 190369 h 655919"/>
              <a:gd name="connsiteX2" fmla="*/ 731520 w 2307101"/>
              <a:gd name="connsiteY2" fmla="*/ 654603 h 655919"/>
              <a:gd name="connsiteX3" fmla="*/ 661182 w 2307101"/>
              <a:gd name="connsiteY3" fmla="*/ 91895 h 655919"/>
              <a:gd name="connsiteX4" fmla="*/ 2307101 w 2307101"/>
              <a:gd name="connsiteY4" fmla="*/ 35624 h 655919"/>
              <a:gd name="connsiteX0" fmla="*/ 0 w 2405575"/>
              <a:gd name="connsiteY0" fmla="*/ 400866 h 613197"/>
              <a:gd name="connsiteX1" fmla="*/ 956603 w 2405575"/>
              <a:gd name="connsiteY1" fmla="*/ 147647 h 613197"/>
              <a:gd name="connsiteX2" fmla="*/ 731520 w 2405575"/>
              <a:gd name="connsiteY2" fmla="*/ 611881 h 613197"/>
              <a:gd name="connsiteX3" fmla="*/ 661182 w 2405575"/>
              <a:gd name="connsiteY3" fmla="*/ 49173 h 613197"/>
              <a:gd name="connsiteX4" fmla="*/ 2405575 w 2405575"/>
              <a:gd name="connsiteY4" fmla="*/ 555610 h 613197"/>
              <a:gd name="connsiteX0" fmla="*/ 0 w 3629465"/>
              <a:gd name="connsiteY0" fmla="*/ 400866 h 613197"/>
              <a:gd name="connsiteX1" fmla="*/ 956603 w 3629465"/>
              <a:gd name="connsiteY1" fmla="*/ 147647 h 613197"/>
              <a:gd name="connsiteX2" fmla="*/ 731520 w 3629465"/>
              <a:gd name="connsiteY2" fmla="*/ 611881 h 613197"/>
              <a:gd name="connsiteX3" fmla="*/ 661182 w 3629465"/>
              <a:gd name="connsiteY3" fmla="*/ 49173 h 613197"/>
              <a:gd name="connsiteX4" fmla="*/ 3629465 w 3629465"/>
              <a:gd name="connsiteY4" fmla="*/ 513407 h 613197"/>
              <a:gd name="connsiteX0" fmla="*/ 0 w 3629465"/>
              <a:gd name="connsiteY0" fmla="*/ 400866 h 613197"/>
              <a:gd name="connsiteX1" fmla="*/ 956603 w 3629465"/>
              <a:gd name="connsiteY1" fmla="*/ 147647 h 613197"/>
              <a:gd name="connsiteX2" fmla="*/ 731520 w 3629465"/>
              <a:gd name="connsiteY2" fmla="*/ 611881 h 613197"/>
              <a:gd name="connsiteX3" fmla="*/ 661182 w 3629465"/>
              <a:gd name="connsiteY3" fmla="*/ 49173 h 613197"/>
              <a:gd name="connsiteX4" fmla="*/ 3629465 w 3629465"/>
              <a:gd name="connsiteY4" fmla="*/ 513407 h 613197"/>
              <a:gd name="connsiteX0" fmla="*/ 0 w 3629465"/>
              <a:gd name="connsiteY0" fmla="*/ 400866 h 615587"/>
              <a:gd name="connsiteX1" fmla="*/ 956603 w 3629465"/>
              <a:gd name="connsiteY1" fmla="*/ 147647 h 615587"/>
              <a:gd name="connsiteX2" fmla="*/ 731520 w 3629465"/>
              <a:gd name="connsiteY2" fmla="*/ 611881 h 615587"/>
              <a:gd name="connsiteX3" fmla="*/ 661182 w 3629465"/>
              <a:gd name="connsiteY3" fmla="*/ 49173 h 615587"/>
              <a:gd name="connsiteX4" fmla="*/ 3629465 w 3629465"/>
              <a:gd name="connsiteY4" fmla="*/ 513407 h 615587"/>
              <a:gd name="connsiteX0" fmla="*/ 0 w 3629465"/>
              <a:gd name="connsiteY0" fmla="*/ 535210 h 754001"/>
              <a:gd name="connsiteX1" fmla="*/ 956603 w 3629465"/>
              <a:gd name="connsiteY1" fmla="*/ 281991 h 754001"/>
              <a:gd name="connsiteX2" fmla="*/ 731520 w 3629465"/>
              <a:gd name="connsiteY2" fmla="*/ 746225 h 754001"/>
              <a:gd name="connsiteX3" fmla="*/ 717452 w 3629465"/>
              <a:gd name="connsiteY3" fmla="*/ 637 h 754001"/>
              <a:gd name="connsiteX4" fmla="*/ 3629465 w 3629465"/>
              <a:gd name="connsiteY4" fmla="*/ 647751 h 754001"/>
              <a:gd name="connsiteX0" fmla="*/ 0 w 3629465"/>
              <a:gd name="connsiteY0" fmla="*/ 400866 h 638258"/>
              <a:gd name="connsiteX1" fmla="*/ 956603 w 3629465"/>
              <a:gd name="connsiteY1" fmla="*/ 147647 h 638258"/>
              <a:gd name="connsiteX2" fmla="*/ 731520 w 3629465"/>
              <a:gd name="connsiteY2" fmla="*/ 611881 h 638258"/>
              <a:gd name="connsiteX3" fmla="*/ 956602 w 3629465"/>
              <a:gd name="connsiteY3" fmla="*/ 260188 h 638258"/>
              <a:gd name="connsiteX4" fmla="*/ 3629465 w 3629465"/>
              <a:gd name="connsiteY4" fmla="*/ 513407 h 638258"/>
              <a:gd name="connsiteX0" fmla="*/ 0 w 3629465"/>
              <a:gd name="connsiteY0" fmla="*/ 400866 h 623592"/>
              <a:gd name="connsiteX1" fmla="*/ 956603 w 3629465"/>
              <a:gd name="connsiteY1" fmla="*/ 147647 h 623592"/>
              <a:gd name="connsiteX2" fmla="*/ 731520 w 3629465"/>
              <a:gd name="connsiteY2" fmla="*/ 611881 h 623592"/>
              <a:gd name="connsiteX3" fmla="*/ 956602 w 3629465"/>
              <a:gd name="connsiteY3" fmla="*/ 133579 h 623592"/>
              <a:gd name="connsiteX4" fmla="*/ 3629465 w 3629465"/>
              <a:gd name="connsiteY4" fmla="*/ 513407 h 623592"/>
              <a:gd name="connsiteX0" fmla="*/ 0 w 3629465"/>
              <a:gd name="connsiteY0" fmla="*/ 400866 h 636407"/>
              <a:gd name="connsiteX1" fmla="*/ 956603 w 3629465"/>
              <a:gd name="connsiteY1" fmla="*/ 147647 h 636407"/>
              <a:gd name="connsiteX2" fmla="*/ 731520 w 3629465"/>
              <a:gd name="connsiteY2" fmla="*/ 611881 h 636407"/>
              <a:gd name="connsiteX3" fmla="*/ 1117023 w 3629465"/>
              <a:gd name="connsiteY3" fmla="*/ 245874 h 636407"/>
              <a:gd name="connsiteX4" fmla="*/ 3629465 w 3629465"/>
              <a:gd name="connsiteY4" fmla="*/ 513407 h 636407"/>
              <a:gd name="connsiteX0" fmla="*/ 0 w 3886139"/>
              <a:gd name="connsiteY0" fmla="*/ 445763 h 488799"/>
              <a:gd name="connsiteX1" fmla="*/ 1213277 w 3886139"/>
              <a:gd name="connsiteY1" fmla="*/ 39 h 488799"/>
              <a:gd name="connsiteX2" fmla="*/ 988194 w 3886139"/>
              <a:gd name="connsiteY2" fmla="*/ 464273 h 488799"/>
              <a:gd name="connsiteX3" fmla="*/ 1373697 w 3886139"/>
              <a:gd name="connsiteY3" fmla="*/ 98266 h 488799"/>
              <a:gd name="connsiteX4" fmla="*/ 3886139 w 3886139"/>
              <a:gd name="connsiteY4" fmla="*/ 365799 h 488799"/>
              <a:gd name="connsiteX0" fmla="*/ 0 w 3886139"/>
              <a:gd name="connsiteY0" fmla="*/ 348475 h 391511"/>
              <a:gd name="connsiteX1" fmla="*/ 1084940 w 3886139"/>
              <a:gd name="connsiteY1" fmla="*/ 63172 h 391511"/>
              <a:gd name="connsiteX2" fmla="*/ 988194 w 3886139"/>
              <a:gd name="connsiteY2" fmla="*/ 366985 h 391511"/>
              <a:gd name="connsiteX3" fmla="*/ 1373697 w 3886139"/>
              <a:gd name="connsiteY3" fmla="*/ 978 h 391511"/>
              <a:gd name="connsiteX4" fmla="*/ 3886139 w 3886139"/>
              <a:gd name="connsiteY4" fmla="*/ 268511 h 391511"/>
              <a:gd name="connsiteX0" fmla="*/ 0 w 3886139"/>
              <a:gd name="connsiteY0" fmla="*/ 285549 h 337337"/>
              <a:gd name="connsiteX1" fmla="*/ 1084940 w 3886139"/>
              <a:gd name="connsiteY1" fmla="*/ 246 h 337337"/>
              <a:gd name="connsiteX2" fmla="*/ 988194 w 3886139"/>
              <a:gd name="connsiteY2" fmla="*/ 304059 h 337337"/>
              <a:gd name="connsiteX3" fmla="*/ 1469950 w 3886139"/>
              <a:gd name="connsiteY3" fmla="*/ 2220 h 337337"/>
              <a:gd name="connsiteX4" fmla="*/ 3886139 w 3886139"/>
              <a:gd name="connsiteY4" fmla="*/ 205585 h 337337"/>
              <a:gd name="connsiteX0" fmla="*/ 0 w 3886139"/>
              <a:gd name="connsiteY0" fmla="*/ 285549 h 337337"/>
              <a:gd name="connsiteX1" fmla="*/ 924519 w 3886139"/>
              <a:gd name="connsiteY1" fmla="*/ 246 h 337337"/>
              <a:gd name="connsiteX2" fmla="*/ 988194 w 3886139"/>
              <a:gd name="connsiteY2" fmla="*/ 304059 h 337337"/>
              <a:gd name="connsiteX3" fmla="*/ 1469950 w 3886139"/>
              <a:gd name="connsiteY3" fmla="*/ 2220 h 337337"/>
              <a:gd name="connsiteX4" fmla="*/ 3886139 w 3886139"/>
              <a:gd name="connsiteY4" fmla="*/ 205585 h 337337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301508 h 353296"/>
              <a:gd name="connsiteX1" fmla="*/ 1245361 w 3886139"/>
              <a:gd name="connsiteY1" fmla="*/ 163 h 353296"/>
              <a:gd name="connsiteX2" fmla="*/ 988194 w 3886139"/>
              <a:gd name="connsiteY2" fmla="*/ 320018 h 353296"/>
              <a:gd name="connsiteX3" fmla="*/ 1469950 w 3886139"/>
              <a:gd name="connsiteY3" fmla="*/ 18179 h 353296"/>
              <a:gd name="connsiteX4" fmla="*/ 3886139 w 3886139"/>
              <a:gd name="connsiteY4" fmla="*/ 221544 h 353296"/>
              <a:gd name="connsiteX0" fmla="*/ 0 w 3886139"/>
              <a:gd name="connsiteY0" fmla="*/ 284404 h 336192"/>
              <a:gd name="connsiteX1" fmla="*/ 934340 w 3886139"/>
              <a:gd name="connsiteY1" fmla="*/ 126129 h 336192"/>
              <a:gd name="connsiteX2" fmla="*/ 988194 w 3886139"/>
              <a:gd name="connsiteY2" fmla="*/ 302914 h 336192"/>
              <a:gd name="connsiteX3" fmla="*/ 1469950 w 3886139"/>
              <a:gd name="connsiteY3" fmla="*/ 1075 h 336192"/>
              <a:gd name="connsiteX4" fmla="*/ 3886139 w 3886139"/>
              <a:gd name="connsiteY4" fmla="*/ 204440 h 336192"/>
              <a:gd name="connsiteX0" fmla="*/ 0 w 3886139"/>
              <a:gd name="connsiteY0" fmla="*/ 284404 h 336192"/>
              <a:gd name="connsiteX1" fmla="*/ 934340 w 3886139"/>
              <a:gd name="connsiteY1" fmla="*/ 126129 h 336192"/>
              <a:gd name="connsiteX2" fmla="*/ 988194 w 3886139"/>
              <a:gd name="connsiteY2" fmla="*/ 302914 h 336192"/>
              <a:gd name="connsiteX3" fmla="*/ 1469950 w 3886139"/>
              <a:gd name="connsiteY3" fmla="*/ 1075 h 336192"/>
              <a:gd name="connsiteX4" fmla="*/ 3886139 w 3886139"/>
              <a:gd name="connsiteY4" fmla="*/ 204440 h 336192"/>
              <a:gd name="connsiteX0" fmla="*/ 0 w 3886139"/>
              <a:gd name="connsiteY0" fmla="*/ 259566 h 315090"/>
              <a:gd name="connsiteX1" fmla="*/ 934340 w 3886139"/>
              <a:gd name="connsiteY1" fmla="*/ 101291 h 315090"/>
              <a:gd name="connsiteX2" fmla="*/ 988194 w 3886139"/>
              <a:gd name="connsiteY2" fmla="*/ 278076 h 315090"/>
              <a:gd name="connsiteX3" fmla="*/ 1519713 w 3886139"/>
              <a:gd name="connsiteY3" fmla="*/ 1118 h 315090"/>
              <a:gd name="connsiteX4" fmla="*/ 3886139 w 3886139"/>
              <a:gd name="connsiteY4" fmla="*/ 179602 h 315090"/>
              <a:gd name="connsiteX0" fmla="*/ 0 w 3886139"/>
              <a:gd name="connsiteY0" fmla="*/ 259566 h 315090"/>
              <a:gd name="connsiteX1" fmla="*/ 934340 w 3886139"/>
              <a:gd name="connsiteY1" fmla="*/ 101291 h 315090"/>
              <a:gd name="connsiteX2" fmla="*/ 988194 w 3886139"/>
              <a:gd name="connsiteY2" fmla="*/ 278076 h 315090"/>
              <a:gd name="connsiteX3" fmla="*/ 1519713 w 3886139"/>
              <a:gd name="connsiteY3" fmla="*/ 1118 h 315090"/>
              <a:gd name="connsiteX4" fmla="*/ 3886139 w 3886139"/>
              <a:gd name="connsiteY4" fmla="*/ 179602 h 315090"/>
              <a:gd name="connsiteX0" fmla="*/ 0 w 3886139"/>
              <a:gd name="connsiteY0" fmla="*/ 258525 h 310202"/>
              <a:gd name="connsiteX1" fmla="*/ 934340 w 3886139"/>
              <a:gd name="connsiteY1" fmla="*/ 100250 h 310202"/>
              <a:gd name="connsiteX2" fmla="*/ 988194 w 3886139"/>
              <a:gd name="connsiteY2" fmla="*/ 277035 h 310202"/>
              <a:gd name="connsiteX3" fmla="*/ 1519713 w 3886139"/>
              <a:gd name="connsiteY3" fmla="*/ 77 h 310202"/>
              <a:gd name="connsiteX4" fmla="*/ 2259283 w 3886139"/>
              <a:gd name="connsiteY4" fmla="*/ 310202 h 310202"/>
              <a:gd name="connsiteX5" fmla="*/ 3886139 w 3886139"/>
              <a:gd name="connsiteY5" fmla="*/ 178561 h 310202"/>
              <a:gd name="connsiteX0" fmla="*/ 0 w 3886139"/>
              <a:gd name="connsiteY0" fmla="*/ 258525 h 277542"/>
              <a:gd name="connsiteX1" fmla="*/ 934340 w 3886139"/>
              <a:gd name="connsiteY1" fmla="*/ 100250 h 277542"/>
              <a:gd name="connsiteX2" fmla="*/ 988194 w 3886139"/>
              <a:gd name="connsiteY2" fmla="*/ 277035 h 277542"/>
              <a:gd name="connsiteX3" fmla="*/ 1519713 w 3886139"/>
              <a:gd name="connsiteY3" fmla="*/ 77 h 277542"/>
              <a:gd name="connsiteX4" fmla="*/ 2389911 w 3886139"/>
              <a:gd name="connsiteY4" fmla="*/ 229336 h 277542"/>
              <a:gd name="connsiteX5" fmla="*/ 3886139 w 3886139"/>
              <a:gd name="connsiteY5" fmla="*/ 178561 h 277542"/>
              <a:gd name="connsiteX0" fmla="*/ 0 w 3886139"/>
              <a:gd name="connsiteY0" fmla="*/ 260251 h 279313"/>
              <a:gd name="connsiteX1" fmla="*/ 934340 w 3886139"/>
              <a:gd name="connsiteY1" fmla="*/ 101976 h 279313"/>
              <a:gd name="connsiteX2" fmla="*/ 988194 w 3886139"/>
              <a:gd name="connsiteY2" fmla="*/ 278761 h 279313"/>
              <a:gd name="connsiteX3" fmla="*/ 1519713 w 3886139"/>
              <a:gd name="connsiteY3" fmla="*/ 1803 h 279313"/>
              <a:gd name="connsiteX4" fmla="*/ 2072670 w 3886139"/>
              <a:gd name="connsiteY4" fmla="*/ 162638 h 279313"/>
              <a:gd name="connsiteX5" fmla="*/ 2389911 w 3886139"/>
              <a:gd name="connsiteY5" fmla="*/ 231062 h 279313"/>
              <a:gd name="connsiteX6" fmla="*/ 3886139 w 3886139"/>
              <a:gd name="connsiteY6" fmla="*/ 180287 h 279313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9911 w 3886139"/>
              <a:gd name="connsiteY5" fmla="*/ 230514 h 278765"/>
              <a:gd name="connsiteX6" fmla="*/ 3886139 w 3886139"/>
              <a:gd name="connsiteY6" fmla="*/ 179739 h 278765"/>
              <a:gd name="connsiteX0" fmla="*/ 0 w 3886139"/>
              <a:gd name="connsiteY0" fmla="*/ 259703 h 311380"/>
              <a:gd name="connsiteX1" fmla="*/ 934340 w 3886139"/>
              <a:gd name="connsiteY1" fmla="*/ 101428 h 311380"/>
              <a:gd name="connsiteX2" fmla="*/ 988194 w 3886139"/>
              <a:gd name="connsiteY2" fmla="*/ 278213 h 311380"/>
              <a:gd name="connsiteX3" fmla="*/ 1519713 w 3886139"/>
              <a:gd name="connsiteY3" fmla="*/ 1255 h 311380"/>
              <a:gd name="connsiteX4" fmla="*/ 2551642 w 3886139"/>
              <a:gd name="connsiteY4" fmla="*/ 230514 h 311380"/>
              <a:gd name="connsiteX5" fmla="*/ 2383690 w 3886139"/>
              <a:gd name="connsiteY5" fmla="*/ 311380 h 311380"/>
              <a:gd name="connsiteX6" fmla="*/ 3886139 w 3886139"/>
              <a:gd name="connsiteY6" fmla="*/ 179739 h 311380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59703 h 278765"/>
              <a:gd name="connsiteX1" fmla="*/ 934340 w 3886139"/>
              <a:gd name="connsiteY1" fmla="*/ 101428 h 278765"/>
              <a:gd name="connsiteX2" fmla="*/ 988194 w 3886139"/>
              <a:gd name="connsiteY2" fmla="*/ 278213 h 278765"/>
              <a:gd name="connsiteX3" fmla="*/ 1519713 w 3886139"/>
              <a:gd name="connsiteY3" fmla="*/ 1255 h 278765"/>
              <a:gd name="connsiteX4" fmla="*/ 2551642 w 3886139"/>
              <a:gd name="connsiteY4" fmla="*/ 230514 h 278765"/>
              <a:gd name="connsiteX5" fmla="*/ 2383690 w 3886139"/>
              <a:gd name="connsiteY5" fmla="*/ 106106 h 278765"/>
              <a:gd name="connsiteX6" fmla="*/ 3886139 w 3886139"/>
              <a:gd name="connsiteY6" fmla="*/ 179739 h 278765"/>
              <a:gd name="connsiteX0" fmla="*/ 0 w 3886139"/>
              <a:gd name="connsiteY0" fmla="*/ 210297 h 229089"/>
              <a:gd name="connsiteX1" fmla="*/ 934340 w 3886139"/>
              <a:gd name="connsiteY1" fmla="*/ 52022 h 229089"/>
              <a:gd name="connsiteX2" fmla="*/ 988194 w 3886139"/>
              <a:gd name="connsiteY2" fmla="*/ 228807 h 229089"/>
              <a:gd name="connsiteX3" fmla="*/ 1519713 w 3886139"/>
              <a:gd name="connsiteY3" fmla="*/ 1612 h 229089"/>
              <a:gd name="connsiteX4" fmla="*/ 2551642 w 3886139"/>
              <a:gd name="connsiteY4" fmla="*/ 181108 h 229089"/>
              <a:gd name="connsiteX5" fmla="*/ 2383690 w 3886139"/>
              <a:gd name="connsiteY5" fmla="*/ 56700 h 229089"/>
              <a:gd name="connsiteX6" fmla="*/ 3886139 w 3886139"/>
              <a:gd name="connsiteY6" fmla="*/ 130333 h 229089"/>
              <a:gd name="connsiteX0" fmla="*/ 0 w 3886139"/>
              <a:gd name="connsiteY0" fmla="*/ 210297 h 255562"/>
              <a:gd name="connsiteX1" fmla="*/ 934340 w 3886139"/>
              <a:gd name="connsiteY1" fmla="*/ 52022 h 255562"/>
              <a:gd name="connsiteX2" fmla="*/ 988194 w 3886139"/>
              <a:gd name="connsiteY2" fmla="*/ 228807 h 255562"/>
              <a:gd name="connsiteX3" fmla="*/ 1519713 w 3886139"/>
              <a:gd name="connsiteY3" fmla="*/ 1612 h 255562"/>
              <a:gd name="connsiteX4" fmla="*/ 2551642 w 3886139"/>
              <a:gd name="connsiteY4" fmla="*/ 181108 h 255562"/>
              <a:gd name="connsiteX5" fmla="*/ 2383690 w 3886139"/>
              <a:gd name="connsiteY5" fmla="*/ 56700 h 255562"/>
              <a:gd name="connsiteX6" fmla="*/ 3886139 w 3886139"/>
              <a:gd name="connsiteY6" fmla="*/ 130333 h 255562"/>
              <a:gd name="connsiteX0" fmla="*/ 0 w 3886139"/>
              <a:gd name="connsiteY0" fmla="*/ 210661 h 255926"/>
              <a:gd name="connsiteX1" fmla="*/ 934340 w 3886139"/>
              <a:gd name="connsiteY1" fmla="*/ 52386 h 255926"/>
              <a:gd name="connsiteX2" fmla="*/ 988194 w 3886139"/>
              <a:gd name="connsiteY2" fmla="*/ 229171 h 255926"/>
              <a:gd name="connsiteX3" fmla="*/ 1519713 w 3886139"/>
              <a:gd name="connsiteY3" fmla="*/ 1976 h 255926"/>
              <a:gd name="connsiteX4" fmla="*/ 2238151 w 3886139"/>
              <a:gd name="connsiteY4" fmla="*/ 149085 h 255926"/>
              <a:gd name="connsiteX5" fmla="*/ 2383690 w 3886139"/>
              <a:gd name="connsiteY5" fmla="*/ 57064 h 255926"/>
              <a:gd name="connsiteX6" fmla="*/ 3886139 w 3886139"/>
              <a:gd name="connsiteY6" fmla="*/ 130697 h 255926"/>
              <a:gd name="connsiteX0" fmla="*/ 0 w 3920666"/>
              <a:gd name="connsiteY0" fmla="*/ 210661 h 255926"/>
              <a:gd name="connsiteX1" fmla="*/ 934340 w 3920666"/>
              <a:gd name="connsiteY1" fmla="*/ 52386 h 255926"/>
              <a:gd name="connsiteX2" fmla="*/ 988194 w 3920666"/>
              <a:gd name="connsiteY2" fmla="*/ 229171 h 255926"/>
              <a:gd name="connsiteX3" fmla="*/ 1519713 w 3920666"/>
              <a:gd name="connsiteY3" fmla="*/ 1976 h 255926"/>
              <a:gd name="connsiteX4" fmla="*/ 2238151 w 3920666"/>
              <a:gd name="connsiteY4" fmla="*/ 149085 h 255926"/>
              <a:gd name="connsiteX5" fmla="*/ 2383690 w 3920666"/>
              <a:gd name="connsiteY5" fmla="*/ 57064 h 255926"/>
              <a:gd name="connsiteX6" fmla="*/ 3920666 w 3920666"/>
              <a:gd name="connsiteY6" fmla="*/ 215568 h 255926"/>
              <a:gd name="connsiteX0" fmla="*/ 0 w 3920666"/>
              <a:gd name="connsiteY0" fmla="*/ 218923 h 264188"/>
              <a:gd name="connsiteX1" fmla="*/ 934340 w 3920666"/>
              <a:gd name="connsiteY1" fmla="*/ 60648 h 264188"/>
              <a:gd name="connsiteX2" fmla="*/ 988194 w 3920666"/>
              <a:gd name="connsiteY2" fmla="*/ 237433 h 264188"/>
              <a:gd name="connsiteX3" fmla="*/ 1519713 w 3920666"/>
              <a:gd name="connsiteY3" fmla="*/ 10238 h 264188"/>
              <a:gd name="connsiteX4" fmla="*/ 2238151 w 3920666"/>
              <a:gd name="connsiteY4" fmla="*/ 157347 h 264188"/>
              <a:gd name="connsiteX5" fmla="*/ 2832543 w 3920666"/>
              <a:gd name="connsiteY5" fmla="*/ 41 h 264188"/>
              <a:gd name="connsiteX6" fmla="*/ 3920666 w 3920666"/>
              <a:gd name="connsiteY6" fmla="*/ 223830 h 264188"/>
              <a:gd name="connsiteX0" fmla="*/ 0 w 3920666"/>
              <a:gd name="connsiteY0" fmla="*/ 218923 h 237715"/>
              <a:gd name="connsiteX1" fmla="*/ 934340 w 3920666"/>
              <a:gd name="connsiteY1" fmla="*/ 60648 h 237715"/>
              <a:gd name="connsiteX2" fmla="*/ 988194 w 3920666"/>
              <a:gd name="connsiteY2" fmla="*/ 237433 h 237715"/>
              <a:gd name="connsiteX3" fmla="*/ 1519713 w 3920666"/>
              <a:gd name="connsiteY3" fmla="*/ 10238 h 237715"/>
              <a:gd name="connsiteX4" fmla="*/ 2238151 w 3920666"/>
              <a:gd name="connsiteY4" fmla="*/ 157347 h 237715"/>
              <a:gd name="connsiteX5" fmla="*/ 2832543 w 3920666"/>
              <a:gd name="connsiteY5" fmla="*/ 41 h 237715"/>
              <a:gd name="connsiteX6" fmla="*/ 3920666 w 3920666"/>
              <a:gd name="connsiteY6" fmla="*/ 223830 h 237715"/>
              <a:gd name="connsiteX0" fmla="*/ 0 w 3920666"/>
              <a:gd name="connsiteY0" fmla="*/ 218923 h 223830"/>
              <a:gd name="connsiteX1" fmla="*/ 934340 w 3920666"/>
              <a:gd name="connsiteY1" fmla="*/ 60648 h 223830"/>
              <a:gd name="connsiteX2" fmla="*/ 988194 w 3920666"/>
              <a:gd name="connsiteY2" fmla="*/ 188469 h 223830"/>
              <a:gd name="connsiteX3" fmla="*/ 1519713 w 3920666"/>
              <a:gd name="connsiteY3" fmla="*/ 10238 h 223830"/>
              <a:gd name="connsiteX4" fmla="*/ 2238151 w 3920666"/>
              <a:gd name="connsiteY4" fmla="*/ 157347 h 223830"/>
              <a:gd name="connsiteX5" fmla="*/ 2832543 w 3920666"/>
              <a:gd name="connsiteY5" fmla="*/ 41 h 223830"/>
              <a:gd name="connsiteX6" fmla="*/ 3920666 w 3920666"/>
              <a:gd name="connsiteY6" fmla="*/ 223830 h 223830"/>
              <a:gd name="connsiteX0" fmla="*/ 0 w 3920666"/>
              <a:gd name="connsiteY0" fmla="*/ 218923 h 223830"/>
              <a:gd name="connsiteX1" fmla="*/ 934340 w 3920666"/>
              <a:gd name="connsiteY1" fmla="*/ 60648 h 223830"/>
              <a:gd name="connsiteX2" fmla="*/ 988194 w 3920666"/>
              <a:gd name="connsiteY2" fmla="*/ 188469 h 223830"/>
              <a:gd name="connsiteX3" fmla="*/ 1519713 w 3920666"/>
              <a:gd name="connsiteY3" fmla="*/ 10238 h 223830"/>
              <a:gd name="connsiteX4" fmla="*/ 2238151 w 3920666"/>
              <a:gd name="connsiteY4" fmla="*/ 157347 h 223830"/>
              <a:gd name="connsiteX5" fmla="*/ 2832543 w 3920666"/>
              <a:gd name="connsiteY5" fmla="*/ 41 h 223830"/>
              <a:gd name="connsiteX6" fmla="*/ 3920666 w 3920666"/>
              <a:gd name="connsiteY6" fmla="*/ 223830 h 22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0666" h="223830">
                <a:moveTo>
                  <a:pt x="0" y="218923"/>
                </a:moveTo>
                <a:cubicBezTo>
                  <a:pt x="271975" y="-47191"/>
                  <a:pt x="769641" y="65724"/>
                  <a:pt x="934340" y="60648"/>
                </a:cubicBezTo>
                <a:cubicBezTo>
                  <a:pt x="1099039" y="55572"/>
                  <a:pt x="1350994" y="239307"/>
                  <a:pt x="988194" y="188469"/>
                </a:cubicBezTo>
                <a:cubicBezTo>
                  <a:pt x="625394" y="137631"/>
                  <a:pt x="1338967" y="29592"/>
                  <a:pt x="1519713" y="10238"/>
                </a:cubicBezTo>
                <a:cubicBezTo>
                  <a:pt x="1700459" y="-9116"/>
                  <a:pt x="2491224" y="119137"/>
                  <a:pt x="2238151" y="157347"/>
                </a:cubicBezTo>
                <a:cubicBezTo>
                  <a:pt x="1916653" y="152014"/>
                  <a:pt x="2530298" y="-2900"/>
                  <a:pt x="2832543" y="41"/>
                </a:cubicBezTo>
                <a:lnTo>
                  <a:pt x="3920666" y="223830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3600">
              <a:solidFill>
                <a:schemeClr val="tx1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12" name="流程图: 接点 1">
            <a:extLst>
              <a:ext uri="{FF2B5EF4-FFF2-40B4-BE49-F238E27FC236}">
                <a16:creationId xmlns:a16="http://schemas.microsoft.com/office/drawing/2014/main" id="{4CC3C41A-1359-D61A-D566-B2A784FC4C1A}"/>
              </a:ext>
            </a:extLst>
          </p:cNvPr>
          <p:cNvSpPr/>
          <p:nvPr/>
        </p:nvSpPr>
        <p:spPr>
          <a:xfrm>
            <a:off x="1852781" y="7231568"/>
            <a:ext cx="1291839" cy="120895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24C0E4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Algerian" panose="04020705040A02060702" pitchFamily="82" charset="0"/>
              </a:rPr>
              <a:t>1</a:t>
            </a:r>
            <a:endParaRPr lang="zh-CN" altLang="en-US" sz="360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13" name="流程图: 接点 1">
            <a:extLst>
              <a:ext uri="{FF2B5EF4-FFF2-40B4-BE49-F238E27FC236}">
                <a16:creationId xmlns:a16="http://schemas.microsoft.com/office/drawing/2014/main" id="{F5C929A8-FBFA-0719-468F-A70ADFCD2AA1}"/>
              </a:ext>
            </a:extLst>
          </p:cNvPr>
          <p:cNvSpPr/>
          <p:nvPr/>
        </p:nvSpPr>
        <p:spPr>
          <a:xfrm>
            <a:off x="5398537" y="7435692"/>
            <a:ext cx="1291839" cy="120895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FCC062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Algerian" panose="04020705040A02060702" pitchFamily="82" charset="0"/>
              </a:rPr>
              <a:t>2</a:t>
            </a:r>
            <a:endParaRPr lang="zh-CN" altLang="en-US" sz="360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14" name="流程图: 接点 1">
            <a:extLst>
              <a:ext uri="{FF2B5EF4-FFF2-40B4-BE49-F238E27FC236}">
                <a16:creationId xmlns:a16="http://schemas.microsoft.com/office/drawing/2014/main" id="{5C081581-6595-5A95-F887-50D52F9F4DC4}"/>
              </a:ext>
            </a:extLst>
          </p:cNvPr>
          <p:cNvSpPr/>
          <p:nvPr/>
        </p:nvSpPr>
        <p:spPr>
          <a:xfrm>
            <a:off x="9341218" y="8040171"/>
            <a:ext cx="1291839" cy="120895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C8659D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Algerian" panose="04020705040A02060702" pitchFamily="82" charset="0"/>
              </a:rPr>
              <a:t>3</a:t>
            </a:r>
            <a:endParaRPr lang="zh-CN" altLang="en-US" sz="360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流程图: 接点 1">
            <a:extLst>
              <a:ext uri="{FF2B5EF4-FFF2-40B4-BE49-F238E27FC236}">
                <a16:creationId xmlns:a16="http://schemas.microsoft.com/office/drawing/2014/main" id="{E5B55C5E-E35A-17B6-0E12-3D8BE5DAB849}"/>
              </a:ext>
            </a:extLst>
          </p:cNvPr>
          <p:cNvSpPr/>
          <p:nvPr/>
        </p:nvSpPr>
        <p:spPr>
          <a:xfrm>
            <a:off x="11749170" y="8440526"/>
            <a:ext cx="1291839" cy="120895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FF7C60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Algerian" panose="04020705040A02060702" pitchFamily="82" charset="0"/>
              </a:rPr>
              <a:t>4</a:t>
            </a:r>
            <a:endParaRPr lang="zh-CN" altLang="en-US" sz="360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1DAFFEF-05C3-6AE3-55BB-51457C8E2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18284" y="7309007"/>
            <a:ext cx="3691349" cy="30313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FC7DCFB-0BCB-5E9E-64A0-1A0A2C0E4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6362988" y="7595840"/>
            <a:ext cx="2218637" cy="29706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4EFCDE-FA7F-8D02-3663-68403F8578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15215207" y="8440526"/>
            <a:ext cx="2103576" cy="1846475"/>
          </a:xfrm>
          <a:prstGeom prst="rect">
            <a:avLst/>
          </a:prstGeom>
        </p:spPr>
      </p:pic>
      <p:grpSp>
        <p:nvGrpSpPr>
          <p:cNvPr id="2" name="组合 26">
            <a:extLst>
              <a:ext uri="{FF2B5EF4-FFF2-40B4-BE49-F238E27FC236}">
                <a16:creationId xmlns:a16="http://schemas.microsoft.com/office/drawing/2014/main" id="{BE8F8FCD-CCAC-8164-0830-F1EFB3FCF00E}"/>
              </a:ext>
            </a:extLst>
          </p:cNvPr>
          <p:cNvGrpSpPr/>
          <p:nvPr/>
        </p:nvGrpSpPr>
        <p:grpSpPr>
          <a:xfrm>
            <a:off x="3759498" y="-1618556"/>
            <a:ext cx="11641904" cy="4236636"/>
            <a:chOff x="2574990" y="-933140"/>
            <a:chExt cx="7761269" cy="2824424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EACB3265-805A-6D08-145C-4C0DDA043077}"/>
                </a:ext>
              </a:extLst>
            </p:cNvPr>
            <p:cNvSpPr txBox="1"/>
            <p:nvPr/>
          </p:nvSpPr>
          <p:spPr>
            <a:xfrm>
              <a:off x="3768179" y="391162"/>
              <a:ext cx="4987893" cy="4924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200" b="1" dirty="0">
                  <a:latin typeface="Times New Roman" panose="02020603050405020304" pitchFamily="18" charset="0"/>
                  <a:ea typeface="SimSun" panose="02010600030101010101" pitchFamily="2" charset="-122"/>
                </a:rPr>
                <a:t>8.  Danh hiệu thi đua đề nghị</a:t>
              </a:r>
              <a:endParaRPr lang="vi-VN" sz="6600" dirty="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图片 28">
              <a:extLst>
                <a:ext uri="{FF2B5EF4-FFF2-40B4-BE49-F238E27FC236}">
                  <a16:creationId xmlns:a16="http://schemas.microsoft.com/office/drawing/2014/main" id="{E08575BA-E822-156F-16A4-C8696C1E6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7636704" y="-897486"/>
              <a:ext cx="2735210" cy="2663901"/>
            </a:xfrm>
            <a:prstGeom prst="rect">
              <a:avLst/>
            </a:prstGeom>
          </p:spPr>
        </p:pic>
        <p:pic>
          <p:nvPicPr>
            <p:cNvPr id="5" name="图片 29">
              <a:extLst>
                <a:ext uri="{FF2B5EF4-FFF2-40B4-BE49-F238E27FC236}">
                  <a16:creationId xmlns:a16="http://schemas.microsoft.com/office/drawing/2014/main" id="{A9B60303-CA44-4040-7A1F-886777D7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2539336" y="-808272"/>
              <a:ext cx="2735210" cy="2663901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B7CE8C8-8D7C-6D2F-A9FB-1F2440F5C74C}"/>
              </a:ext>
            </a:extLst>
          </p:cNvPr>
          <p:cNvSpPr txBox="1"/>
          <p:nvPr/>
        </p:nvSpPr>
        <p:spPr>
          <a:xfrm>
            <a:off x="378572" y="2299922"/>
            <a:ext cx="3292883" cy="18767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35255" indent="685800" algn="just">
              <a:lnSpc>
                <a:spcPct val="110000"/>
              </a:lnSpc>
              <a:spcBef>
                <a:spcPts val="450"/>
              </a:spcBef>
            </a:pPr>
            <a:r>
              <a:rPr lang="pt-BR" sz="36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 thể lao động xuất sắc cấp Thành phố</a:t>
            </a:r>
            <a:endParaRPr lang="vi-VN" sz="3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905476-4409-11B4-F9E7-0E63C23875E4}"/>
              </a:ext>
            </a:extLst>
          </p:cNvPr>
          <p:cNvSpPr txBox="1"/>
          <p:nvPr/>
        </p:nvSpPr>
        <p:spPr>
          <a:xfrm>
            <a:off x="582996" y="4930576"/>
            <a:ext cx="2973587" cy="1754326"/>
          </a:xfrm>
          <a:prstGeom prst="rect">
            <a:avLst/>
          </a:prstGeom>
          <a:noFill/>
          <a:ln>
            <a:solidFill>
              <a:srgbClr val="DC8083"/>
            </a:solidFill>
          </a:ln>
        </p:spPr>
        <p:txBody>
          <a:bodyPr wrap="square">
            <a:spAutoFit/>
          </a:bodyPr>
          <a:lstStyle/>
          <a:p>
            <a:pPr indent="685800"/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vi-VN" sz="36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696C03-7DE7-AF3C-9649-9C5B375EACCD}"/>
              </a:ext>
            </a:extLst>
          </p:cNvPr>
          <p:cNvSpPr txBox="1"/>
          <p:nvPr/>
        </p:nvSpPr>
        <p:spPr>
          <a:xfrm>
            <a:off x="4409515" y="2160280"/>
            <a:ext cx="2973587" cy="397031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685800" algn="just"/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vi-VN" sz="3000" b="1" i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7D8317-436A-2573-F0CF-4B0B3D03B6ED}"/>
              </a:ext>
            </a:extLst>
          </p:cNvPr>
          <p:cNvSpPr txBox="1"/>
          <p:nvPr/>
        </p:nvSpPr>
        <p:spPr>
          <a:xfrm>
            <a:off x="8038200" y="2119024"/>
            <a:ext cx="3062420" cy="24861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35255" indent="685800" algn="just">
              <a:lnSpc>
                <a:spcPct val="110000"/>
              </a:lnSpc>
              <a:spcBef>
                <a:spcPts val="450"/>
              </a:spcBef>
            </a:pPr>
            <a:r>
              <a:rPr lang="pt-BR" sz="36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Tổ KH xã hội đạt Tổ lao động giỏi cấp Huyện</a:t>
            </a:r>
            <a:endParaRPr lang="vi-VN" sz="3000" b="1" i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流程图: 接点 1">
            <a:extLst>
              <a:ext uri="{FF2B5EF4-FFF2-40B4-BE49-F238E27FC236}">
                <a16:creationId xmlns:a16="http://schemas.microsoft.com/office/drawing/2014/main" id="{BD3C48AF-BB14-CC7D-6324-64410B87D404}"/>
              </a:ext>
            </a:extLst>
          </p:cNvPr>
          <p:cNvSpPr/>
          <p:nvPr/>
        </p:nvSpPr>
        <p:spPr>
          <a:xfrm>
            <a:off x="14569287" y="7245648"/>
            <a:ext cx="1291839" cy="1208958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  <a:gd name="connsiteX0" fmla="*/ 616 w 457816"/>
              <a:gd name="connsiteY0" fmla="*/ 228600 h 428445"/>
              <a:gd name="connsiteX1" fmla="*/ 229216 w 457816"/>
              <a:gd name="connsiteY1" fmla="*/ 0 h 428445"/>
              <a:gd name="connsiteX2" fmla="*/ 457816 w 457816"/>
              <a:gd name="connsiteY2" fmla="*/ 228600 h 428445"/>
              <a:gd name="connsiteX3" fmla="*/ 183208 w 457816"/>
              <a:gd name="connsiteY3" fmla="*/ 428445 h 428445"/>
              <a:gd name="connsiteX4" fmla="*/ 616 w 457816"/>
              <a:gd name="connsiteY4" fmla="*/ 228600 h 4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16" h="428445">
                <a:moveTo>
                  <a:pt x="616" y="228600"/>
                </a:moveTo>
                <a:cubicBezTo>
                  <a:pt x="8284" y="157193"/>
                  <a:pt x="102964" y="0"/>
                  <a:pt x="229216" y="0"/>
                </a:cubicBezTo>
                <a:cubicBezTo>
                  <a:pt x="355468" y="0"/>
                  <a:pt x="457816" y="102348"/>
                  <a:pt x="457816" y="228600"/>
                </a:cubicBezTo>
                <a:cubicBezTo>
                  <a:pt x="457816" y="354852"/>
                  <a:pt x="309460" y="428445"/>
                  <a:pt x="183208" y="428445"/>
                </a:cubicBezTo>
                <a:cubicBezTo>
                  <a:pt x="56956" y="428445"/>
                  <a:pt x="-7052" y="300008"/>
                  <a:pt x="616" y="228600"/>
                </a:cubicBezTo>
                <a:close/>
              </a:path>
            </a:pathLst>
          </a:custGeom>
          <a:solidFill>
            <a:srgbClr val="FFFF00"/>
          </a:solidFill>
          <a:ln w="34925">
            <a:gradFill>
              <a:gsLst>
                <a:gs pos="0">
                  <a:schemeClr val="tx1"/>
                </a:gs>
                <a:gs pos="6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Algerian" panose="04020705040A02060702" pitchFamily="82" charset="0"/>
              </a:rPr>
              <a:t>5</a:t>
            </a:r>
            <a:endParaRPr lang="zh-CN" altLang="en-US" sz="360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94D224-3A2B-EA76-4F3D-EC5A389BFF37}"/>
              </a:ext>
            </a:extLst>
          </p:cNvPr>
          <p:cNvSpPr txBox="1"/>
          <p:nvPr/>
        </p:nvSpPr>
        <p:spPr>
          <a:xfrm>
            <a:off x="7926165" y="5014228"/>
            <a:ext cx="3864912" cy="31056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33350" indent="-4763" algn="just">
              <a:lnSpc>
                <a:spcPct val="110000"/>
              </a:lnSpc>
              <a:spcBef>
                <a:spcPts val="450"/>
              </a:spcBef>
            </a:pPr>
            <a:r>
              <a:rPr lang="pt-BR" sz="36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 GV được đề nghị tặng bằng khen của UBND Thành phố và Bộ Giáo dục</a:t>
            </a:r>
            <a:endParaRPr lang="vi-VN" sz="3000" b="1" i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9E4A2-4A76-0AC5-5D17-3F20239F9CB9}"/>
              </a:ext>
            </a:extLst>
          </p:cNvPr>
          <p:cNvSpPr txBox="1"/>
          <p:nvPr/>
        </p:nvSpPr>
        <p:spPr>
          <a:xfrm>
            <a:off x="12473101" y="2045999"/>
            <a:ext cx="3062420" cy="3094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35255" indent="685800" algn="just">
              <a:lnSpc>
                <a:spcPct val="110000"/>
              </a:lnSpc>
              <a:spcBef>
                <a:spcPts val="450"/>
              </a:spcBef>
            </a:pPr>
            <a:r>
              <a:rPr lang="pt-BR" sz="36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 thầy cô đề nghị tặng Danh hiệu Chiến sĩ thi đua</a:t>
            </a:r>
            <a:endParaRPr lang="vi-VN" sz="3000" b="1" i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8EDA6-22FA-1BBC-348B-EAA5E09C334D}"/>
              </a:ext>
            </a:extLst>
          </p:cNvPr>
          <p:cNvSpPr txBox="1"/>
          <p:nvPr/>
        </p:nvSpPr>
        <p:spPr>
          <a:xfrm>
            <a:off x="12394704" y="5394075"/>
            <a:ext cx="3864912" cy="248548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33350" indent="-4763" algn="just">
              <a:lnSpc>
                <a:spcPct val="110000"/>
              </a:lnSpc>
              <a:spcBef>
                <a:spcPts val="450"/>
              </a:spcBef>
            </a:pPr>
            <a:r>
              <a:rPr lang="pt-BR" sz="36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 quản lý giỏi, giáo viên giỏi, GVCN giỏi, TPT giỏi.</a:t>
            </a:r>
            <a:endParaRPr lang="vi-VN" sz="3000" b="1" i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1" grpId="0" animBg="1"/>
      <p:bldP spid="24" grpId="0" animBg="1"/>
      <p:bldP spid="27" grpId="0" animBg="1"/>
      <p:bldP spid="30" grpId="0" animBg="1"/>
      <p:bldP spid="31" grpId="0" animBg="1"/>
      <p:bldP spid="34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95">
            <a:extLst>
              <a:ext uri="{FF2B5EF4-FFF2-40B4-BE49-F238E27FC236}">
                <a16:creationId xmlns:a16="http://schemas.microsoft.com/office/drawing/2014/main" id="{74A70784-C288-4227-A2F2-76D11A47657B}"/>
              </a:ext>
            </a:extLst>
          </p:cNvPr>
          <p:cNvSpPr/>
          <p:nvPr/>
        </p:nvSpPr>
        <p:spPr>
          <a:xfrm>
            <a:off x="1541918" y="3466163"/>
            <a:ext cx="5135967" cy="621506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>
              <a:defRPr/>
            </a:pPr>
            <a:endParaRPr lang="ko-KR" altLang="en-US" sz="2700"/>
          </a:p>
        </p:txBody>
      </p:sp>
      <p:sp>
        <p:nvSpPr>
          <p:cNvPr id="7" name="직사각형 171">
            <a:extLst>
              <a:ext uri="{FF2B5EF4-FFF2-40B4-BE49-F238E27FC236}">
                <a16:creationId xmlns:a16="http://schemas.microsoft.com/office/drawing/2014/main" id="{92272CF1-3218-4CD9-9F11-3005C37DB703}"/>
              </a:ext>
            </a:extLst>
          </p:cNvPr>
          <p:cNvSpPr/>
          <p:nvPr/>
        </p:nvSpPr>
        <p:spPr>
          <a:xfrm>
            <a:off x="7427010" y="3466163"/>
            <a:ext cx="4519599" cy="621506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>
              <a:defRPr/>
            </a:pPr>
            <a:endParaRPr lang="ko-KR" altLang="en-US" sz="2700"/>
          </a:p>
        </p:txBody>
      </p:sp>
      <p:grpSp>
        <p:nvGrpSpPr>
          <p:cNvPr id="9" name="그룹 92">
            <a:extLst>
              <a:ext uri="{FF2B5EF4-FFF2-40B4-BE49-F238E27FC236}">
                <a16:creationId xmlns:a16="http://schemas.microsoft.com/office/drawing/2014/main" id="{2B1B42BA-C7FB-46BA-B8D9-F1E800C3C063}"/>
              </a:ext>
            </a:extLst>
          </p:cNvPr>
          <p:cNvGrpSpPr/>
          <p:nvPr/>
        </p:nvGrpSpPr>
        <p:grpSpPr>
          <a:xfrm>
            <a:off x="7394812" y="2749285"/>
            <a:ext cx="4538213" cy="1764506"/>
            <a:chOff x="474634" y="1824013"/>
            <a:chExt cx="2547966" cy="1176359"/>
          </a:xfrm>
        </p:grpSpPr>
        <p:sp>
          <p:nvSpPr>
            <p:cNvPr id="10" name="직사각형 100">
              <a:extLst>
                <a:ext uri="{FF2B5EF4-FFF2-40B4-BE49-F238E27FC236}">
                  <a16:creationId xmlns:a16="http://schemas.microsoft.com/office/drawing/2014/main" id="{FCCF5B9E-971D-403E-B929-EF9AD5FA8C29}"/>
                </a:ext>
              </a:extLst>
            </p:cNvPr>
            <p:cNvSpPr/>
            <p:nvPr/>
          </p:nvSpPr>
          <p:spPr>
            <a:xfrm>
              <a:off x="474634" y="2000240"/>
              <a:ext cx="2547966" cy="1000132"/>
            </a:xfrm>
            <a:prstGeom prst="rect">
              <a:avLst/>
            </a:prstGeom>
            <a:gradFill>
              <a:gsLst>
                <a:gs pos="0">
                  <a:srgbClr val="6BB76D"/>
                </a:gs>
                <a:gs pos="100000">
                  <a:srgbClr val="448E46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>
                <a:defRPr/>
              </a:pPr>
              <a:endParaRPr lang="ko-KR" altLang="en-US" sz="2700"/>
            </a:p>
          </p:txBody>
        </p:sp>
        <p:sp>
          <p:nvSpPr>
            <p:cNvPr id="11" name="직각 삼각형 127">
              <a:extLst>
                <a:ext uri="{FF2B5EF4-FFF2-40B4-BE49-F238E27FC236}">
                  <a16:creationId xmlns:a16="http://schemas.microsoft.com/office/drawing/2014/main" id="{F2C9D2BF-E748-49C2-A7AB-4F4A4AE7438E}"/>
                </a:ext>
              </a:extLst>
            </p:cNvPr>
            <p:cNvSpPr/>
            <p:nvPr/>
          </p:nvSpPr>
          <p:spPr>
            <a:xfrm rot="16200000">
              <a:off x="2814638" y="2791786"/>
              <a:ext cx="157152" cy="1571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>
                <a:defRPr/>
              </a:pPr>
              <a:endParaRPr lang="ko-KR" altLang="en-US" sz="2700"/>
            </a:p>
          </p:txBody>
        </p:sp>
        <p:grpSp>
          <p:nvGrpSpPr>
            <p:cNvPr id="12" name="그룹 414">
              <a:extLst>
                <a:ext uri="{FF2B5EF4-FFF2-40B4-BE49-F238E27FC236}">
                  <a16:creationId xmlns:a16="http://schemas.microsoft.com/office/drawing/2014/main" id="{C226BC9E-ACA3-4B47-A5D0-986DD4016556}"/>
                </a:ext>
              </a:extLst>
            </p:cNvPr>
            <p:cNvGrpSpPr/>
            <p:nvPr/>
          </p:nvGrpSpPr>
          <p:grpSpPr>
            <a:xfrm>
              <a:off x="694136" y="1824013"/>
              <a:ext cx="2108963" cy="506746"/>
              <a:chOff x="637527" y="1824013"/>
              <a:chExt cx="2219961" cy="533417"/>
            </a:xfrm>
          </p:grpSpPr>
          <p:grpSp>
            <p:nvGrpSpPr>
              <p:cNvPr id="13" name="그룹 137">
                <a:extLst>
                  <a:ext uri="{FF2B5EF4-FFF2-40B4-BE49-F238E27FC236}">
                    <a16:creationId xmlns:a16="http://schemas.microsoft.com/office/drawing/2014/main" id="{DE03E083-ECDC-4E1D-B088-1EDE54091D63}"/>
                  </a:ext>
                </a:extLst>
              </p:cNvPr>
              <p:cNvGrpSpPr/>
              <p:nvPr/>
            </p:nvGrpSpPr>
            <p:grpSpPr>
              <a:xfrm>
                <a:off x="63752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32" name="타원 103">
                  <a:extLst>
                    <a:ext uri="{FF2B5EF4-FFF2-40B4-BE49-F238E27FC236}">
                      <a16:creationId xmlns:a16="http://schemas.microsoft.com/office/drawing/2014/main" id="{12DF735B-A712-4471-A8E2-F38D7541C3C0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2C5A2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33" name="모서리가 둥근 직사각형 102">
                  <a:extLst>
                    <a:ext uri="{FF2B5EF4-FFF2-40B4-BE49-F238E27FC236}">
                      <a16:creationId xmlns:a16="http://schemas.microsoft.com/office/drawing/2014/main" id="{FF810DE2-7E23-413F-8669-7601E011B7A4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1F9F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4" name="그룹 396">
                <a:extLst>
                  <a:ext uri="{FF2B5EF4-FFF2-40B4-BE49-F238E27FC236}">
                    <a16:creationId xmlns:a16="http://schemas.microsoft.com/office/drawing/2014/main" id="{6216320B-1601-4981-A12C-9FB4E2603BC7}"/>
                  </a:ext>
                </a:extLst>
              </p:cNvPr>
              <p:cNvGrpSpPr/>
              <p:nvPr/>
            </p:nvGrpSpPr>
            <p:grpSpPr>
              <a:xfrm>
                <a:off x="970762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30" name="타원 397">
                  <a:extLst>
                    <a:ext uri="{FF2B5EF4-FFF2-40B4-BE49-F238E27FC236}">
                      <a16:creationId xmlns:a16="http://schemas.microsoft.com/office/drawing/2014/main" id="{EC401366-1364-4570-AEDF-2897EC581BF3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2C5A2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31" name="모서리가 둥근 직사각형 398">
                  <a:extLst>
                    <a:ext uri="{FF2B5EF4-FFF2-40B4-BE49-F238E27FC236}">
                      <a16:creationId xmlns:a16="http://schemas.microsoft.com/office/drawing/2014/main" id="{B61357EB-2319-41F8-8D07-B92063CF45B6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1F9F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5" name="그룹 399">
                <a:extLst>
                  <a:ext uri="{FF2B5EF4-FFF2-40B4-BE49-F238E27FC236}">
                    <a16:creationId xmlns:a16="http://schemas.microsoft.com/office/drawing/2014/main" id="{8941A768-7BCD-4B54-99A9-0551FB31CC10}"/>
                  </a:ext>
                </a:extLst>
              </p:cNvPr>
              <p:cNvGrpSpPr/>
              <p:nvPr/>
            </p:nvGrpSpPr>
            <p:grpSpPr>
              <a:xfrm>
                <a:off x="130399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28" name="타원 400">
                  <a:extLst>
                    <a:ext uri="{FF2B5EF4-FFF2-40B4-BE49-F238E27FC236}">
                      <a16:creationId xmlns:a16="http://schemas.microsoft.com/office/drawing/2014/main" id="{AB6F4C92-2891-437C-B166-EABD592037AF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2C5A2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29" name="모서리가 둥근 직사각형 401">
                  <a:extLst>
                    <a:ext uri="{FF2B5EF4-FFF2-40B4-BE49-F238E27FC236}">
                      <a16:creationId xmlns:a16="http://schemas.microsoft.com/office/drawing/2014/main" id="{F3554423-204C-4004-A552-0D29A0C83D9A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1F9F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6" name="그룹 402">
                <a:extLst>
                  <a:ext uri="{FF2B5EF4-FFF2-40B4-BE49-F238E27FC236}">
                    <a16:creationId xmlns:a16="http://schemas.microsoft.com/office/drawing/2014/main" id="{B39E986B-F6AE-413D-92C6-F41B8E48161B}"/>
                  </a:ext>
                </a:extLst>
              </p:cNvPr>
              <p:cNvGrpSpPr/>
              <p:nvPr/>
            </p:nvGrpSpPr>
            <p:grpSpPr>
              <a:xfrm>
                <a:off x="1637232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26" name="타원 403">
                  <a:extLst>
                    <a:ext uri="{FF2B5EF4-FFF2-40B4-BE49-F238E27FC236}">
                      <a16:creationId xmlns:a16="http://schemas.microsoft.com/office/drawing/2014/main" id="{5F909BA7-08A5-4D91-8C51-D6EBB316F6C7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2C5A2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27" name="모서리가 둥근 직사각형 404">
                  <a:extLst>
                    <a:ext uri="{FF2B5EF4-FFF2-40B4-BE49-F238E27FC236}">
                      <a16:creationId xmlns:a16="http://schemas.microsoft.com/office/drawing/2014/main" id="{822F0AB4-70AF-4B76-90AC-295383D7D06C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1F9F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7" name="그룹 405">
                <a:extLst>
                  <a:ext uri="{FF2B5EF4-FFF2-40B4-BE49-F238E27FC236}">
                    <a16:creationId xmlns:a16="http://schemas.microsoft.com/office/drawing/2014/main" id="{E840EFE1-D417-467C-B392-8E73B93DEB58}"/>
                  </a:ext>
                </a:extLst>
              </p:cNvPr>
              <p:cNvGrpSpPr/>
              <p:nvPr/>
            </p:nvGrpSpPr>
            <p:grpSpPr>
              <a:xfrm>
                <a:off x="197046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24" name="타원 406">
                  <a:extLst>
                    <a:ext uri="{FF2B5EF4-FFF2-40B4-BE49-F238E27FC236}">
                      <a16:creationId xmlns:a16="http://schemas.microsoft.com/office/drawing/2014/main" id="{06FB4C53-4697-4BAA-B2AC-F92545EBC4D0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2C5A2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25" name="모서리가 둥근 직사각형 407">
                  <a:extLst>
                    <a:ext uri="{FF2B5EF4-FFF2-40B4-BE49-F238E27FC236}">
                      <a16:creationId xmlns:a16="http://schemas.microsoft.com/office/drawing/2014/main" id="{28FEAE19-336C-4B28-A3EC-FB50DF7E2667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1F9F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8" name="그룹 408">
                <a:extLst>
                  <a:ext uri="{FF2B5EF4-FFF2-40B4-BE49-F238E27FC236}">
                    <a16:creationId xmlns:a16="http://schemas.microsoft.com/office/drawing/2014/main" id="{761A642E-ABFA-4E97-864E-09BB69482248}"/>
                  </a:ext>
                </a:extLst>
              </p:cNvPr>
              <p:cNvGrpSpPr/>
              <p:nvPr/>
            </p:nvGrpSpPr>
            <p:grpSpPr>
              <a:xfrm>
                <a:off x="2303702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22" name="타원 409">
                  <a:extLst>
                    <a:ext uri="{FF2B5EF4-FFF2-40B4-BE49-F238E27FC236}">
                      <a16:creationId xmlns:a16="http://schemas.microsoft.com/office/drawing/2014/main" id="{B98B39B2-A040-4C1E-BCB9-B97E7CB95A5A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2C5A2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23" name="모서리가 둥근 직사각형 410">
                  <a:extLst>
                    <a:ext uri="{FF2B5EF4-FFF2-40B4-BE49-F238E27FC236}">
                      <a16:creationId xmlns:a16="http://schemas.microsoft.com/office/drawing/2014/main" id="{1D86C6BB-C82C-4439-AF5F-79A7A32D883A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1F9F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9" name="그룹 411">
                <a:extLst>
                  <a:ext uri="{FF2B5EF4-FFF2-40B4-BE49-F238E27FC236}">
                    <a16:creationId xmlns:a16="http://schemas.microsoft.com/office/drawing/2014/main" id="{2AE9B36A-76B7-4E76-AEE8-371C3D20D80E}"/>
                  </a:ext>
                </a:extLst>
              </p:cNvPr>
              <p:cNvGrpSpPr/>
              <p:nvPr/>
            </p:nvGrpSpPr>
            <p:grpSpPr>
              <a:xfrm>
                <a:off x="2636934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20" name="타원 412">
                  <a:extLst>
                    <a:ext uri="{FF2B5EF4-FFF2-40B4-BE49-F238E27FC236}">
                      <a16:creationId xmlns:a16="http://schemas.microsoft.com/office/drawing/2014/main" id="{684CBF5B-01E9-4A2D-BE81-EF7AC856F036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2C5A2D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21" name="모서리가 둥근 직사각형 413">
                  <a:extLst>
                    <a:ext uri="{FF2B5EF4-FFF2-40B4-BE49-F238E27FC236}">
                      <a16:creationId xmlns:a16="http://schemas.microsoft.com/office/drawing/2014/main" id="{3136CAA1-CA7F-4DD1-923D-85CF32A00752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1F9F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</p:grpSp>
      </p:grpSp>
      <p:grpSp>
        <p:nvGrpSpPr>
          <p:cNvPr id="34" name="그룹 93">
            <a:extLst>
              <a:ext uri="{FF2B5EF4-FFF2-40B4-BE49-F238E27FC236}">
                <a16:creationId xmlns:a16="http://schemas.microsoft.com/office/drawing/2014/main" id="{DF122BD6-EF34-4C80-BB72-9C20E6BF8F63}"/>
              </a:ext>
            </a:extLst>
          </p:cNvPr>
          <p:cNvGrpSpPr/>
          <p:nvPr/>
        </p:nvGrpSpPr>
        <p:grpSpPr>
          <a:xfrm>
            <a:off x="1466288" y="2696471"/>
            <a:ext cx="5275388" cy="1764506"/>
            <a:chOff x="3300864" y="1824013"/>
            <a:chExt cx="2547966" cy="1176359"/>
          </a:xfrm>
        </p:grpSpPr>
        <p:sp>
          <p:nvSpPr>
            <p:cNvPr id="35" name="직사각형 176">
              <a:extLst>
                <a:ext uri="{FF2B5EF4-FFF2-40B4-BE49-F238E27FC236}">
                  <a16:creationId xmlns:a16="http://schemas.microsoft.com/office/drawing/2014/main" id="{B473C1B0-493A-44F0-99AE-BE5468C8396B}"/>
                </a:ext>
              </a:extLst>
            </p:cNvPr>
            <p:cNvSpPr/>
            <p:nvPr/>
          </p:nvSpPr>
          <p:spPr>
            <a:xfrm>
              <a:off x="3300864" y="2000240"/>
              <a:ext cx="2547966" cy="1000132"/>
            </a:xfrm>
            <a:prstGeom prst="rect">
              <a:avLst/>
            </a:prstGeom>
            <a:gradFill>
              <a:gsLst>
                <a:gs pos="0">
                  <a:srgbClr val="E66C7D"/>
                </a:gs>
                <a:gs pos="100000">
                  <a:srgbClr val="D9253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>
                <a:defRPr/>
              </a:pPr>
              <a:endParaRPr lang="ko-KR" altLang="en-US" sz="2700"/>
            </a:p>
          </p:txBody>
        </p:sp>
        <p:sp>
          <p:nvSpPr>
            <p:cNvPr id="36" name="직각 삼각형 177">
              <a:extLst>
                <a:ext uri="{FF2B5EF4-FFF2-40B4-BE49-F238E27FC236}">
                  <a16:creationId xmlns:a16="http://schemas.microsoft.com/office/drawing/2014/main" id="{DB45B071-B1BC-4930-AFB2-396CF7E1A945}"/>
                </a:ext>
              </a:extLst>
            </p:cNvPr>
            <p:cNvSpPr/>
            <p:nvPr/>
          </p:nvSpPr>
          <p:spPr>
            <a:xfrm rot="16200000">
              <a:off x="5640868" y="2791786"/>
              <a:ext cx="157152" cy="1571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>
                <a:defRPr/>
              </a:pPr>
              <a:endParaRPr lang="ko-KR" altLang="en-US" sz="2700"/>
            </a:p>
          </p:txBody>
        </p:sp>
        <p:grpSp>
          <p:nvGrpSpPr>
            <p:cNvPr id="37" name="그룹 433">
              <a:extLst>
                <a:ext uri="{FF2B5EF4-FFF2-40B4-BE49-F238E27FC236}">
                  <a16:creationId xmlns:a16="http://schemas.microsoft.com/office/drawing/2014/main" id="{530A24F0-522E-418F-9B06-F1D20C45BBE1}"/>
                </a:ext>
              </a:extLst>
            </p:cNvPr>
            <p:cNvGrpSpPr/>
            <p:nvPr/>
          </p:nvGrpSpPr>
          <p:grpSpPr>
            <a:xfrm>
              <a:off x="3520697" y="1824013"/>
              <a:ext cx="2108301" cy="506746"/>
              <a:chOff x="3463757" y="1824013"/>
              <a:chExt cx="2219264" cy="533417"/>
            </a:xfrm>
          </p:grpSpPr>
          <p:grpSp>
            <p:nvGrpSpPr>
              <p:cNvPr id="38" name="그룹 179">
                <a:extLst>
                  <a:ext uri="{FF2B5EF4-FFF2-40B4-BE49-F238E27FC236}">
                    <a16:creationId xmlns:a16="http://schemas.microsoft.com/office/drawing/2014/main" id="{F7414D10-6C41-4295-ACD9-508E6DE2BD5C}"/>
                  </a:ext>
                </a:extLst>
              </p:cNvPr>
              <p:cNvGrpSpPr/>
              <p:nvPr/>
            </p:nvGrpSpPr>
            <p:grpSpPr>
              <a:xfrm>
                <a:off x="346375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57" name="타원 198">
                  <a:extLst>
                    <a:ext uri="{FF2B5EF4-FFF2-40B4-BE49-F238E27FC236}">
                      <a16:creationId xmlns:a16="http://schemas.microsoft.com/office/drawing/2014/main" id="{381D931F-8FDB-49E6-AB66-788FD1EE3600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58" name="모서리가 둥근 직사각형 199">
                  <a:extLst>
                    <a:ext uri="{FF2B5EF4-FFF2-40B4-BE49-F238E27FC236}">
                      <a16:creationId xmlns:a16="http://schemas.microsoft.com/office/drawing/2014/main" id="{9DDE3C65-8A1F-41B1-AD0E-555A8B9ED081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39" name="그룹 415">
                <a:extLst>
                  <a:ext uri="{FF2B5EF4-FFF2-40B4-BE49-F238E27FC236}">
                    <a16:creationId xmlns:a16="http://schemas.microsoft.com/office/drawing/2014/main" id="{78E4D117-35C2-488F-ACC0-8ECAA2E27EDE}"/>
                  </a:ext>
                </a:extLst>
              </p:cNvPr>
              <p:cNvGrpSpPr/>
              <p:nvPr/>
            </p:nvGrpSpPr>
            <p:grpSpPr>
              <a:xfrm>
                <a:off x="3796875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55" name="타원 416">
                  <a:extLst>
                    <a:ext uri="{FF2B5EF4-FFF2-40B4-BE49-F238E27FC236}">
                      <a16:creationId xmlns:a16="http://schemas.microsoft.com/office/drawing/2014/main" id="{044DCBA0-2D89-4F37-B34F-F2D945520EE4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56" name="모서리가 둥근 직사각형 417">
                  <a:extLst>
                    <a:ext uri="{FF2B5EF4-FFF2-40B4-BE49-F238E27FC236}">
                      <a16:creationId xmlns:a16="http://schemas.microsoft.com/office/drawing/2014/main" id="{EE029E06-0A53-45C0-A988-2F01EFBC7F37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40" name="그룹 418">
                <a:extLst>
                  <a:ext uri="{FF2B5EF4-FFF2-40B4-BE49-F238E27FC236}">
                    <a16:creationId xmlns:a16="http://schemas.microsoft.com/office/drawing/2014/main" id="{B1C5FE4F-FDCB-4000-AF43-2DE525BE69B3}"/>
                  </a:ext>
                </a:extLst>
              </p:cNvPr>
              <p:cNvGrpSpPr/>
              <p:nvPr/>
            </p:nvGrpSpPr>
            <p:grpSpPr>
              <a:xfrm>
                <a:off x="4129993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53" name="타원 419">
                  <a:extLst>
                    <a:ext uri="{FF2B5EF4-FFF2-40B4-BE49-F238E27FC236}">
                      <a16:creationId xmlns:a16="http://schemas.microsoft.com/office/drawing/2014/main" id="{3DE956D1-8889-4014-8E65-D32259F3FDC2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54" name="모서리가 둥근 직사각형 420">
                  <a:extLst>
                    <a:ext uri="{FF2B5EF4-FFF2-40B4-BE49-F238E27FC236}">
                      <a16:creationId xmlns:a16="http://schemas.microsoft.com/office/drawing/2014/main" id="{0E84697C-CDB7-433B-8166-92D3EADCADAD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41" name="그룹 421">
                <a:extLst>
                  <a:ext uri="{FF2B5EF4-FFF2-40B4-BE49-F238E27FC236}">
                    <a16:creationId xmlns:a16="http://schemas.microsoft.com/office/drawing/2014/main" id="{28D2C01D-2869-44D1-B21F-0B24C7C24FFD}"/>
                  </a:ext>
                </a:extLst>
              </p:cNvPr>
              <p:cNvGrpSpPr/>
              <p:nvPr/>
            </p:nvGrpSpPr>
            <p:grpSpPr>
              <a:xfrm>
                <a:off x="4463111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51" name="타원 422">
                  <a:extLst>
                    <a:ext uri="{FF2B5EF4-FFF2-40B4-BE49-F238E27FC236}">
                      <a16:creationId xmlns:a16="http://schemas.microsoft.com/office/drawing/2014/main" id="{180F0559-54D4-4FA5-88B8-1565AD90F5E9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52" name="모서리가 둥근 직사각형 423">
                  <a:extLst>
                    <a:ext uri="{FF2B5EF4-FFF2-40B4-BE49-F238E27FC236}">
                      <a16:creationId xmlns:a16="http://schemas.microsoft.com/office/drawing/2014/main" id="{8C03D62C-3812-4468-AE77-6B97A8C68C95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42" name="그룹 424">
                <a:extLst>
                  <a:ext uri="{FF2B5EF4-FFF2-40B4-BE49-F238E27FC236}">
                    <a16:creationId xmlns:a16="http://schemas.microsoft.com/office/drawing/2014/main" id="{CC5E4847-51A9-427B-942A-4D194E9D7AE3}"/>
                  </a:ext>
                </a:extLst>
              </p:cNvPr>
              <p:cNvGrpSpPr/>
              <p:nvPr/>
            </p:nvGrpSpPr>
            <p:grpSpPr>
              <a:xfrm>
                <a:off x="4796229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49" name="타원 425">
                  <a:extLst>
                    <a:ext uri="{FF2B5EF4-FFF2-40B4-BE49-F238E27FC236}">
                      <a16:creationId xmlns:a16="http://schemas.microsoft.com/office/drawing/2014/main" id="{3DAC2909-1B97-4C96-8E56-4AFA9016C6B7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50" name="모서리가 둥근 직사각형 426">
                  <a:extLst>
                    <a:ext uri="{FF2B5EF4-FFF2-40B4-BE49-F238E27FC236}">
                      <a16:creationId xmlns:a16="http://schemas.microsoft.com/office/drawing/2014/main" id="{CD11F45C-8E85-4FDB-8DEF-1CC7EC985943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43" name="그룹 427">
                <a:extLst>
                  <a:ext uri="{FF2B5EF4-FFF2-40B4-BE49-F238E27FC236}">
                    <a16:creationId xmlns:a16="http://schemas.microsoft.com/office/drawing/2014/main" id="{5E36137B-83AB-4ECB-B2F5-0C6551940303}"/>
                  </a:ext>
                </a:extLst>
              </p:cNvPr>
              <p:cNvGrpSpPr/>
              <p:nvPr/>
            </p:nvGrpSpPr>
            <p:grpSpPr>
              <a:xfrm>
                <a:off x="512934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47" name="타원 428">
                  <a:extLst>
                    <a:ext uri="{FF2B5EF4-FFF2-40B4-BE49-F238E27FC236}">
                      <a16:creationId xmlns:a16="http://schemas.microsoft.com/office/drawing/2014/main" id="{E916C53A-6C59-43F8-BA7F-DD2FEE4589E6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48" name="모서리가 둥근 직사각형 429">
                  <a:extLst>
                    <a:ext uri="{FF2B5EF4-FFF2-40B4-BE49-F238E27FC236}">
                      <a16:creationId xmlns:a16="http://schemas.microsoft.com/office/drawing/2014/main" id="{9676FF60-A23D-483A-AF0D-2EB08C2374BB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44" name="그룹 430">
                <a:extLst>
                  <a:ext uri="{FF2B5EF4-FFF2-40B4-BE49-F238E27FC236}">
                    <a16:creationId xmlns:a16="http://schemas.microsoft.com/office/drawing/2014/main" id="{494791F2-40B0-4FF7-B94B-542D89CE390E}"/>
                  </a:ext>
                </a:extLst>
              </p:cNvPr>
              <p:cNvGrpSpPr/>
              <p:nvPr/>
            </p:nvGrpSpPr>
            <p:grpSpPr>
              <a:xfrm>
                <a:off x="546246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45" name="타원 431">
                  <a:extLst>
                    <a:ext uri="{FF2B5EF4-FFF2-40B4-BE49-F238E27FC236}">
                      <a16:creationId xmlns:a16="http://schemas.microsoft.com/office/drawing/2014/main" id="{DACE44DD-1B63-4279-BBE1-10A120E0B647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46" name="모서리가 둥근 직사각형 432">
                  <a:extLst>
                    <a:ext uri="{FF2B5EF4-FFF2-40B4-BE49-F238E27FC236}">
                      <a16:creationId xmlns:a16="http://schemas.microsoft.com/office/drawing/2014/main" id="{AD1A9DBD-6AD1-4201-919E-4FEABCB4EA9C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8122B7C-E4C0-40A4-84F6-43EBE9DF6AA7}"/>
              </a:ext>
            </a:extLst>
          </p:cNvPr>
          <p:cNvSpPr txBox="1"/>
          <p:nvPr/>
        </p:nvSpPr>
        <p:spPr>
          <a:xfrm>
            <a:off x="1410905" y="3569518"/>
            <a:ext cx="4652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latinLnBrk="1">
              <a:defRPr/>
            </a:pPr>
            <a:r>
              <a:rPr lang="it-IT" sz="4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Lớp tiên tiến</a:t>
            </a:r>
            <a:endParaRPr lang="en-US" altLang="ko-K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34ABCD-7346-4231-91F4-95E534D85710}"/>
              </a:ext>
            </a:extLst>
          </p:cNvPr>
          <p:cNvSpPr txBox="1"/>
          <p:nvPr/>
        </p:nvSpPr>
        <p:spPr>
          <a:xfrm>
            <a:off x="8104907" y="3551603"/>
            <a:ext cx="3457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latinLnBrk="1">
              <a:defRPr/>
            </a:pPr>
            <a:r>
              <a:rPr lang="it-IT" sz="4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 đội mạnh</a:t>
            </a:r>
            <a:endParaRPr lang="en-US" altLang="ko-K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3" name="图片 2">
            <a:extLst>
              <a:ext uri="{FF2B5EF4-FFF2-40B4-BE49-F238E27FC236}">
                <a16:creationId xmlns:a16="http://schemas.microsoft.com/office/drawing/2014/main" id="{D6D37268-0B75-4356-B527-4C940CC47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2262992" y="-89941"/>
            <a:ext cx="13094432" cy="29697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9D7DE38-43B9-4EF4-B49F-C41062281C0B}"/>
              </a:ext>
            </a:extLst>
          </p:cNvPr>
          <p:cNvSpPr txBox="1"/>
          <p:nvPr/>
        </p:nvSpPr>
        <p:spPr>
          <a:xfrm>
            <a:off x="5459054" y="1414204"/>
            <a:ext cx="3990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图片 6">
            <a:extLst>
              <a:ext uri="{FF2B5EF4-FFF2-40B4-BE49-F238E27FC236}">
                <a16:creationId xmlns:a16="http://schemas.microsoft.com/office/drawing/2014/main" id="{AC8A6F06-E59E-41B9-B5CE-23A8E881D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166">
            <a:off x="15632590" y="172757"/>
            <a:ext cx="2398994" cy="3396107"/>
          </a:xfrm>
          <a:prstGeom prst="rect">
            <a:avLst/>
          </a:prstGeom>
        </p:spPr>
      </p:pic>
      <p:pic>
        <p:nvPicPr>
          <p:cNvPr id="66" name="图片 6">
            <a:extLst>
              <a:ext uri="{FF2B5EF4-FFF2-40B4-BE49-F238E27FC236}">
                <a16:creationId xmlns:a16="http://schemas.microsoft.com/office/drawing/2014/main" id="{B4EDE097-EF46-4AB2-9745-579D48665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7184">
            <a:off x="646550" y="38860"/>
            <a:ext cx="2398994" cy="33961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8355" y="4888367"/>
            <a:ext cx="4948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 9</a:t>
            </a:r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9C, 9A</a:t>
            </a:r>
          </a:p>
          <a:p>
            <a:pPr algn="just"/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 8</a:t>
            </a:r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8C, 8D</a:t>
            </a:r>
          </a:p>
          <a:p>
            <a:pPr algn="just"/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 7</a:t>
            </a:r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7A1, 7A2, 7A5</a:t>
            </a:r>
          </a:p>
          <a:p>
            <a:pPr algn="just"/>
            <a:r>
              <a:rPr lang="it-IT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 6</a:t>
            </a:r>
            <a:r>
              <a:rPr lang="it-IT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6A1, 6A2</a:t>
            </a:r>
            <a:endParaRPr lang="en-US" sz="3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618449" y="510013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8625" indent="-428625" algn="just">
              <a:buFontTx/>
              <a:buChar char="-"/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직사각형 171">
            <a:extLst>
              <a:ext uri="{FF2B5EF4-FFF2-40B4-BE49-F238E27FC236}">
                <a16:creationId xmlns:a16="http://schemas.microsoft.com/office/drawing/2014/main" id="{92272CF1-3218-4CD9-9F11-3005C37DB703}"/>
              </a:ext>
            </a:extLst>
          </p:cNvPr>
          <p:cNvSpPr/>
          <p:nvPr/>
        </p:nvSpPr>
        <p:spPr>
          <a:xfrm>
            <a:off x="12410179" y="3428977"/>
            <a:ext cx="4519599" cy="621506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>
            <a:outerShdw blurRad="508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>
              <a:defRPr/>
            </a:pPr>
            <a:endParaRPr lang="ko-KR" altLang="en-US" sz="3600"/>
          </a:p>
        </p:txBody>
      </p:sp>
      <p:grpSp>
        <p:nvGrpSpPr>
          <p:cNvPr id="93" name="그룹 93">
            <a:extLst>
              <a:ext uri="{FF2B5EF4-FFF2-40B4-BE49-F238E27FC236}">
                <a16:creationId xmlns:a16="http://schemas.microsoft.com/office/drawing/2014/main" id="{DF122BD6-EF34-4C80-BB72-9C20E6BF8F63}"/>
              </a:ext>
            </a:extLst>
          </p:cNvPr>
          <p:cNvGrpSpPr/>
          <p:nvPr/>
        </p:nvGrpSpPr>
        <p:grpSpPr>
          <a:xfrm>
            <a:off x="12408869" y="2696471"/>
            <a:ext cx="4578365" cy="1764506"/>
            <a:chOff x="3300864" y="1824013"/>
            <a:chExt cx="2547966" cy="1176359"/>
          </a:xfrm>
        </p:grpSpPr>
        <p:sp>
          <p:nvSpPr>
            <p:cNvPr id="94" name="직사각형 176">
              <a:extLst>
                <a:ext uri="{FF2B5EF4-FFF2-40B4-BE49-F238E27FC236}">
                  <a16:creationId xmlns:a16="http://schemas.microsoft.com/office/drawing/2014/main" id="{B473C1B0-493A-44F0-99AE-BE5468C8396B}"/>
                </a:ext>
              </a:extLst>
            </p:cNvPr>
            <p:cNvSpPr/>
            <p:nvPr/>
          </p:nvSpPr>
          <p:spPr>
            <a:xfrm>
              <a:off x="3300864" y="2000240"/>
              <a:ext cx="2547966" cy="1000132"/>
            </a:xfrm>
            <a:prstGeom prst="rect">
              <a:avLst/>
            </a:prstGeom>
            <a:gradFill>
              <a:gsLst>
                <a:gs pos="0">
                  <a:srgbClr val="E66C7D"/>
                </a:gs>
                <a:gs pos="100000">
                  <a:srgbClr val="D9253F"/>
                </a:gs>
              </a:gsLst>
              <a:lin ang="2700000" scaled="1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>
                <a:defRPr/>
              </a:pPr>
              <a:endParaRPr lang="ko-KR" altLang="en-US" sz="2700"/>
            </a:p>
          </p:txBody>
        </p:sp>
        <p:sp>
          <p:nvSpPr>
            <p:cNvPr id="95" name="직각 삼각형 177">
              <a:extLst>
                <a:ext uri="{FF2B5EF4-FFF2-40B4-BE49-F238E27FC236}">
                  <a16:creationId xmlns:a16="http://schemas.microsoft.com/office/drawing/2014/main" id="{DB45B071-B1BC-4930-AFB2-396CF7E1A945}"/>
                </a:ext>
              </a:extLst>
            </p:cNvPr>
            <p:cNvSpPr/>
            <p:nvPr/>
          </p:nvSpPr>
          <p:spPr>
            <a:xfrm rot="16200000">
              <a:off x="5640868" y="2791786"/>
              <a:ext cx="157152" cy="15715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>
                <a:defRPr/>
              </a:pPr>
              <a:endParaRPr lang="ko-KR" altLang="en-US" sz="2700"/>
            </a:p>
          </p:txBody>
        </p:sp>
        <p:grpSp>
          <p:nvGrpSpPr>
            <p:cNvPr id="96" name="그룹 433">
              <a:extLst>
                <a:ext uri="{FF2B5EF4-FFF2-40B4-BE49-F238E27FC236}">
                  <a16:creationId xmlns:a16="http://schemas.microsoft.com/office/drawing/2014/main" id="{530A24F0-522E-418F-9B06-F1D20C45BBE1}"/>
                </a:ext>
              </a:extLst>
            </p:cNvPr>
            <p:cNvGrpSpPr/>
            <p:nvPr/>
          </p:nvGrpSpPr>
          <p:grpSpPr>
            <a:xfrm>
              <a:off x="3520697" y="1824013"/>
              <a:ext cx="2108301" cy="506746"/>
              <a:chOff x="3463757" y="1824013"/>
              <a:chExt cx="2219264" cy="533417"/>
            </a:xfrm>
          </p:grpSpPr>
          <p:grpSp>
            <p:nvGrpSpPr>
              <p:cNvPr id="97" name="그룹 179">
                <a:extLst>
                  <a:ext uri="{FF2B5EF4-FFF2-40B4-BE49-F238E27FC236}">
                    <a16:creationId xmlns:a16="http://schemas.microsoft.com/office/drawing/2014/main" id="{F7414D10-6C41-4295-ACD9-508E6DE2BD5C}"/>
                  </a:ext>
                </a:extLst>
              </p:cNvPr>
              <p:cNvGrpSpPr/>
              <p:nvPr/>
            </p:nvGrpSpPr>
            <p:grpSpPr>
              <a:xfrm>
                <a:off x="346375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116" name="타원 198">
                  <a:extLst>
                    <a:ext uri="{FF2B5EF4-FFF2-40B4-BE49-F238E27FC236}">
                      <a16:creationId xmlns:a16="http://schemas.microsoft.com/office/drawing/2014/main" id="{381D931F-8FDB-49E6-AB66-788FD1EE3600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117" name="모서리가 둥근 직사각형 199">
                  <a:extLst>
                    <a:ext uri="{FF2B5EF4-FFF2-40B4-BE49-F238E27FC236}">
                      <a16:creationId xmlns:a16="http://schemas.microsoft.com/office/drawing/2014/main" id="{9DDE3C65-8A1F-41B1-AD0E-555A8B9ED081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98" name="그룹 415">
                <a:extLst>
                  <a:ext uri="{FF2B5EF4-FFF2-40B4-BE49-F238E27FC236}">
                    <a16:creationId xmlns:a16="http://schemas.microsoft.com/office/drawing/2014/main" id="{78E4D117-35C2-488F-ACC0-8ECAA2E27EDE}"/>
                  </a:ext>
                </a:extLst>
              </p:cNvPr>
              <p:cNvGrpSpPr/>
              <p:nvPr/>
            </p:nvGrpSpPr>
            <p:grpSpPr>
              <a:xfrm>
                <a:off x="3796875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114" name="타원 416">
                  <a:extLst>
                    <a:ext uri="{FF2B5EF4-FFF2-40B4-BE49-F238E27FC236}">
                      <a16:creationId xmlns:a16="http://schemas.microsoft.com/office/drawing/2014/main" id="{044DCBA0-2D89-4F37-B34F-F2D945520EE4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115" name="모서리가 둥근 직사각형 417">
                  <a:extLst>
                    <a:ext uri="{FF2B5EF4-FFF2-40B4-BE49-F238E27FC236}">
                      <a16:creationId xmlns:a16="http://schemas.microsoft.com/office/drawing/2014/main" id="{EE029E06-0A53-45C0-A988-2F01EFBC7F37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99" name="그룹 418">
                <a:extLst>
                  <a:ext uri="{FF2B5EF4-FFF2-40B4-BE49-F238E27FC236}">
                    <a16:creationId xmlns:a16="http://schemas.microsoft.com/office/drawing/2014/main" id="{B1C5FE4F-FDCB-4000-AF43-2DE525BE69B3}"/>
                  </a:ext>
                </a:extLst>
              </p:cNvPr>
              <p:cNvGrpSpPr/>
              <p:nvPr/>
            </p:nvGrpSpPr>
            <p:grpSpPr>
              <a:xfrm>
                <a:off x="4129993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112" name="타원 419">
                  <a:extLst>
                    <a:ext uri="{FF2B5EF4-FFF2-40B4-BE49-F238E27FC236}">
                      <a16:creationId xmlns:a16="http://schemas.microsoft.com/office/drawing/2014/main" id="{3DE956D1-8889-4014-8E65-D32259F3FDC2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113" name="모서리가 둥근 직사각형 420">
                  <a:extLst>
                    <a:ext uri="{FF2B5EF4-FFF2-40B4-BE49-F238E27FC236}">
                      <a16:creationId xmlns:a16="http://schemas.microsoft.com/office/drawing/2014/main" id="{0E84697C-CDB7-433B-8166-92D3EADCADAD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00" name="그룹 421">
                <a:extLst>
                  <a:ext uri="{FF2B5EF4-FFF2-40B4-BE49-F238E27FC236}">
                    <a16:creationId xmlns:a16="http://schemas.microsoft.com/office/drawing/2014/main" id="{28D2C01D-2869-44D1-B21F-0B24C7C24FFD}"/>
                  </a:ext>
                </a:extLst>
              </p:cNvPr>
              <p:cNvGrpSpPr/>
              <p:nvPr/>
            </p:nvGrpSpPr>
            <p:grpSpPr>
              <a:xfrm>
                <a:off x="4463111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110" name="타원 422">
                  <a:extLst>
                    <a:ext uri="{FF2B5EF4-FFF2-40B4-BE49-F238E27FC236}">
                      <a16:creationId xmlns:a16="http://schemas.microsoft.com/office/drawing/2014/main" id="{180F0559-54D4-4FA5-88B8-1565AD90F5E9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111" name="모서리가 둥근 직사각형 423">
                  <a:extLst>
                    <a:ext uri="{FF2B5EF4-FFF2-40B4-BE49-F238E27FC236}">
                      <a16:creationId xmlns:a16="http://schemas.microsoft.com/office/drawing/2014/main" id="{8C03D62C-3812-4468-AE77-6B97A8C68C95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01" name="그룹 424">
                <a:extLst>
                  <a:ext uri="{FF2B5EF4-FFF2-40B4-BE49-F238E27FC236}">
                    <a16:creationId xmlns:a16="http://schemas.microsoft.com/office/drawing/2014/main" id="{CC5E4847-51A9-427B-942A-4D194E9D7AE3}"/>
                  </a:ext>
                </a:extLst>
              </p:cNvPr>
              <p:cNvGrpSpPr/>
              <p:nvPr/>
            </p:nvGrpSpPr>
            <p:grpSpPr>
              <a:xfrm>
                <a:off x="4796229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108" name="타원 425">
                  <a:extLst>
                    <a:ext uri="{FF2B5EF4-FFF2-40B4-BE49-F238E27FC236}">
                      <a16:creationId xmlns:a16="http://schemas.microsoft.com/office/drawing/2014/main" id="{3DAC2909-1B97-4C96-8E56-4AFA9016C6B7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109" name="모서리가 둥근 직사각형 426">
                  <a:extLst>
                    <a:ext uri="{FF2B5EF4-FFF2-40B4-BE49-F238E27FC236}">
                      <a16:creationId xmlns:a16="http://schemas.microsoft.com/office/drawing/2014/main" id="{CD11F45C-8E85-4FDB-8DEF-1CC7EC985943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02" name="그룹 427">
                <a:extLst>
                  <a:ext uri="{FF2B5EF4-FFF2-40B4-BE49-F238E27FC236}">
                    <a16:creationId xmlns:a16="http://schemas.microsoft.com/office/drawing/2014/main" id="{5E36137B-83AB-4ECB-B2F5-0C6551940303}"/>
                  </a:ext>
                </a:extLst>
              </p:cNvPr>
              <p:cNvGrpSpPr/>
              <p:nvPr/>
            </p:nvGrpSpPr>
            <p:grpSpPr>
              <a:xfrm>
                <a:off x="512934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106" name="타원 428">
                  <a:extLst>
                    <a:ext uri="{FF2B5EF4-FFF2-40B4-BE49-F238E27FC236}">
                      <a16:creationId xmlns:a16="http://schemas.microsoft.com/office/drawing/2014/main" id="{E916C53A-6C59-43F8-BA7F-DD2FEE4589E6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107" name="모서리가 둥근 직사각형 429">
                  <a:extLst>
                    <a:ext uri="{FF2B5EF4-FFF2-40B4-BE49-F238E27FC236}">
                      <a16:creationId xmlns:a16="http://schemas.microsoft.com/office/drawing/2014/main" id="{9676FF60-A23D-483A-AF0D-2EB08C2374BB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  <p:grpSp>
            <p:nvGrpSpPr>
              <p:cNvPr id="103" name="그룹 430">
                <a:extLst>
                  <a:ext uri="{FF2B5EF4-FFF2-40B4-BE49-F238E27FC236}">
                    <a16:creationId xmlns:a16="http://schemas.microsoft.com/office/drawing/2014/main" id="{494791F2-40B0-4FF7-B94B-542D89CE390E}"/>
                  </a:ext>
                </a:extLst>
              </p:cNvPr>
              <p:cNvGrpSpPr/>
              <p:nvPr/>
            </p:nvGrpSpPr>
            <p:grpSpPr>
              <a:xfrm>
                <a:off x="5462467" y="1824013"/>
                <a:ext cx="220554" cy="533417"/>
                <a:chOff x="579636" y="1785926"/>
                <a:chExt cx="220554" cy="533417"/>
              </a:xfrm>
            </p:grpSpPr>
            <p:sp>
              <p:nvSpPr>
                <p:cNvPr id="104" name="타원 431">
                  <a:extLst>
                    <a:ext uri="{FF2B5EF4-FFF2-40B4-BE49-F238E27FC236}">
                      <a16:creationId xmlns:a16="http://schemas.microsoft.com/office/drawing/2014/main" id="{DACE44DD-1B63-4279-BBE1-10A120E0B647}"/>
                    </a:ext>
                  </a:extLst>
                </p:cNvPr>
                <p:cNvSpPr/>
                <p:nvPr/>
              </p:nvSpPr>
              <p:spPr>
                <a:xfrm>
                  <a:off x="579636" y="2094546"/>
                  <a:ext cx="220554" cy="224797"/>
                </a:xfrm>
                <a:prstGeom prst="ellipse">
                  <a:avLst/>
                </a:prstGeom>
                <a:solidFill>
                  <a:srgbClr val="6B132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  <p:sp>
              <p:nvSpPr>
                <p:cNvPr id="105" name="모서리가 둥근 직사각형 432">
                  <a:extLst>
                    <a:ext uri="{FF2B5EF4-FFF2-40B4-BE49-F238E27FC236}">
                      <a16:creationId xmlns:a16="http://schemas.microsoft.com/office/drawing/2014/main" id="{AD1A9DBD-6AD1-4201-919E-4FEABCB4EA9C}"/>
                    </a:ext>
                  </a:extLst>
                </p:cNvPr>
                <p:cNvSpPr/>
                <p:nvPr/>
              </p:nvSpPr>
              <p:spPr>
                <a:xfrm rot="5400000">
                  <a:off x="451422" y="1961048"/>
                  <a:ext cx="476985" cy="12674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DF1F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 latinLnBrk="1">
                    <a:defRPr/>
                  </a:pPr>
                  <a:endParaRPr lang="ko-KR" altLang="en-US" sz="2700"/>
                </a:p>
              </p:txBody>
            </p:sp>
          </p:grpSp>
        </p:grpSp>
      </p:grpSp>
      <p:sp>
        <p:nvSpPr>
          <p:cNvPr id="61" name="TextBox 60"/>
          <p:cNvSpPr txBox="1"/>
          <p:nvPr/>
        </p:nvSpPr>
        <p:spPr>
          <a:xfrm>
            <a:off x="13145357" y="3569518"/>
            <a:ext cx="3307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13248751" y="5224718"/>
            <a:ext cx="311495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200" dirty="0">
                <a:latin typeface="Times New Roman" panose="02020603050405020304" pitchFamily="18" charset="0"/>
              </a:rPr>
              <a:t>8D đề nghị </a:t>
            </a:r>
          </a:p>
          <a:p>
            <a:r>
              <a:rPr lang="it-IT" sz="4200" dirty="0">
                <a:latin typeface="Times New Roman" panose="02020603050405020304" pitchFamily="18" charset="0"/>
              </a:rPr>
              <a:t>Chi đội mạnh</a:t>
            </a:r>
          </a:p>
          <a:p>
            <a:r>
              <a:rPr lang="it-IT" sz="4200" dirty="0">
                <a:latin typeface="Times New Roman" panose="02020603050405020304" pitchFamily="18" charset="0"/>
              </a:rPr>
              <a:t> cấp Huyện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781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4906" y="429611"/>
            <a:ext cx="10698188" cy="9427779"/>
          </a:xfrm>
          <a:custGeom>
            <a:avLst/>
            <a:gdLst/>
            <a:ahLst/>
            <a:cxnLst/>
            <a:rect l="l" t="t" r="r" b="b"/>
            <a:pathLst>
              <a:path w="10698188" h="9427779">
                <a:moveTo>
                  <a:pt x="0" y="0"/>
                </a:moveTo>
                <a:lnTo>
                  <a:pt x="10698188" y="0"/>
                </a:lnTo>
                <a:lnTo>
                  <a:pt x="10698188" y="9427778"/>
                </a:lnTo>
                <a:lnTo>
                  <a:pt x="0" y="9427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02205" y="2187713"/>
            <a:ext cx="11683589" cy="5911575"/>
            <a:chOff x="0" y="0"/>
            <a:chExt cx="3497846" cy="1769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7846" cy="1769814"/>
            </a:xfrm>
            <a:custGeom>
              <a:avLst/>
              <a:gdLst/>
              <a:ahLst/>
              <a:cxnLst/>
              <a:rect l="l" t="t" r="r" b="b"/>
              <a:pathLst>
                <a:path w="3497846" h="1769814">
                  <a:moveTo>
                    <a:pt x="0" y="0"/>
                  </a:moveTo>
                  <a:lnTo>
                    <a:pt x="0" y="1769814"/>
                  </a:lnTo>
                  <a:lnTo>
                    <a:pt x="3497846" y="1769814"/>
                  </a:lnTo>
                  <a:lnTo>
                    <a:pt x="3497846" y="0"/>
                  </a:lnTo>
                  <a:lnTo>
                    <a:pt x="0" y="0"/>
                  </a:lnTo>
                  <a:close/>
                  <a:moveTo>
                    <a:pt x="3436886" y="1708854"/>
                  </a:moveTo>
                  <a:lnTo>
                    <a:pt x="59690" y="1708854"/>
                  </a:lnTo>
                  <a:lnTo>
                    <a:pt x="59690" y="59690"/>
                  </a:lnTo>
                  <a:lnTo>
                    <a:pt x="3436886" y="59690"/>
                  </a:lnTo>
                  <a:lnTo>
                    <a:pt x="3436886" y="1708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46960" y="3762375"/>
            <a:ext cx="10194080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9000" spc="288" dirty="0">
                <a:solidFill>
                  <a:srgbClr val="000000"/>
                </a:solidFill>
                <a:latin typeface="Lato Heavy"/>
              </a:rPr>
              <a:t>2. </a:t>
            </a:r>
            <a:r>
              <a:rPr lang="en-US" sz="9000" spc="288" dirty="0" err="1">
                <a:solidFill>
                  <a:srgbClr val="000000"/>
                </a:solidFill>
                <a:latin typeface="Lato Heavy"/>
              </a:rPr>
              <a:t>CÔNG</a:t>
            </a:r>
            <a:r>
              <a:rPr lang="en-US" sz="9000" spc="288" dirty="0">
                <a:solidFill>
                  <a:srgbClr val="000000"/>
                </a:solidFill>
                <a:latin typeface="Lato Heavy"/>
              </a:rPr>
              <a:t> </a:t>
            </a:r>
            <a:r>
              <a:rPr lang="en-US" sz="9000" spc="288" dirty="0" err="1">
                <a:solidFill>
                  <a:srgbClr val="000000"/>
                </a:solidFill>
                <a:latin typeface="Lato Heavy"/>
              </a:rPr>
              <a:t>TÁC</a:t>
            </a:r>
            <a:r>
              <a:rPr lang="en-US" sz="9000" spc="288" dirty="0">
                <a:solidFill>
                  <a:srgbClr val="000000"/>
                </a:solidFill>
                <a:latin typeface="Lato Heavy"/>
              </a:rPr>
              <a:t> </a:t>
            </a:r>
            <a:r>
              <a:rPr lang="en-US" sz="9000" spc="288" dirty="0" err="1">
                <a:solidFill>
                  <a:srgbClr val="000000"/>
                </a:solidFill>
                <a:latin typeface="Lato Heavy"/>
              </a:rPr>
              <a:t>DẠY</a:t>
            </a:r>
            <a:r>
              <a:rPr lang="en-US" sz="9000" spc="288" dirty="0">
                <a:solidFill>
                  <a:srgbClr val="000000"/>
                </a:solidFill>
                <a:latin typeface="Lato Heavy"/>
              </a:rPr>
              <a:t> </a:t>
            </a:r>
            <a:r>
              <a:rPr lang="en-US" sz="9000" spc="288" dirty="0" err="1">
                <a:solidFill>
                  <a:srgbClr val="000000"/>
                </a:solidFill>
                <a:latin typeface="Lato Heavy"/>
              </a:rPr>
              <a:t>VÀ</a:t>
            </a:r>
            <a:r>
              <a:rPr lang="en-US" sz="9000" spc="288" dirty="0">
                <a:solidFill>
                  <a:srgbClr val="000000"/>
                </a:solidFill>
                <a:latin typeface="Lato Heavy"/>
              </a:rPr>
              <a:t> </a:t>
            </a:r>
            <a:r>
              <a:rPr lang="en-US" sz="9000" spc="288" dirty="0" err="1">
                <a:solidFill>
                  <a:srgbClr val="000000"/>
                </a:solidFill>
                <a:latin typeface="Lato Heavy"/>
              </a:rPr>
              <a:t>HỌC</a:t>
            </a:r>
            <a:r>
              <a:rPr lang="en-US" sz="9000" spc="288" dirty="0">
                <a:solidFill>
                  <a:srgbClr val="000000"/>
                </a:solidFill>
                <a:latin typeface="Lato Heavy"/>
              </a:rPr>
              <a:t>:</a:t>
            </a: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7872" y="0"/>
            <a:ext cx="6444175" cy="4833131"/>
          </a:xfrm>
          <a:custGeom>
            <a:avLst/>
            <a:gdLst/>
            <a:ahLst/>
            <a:cxnLst/>
            <a:rect l="l" t="t" r="r" b="b"/>
            <a:pathLst>
              <a:path w="6444175" h="4833131">
                <a:moveTo>
                  <a:pt x="0" y="0"/>
                </a:moveTo>
                <a:lnTo>
                  <a:pt x="6444175" y="0"/>
                </a:lnTo>
                <a:lnTo>
                  <a:pt x="6444175" y="4833131"/>
                </a:lnTo>
                <a:lnTo>
                  <a:pt x="0" y="4833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7872" y="5501207"/>
            <a:ext cx="6444175" cy="4785793"/>
          </a:xfrm>
          <a:custGeom>
            <a:avLst/>
            <a:gdLst/>
            <a:ahLst/>
            <a:cxnLst/>
            <a:rect l="l" t="t" r="r" b="b"/>
            <a:pathLst>
              <a:path w="6444175" h="4785793">
                <a:moveTo>
                  <a:pt x="0" y="0"/>
                </a:moveTo>
                <a:lnTo>
                  <a:pt x="6444175" y="0"/>
                </a:lnTo>
                <a:lnTo>
                  <a:pt x="6444175" y="4785793"/>
                </a:lnTo>
                <a:lnTo>
                  <a:pt x="0" y="478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690" b="-458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848600" y="3467100"/>
            <a:ext cx="9123979" cy="547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240"/>
              </a:lnSpc>
            </a:pP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gvg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PGD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6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56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A03F6-0F58-2E24-D490-733FC769CCC8}"/>
              </a:ext>
            </a:extLst>
          </p:cNvPr>
          <p:cNvSpPr txBox="1"/>
          <p:nvPr/>
        </p:nvSpPr>
        <p:spPr>
          <a:xfrm>
            <a:off x="6324600" y="1218537"/>
            <a:ext cx="11658600" cy="1219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54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54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54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28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1128740" y="-45723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67619" y="571500"/>
            <a:ext cx="7350217" cy="4306526"/>
          </a:xfrm>
          <a:custGeom>
            <a:avLst/>
            <a:gdLst/>
            <a:ahLst/>
            <a:cxnLst/>
            <a:rect l="l" t="t" r="r" b="b"/>
            <a:pathLst>
              <a:path w="7350217" h="4306526">
                <a:moveTo>
                  <a:pt x="0" y="0"/>
                </a:moveTo>
                <a:lnTo>
                  <a:pt x="7350217" y="0"/>
                </a:lnTo>
                <a:lnTo>
                  <a:pt x="7350217" y="4306526"/>
                </a:lnTo>
                <a:lnTo>
                  <a:pt x="0" y="4306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3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55691" y="5693570"/>
            <a:ext cx="7362145" cy="3127518"/>
          </a:xfrm>
          <a:custGeom>
            <a:avLst/>
            <a:gdLst/>
            <a:ahLst/>
            <a:cxnLst/>
            <a:rect l="l" t="t" r="r" b="b"/>
            <a:pathLst>
              <a:path w="7362145" h="3127518">
                <a:moveTo>
                  <a:pt x="0" y="0"/>
                </a:moveTo>
                <a:lnTo>
                  <a:pt x="7362145" y="0"/>
                </a:lnTo>
                <a:lnTo>
                  <a:pt x="7362145" y="3127519"/>
                </a:lnTo>
                <a:lnTo>
                  <a:pt x="0" y="3127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81855" y="7183727"/>
            <a:ext cx="7362145" cy="3127518"/>
          </a:xfrm>
          <a:custGeom>
            <a:avLst/>
            <a:gdLst/>
            <a:ahLst/>
            <a:cxnLst/>
            <a:rect l="l" t="t" r="r" b="b"/>
            <a:pathLst>
              <a:path w="7362145" h="2883789">
                <a:moveTo>
                  <a:pt x="0" y="0"/>
                </a:moveTo>
                <a:lnTo>
                  <a:pt x="7362145" y="0"/>
                </a:lnTo>
                <a:lnTo>
                  <a:pt x="7362145" y="2883789"/>
                </a:lnTo>
                <a:lnTo>
                  <a:pt x="0" y="2883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7256" b="-342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8200" y="1104900"/>
            <a:ext cx="9448800" cy="5777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546"/>
              </a:lnSpc>
            </a:pP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503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6546"/>
              </a:lnSpc>
            </a:pP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503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6546"/>
              </a:lnSpc>
            </a:pP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+ 01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GDTC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ts val="6546"/>
              </a:lnSpc>
            </a:pP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+ 01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503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TH.</a:t>
            </a: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518">
            <a:off x="404840" y="5863"/>
            <a:ext cx="16640120" cy="10275274"/>
          </a:xfrm>
          <a:custGeom>
            <a:avLst/>
            <a:gdLst/>
            <a:ahLst/>
            <a:cxnLst/>
            <a:rect l="l" t="t" r="r" b="b"/>
            <a:pathLst>
              <a:path w="16640120" h="10275274">
                <a:moveTo>
                  <a:pt x="0" y="0"/>
                </a:moveTo>
                <a:lnTo>
                  <a:pt x="16640120" y="0"/>
                </a:lnTo>
                <a:lnTo>
                  <a:pt x="16640120" y="10275274"/>
                </a:lnTo>
                <a:lnTo>
                  <a:pt x="0" y="1027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66800" y="4076700"/>
            <a:ext cx="16729807" cy="349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9322"/>
              </a:lnSpc>
            </a:pP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7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17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4FA98E1-8684-6AE1-7332-4E724A6D4D5C}"/>
              </a:ext>
            </a:extLst>
          </p:cNvPr>
          <p:cNvSpPr txBox="1"/>
          <p:nvPr/>
        </p:nvSpPr>
        <p:spPr>
          <a:xfrm>
            <a:off x="762000" y="1485900"/>
            <a:ext cx="10194080" cy="120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</a:pPr>
            <a:r>
              <a:rPr lang="en-US" sz="6000" spc="288" dirty="0">
                <a:solidFill>
                  <a:srgbClr val="000000"/>
                </a:solidFill>
                <a:latin typeface="Lato Heavy"/>
              </a:rPr>
              <a:t>2.2. </a:t>
            </a:r>
            <a:r>
              <a:rPr lang="en-US" sz="6000" spc="288" dirty="0" err="1">
                <a:solidFill>
                  <a:srgbClr val="000000"/>
                </a:solidFill>
                <a:latin typeface="Lato Heavy"/>
              </a:rPr>
              <a:t>VỀ</a:t>
            </a:r>
            <a:r>
              <a:rPr lang="en-US" sz="6000" spc="288" dirty="0">
                <a:solidFill>
                  <a:srgbClr val="000000"/>
                </a:solidFill>
                <a:latin typeface="Lato Heavy"/>
              </a:rPr>
              <a:t> </a:t>
            </a:r>
            <a:r>
              <a:rPr lang="en-US" sz="6000" spc="288" dirty="0" err="1">
                <a:solidFill>
                  <a:srgbClr val="000000"/>
                </a:solidFill>
                <a:latin typeface="Lato Heavy"/>
              </a:rPr>
              <a:t>PHÍA</a:t>
            </a:r>
            <a:r>
              <a:rPr lang="en-US" sz="6000" spc="288" dirty="0">
                <a:solidFill>
                  <a:srgbClr val="000000"/>
                </a:solidFill>
                <a:latin typeface="Lato Heavy"/>
              </a:rPr>
              <a:t> </a:t>
            </a:r>
            <a:r>
              <a:rPr lang="en-US" sz="6000" spc="288" dirty="0" err="1">
                <a:solidFill>
                  <a:srgbClr val="000000"/>
                </a:solidFill>
                <a:latin typeface="Lato Heavy"/>
              </a:rPr>
              <a:t>HỌC</a:t>
            </a:r>
            <a:r>
              <a:rPr lang="en-US" sz="6000" spc="288" dirty="0">
                <a:solidFill>
                  <a:srgbClr val="000000"/>
                </a:solidFill>
                <a:latin typeface="Lato Heavy"/>
              </a:rPr>
              <a:t> SINH: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265589"/>
              </p:ext>
            </p:extLst>
          </p:nvPr>
        </p:nvGraphicFramePr>
        <p:xfrm>
          <a:off x="809827" y="1377439"/>
          <a:ext cx="15738137" cy="9144000"/>
        </p:xfrm>
        <a:graphic>
          <a:graphicData uri="http://schemas.openxmlformats.org/drawingml/2006/table">
            <a:tbl>
              <a:tblPr/>
              <a:tblGrid>
                <a:gridCol w="354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1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0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9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2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9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86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486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727624">
                <a:tc rowSpan="2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 b="1" dirty="0" err="1">
                          <a:solidFill>
                            <a:srgbClr val="000000"/>
                          </a:solidFill>
                          <a:latin typeface="Lato"/>
                        </a:rPr>
                        <a:t>Tên</a:t>
                      </a:r>
                      <a:r>
                        <a:rPr lang="en-US" sz="4227" b="1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227" b="1" dirty="0" err="1">
                          <a:solidFill>
                            <a:srgbClr val="000000"/>
                          </a:solidFill>
                          <a:latin typeface="Lato"/>
                        </a:rPr>
                        <a:t>cuộc</a:t>
                      </a:r>
                      <a:r>
                        <a:rPr lang="en-US" sz="4227" b="1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227" b="1" dirty="0" err="1">
                          <a:solidFill>
                            <a:srgbClr val="000000"/>
                          </a:solidFill>
                          <a:latin typeface="Lato"/>
                        </a:rPr>
                        <a:t>thi</a:t>
                      </a:r>
                      <a:endParaRPr lang="en-US" sz="1100" b="1" dirty="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 b="1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 b="1" dirty="0" err="1">
                          <a:solidFill>
                            <a:srgbClr val="000000"/>
                          </a:solidFill>
                          <a:latin typeface="Lato"/>
                        </a:rPr>
                        <a:t>Cấp</a:t>
                      </a:r>
                      <a:r>
                        <a:rPr lang="en-US" sz="4227" b="1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227" b="1" dirty="0" err="1">
                          <a:solidFill>
                            <a:srgbClr val="000000"/>
                          </a:solidFill>
                          <a:latin typeface="Lato"/>
                        </a:rPr>
                        <a:t>huyện</a:t>
                      </a:r>
                      <a:endParaRPr lang="en-US" sz="1100" b="1" dirty="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 b="1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>
                          <a:solidFill>
                            <a:srgbClr val="000000"/>
                          </a:solidFill>
                          <a:latin typeface="Lato"/>
                        </a:rPr>
                        <a:t>Cấp huyện</a:t>
                      </a:r>
                      <a:endParaRPr lang="en-US" sz="110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>
                          <a:solidFill>
                            <a:srgbClr val="000000"/>
                          </a:solidFill>
                          <a:latin typeface="Lato"/>
                        </a:rPr>
                        <a:t>Cấp huyện</a:t>
                      </a:r>
                      <a:endParaRPr lang="en-US" sz="110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>
                          <a:solidFill>
                            <a:srgbClr val="000000"/>
                          </a:solidFill>
                          <a:latin typeface="Lato"/>
                        </a:rPr>
                        <a:t>Cấp huyện</a:t>
                      </a:r>
                      <a:endParaRPr lang="en-US" sz="110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 b="1">
                          <a:solidFill>
                            <a:srgbClr val="000000"/>
                          </a:solidFill>
                          <a:latin typeface="Lato"/>
                        </a:rPr>
                        <a:t>Cấp thành phố</a:t>
                      </a:r>
                      <a:endParaRPr lang="en-US" sz="1100" b="1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 b="1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>
                          <a:solidFill>
                            <a:srgbClr val="000000"/>
                          </a:solidFill>
                          <a:latin typeface="Lato"/>
                        </a:rPr>
                        <a:t>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>
                          <a:solidFill>
                            <a:srgbClr val="000000"/>
                          </a:solidFill>
                          <a:latin typeface="Lato"/>
                        </a:rPr>
                        <a:t>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>
                          <a:solidFill>
                            <a:srgbClr val="000000"/>
                          </a:solidFill>
                          <a:latin typeface="Lato"/>
                        </a:rPr>
                        <a:t>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3983">
                <a:tc vMerge="1">
                  <a:txBody>
                    <a:bodyPr/>
                    <a:lstStyle/>
                    <a:p>
                      <a:pPr algn="ctr">
                        <a:lnSpc>
                          <a:spcPts val="5918"/>
                        </a:lnSpc>
                        <a:defRPr/>
                      </a:pPr>
                      <a:r>
                        <a:rPr lang="en-US" sz="4227">
                          <a:solidFill>
                            <a:srgbClr val="000000"/>
                          </a:solidFill>
                          <a:latin typeface="Lato"/>
                        </a:rPr>
                        <a:t>Tên cuộc thi</a:t>
                      </a:r>
                      <a:endParaRPr lang="en-US" sz="1100"/>
                    </a:p>
                    <a:p>
                      <a:pPr algn="ctr">
                        <a:lnSpc>
                          <a:spcPts val="5918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b="1">
                          <a:solidFill>
                            <a:srgbClr val="000000"/>
                          </a:solidFill>
                          <a:latin typeface="Lato"/>
                        </a:rPr>
                        <a:t>Giải nhất</a:t>
                      </a:r>
                      <a:endParaRPr lang="en-US" sz="1100" b="1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b="1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b="1">
                          <a:solidFill>
                            <a:srgbClr val="000000"/>
                          </a:solidFill>
                          <a:latin typeface="Lato"/>
                        </a:rPr>
                        <a:t>Giải  nhì</a:t>
                      </a:r>
                      <a:endParaRPr lang="en-US" sz="1100" b="1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b="1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b="1">
                          <a:solidFill>
                            <a:srgbClr val="000000"/>
                          </a:solidFill>
                          <a:latin typeface="Lato"/>
                        </a:rPr>
                        <a:t>Giải ba</a:t>
                      </a:r>
                      <a:endParaRPr lang="en-US" sz="1100" b="1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b="1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b="1">
                          <a:solidFill>
                            <a:srgbClr val="000000"/>
                          </a:solidFill>
                          <a:latin typeface="Lato"/>
                        </a:rPr>
                        <a:t>Giải kk</a:t>
                      </a:r>
                      <a:endParaRPr lang="en-US" sz="1100" b="1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b="1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b="1" dirty="0" err="1">
                          <a:solidFill>
                            <a:srgbClr val="000000"/>
                          </a:solidFill>
                          <a:latin typeface="Lato"/>
                        </a:rPr>
                        <a:t>Giải</a:t>
                      </a:r>
                      <a:r>
                        <a:rPr lang="en-US" sz="3019" b="1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3019" b="1" dirty="0" err="1">
                          <a:solidFill>
                            <a:srgbClr val="000000"/>
                          </a:solidFill>
                          <a:latin typeface="Lato"/>
                        </a:rPr>
                        <a:t>nhất</a:t>
                      </a:r>
                      <a:endParaRPr lang="en-US" sz="1100" b="1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b="1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b="1" dirty="0" err="1">
                          <a:solidFill>
                            <a:srgbClr val="000000"/>
                          </a:solidFill>
                          <a:latin typeface="Lato"/>
                        </a:rPr>
                        <a:t>Giải</a:t>
                      </a:r>
                      <a:r>
                        <a:rPr lang="en-US" sz="3019" b="1" dirty="0">
                          <a:solidFill>
                            <a:srgbClr val="000000"/>
                          </a:solidFill>
                          <a:latin typeface="Lato"/>
                        </a:rPr>
                        <a:t>  </a:t>
                      </a:r>
                      <a:r>
                        <a:rPr lang="en-US" sz="3019" b="1" dirty="0" err="1">
                          <a:solidFill>
                            <a:srgbClr val="000000"/>
                          </a:solidFill>
                          <a:latin typeface="Lato"/>
                        </a:rPr>
                        <a:t>nhì</a:t>
                      </a:r>
                      <a:endParaRPr lang="en-US" sz="1100" b="1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b="1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b="1" dirty="0" err="1">
                          <a:solidFill>
                            <a:srgbClr val="000000"/>
                          </a:solidFill>
                          <a:latin typeface="Lato Bold"/>
                        </a:rPr>
                        <a:t>Giải</a:t>
                      </a:r>
                      <a:r>
                        <a:rPr lang="en-US" sz="3019" b="1" dirty="0">
                          <a:solidFill>
                            <a:srgbClr val="000000"/>
                          </a:solidFill>
                          <a:latin typeface="Lato Bold"/>
                        </a:rPr>
                        <a:t> </a:t>
                      </a:r>
                      <a:r>
                        <a:rPr lang="en-US" sz="3019" b="1" dirty="0" err="1">
                          <a:solidFill>
                            <a:srgbClr val="000000"/>
                          </a:solidFill>
                          <a:latin typeface="Lato Bold"/>
                        </a:rPr>
                        <a:t>ba</a:t>
                      </a:r>
                      <a:endParaRPr lang="en-US" sz="1100" b="1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b="1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b="1" dirty="0" err="1">
                          <a:solidFill>
                            <a:srgbClr val="000000"/>
                          </a:solidFill>
                          <a:latin typeface="Lato"/>
                        </a:rPr>
                        <a:t>Giải</a:t>
                      </a:r>
                      <a:r>
                        <a:rPr lang="en-US" sz="3019" b="1" dirty="0">
                          <a:solidFill>
                            <a:srgbClr val="000000"/>
                          </a:solidFill>
                          <a:latin typeface="Lato"/>
                        </a:rPr>
                        <a:t> kk</a:t>
                      </a:r>
                      <a:endParaRPr lang="en-US" sz="1100" b="1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b="1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9470"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 dirty="0" err="1">
                          <a:solidFill>
                            <a:srgbClr val="000000"/>
                          </a:solidFill>
                          <a:latin typeface="Lato"/>
                        </a:rPr>
                        <a:t>Học</a:t>
                      </a:r>
                      <a:r>
                        <a:rPr lang="en-US" sz="3019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3019" dirty="0" err="1">
                          <a:solidFill>
                            <a:srgbClr val="000000"/>
                          </a:solidFill>
                          <a:latin typeface="Lato"/>
                        </a:rPr>
                        <a:t>sinh</a:t>
                      </a:r>
                      <a:r>
                        <a:rPr lang="en-US" sz="3019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3019" dirty="0" err="1">
                          <a:solidFill>
                            <a:srgbClr val="000000"/>
                          </a:solidFill>
                          <a:latin typeface="Lato"/>
                        </a:rPr>
                        <a:t>giỏi</a:t>
                      </a:r>
                      <a:r>
                        <a:rPr lang="en-US" sz="3019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3019" dirty="0" err="1">
                          <a:solidFill>
                            <a:srgbClr val="000000"/>
                          </a:solidFill>
                          <a:latin typeface="Lato"/>
                        </a:rPr>
                        <a:t>lớp</a:t>
                      </a:r>
                      <a:r>
                        <a:rPr lang="en-US" sz="3019" dirty="0">
                          <a:solidFill>
                            <a:srgbClr val="000000"/>
                          </a:solidFill>
                          <a:latin typeface="Lato"/>
                        </a:rPr>
                        <a:t> 9</a:t>
                      </a:r>
                      <a:endParaRPr lang="en-US" sz="1100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1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4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5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1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3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9470"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Khoa học kỹ thuật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1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9470"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Olympic lớp 8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1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4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14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3983"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Thầy cô trong mắt em 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r>
                        <a:rPr lang="en-US" sz="3019">
                          <a:solidFill>
                            <a:srgbClr val="000000"/>
                          </a:solidFill>
                          <a:latin typeface="Lato"/>
                        </a:rPr>
                        <a:t>1</a:t>
                      </a: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27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227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339954" y="85557"/>
            <a:ext cx="17194128" cy="1291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97"/>
              </a:lnSpc>
            </a:pPr>
            <a:r>
              <a:rPr lang="en-US" sz="4248" spc="135">
                <a:solidFill>
                  <a:srgbClr val="000000"/>
                </a:solidFill>
                <a:latin typeface="Lato Heavy"/>
              </a:rPr>
              <a:t> HỌC SINH GIỎI CÁC MÔN VĂN HÓA VÀ CÁC CUỘC THI KHÁC MÀ PGD VÀ TP TỔ CHỨC:</a:t>
            </a: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97978"/>
              </p:ext>
            </p:extLst>
          </p:nvPr>
        </p:nvGraphicFramePr>
        <p:xfrm>
          <a:off x="646041" y="2264031"/>
          <a:ext cx="17259301" cy="7810498"/>
        </p:xfrm>
        <a:graphic>
          <a:graphicData uri="http://schemas.openxmlformats.org/drawingml/2006/table">
            <a:tbl>
              <a:tblPr/>
              <a:tblGrid>
                <a:gridCol w="4140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7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11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4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26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26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31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482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10126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94119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286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336760">
                <a:tc rowSpan="2">
                  <a:txBody>
                    <a:bodyPr/>
                    <a:lstStyle/>
                    <a:p>
                      <a:pPr algn="ctr">
                        <a:lnSpc>
                          <a:spcPts val="6225"/>
                        </a:lnSpc>
                        <a:defRPr/>
                      </a:pPr>
                      <a:r>
                        <a:rPr lang="en-US" sz="4446" dirty="0" err="1">
                          <a:solidFill>
                            <a:srgbClr val="000000"/>
                          </a:solidFill>
                          <a:latin typeface="Lato"/>
                        </a:rPr>
                        <a:t>Tên</a:t>
                      </a:r>
                      <a:r>
                        <a:rPr lang="en-US" sz="4446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446" dirty="0" err="1">
                          <a:solidFill>
                            <a:srgbClr val="000000"/>
                          </a:solidFill>
                          <a:latin typeface="Lato"/>
                        </a:rPr>
                        <a:t>cuộc</a:t>
                      </a:r>
                      <a:r>
                        <a:rPr lang="en-US" sz="4446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4446" dirty="0" err="1">
                          <a:solidFill>
                            <a:srgbClr val="000000"/>
                          </a:solidFill>
                          <a:latin typeface="Lato"/>
                        </a:rPr>
                        <a:t>thi</a:t>
                      </a:r>
                      <a:endParaRPr lang="en-US" sz="1100" dirty="0"/>
                    </a:p>
                    <a:p>
                      <a:pPr algn="ctr">
                        <a:lnSpc>
                          <a:spcPts val="6225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Giải</a:t>
                      </a: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cấp</a:t>
                      </a: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thành</a:t>
                      </a: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 </a:t>
                      </a: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phố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thành phố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gia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gia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gia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gia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tế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tế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tế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tế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Giải cấp quốc tế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0109">
                <a:tc vMerge="1">
                  <a:txBody>
                    <a:bodyPr/>
                    <a:lstStyle/>
                    <a:p>
                      <a:pPr algn="ctr">
                        <a:lnSpc>
                          <a:spcPts val="6225"/>
                        </a:lnSpc>
                        <a:defRPr/>
                      </a:pPr>
                      <a:r>
                        <a:rPr lang="en-US" sz="4446">
                          <a:solidFill>
                            <a:srgbClr val="000000"/>
                          </a:solidFill>
                          <a:latin typeface="Lato"/>
                        </a:rPr>
                        <a:t>Tên cuộc thi</a:t>
                      </a:r>
                      <a:endParaRPr lang="en-US" sz="1100"/>
                    </a:p>
                    <a:p>
                      <a:pPr algn="ctr">
                        <a:lnSpc>
                          <a:spcPts val="6225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Nhất</a:t>
                      </a: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Nhì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Ba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K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K</a:t>
                      </a:r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Đặc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biệt</a:t>
                      </a: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Nhất</a:t>
                      </a: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Nhì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Ba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Đặc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biệt</a:t>
                      </a: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Nhất</a:t>
                      </a: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3176" dirty="0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Nhì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Ba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6760"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Toán</a:t>
                      </a:r>
                      <a:r>
                        <a:rPr lang="en-US" sz="3176" dirty="0">
                          <a:solidFill>
                            <a:srgbClr val="000000"/>
                          </a:solidFill>
                          <a:latin typeface="Lato"/>
                        </a:rPr>
                        <a:t> TA </a:t>
                      </a:r>
                      <a:r>
                        <a:rPr lang="en-US" sz="3176" dirty="0" err="1">
                          <a:solidFill>
                            <a:srgbClr val="000000"/>
                          </a:solidFill>
                          <a:latin typeface="Lato"/>
                        </a:rPr>
                        <a:t>Bebras</a:t>
                      </a: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3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3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2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6760"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Toán TA MMOC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1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0109"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Olympic TA cấp TP của TT Ames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3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r>
                        <a:rPr lang="en-US" sz="3176">
                          <a:solidFill>
                            <a:srgbClr val="000000"/>
                          </a:solidFill>
                          <a:latin typeface="Lato"/>
                        </a:rPr>
                        <a:t>21</a:t>
                      </a: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 dirty="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4446"/>
                        </a:lnSpc>
                      </a:pPr>
                      <a:endParaRPr lang="en-US" sz="1100"/>
                    </a:p>
                  </a:txBody>
                  <a:tcPr marL="47625" marR="47625" marT="47625" marB="476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457200" y="215935"/>
            <a:ext cx="17636985" cy="18471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943"/>
              </a:lnSpc>
            </a:pP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PHHS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HS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2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802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1889</Words>
  <Application>Microsoft Office PowerPoint</Application>
  <PresentationFormat>Custom</PresentationFormat>
  <Paragraphs>292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Lato Bold</vt:lpstr>
      <vt:lpstr>Cabin Medium</vt:lpstr>
      <vt:lpstr>맑은 고딕</vt:lpstr>
      <vt:lpstr>宋体</vt:lpstr>
      <vt:lpstr>Arial</vt:lpstr>
      <vt:lpstr>等线</vt:lpstr>
      <vt:lpstr>Lato</vt:lpstr>
      <vt:lpstr>HY견고딕</vt:lpstr>
      <vt:lpstr>Helvetica</vt:lpstr>
      <vt:lpstr>宋体</vt:lpstr>
      <vt:lpstr>Francois One</vt:lpstr>
      <vt:lpstr>Algerian</vt:lpstr>
      <vt:lpstr>Lato Heavy</vt:lpstr>
      <vt:lpstr>.VnTime</vt:lpstr>
      <vt:lpstr>Calibri</vt:lpstr>
      <vt:lpstr>Montserrat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 họp.docx - Bài thuyết trình</dc:title>
  <dc:creator>Hp</dc:creator>
  <cp:lastModifiedBy>Hp</cp:lastModifiedBy>
  <cp:revision>18</cp:revision>
  <dcterms:created xsi:type="dcterms:W3CDTF">2006-08-16T00:00:00Z</dcterms:created>
  <dcterms:modified xsi:type="dcterms:W3CDTF">2024-08-10T04:13:38Z</dcterms:modified>
  <dc:identifier>DAGFqAZST3w</dc:identifier>
</cp:coreProperties>
</file>