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4" r:id="rId3"/>
  </p:sldMasterIdLst>
  <p:notesMasterIdLst>
    <p:notesMasterId r:id="rId41"/>
  </p:notesMasterIdLst>
  <p:sldIdLst>
    <p:sldId id="258" r:id="rId4"/>
    <p:sldId id="268" r:id="rId5"/>
    <p:sldId id="269" r:id="rId6"/>
    <p:sldId id="259" r:id="rId7"/>
    <p:sldId id="262" r:id="rId8"/>
    <p:sldId id="271" r:id="rId9"/>
    <p:sldId id="272" r:id="rId10"/>
    <p:sldId id="257" r:id="rId11"/>
    <p:sldId id="273" r:id="rId12"/>
    <p:sldId id="274" r:id="rId13"/>
    <p:sldId id="286" r:id="rId14"/>
    <p:sldId id="287" r:id="rId15"/>
    <p:sldId id="288" r:id="rId16"/>
    <p:sldId id="289" r:id="rId17"/>
    <p:sldId id="290" r:id="rId18"/>
    <p:sldId id="260" r:id="rId19"/>
    <p:sldId id="292" r:id="rId20"/>
    <p:sldId id="297" r:id="rId21"/>
    <p:sldId id="293" r:id="rId22"/>
    <p:sldId id="294" r:id="rId23"/>
    <p:sldId id="295" r:id="rId24"/>
    <p:sldId id="296" r:id="rId25"/>
    <p:sldId id="291" r:id="rId26"/>
    <p:sldId id="275" r:id="rId27"/>
    <p:sldId id="276" r:id="rId28"/>
    <p:sldId id="277" r:id="rId29"/>
    <p:sldId id="278" r:id="rId30"/>
    <p:sldId id="279" r:id="rId31"/>
    <p:sldId id="280" r:id="rId32"/>
    <p:sldId id="281" r:id="rId33"/>
    <p:sldId id="270" r:id="rId34"/>
    <p:sldId id="264" r:id="rId35"/>
    <p:sldId id="282" r:id="rId36"/>
    <p:sldId id="265" r:id="rId37"/>
    <p:sldId id="266" r:id="rId38"/>
    <p:sldId id="263" r:id="rId39"/>
    <p:sldId id="267" r:id="rId40"/>
  </p:sldIdLst>
  <p:sldSz cx="18288000" cy="10287000"/>
  <p:notesSz cx="6858000" cy="9144000"/>
  <p:embeddedFontLst>
    <p:embeddedFont>
      <p:font typeface="Atma Bold" panose="020B0604020202020204" charset="0"/>
      <p:regular r:id="rId42"/>
      <p:bold r:id="rId43"/>
    </p:embeddedFont>
    <p:embeddedFont>
      <p:font typeface="IreneFlorentina" panose="020B0604020202020204" charset="0"/>
      <p:regular r:id="rId44"/>
    </p:embeddedFont>
    <p:embeddedFont>
      <p:font typeface="Tahoma" panose="020B0604030504040204" pitchFamily="3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5" autoAdjust="0"/>
    <p:restoredTop sz="94650" autoAdjust="0"/>
  </p:normalViewPr>
  <p:slideViewPr>
    <p:cSldViewPr>
      <p:cViewPr varScale="1">
        <p:scale>
          <a:sx n="53" d="100"/>
          <a:sy n="53" d="100"/>
        </p:scale>
        <p:origin x="11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2A1CC-A366-41FE-BFE0-F7A77DEFF7B8}"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n-US"/>
        </a:p>
      </dgm:t>
    </dgm:pt>
    <dgm:pt modelId="{8D7825A0-40D8-461D-8F8A-2B9C7B94EB46}">
      <dgm:prSet phldrT="[Text]" custT="1"/>
      <dgm:spPr/>
      <dgm: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A51A09FD-0260-4B51-AD13-FF9363BD177D}" type="par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822CB509-3F27-4B6A-AE28-40DE80F81F4C}" type="sib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2C2D4C5F-3343-4B1D-96E7-B5BA203F9609}">
      <dgm:prSet phldrT="[Text]" custT="1"/>
      <dgm:spPr/>
      <dgm:t>
        <a:bodyPr/>
        <a:lstStyle/>
        <a:p>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E790D29D-E15F-4EE3-BF23-91CBBCA9BB83}" type="par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C565218B-F6A6-4B53-B49F-38F31AAD6794}" type="sib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E76424D0-F403-4759-AAC7-98E8F3CD7625}">
      <dgm:prSet phldrT="[Text]" custT="1"/>
      <dgm:spPr/>
      <dgm: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C7EF25F7-95DC-4885-AAD5-BB40521A0525}" type="par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9A820C0C-87F8-4FCC-9ED2-BB8E614BB00D}" type="sib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2538B32E-88DE-4E79-883C-19E617AE7A9B}">
      <dgm:prSet phldrT="[Text]" custT="1"/>
      <dgm:spPr/>
      <dgm:t>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4D0EB464-9D5D-4E3E-B431-D483E5C19C45}" type="par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97BE43A2-296F-48CC-86F8-1A6EAF245A3E}" type="sib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B8A4176C-55BD-4C39-B406-245A9BA4BCE3}" type="pres">
      <dgm:prSet presAssocID="{D7F2A1CC-A366-41FE-BFE0-F7A77DEFF7B8}" presName="cycle" presStyleCnt="0">
        <dgm:presLayoutVars>
          <dgm:dir/>
          <dgm:resizeHandles val="exact"/>
        </dgm:presLayoutVars>
      </dgm:prSet>
      <dgm:spPr/>
    </dgm:pt>
    <dgm:pt modelId="{87743A2D-32E1-4EDB-93B8-18D610A84952}" type="pres">
      <dgm:prSet presAssocID="{8D7825A0-40D8-461D-8F8A-2B9C7B94EB46}" presName="node" presStyleLbl="node1" presStyleIdx="0" presStyleCnt="4">
        <dgm:presLayoutVars>
          <dgm:bulletEnabled val="1"/>
        </dgm:presLayoutVars>
      </dgm:prSet>
      <dgm:spPr/>
    </dgm:pt>
    <dgm:pt modelId="{9665D940-A27B-4E5F-AABA-BB838E0AC121}" type="pres">
      <dgm:prSet presAssocID="{8D7825A0-40D8-461D-8F8A-2B9C7B94EB46}" presName="spNode" presStyleCnt="0"/>
      <dgm:spPr/>
    </dgm:pt>
    <dgm:pt modelId="{06D85747-FCBC-4B27-8E07-CE7A557BBB70}" type="pres">
      <dgm:prSet presAssocID="{822CB509-3F27-4B6A-AE28-40DE80F81F4C}" presName="sibTrans" presStyleLbl="sibTrans1D1" presStyleIdx="0" presStyleCnt="4"/>
      <dgm:spPr/>
    </dgm:pt>
    <dgm:pt modelId="{66BF5DD1-FCE5-42DD-8A3F-9FBA9048248D}" type="pres">
      <dgm:prSet presAssocID="{2C2D4C5F-3343-4B1D-96E7-B5BA203F9609}" presName="node" presStyleLbl="node1" presStyleIdx="1" presStyleCnt="4">
        <dgm:presLayoutVars>
          <dgm:bulletEnabled val="1"/>
        </dgm:presLayoutVars>
      </dgm:prSet>
      <dgm:spPr/>
    </dgm:pt>
    <dgm:pt modelId="{E940F77A-498C-4FC4-BCD3-01F644B6EC18}" type="pres">
      <dgm:prSet presAssocID="{2C2D4C5F-3343-4B1D-96E7-B5BA203F9609}" presName="spNode" presStyleCnt="0"/>
      <dgm:spPr/>
    </dgm:pt>
    <dgm:pt modelId="{997B5BA4-8AB0-4015-9289-F6D31F598A52}" type="pres">
      <dgm:prSet presAssocID="{C565218B-F6A6-4B53-B49F-38F31AAD6794}" presName="sibTrans" presStyleLbl="sibTrans1D1" presStyleIdx="1" presStyleCnt="4"/>
      <dgm:spPr/>
    </dgm:pt>
    <dgm:pt modelId="{BFA04D69-339B-47EF-A9ED-E5AFAD46D814}" type="pres">
      <dgm:prSet presAssocID="{E76424D0-F403-4759-AAC7-98E8F3CD7625}" presName="node" presStyleLbl="node1" presStyleIdx="2" presStyleCnt="4">
        <dgm:presLayoutVars>
          <dgm:bulletEnabled val="1"/>
        </dgm:presLayoutVars>
      </dgm:prSet>
      <dgm:spPr/>
    </dgm:pt>
    <dgm:pt modelId="{7C1F2B61-D3D3-44DB-B562-FE2FEBC23D10}" type="pres">
      <dgm:prSet presAssocID="{E76424D0-F403-4759-AAC7-98E8F3CD7625}" presName="spNode" presStyleCnt="0"/>
      <dgm:spPr/>
    </dgm:pt>
    <dgm:pt modelId="{D98261EB-AD82-44EC-B459-1C263E20B8AB}" type="pres">
      <dgm:prSet presAssocID="{9A820C0C-87F8-4FCC-9ED2-BB8E614BB00D}" presName="sibTrans" presStyleLbl="sibTrans1D1" presStyleIdx="2" presStyleCnt="4"/>
      <dgm:spPr/>
    </dgm:pt>
    <dgm:pt modelId="{8B1E1D64-2A95-47E9-A3CE-41EAD6B3C662}" type="pres">
      <dgm:prSet presAssocID="{2538B32E-88DE-4E79-883C-19E617AE7A9B}" presName="node" presStyleLbl="node1" presStyleIdx="3" presStyleCnt="4">
        <dgm:presLayoutVars>
          <dgm:bulletEnabled val="1"/>
        </dgm:presLayoutVars>
      </dgm:prSet>
      <dgm:spPr/>
    </dgm:pt>
    <dgm:pt modelId="{6A752F61-EDDD-423B-9455-EC1CE72F5BBB}" type="pres">
      <dgm:prSet presAssocID="{2538B32E-88DE-4E79-883C-19E617AE7A9B}" presName="spNode" presStyleCnt="0"/>
      <dgm:spPr/>
    </dgm:pt>
    <dgm:pt modelId="{4A4389A1-FFF4-4C09-8E31-A6E732656C2E}" type="pres">
      <dgm:prSet presAssocID="{97BE43A2-296F-48CC-86F8-1A6EAF245A3E}" presName="sibTrans" presStyleLbl="sibTrans1D1" presStyleIdx="3" presStyleCnt="4"/>
      <dgm:spPr/>
    </dgm:pt>
  </dgm:ptLst>
  <dgm:cxnLst>
    <dgm:cxn modelId="{5E30CE04-FA33-43E0-8128-E9F10AC3DCFD}" srcId="{D7F2A1CC-A366-41FE-BFE0-F7A77DEFF7B8}" destId="{E76424D0-F403-4759-AAC7-98E8F3CD7625}" srcOrd="2" destOrd="0" parTransId="{C7EF25F7-95DC-4885-AAD5-BB40521A0525}" sibTransId="{9A820C0C-87F8-4FCC-9ED2-BB8E614BB00D}"/>
    <dgm:cxn modelId="{DDDEA716-050B-4204-9C3F-CC9F725C878F}" type="presOf" srcId="{9A820C0C-87F8-4FCC-9ED2-BB8E614BB00D}" destId="{D98261EB-AD82-44EC-B459-1C263E20B8AB}" srcOrd="0" destOrd="0" presId="urn:microsoft.com/office/officeart/2005/8/layout/cycle6"/>
    <dgm:cxn modelId="{1ADD973C-0351-4E19-B18A-E1B434754027}" srcId="{D7F2A1CC-A366-41FE-BFE0-F7A77DEFF7B8}" destId="{2C2D4C5F-3343-4B1D-96E7-B5BA203F9609}" srcOrd="1" destOrd="0" parTransId="{E790D29D-E15F-4EE3-BF23-91CBBCA9BB83}" sibTransId="{C565218B-F6A6-4B53-B49F-38F31AAD6794}"/>
    <dgm:cxn modelId="{00026563-78AE-41D1-BD1D-6B7E5E3A481D}" srcId="{D7F2A1CC-A366-41FE-BFE0-F7A77DEFF7B8}" destId="{8D7825A0-40D8-461D-8F8A-2B9C7B94EB46}" srcOrd="0" destOrd="0" parTransId="{A51A09FD-0260-4B51-AD13-FF9363BD177D}" sibTransId="{822CB509-3F27-4B6A-AE28-40DE80F81F4C}"/>
    <dgm:cxn modelId="{D31D0A67-33B3-4C37-A809-2952B0CFDB50}" srcId="{D7F2A1CC-A366-41FE-BFE0-F7A77DEFF7B8}" destId="{2538B32E-88DE-4E79-883C-19E617AE7A9B}" srcOrd="3" destOrd="0" parTransId="{4D0EB464-9D5D-4E3E-B431-D483E5C19C45}" sibTransId="{97BE43A2-296F-48CC-86F8-1A6EAF245A3E}"/>
    <dgm:cxn modelId="{38A7B46D-08C5-4B96-A864-64364C8E3AF8}" type="presOf" srcId="{97BE43A2-296F-48CC-86F8-1A6EAF245A3E}" destId="{4A4389A1-FFF4-4C09-8E31-A6E732656C2E}" srcOrd="0" destOrd="0" presId="urn:microsoft.com/office/officeart/2005/8/layout/cycle6"/>
    <dgm:cxn modelId="{3A801C4F-C962-485A-A05F-D53482196873}" type="presOf" srcId="{E76424D0-F403-4759-AAC7-98E8F3CD7625}" destId="{BFA04D69-339B-47EF-A9ED-E5AFAD46D814}" srcOrd="0" destOrd="0" presId="urn:microsoft.com/office/officeart/2005/8/layout/cycle6"/>
    <dgm:cxn modelId="{02099398-3F64-4258-813A-5E528588E41F}" type="presOf" srcId="{8D7825A0-40D8-461D-8F8A-2B9C7B94EB46}" destId="{87743A2D-32E1-4EDB-93B8-18D610A84952}" srcOrd="0" destOrd="0" presId="urn:microsoft.com/office/officeart/2005/8/layout/cycle6"/>
    <dgm:cxn modelId="{322058BB-8FB9-4CDF-BB01-321D80830BDB}" type="presOf" srcId="{2538B32E-88DE-4E79-883C-19E617AE7A9B}" destId="{8B1E1D64-2A95-47E9-A3CE-41EAD6B3C662}" srcOrd="0" destOrd="0" presId="urn:microsoft.com/office/officeart/2005/8/layout/cycle6"/>
    <dgm:cxn modelId="{EC5201CF-3DDC-4C9A-A453-57FBDB2D850A}" type="presOf" srcId="{2C2D4C5F-3343-4B1D-96E7-B5BA203F9609}" destId="{66BF5DD1-FCE5-42DD-8A3F-9FBA9048248D}" srcOrd="0" destOrd="0" presId="urn:microsoft.com/office/officeart/2005/8/layout/cycle6"/>
    <dgm:cxn modelId="{7E95C0F6-FFDB-4D7A-9EB5-BC037924226C}" type="presOf" srcId="{D7F2A1CC-A366-41FE-BFE0-F7A77DEFF7B8}" destId="{B8A4176C-55BD-4C39-B406-245A9BA4BCE3}" srcOrd="0" destOrd="0" presId="urn:microsoft.com/office/officeart/2005/8/layout/cycle6"/>
    <dgm:cxn modelId="{60AC0BF7-5F43-4A0A-A785-D313C81BBB36}" type="presOf" srcId="{822CB509-3F27-4B6A-AE28-40DE80F81F4C}" destId="{06D85747-FCBC-4B27-8E07-CE7A557BBB70}" srcOrd="0" destOrd="0" presId="urn:microsoft.com/office/officeart/2005/8/layout/cycle6"/>
    <dgm:cxn modelId="{AA5C63FF-919A-46F9-9AF3-2F314103C412}" type="presOf" srcId="{C565218B-F6A6-4B53-B49F-38F31AAD6794}" destId="{997B5BA4-8AB0-4015-9289-F6D31F598A52}" srcOrd="0" destOrd="0" presId="urn:microsoft.com/office/officeart/2005/8/layout/cycle6"/>
    <dgm:cxn modelId="{794D6727-B46D-4910-8FBF-94A93A3DAA3C}" type="presParOf" srcId="{B8A4176C-55BD-4C39-B406-245A9BA4BCE3}" destId="{87743A2D-32E1-4EDB-93B8-18D610A84952}" srcOrd="0" destOrd="0" presId="urn:microsoft.com/office/officeart/2005/8/layout/cycle6"/>
    <dgm:cxn modelId="{7559BEC7-4221-48BB-AEB6-41902E6129BF}" type="presParOf" srcId="{B8A4176C-55BD-4C39-B406-245A9BA4BCE3}" destId="{9665D940-A27B-4E5F-AABA-BB838E0AC121}" srcOrd="1" destOrd="0" presId="urn:microsoft.com/office/officeart/2005/8/layout/cycle6"/>
    <dgm:cxn modelId="{C966D65B-3C47-4A48-9300-C17D13DBAC53}" type="presParOf" srcId="{B8A4176C-55BD-4C39-B406-245A9BA4BCE3}" destId="{06D85747-FCBC-4B27-8E07-CE7A557BBB70}" srcOrd="2" destOrd="0" presId="urn:microsoft.com/office/officeart/2005/8/layout/cycle6"/>
    <dgm:cxn modelId="{43022BA6-2BA1-4756-95AC-5A5CA883DB8E}" type="presParOf" srcId="{B8A4176C-55BD-4C39-B406-245A9BA4BCE3}" destId="{66BF5DD1-FCE5-42DD-8A3F-9FBA9048248D}" srcOrd="3" destOrd="0" presId="urn:microsoft.com/office/officeart/2005/8/layout/cycle6"/>
    <dgm:cxn modelId="{CDAC1B2A-05AF-4796-B623-02167D735300}" type="presParOf" srcId="{B8A4176C-55BD-4C39-B406-245A9BA4BCE3}" destId="{E940F77A-498C-4FC4-BCD3-01F644B6EC18}" srcOrd="4" destOrd="0" presId="urn:microsoft.com/office/officeart/2005/8/layout/cycle6"/>
    <dgm:cxn modelId="{65258929-3D5C-49C1-88F6-77EF2AB87960}" type="presParOf" srcId="{B8A4176C-55BD-4C39-B406-245A9BA4BCE3}" destId="{997B5BA4-8AB0-4015-9289-F6D31F598A52}" srcOrd="5" destOrd="0" presId="urn:microsoft.com/office/officeart/2005/8/layout/cycle6"/>
    <dgm:cxn modelId="{AFD604BC-8066-4698-B675-998BD0800A93}" type="presParOf" srcId="{B8A4176C-55BD-4C39-B406-245A9BA4BCE3}" destId="{BFA04D69-339B-47EF-A9ED-E5AFAD46D814}" srcOrd="6" destOrd="0" presId="urn:microsoft.com/office/officeart/2005/8/layout/cycle6"/>
    <dgm:cxn modelId="{85C52F22-C7AD-4D1D-AB90-19788CA1AE61}" type="presParOf" srcId="{B8A4176C-55BD-4C39-B406-245A9BA4BCE3}" destId="{7C1F2B61-D3D3-44DB-B562-FE2FEBC23D10}" srcOrd="7" destOrd="0" presId="urn:microsoft.com/office/officeart/2005/8/layout/cycle6"/>
    <dgm:cxn modelId="{B02C1D1D-15EA-4B53-A401-38B856A48865}" type="presParOf" srcId="{B8A4176C-55BD-4C39-B406-245A9BA4BCE3}" destId="{D98261EB-AD82-44EC-B459-1C263E20B8AB}" srcOrd="8" destOrd="0" presId="urn:microsoft.com/office/officeart/2005/8/layout/cycle6"/>
    <dgm:cxn modelId="{423A1BC8-F774-4E57-92B7-7A776912C03B}" type="presParOf" srcId="{B8A4176C-55BD-4C39-B406-245A9BA4BCE3}" destId="{8B1E1D64-2A95-47E9-A3CE-41EAD6B3C662}" srcOrd="9" destOrd="0" presId="urn:microsoft.com/office/officeart/2005/8/layout/cycle6"/>
    <dgm:cxn modelId="{B7688AD8-5F99-44DD-995A-763A348F05F2}" type="presParOf" srcId="{B8A4176C-55BD-4C39-B406-245A9BA4BCE3}" destId="{6A752F61-EDDD-423B-9455-EC1CE72F5BBB}" srcOrd="10" destOrd="0" presId="urn:microsoft.com/office/officeart/2005/8/layout/cycle6"/>
    <dgm:cxn modelId="{6A14F794-BE63-40B8-9889-11AAF23D0A15}" type="presParOf" srcId="{B8A4176C-55BD-4C39-B406-245A9BA4BCE3}" destId="{4A4389A1-FFF4-4C09-8E31-A6E732656C2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3A2D-32E1-4EDB-93B8-18D610A84952}">
      <dsp:nvSpPr>
        <dsp:cNvPr id="0" name=""/>
        <dsp:cNvSpPr/>
      </dsp:nvSpPr>
      <dsp:spPr>
        <a:xfrm>
          <a:off x="4489559" y="2232"/>
          <a:ext cx="2696586" cy="175278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4575123" y="87796"/>
        <a:ext cx="2525458" cy="1581653"/>
      </dsp:txXfrm>
    </dsp:sp>
    <dsp:sp modelId="{06D85747-FCBC-4B27-8E07-CE7A557BBB70}">
      <dsp:nvSpPr>
        <dsp:cNvPr id="0" name=""/>
        <dsp:cNvSpPr/>
      </dsp:nvSpPr>
      <dsp:spPr>
        <a:xfrm>
          <a:off x="2944576" y="878623"/>
          <a:ext cx="5786553" cy="5786553"/>
        </a:xfrm>
        <a:custGeom>
          <a:avLst/>
          <a:gdLst/>
          <a:ahLst/>
          <a:cxnLst/>
          <a:rect l="0" t="0" r="0" b="0"/>
          <a:pathLst>
            <a:path>
              <a:moveTo>
                <a:pt x="4260954" y="343667"/>
              </a:moveTo>
              <a:arcTo wR="2893276" hR="2893276" stAng="17892618" swAng="2623363"/>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6BF5DD1-FCE5-42DD-8A3F-9FBA9048248D}">
      <dsp:nvSpPr>
        <dsp:cNvPr id="0" name=""/>
        <dsp:cNvSpPr/>
      </dsp:nvSpPr>
      <dsp:spPr>
        <a:xfrm>
          <a:off x="7382836" y="2895509"/>
          <a:ext cx="2696586" cy="1752781"/>
        </a:xfrm>
        <a:prstGeom prst="round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7468400" y="2981073"/>
        <a:ext cx="2525458" cy="1581653"/>
      </dsp:txXfrm>
    </dsp:sp>
    <dsp:sp modelId="{997B5BA4-8AB0-4015-9289-F6D31F598A52}">
      <dsp:nvSpPr>
        <dsp:cNvPr id="0" name=""/>
        <dsp:cNvSpPr/>
      </dsp:nvSpPr>
      <dsp:spPr>
        <a:xfrm>
          <a:off x="2944576" y="878623"/>
          <a:ext cx="5786553" cy="5786553"/>
        </a:xfrm>
        <a:custGeom>
          <a:avLst/>
          <a:gdLst/>
          <a:ahLst/>
          <a:cxnLst/>
          <a:rect l="0" t="0" r="0" b="0"/>
          <a:pathLst>
            <a:path>
              <a:moveTo>
                <a:pt x="5643898" y="3790564"/>
              </a:moveTo>
              <a:arcTo wR="2893276" hR="2893276" stAng="1084019" swAng="2623363"/>
            </a:path>
          </a:pathLst>
        </a:custGeom>
        <a:noFill/>
        <a:ln w="6350" cap="flat" cmpd="sng" algn="ctr">
          <a:solidFill>
            <a:schemeClr val="accent4">
              <a:hueOff val="3266964"/>
              <a:satOff val="-13592"/>
              <a:lumOff val="3203"/>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FA04D69-339B-47EF-A9ED-E5AFAD46D814}">
      <dsp:nvSpPr>
        <dsp:cNvPr id="0" name=""/>
        <dsp:cNvSpPr/>
      </dsp:nvSpPr>
      <dsp:spPr>
        <a:xfrm>
          <a:off x="4489559" y="5788785"/>
          <a:ext cx="2696586" cy="1752781"/>
        </a:xfrm>
        <a:prstGeom prst="round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4575123" y="5874349"/>
        <a:ext cx="2525458" cy="1581653"/>
      </dsp:txXfrm>
    </dsp:sp>
    <dsp:sp modelId="{D98261EB-AD82-44EC-B459-1C263E20B8AB}">
      <dsp:nvSpPr>
        <dsp:cNvPr id="0" name=""/>
        <dsp:cNvSpPr/>
      </dsp:nvSpPr>
      <dsp:spPr>
        <a:xfrm>
          <a:off x="2944576" y="878623"/>
          <a:ext cx="5786553" cy="5786553"/>
        </a:xfrm>
        <a:custGeom>
          <a:avLst/>
          <a:gdLst/>
          <a:ahLst/>
          <a:cxnLst/>
          <a:rect l="0" t="0" r="0" b="0"/>
          <a:pathLst>
            <a:path>
              <a:moveTo>
                <a:pt x="1525598" y="5442885"/>
              </a:moveTo>
              <a:arcTo wR="2893276" hR="2893276" stAng="7092618" swAng="2623363"/>
            </a:path>
          </a:pathLst>
        </a:custGeom>
        <a:noFill/>
        <a:ln w="6350" cap="flat" cmpd="sng" algn="ctr">
          <a:solidFill>
            <a:schemeClr val="accent4">
              <a:hueOff val="6533927"/>
              <a:satOff val="-27185"/>
              <a:lumOff val="6405"/>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B1E1D64-2A95-47E9-A3CE-41EAD6B3C662}">
      <dsp:nvSpPr>
        <dsp:cNvPr id="0" name=""/>
        <dsp:cNvSpPr/>
      </dsp:nvSpPr>
      <dsp:spPr>
        <a:xfrm>
          <a:off x="1596283" y="2895509"/>
          <a:ext cx="2696586" cy="1752781"/>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1681847" y="2981073"/>
        <a:ext cx="2525458" cy="1581653"/>
      </dsp:txXfrm>
    </dsp:sp>
    <dsp:sp modelId="{4A4389A1-FFF4-4C09-8E31-A6E732656C2E}">
      <dsp:nvSpPr>
        <dsp:cNvPr id="0" name=""/>
        <dsp:cNvSpPr/>
      </dsp:nvSpPr>
      <dsp:spPr>
        <a:xfrm>
          <a:off x="2944576" y="878623"/>
          <a:ext cx="5786553" cy="5786553"/>
        </a:xfrm>
        <a:custGeom>
          <a:avLst/>
          <a:gdLst/>
          <a:ahLst/>
          <a:cxnLst/>
          <a:rect l="0" t="0" r="0" b="0"/>
          <a:pathLst>
            <a:path>
              <a:moveTo>
                <a:pt x="142654" y="1995988"/>
              </a:moveTo>
              <a:arcTo wR="2893276" hR="2893276" stAng="11884019" swAng="2623363"/>
            </a:path>
          </a:pathLst>
        </a:custGeom>
        <a:no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2B4B-DEAC-FF46-A259-9C49300827C1}" type="datetimeFigureOut">
              <a:rPr lang="en-VN" smtClean="0"/>
              <a:t>02/22/2024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7B91C-A12A-4040-84B9-7C1E27958E05}" type="slidenum">
              <a:rPr lang="en-VN" smtClean="0"/>
              <a:t>‹#›</a:t>
            </a:fld>
            <a:endParaRPr lang="en-VN"/>
          </a:p>
        </p:txBody>
      </p:sp>
    </p:spTree>
    <p:extLst>
      <p:ext uri="{BB962C8B-B14F-4D97-AF65-F5344CB8AC3E}">
        <p14:creationId xmlns:p14="http://schemas.microsoft.com/office/powerpoint/2010/main" val="222752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Bài thơ “Tiếng gà trưa” là một bài thơ cảm động về tình bà cháu. Đọc bài thơ, mỗi chúng ta đều có những ấn tượng riêng với hình ảnh, ngôn từ, biện pháp tu từ,…. trong bài thơ. </a:t>
            </a:r>
            <a:endParaRPr lang="en-VN" dirty="0"/>
          </a:p>
        </p:txBody>
      </p:sp>
      <p:sp>
        <p:nvSpPr>
          <p:cNvPr id="4" name="Slide Number Placeholder 3"/>
          <p:cNvSpPr>
            <a:spLocks noGrp="1"/>
          </p:cNvSpPr>
          <p:nvPr>
            <p:ph type="sldNum" sz="quarter" idx="5"/>
          </p:nvPr>
        </p:nvSpPr>
        <p:spPr/>
        <p:txBody>
          <a:bodyPr/>
          <a:lstStyle/>
          <a:p>
            <a:fld id="{C387B91C-A12A-4040-84B9-7C1E27958E05}" type="slidenum">
              <a:rPr lang="en-VN" smtClean="0"/>
              <a:t>1</a:t>
            </a:fld>
            <a:endParaRPr lang="en-VN"/>
          </a:p>
        </p:txBody>
      </p:sp>
    </p:spTree>
    <p:extLst>
      <p:ext uri="{BB962C8B-B14F-4D97-AF65-F5344CB8AC3E}">
        <p14:creationId xmlns:p14="http://schemas.microsoft.com/office/powerpoint/2010/main" val="100734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55206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73740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1247777" y="2564626"/>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1247777" y="6884213"/>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12408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9843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1259682" y="547694"/>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1259684"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1259684"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9258305"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9258305"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13047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12602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575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7774782" y="1481156"/>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15744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7774782" y="1481156"/>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45085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99448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13087353"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1257305"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11442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8288000" cy="10287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437437" y="417444"/>
            <a:ext cx="17378126" cy="9541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2"/>
          </a:p>
        </p:txBody>
      </p:sp>
    </p:spTree>
    <p:extLst>
      <p:ext uri="{BB962C8B-B14F-4D97-AF65-F5344CB8AC3E}">
        <p14:creationId xmlns:p14="http://schemas.microsoft.com/office/powerpoint/2010/main" val="74610757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2/22/2024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3248116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2/22/2024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338758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29"/>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7" y="6884216"/>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2/22/2024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988320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2/22/2024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295938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4"/>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5"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5"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2/22/2024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502461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2/22/2024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400629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2/22/2024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1251792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5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2/22/2024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2489303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59"/>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2/22/2024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263931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2/22/2024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1425381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5"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2/22/2024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100379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1257300" y="547694"/>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1257300" y="9534544"/>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70635D2-1FD4-42FB-A3A0-B9DFEF7C7F90}" type="datetimeFigureOut">
              <a:rPr lang="en-US" smtClean="0"/>
              <a:t>2/22/2024</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6057900" y="9534544"/>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12915900" y="9534544"/>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31984782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257300" y="547694"/>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4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prstClr val="black">
                    <a:tint val="75000"/>
                  </a:prstClr>
                </a:solidFill>
                <a:latin typeface="Calibri"/>
              </a:defRPr>
            </a:lvl1pPr>
          </a:lstStyle>
          <a:p>
            <a:pPr>
              <a:defRPr/>
            </a:pPr>
            <a:fld id="{D5A77139-37E4-429F-94D8-F67E475D5052}" type="datetimeFigureOut">
              <a:rPr lang="en-US"/>
              <a:pPr>
                <a:defRPr/>
              </a:pPr>
              <a:t>2/22/2024</a:t>
            </a:fld>
            <a:endParaRPr lang="en-US"/>
          </a:p>
        </p:txBody>
      </p:sp>
      <p:sp>
        <p:nvSpPr>
          <p:cNvPr id="5" name="Footer Placeholder 4"/>
          <p:cNvSpPr>
            <a:spLocks noGrp="1"/>
          </p:cNvSpPr>
          <p:nvPr>
            <p:ph type="ftr" sz="quarter" idx="3"/>
          </p:nvPr>
        </p:nvSpPr>
        <p:spPr>
          <a:xfrm>
            <a:off x="6057900" y="953454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2915900" y="9534545"/>
            <a:ext cx="4114800" cy="547688"/>
          </a:xfrm>
          <a:prstGeom prst="rect">
            <a:avLst/>
          </a:prstGeom>
        </p:spPr>
        <p:txBody>
          <a:bodyPr vert="horz" lIns="91440" tIns="45720" rIns="91440" bIns="45720" rtlCol="0" anchor="ctr"/>
          <a:lstStyle>
            <a:lvl1pPr algn="r" eaLnBrk="1" fontAlgn="auto" hangingPunct="1">
              <a:spcBef>
                <a:spcPts val="0"/>
              </a:spcBef>
              <a:spcAft>
                <a:spcPts val="0"/>
              </a:spcAft>
              <a:defRPr sz="18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739794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rtl="0" eaLnBrk="0" fontAlgn="base" hangingPunct="0">
        <a:lnSpc>
          <a:spcPct val="90000"/>
        </a:lnSpc>
        <a:spcBef>
          <a:spcPct val="0"/>
        </a:spcBef>
        <a:spcAft>
          <a:spcPct val="0"/>
        </a:spcAft>
        <a:defRPr sz="6600">
          <a:solidFill>
            <a:schemeClr val="tx1"/>
          </a:solidFill>
          <a:latin typeface="Calibri Light" pitchFamily="34" charset="0"/>
        </a:defRPr>
      </a:lvl2pPr>
      <a:lvl3pPr algn="l" rtl="0" eaLnBrk="0" fontAlgn="base" hangingPunct="0">
        <a:lnSpc>
          <a:spcPct val="90000"/>
        </a:lnSpc>
        <a:spcBef>
          <a:spcPct val="0"/>
        </a:spcBef>
        <a:spcAft>
          <a:spcPct val="0"/>
        </a:spcAft>
        <a:defRPr sz="6600">
          <a:solidFill>
            <a:schemeClr val="tx1"/>
          </a:solidFill>
          <a:latin typeface="Calibri Light" pitchFamily="34" charset="0"/>
        </a:defRPr>
      </a:lvl3pPr>
      <a:lvl4pPr algn="l" rtl="0" eaLnBrk="0" fontAlgn="base" hangingPunct="0">
        <a:lnSpc>
          <a:spcPct val="90000"/>
        </a:lnSpc>
        <a:spcBef>
          <a:spcPct val="0"/>
        </a:spcBef>
        <a:spcAft>
          <a:spcPct val="0"/>
        </a:spcAft>
        <a:defRPr sz="6600">
          <a:solidFill>
            <a:schemeClr val="tx1"/>
          </a:solidFill>
          <a:latin typeface="Calibri Light" pitchFamily="34" charset="0"/>
        </a:defRPr>
      </a:lvl4pPr>
      <a:lvl5pPr algn="l" rtl="0" eaLnBrk="0" fontAlgn="base" hangingPunct="0">
        <a:lnSpc>
          <a:spcPct val="90000"/>
        </a:lnSpc>
        <a:spcBef>
          <a:spcPct val="0"/>
        </a:spcBef>
        <a:spcAft>
          <a:spcPct val="0"/>
        </a:spcAft>
        <a:defRPr sz="6600">
          <a:solidFill>
            <a:schemeClr val="tx1"/>
          </a:solidFill>
          <a:latin typeface="Calibri Light" pitchFamily="34" charset="0"/>
        </a:defRPr>
      </a:lvl5pPr>
      <a:lvl6pPr marL="685800" algn="l" rtl="0" fontAlgn="base">
        <a:lnSpc>
          <a:spcPct val="90000"/>
        </a:lnSpc>
        <a:spcBef>
          <a:spcPct val="0"/>
        </a:spcBef>
        <a:spcAft>
          <a:spcPct val="0"/>
        </a:spcAft>
        <a:defRPr sz="6600">
          <a:solidFill>
            <a:schemeClr val="tx1"/>
          </a:solidFill>
          <a:latin typeface="Calibri Light" pitchFamily="34" charset="0"/>
        </a:defRPr>
      </a:lvl6pPr>
      <a:lvl7pPr marL="1371600" algn="l" rtl="0" fontAlgn="base">
        <a:lnSpc>
          <a:spcPct val="90000"/>
        </a:lnSpc>
        <a:spcBef>
          <a:spcPct val="0"/>
        </a:spcBef>
        <a:spcAft>
          <a:spcPct val="0"/>
        </a:spcAft>
        <a:defRPr sz="6600">
          <a:solidFill>
            <a:schemeClr val="tx1"/>
          </a:solidFill>
          <a:latin typeface="Calibri Light" pitchFamily="34" charset="0"/>
        </a:defRPr>
      </a:lvl7pPr>
      <a:lvl8pPr marL="2057400" algn="l" rtl="0" fontAlgn="base">
        <a:lnSpc>
          <a:spcPct val="90000"/>
        </a:lnSpc>
        <a:spcBef>
          <a:spcPct val="0"/>
        </a:spcBef>
        <a:spcAft>
          <a:spcPct val="0"/>
        </a:spcAft>
        <a:defRPr sz="6600">
          <a:solidFill>
            <a:schemeClr val="tx1"/>
          </a:solidFill>
          <a:latin typeface="Calibri Light" pitchFamily="34" charset="0"/>
        </a:defRPr>
      </a:lvl8pPr>
      <a:lvl9pPr marL="2743200" algn="l" rtl="0" fontAlgn="base">
        <a:lnSpc>
          <a:spcPct val="90000"/>
        </a:lnSpc>
        <a:spcBef>
          <a:spcPct val="0"/>
        </a:spcBef>
        <a:spcAft>
          <a:spcPct val="0"/>
        </a:spcAft>
        <a:defRPr sz="6600">
          <a:solidFill>
            <a:schemeClr val="tx1"/>
          </a:solidFill>
          <a:latin typeface="Calibri Light" pitchFamily="34" charset="0"/>
        </a:defRPr>
      </a:lvl9pPr>
    </p:titleStyle>
    <p:bodyStyle>
      <a:lvl1pPr marL="342900" indent="-342900" algn="l" rtl="0" eaLnBrk="0" fontAlgn="base" hangingPunct="0">
        <a:lnSpc>
          <a:spcPct val="90000"/>
        </a:lnSpc>
        <a:spcBef>
          <a:spcPts val="1500"/>
        </a:spcBef>
        <a:spcAft>
          <a:spcPct val="0"/>
        </a:spcAft>
        <a:buFont typeface="Arial" pitchFamily="34" charset="0"/>
        <a:buChar char="•"/>
        <a:defRPr sz="4200" kern="1200">
          <a:solidFill>
            <a:schemeClr val="tx1"/>
          </a:solidFill>
          <a:latin typeface="+mn-lt"/>
          <a:ea typeface="+mn-ea"/>
          <a:cs typeface="+mn-cs"/>
        </a:defRPr>
      </a:lvl1pPr>
      <a:lvl2pPr marL="1028700" indent="-342900" algn="l" rtl="0" eaLnBrk="0" fontAlgn="base" hangingPunct="0">
        <a:lnSpc>
          <a:spcPct val="90000"/>
        </a:lnSpc>
        <a:spcBef>
          <a:spcPts val="750"/>
        </a:spcBef>
        <a:spcAft>
          <a:spcPct val="0"/>
        </a:spcAft>
        <a:buFont typeface="Arial" pitchFamily="34" charset="0"/>
        <a:buChar char="•"/>
        <a:defRPr sz="3600" kern="1200">
          <a:solidFill>
            <a:schemeClr val="tx1"/>
          </a:solidFill>
          <a:latin typeface="+mn-lt"/>
          <a:ea typeface="+mn-ea"/>
          <a:cs typeface="+mn-cs"/>
        </a:defRPr>
      </a:lvl2pPr>
      <a:lvl3pPr marL="1714500" indent="-342900" algn="l" rtl="0" eaLnBrk="0" fontAlgn="base" hangingPunct="0">
        <a:lnSpc>
          <a:spcPct val="90000"/>
        </a:lnSpc>
        <a:spcBef>
          <a:spcPts val="750"/>
        </a:spcBef>
        <a:spcAft>
          <a:spcPct val="0"/>
        </a:spcAft>
        <a:buFont typeface="Arial" pitchFamily="34" charset="0"/>
        <a:buChar char="•"/>
        <a:defRPr sz="3000" kern="1200">
          <a:solidFill>
            <a:schemeClr val="tx1"/>
          </a:solidFill>
          <a:latin typeface="+mn-lt"/>
          <a:ea typeface="+mn-ea"/>
          <a:cs typeface="+mn-cs"/>
        </a:defRPr>
      </a:lvl3pPr>
      <a:lvl4pPr marL="2400300" indent="-342900" algn="l" rtl="0" eaLnBrk="0" fontAlgn="base" hangingPunct="0">
        <a:lnSpc>
          <a:spcPct val="90000"/>
        </a:lnSpc>
        <a:spcBef>
          <a:spcPts val="750"/>
        </a:spcBef>
        <a:spcAft>
          <a:spcPct val="0"/>
        </a:spcAft>
        <a:buFont typeface="Arial" pitchFamily="34" charset="0"/>
        <a:buChar char="•"/>
        <a:defRPr kern="1200">
          <a:solidFill>
            <a:schemeClr val="tx1"/>
          </a:solidFill>
          <a:latin typeface="+mn-lt"/>
          <a:ea typeface="+mn-ea"/>
          <a:cs typeface="+mn-cs"/>
        </a:defRPr>
      </a:lvl4pPr>
      <a:lvl5pPr marL="3086100" indent="-342900" algn="l" rtl="0" eaLnBrk="0" fontAlgn="base" hangingPunct="0">
        <a:lnSpc>
          <a:spcPct val="90000"/>
        </a:lnSpc>
        <a:spcBef>
          <a:spcPts val="750"/>
        </a:spcBef>
        <a:spcAft>
          <a:spcPct val="0"/>
        </a:spcAft>
        <a:buFont typeface="Arial" pitchFamily="34" charset="0"/>
        <a:buChar char="•"/>
        <a:defRPr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svg"/><Relationship Id="rId7"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3.svg"/><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28.svg"/><Relationship Id="rId5" Type="http://schemas.openxmlformats.org/officeDocument/2006/relationships/image" Target="../media/image49.svg"/><Relationship Id="rId15" Type="http://schemas.openxmlformats.org/officeDocument/2006/relationships/image" Target="../media/image55.svg"/><Relationship Id="rId10" Type="http://schemas.openxmlformats.org/officeDocument/2006/relationships/image" Target="../media/image27.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72.png"/><Relationship Id="rId26" Type="http://schemas.openxmlformats.org/officeDocument/2006/relationships/image" Target="../media/image80.svg"/><Relationship Id="rId3" Type="http://schemas.openxmlformats.org/officeDocument/2006/relationships/image" Target="../media/image57.svg"/><Relationship Id="rId21" Type="http://schemas.openxmlformats.org/officeDocument/2006/relationships/image" Target="../media/image75.pn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5" Type="http://schemas.openxmlformats.org/officeDocument/2006/relationships/image" Target="../media/image79.pn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24" Type="http://schemas.openxmlformats.org/officeDocument/2006/relationships/image" Target="../media/image78.svg"/><Relationship Id="rId5" Type="http://schemas.openxmlformats.org/officeDocument/2006/relationships/image" Target="../media/image59.svg"/><Relationship Id="rId15" Type="http://schemas.openxmlformats.org/officeDocument/2006/relationships/image" Target="../media/image69.sv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 Id="rId22" Type="http://schemas.openxmlformats.org/officeDocument/2006/relationships/image" Target="../media/image76.sv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slide" Target="slide9.xml"/><Relationship Id="rId3" Type="http://schemas.openxmlformats.org/officeDocument/2006/relationships/slide" Target="slide28.xml"/><Relationship Id="rId7" Type="http://schemas.openxmlformats.org/officeDocument/2006/relationships/image" Target="../media/image84.png"/><Relationship Id="rId12" Type="http://schemas.openxmlformats.org/officeDocument/2006/relationships/image" Target="../media/image88.gif"/><Relationship Id="rId2" Type="http://schemas.openxmlformats.org/officeDocument/2006/relationships/image" Target="../media/image81.jpeg"/><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image" Target="../media/image87.png"/><Relationship Id="rId5" Type="http://schemas.openxmlformats.org/officeDocument/2006/relationships/image" Target="../media/image83.png"/><Relationship Id="rId10" Type="http://schemas.openxmlformats.org/officeDocument/2006/relationships/image" Target="../media/image86.png"/><Relationship Id="rId4" Type="http://schemas.openxmlformats.org/officeDocument/2006/relationships/image" Target="../media/image82.png"/><Relationship Id="rId9" Type="http://schemas.openxmlformats.org/officeDocument/2006/relationships/slide" Target="slide30.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5.gif"/><Relationship Id="rId3" Type="http://schemas.openxmlformats.org/officeDocument/2006/relationships/audio" Target="../media/audio2.wav"/><Relationship Id="rId7" Type="http://schemas.openxmlformats.org/officeDocument/2006/relationships/image" Target="../media/image83.png"/><Relationship Id="rId12" Type="http://schemas.openxmlformats.org/officeDocument/2006/relationships/image" Target="../media/image9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82.png"/><Relationship Id="rId11" Type="http://schemas.openxmlformats.org/officeDocument/2006/relationships/image" Target="../media/image93.gif"/><Relationship Id="rId5" Type="http://schemas.openxmlformats.org/officeDocument/2006/relationships/image" Target="../media/image90.gif"/><Relationship Id="rId15" Type="http://schemas.openxmlformats.org/officeDocument/2006/relationships/image" Target="../media/image97.gif"/><Relationship Id="rId10" Type="http://schemas.openxmlformats.org/officeDocument/2006/relationships/image" Target="../media/image92.gif"/><Relationship Id="rId4" Type="http://schemas.openxmlformats.org/officeDocument/2006/relationships/image" Target="../media/image89.png"/><Relationship Id="rId9" Type="http://schemas.openxmlformats.org/officeDocument/2006/relationships/slide" Target="slide27.xml"/><Relationship Id="rId14" Type="http://schemas.openxmlformats.org/officeDocument/2006/relationships/image" Target="../media/image96.gif"/></Relationships>
</file>

<file path=ppt/slides/_rels/slide21.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5.gif"/><Relationship Id="rId3" Type="http://schemas.openxmlformats.org/officeDocument/2006/relationships/audio" Target="../media/audio2.wav"/><Relationship Id="rId7" Type="http://schemas.openxmlformats.org/officeDocument/2006/relationships/image" Target="../media/image85.png"/><Relationship Id="rId12" Type="http://schemas.openxmlformats.org/officeDocument/2006/relationships/image" Target="../media/image9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84.png"/><Relationship Id="rId11" Type="http://schemas.openxmlformats.org/officeDocument/2006/relationships/image" Target="../media/image93.gif"/><Relationship Id="rId5" Type="http://schemas.openxmlformats.org/officeDocument/2006/relationships/image" Target="../media/image90.gif"/><Relationship Id="rId15" Type="http://schemas.openxmlformats.org/officeDocument/2006/relationships/image" Target="../media/image97.gif"/><Relationship Id="rId10" Type="http://schemas.openxmlformats.org/officeDocument/2006/relationships/image" Target="../media/image92.gif"/><Relationship Id="rId4" Type="http://schemas.openxmlformats.org/officeDocument/2006/relationships/image" Target="../media/image89.png"/><Relationship Id="rId9" Type="http://schemas.openxmlformats.org/officeDocument/2006/relationships/slide" Target="slide27.xml"/><Relationship Id="rId14" Type="http://schemas.openxmlformats.org/officeDocument/2006/relationships/image" Target="../media/image96.gif"/></Relationships>
</file>

<file path=ppt/slides/_rels/slide22.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5.gif"/><Relationship Id="rId3" Type="http://schemas.openxmlformats.org/officeDocument/2006/relationships/audio" Target="../media/audio2.wav"/><Relationship Id="rId7" Type="http://schemas.openxmlformats.org/officeDocument/2006/relationships/image" Target="../media/image87.png"/><Relationship Id="rId12" Type="http://schemas.openxmlformats.org/officeDocument/2006/relationships/image" Target="../media/image9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86.png"/><Relationship Id="rId11" Type="http://schemas.openxmlformats.org/officeDocument/2006/relationships/image" Target="../media/image93.gif"/><Relationship Id="rId5" Type="http://schemas.openxmlformats.org/officeDocument/2006/relationships/image" Target="../media/image90.gif"/><Relationship Id="rId15" Type="http://schemas.openxmlformats.org/officeDocument/2006/relationships/image" Target="../media/image97.gif"/><Relationship Id="rId10" Type="http://schemas.openxmlformats.org/officeDocument/2006/relationships/image" Target="../media/image92.gif"/><Relationship Id="rId4" Type="http://schemas.openxmlformats.org/officeDocument/2006/relationships/image" Target="../media/image89.png"/><Relationship Id="rId9" Type="http://schemas.openxmlformats.org/officeDocument/2006/relationships/slide" Target="slide27.xml"/><Relationship Id="rId14" Type="http://schemas.openxmlformats.org/officeDocument/2006/relationships/image" Target="../media/image96.gif"/></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9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5.svg"/></Relationships>
</file>

<file path=ppt/slides/_rels/slide32.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32.png"/><Relationship Id="rId3" Type="http://schemas.openxmlformats.org/officeDocument/2006/relationships/image" Target="../media/image3.svg"/><Relationship Id="rId7" Type="http://schemas.openxmlformats.org/officeDocument/2006/relationships/image" Target="../media/image24.svg"/><Relationship Id="rId12"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5.svg"/><Relationship Id="rId4" Type="http://schemas.openxmlformats.org/officeDocument/2006/relationships/image" Target="../media/image15.png"/><Relationship Id="rId9" Type="http://schemas.openxmlformats.org/officeDocument/2006/relationships/image" Target="../media/image4.png"/><Relationship Id="rId14" Type="http://schemas.openxmlformats.org/officeDocument/2006/relationships/image" Target="../media/image33.sv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3.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99.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6.svg"/><Relationship Id="rId5" Type="http://schemas.openxmlformats.org/officeDocument/2006/relationships/image" Target="../media/image102.svg"/><Relationship Id="rId15" Type="http://schemas.openxmlformats.org/officeDocument/2006/relationships/image" Target="../media/image16.svg"/><Relationship Id="rId10" Type="http://schemas.openxmlformats.org/officeDocument/2006/relationships/image" Target="../media/image105.png"/><Relationship Id="rId4" Type="http://schemas.openxmlformats.org/officeDocument/2006/relationships/image" Target="../media/image101.png"/><Relationship Id="rId9" Type="http://schemas.openxmlformats.org/officeDocument/2006/relationships/image" Target="../media/image104.svg"/><Relationship Id="rId1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3.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0.svg"/><Relationship Id="rId5" Type="http://schemas.openxmlformats.org/officeDocument/2006/relationships/image" Target="../media/image47.svg"/><Relationship Id="rId10" Type="http://schemas.openxmlformats.org/officeDocument/2006/relationships/image" Target="../media/image109.png"/><Relationship Id="rId4" Type="http://schemas.openxmlformats.org/officeDocument/2006/relationships/image" Target="../media/image46.png"/><Relationship Id="rId9" Type="http://schemas.openxmlformats.org/officeDocument/2006/relationships/image" Target="../media/image108.svg"/></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3.svg"/><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28.svg"/><Relationship Id="rId5" Type="http://schemas.openxmlformats.org/officeDocument/2006/relationships/image" Target="../media/image49.svg"/><Relationship Id="rId15" Type="http://schemas.openxmlformats.org/officeDocument/2006/relationships/image" Target="../media/image55.svg"/><Relationship Id="rId10" Type="http://schemas.openxmlformats.org/officeDocument/2006/relationships/image" Target="../media/image27.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4.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6.svg"/><Relationship Id="rId3" Type="http://schemas.openxmlformats.org/officeDocument/2006/relationships/image" Target="../media/image3.svg"/><Relationship Id="rId7" Type="http://schemas.openxmlformats.org/officeDocument/2006/relationships/image" Target="../media/image114.svg"/><Relationship Id="rId12" Type="http://schemas.openxmlformats.org/officeDocument/2006/relationships/image" Target="../media/image1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8.svg"/><Relationship Id="rId5" Type="http://schemas.openxmlformats.org/officeDocument/2006/relationships/image" Target="../media/image112.svg"/><Relationship Id="rId10" Type="http://schemas.openxmlformats.org/officeDocument/2006/relationships/image" Target="../media/image17.png"/><Relationship Id="rId4" Type="http://schemas.openxmlformats.org/officeDocument/2006/relationships/image" Target="../media/image111.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3.svg"/><Relationship Id="rId7" Type="http://schemas.openxmlformats.org/officeDocument/2006/relationships/image" Target="../media/image18.svg"/><Relationship Id="rId12"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669"/>
          <a:stretch>
            <a:fillRect/>
          </a:stretch>
        </p:blipFill>
        <p:spPr>
          <a:xfrm>
            <a:off x="8717831" y="0"/>
            <a:ext cx="9570169" cy="10287000"/>
          </a:xfrm>
          <a:prstGeom prst="rect">
            <a:avLst/>
          </a:prstGeom>
        </p:spPr>
      </p:pic>
      <p:grpSp>
        <p:nvGrpSpPr>
          <p:cNvPr id="3" name="Group 3"/>
          <p:cNvGrpSpPr/>
          <p:nvPr/>
        </p:nvGrpSpPr>
        <p:grpSpPr>
          <a:xfrm>
            <a:off x="-457200" y="1028700"/>
            <a:ext cx="12344400"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8649">
            <a:off x="8528299" y="164727"/>
            <a:ext cx="2807791" cy="2446288"/>
          </a:xfrm>
          <a:prstGeom prst="rect">
            <a:avLst/>
          </a:prstGeom>
        </p:spPr>
      </p:pic>
      <p:grpSp>
        <p:nvGrpSpPr>
          <p:cNvPr id="11" name="Group 11"/>
          <p:cNvGrpSpPr/>
          <p:nvPr/>
        </p:nvGrpSpPr>
        <p:grpSpPr>
          <a:xfrm>
            <a:off x="8717831" y="1846596"/>
            <a:ext cx="8674819" cy="6593809"/>
            <a:chOff x="0" y="0"/>
            <a:chExt cx="11566426" cy="8791745"/>
          </a:xfrm>
        </p:grpSpPr>
        <p:pic>
          <p:nvPicPr>
            <p:cNvPr id="12" name="Picture 12"/>
            <p:cNvPicPr>
              <a:picLocks noChangeAspect="1"/>
            </p:cNvPicPr>
            <p:nvPr/>
          </p:nvPicPr>
          <p:blipFill>
            <a:blip r:embed="rId7"/>
            <a:srcRect l="6091" r="6091"/>
            <a:stretch>
              <a:fillRect/>
            </a:stretch>
          </p:blipFill>
          <p:spPr>
            <a:xfrm>
              <a:off x="0" y="0"/>
              <a:ext cx="11566426" cy="8791745"/>
            </a:xfrm>
            <a:prstGeom prst="rect">
              <a:avLst/>
            </a:prstGeom>
          </p:spPr>
        </p:pic>
      </p:gr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97515" y="8044771"/>
            <a:ext cx="840654" cy="7912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32194" y="8044771"/>
            <a:ext cx="840654" cy="79126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66873" y="8044771"/>
            <a:ext cx="840654" cy="79126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26924" y="1450963"/>
            <a:ext cx="840654" cy="791266"/>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49016" y="3408641"/>
            <a:ext cx="3038984" cy="6878359"/>
          </a:xfrm>
          <a:prstGeom prst="rect">
            <a:avLst/>
          </a:prstGeom>
        </p:spPr>
      </p:pic>
      <p:sp>
        <p:nvSpPr>
          <p:cNvPr id="21" name="TextBox 20">
            <a:extLst>
              <a:ext uri="{FF2B5EF4-FFF2-40B4-BE49-F238E27FC236}">
                <a16:creationId xmlns:a16="http://schemas.microsoft.com/office/drawing/2014/main" id="{0EF685FA-D3CD-CC2B-FA2A-E054F82302B3}"/>
              </a:ext>
            </a:extLst>
          </p:cNvPr>
          <p:cNvSpPr txBox="1"/>
          <p:nvPr/>
        </p:nvSpPr>
        <p:spPr>
          <a:xfrm>
            <a:off x="775119" y="2010625"/>
            <a:ext cx="7423695" cy="5603072"/>
          </a:xfrm>
          <a:prstGeom prst="rect">
            <a:avLst/>
          </a:prstGeom>
          <a:noFill/>
        </p:spPr>
        <p:txBody>
          <a:bodyPr wrap="square">
            <a:spAutoFit/>
          </a:bodyPr>
          <a:lstStyle/>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Đọc diễn cảm bài thơ “Tiếng gà trưa” của tác giả Xuân Quỳnh.</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Em ấn tượng nhất với hình ảnh/từ ngữ/ biện pháp tu từ nào mà tác giả sử dụng trong bài thơ? Giải thích vì sao?</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CHI TIẾT</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968664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43812" y="0"/>
            <a:ext cx="17644188" cy="13716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1245636" y="1371600"/>
            <a:ext cx="16179282" cy="1371600"/>
          </a:xfrm>
          <a:prstGeom prst="rect">
            <a:avLst/>
          </a:prstGeom>
          <a:noFill/>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r>
              <a:rPr lang="en-US" sz="5400" b="1" dirty="0">
                <a:solidFill>
                  <a:prstClr val="black"/>
                </a:solidFill>
                <a:latin typeface="Times New Roman" pitchFamily="18" charset="0"/>
              </a:rPr>
              <a:t>1. </a:t>
            </a:r>
            <a:r>
              <a:rPr lang="en-US" sz="5400" b="1" dirty="0" err="1">
                <a:solidFill>
                  <a:prstClr val="black"/>
                </a:solidFill>
                <a:latin typeface="Times New Roman" pitchFamily="18" charset="0"/>
              </a:rPr>
              <a:t>Đặc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điểm</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kiểu</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bài</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nghị</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luận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học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của</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bản</a:t>
            </a:r>
            <a:r>
              <a:rPr lang="en-US" sz="5400" b="1" dirty="0">
                <a:solidFill>
                  <a:prstClr val="black"/>
                </a:solidFill>
                <a:latin typeface="Times New Roman" pitchFamily="18" charset="0"/>
              </a:rPr>
              <a:t> </a:t>
            </a:r>
          </a:p>
        </p:txBody>
      </p:sp>
      <p:graphicFrame>
        <p:nvGraphicFramePr>
          <p:cNvPr id="2" name="Diagram 1">
            <a:extLst>
              <a:ext uri="{FF2B5EF4-FFF2-40B4-BE49-F238E27FC236}">
                <a16:creationId xmlns:a16="http://schemas.microsoft.com/office/drawing/2014/main" id="{3FD73842-2A8C-8262-3349-7F189863F63F}"/>
              </a:ext>
            </a:extLst>
          </p:cNvPr>
          <p:cNvGraphicFramePr/>
          <p:nvPr/>
        </p:nvGraphicFramePr>
        <p:xfrm>
          <a:off x="3131976" y="2547257"/>
          <a:ext cx="11675706" cy="754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151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43812" y="0"/>
            <a:ext cx="17644188" cy="13716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1245636" y="1371600"/>
            <a:ext cx="16179282" cy="1371600"/>
          </a:xfrm>
          <a:prstGeom prst="rect">
            <a:avLst/>
          </a:prstGeom>
          <a:noFill/>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r>
              <a:rPr lang="en-US" sz="5400" b="1" dirty="0">
                <a:solidFill>
                  <a:prstClr val="black"/>
                </a:solidFill>
                <a:latin typeface="Times New Roman" pitchFamily="18" charset="0"/>
              </a:rPr>
              <a:t>1. </a:t>
            </a:r>
            <a:r>
              <a:rPr lang="en-US" sz="5400" b="1" dirty="0" err="1">
                <a:solidFill>
                  <a:prstClr val="black"/>
                </a:solidFill>
                <a:latin typeface="Times New Roman" pitchFamily="18" charset="0"/>
              </a:rPr>
              <a:t>Đặc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điểm</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kiểu</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bài</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nghị</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luận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học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của</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bản</a:t>
            </a:r>
            <a:r>
              <a:rPr lang="en-US" sz="5400" b="1" dirty="0">
                <a:solidFill>
                  <a:prstClr val="black"/>
                </a:solidFill>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6032242" y="2743201"/>
            <a:ext cx="6690050" cy="692497"/>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defTabSz="1371600"/>
            <a:r>
              <a:rPr lang="en-US" sz="3900" b="1" dirty="0" err="1">
                <a:solidFill>
                  <a:prstClr val="black"/>
                </a:solidFill>
                <a:latin typeface="Times New Roman" panose="02020603050405020304" pitchFamily="18" charset="0"/>
                <a:cs typeface="Times New Roman" panose="02020603050405020304" pitchFamily="18" charset="0"/>
              </a:rPr>
              <a:t>Vấn</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đề</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nghị</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luận</a:t>
            </a:r>
            <a:endParaRPr lang="en-US" sz="3900" b="1"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893990" y="3913321"/>
            <a:ext cx="16530929" cy="738664"/>
          </a:xfrm>
          <a:prstGeom prst="rect">
            <a:avLst/>
          </a:prstGeom>
          <a:noFill/>
        </p:spPr>
        <p:txBody>
          <a:bodyPr wrap="square">
            <a:spAutoFit/>
          </a:bodyPr>
          <a:lstStyle/>
          <a:p>
            <a:pPr defTabSz="1371600"/>
            <a:r>
              <a:rPr lang="en-US" sz="4200" dirty="0">
                <a:solidFill>
                  <a:srgbClr val="000000"/>
                </a:solidFill>
                <a:latin typeface="Times New Roman" panose="02020603050405020304" pitchFamily="18" charset="0"/>
                <a:ea typeface="Calibri" panose="020F0502020204030204" pitchFamily="34" charset="0"/>
              </a:rPr>
              <a:t>- </a:t>
            </a:r>
            <a:r>
              <a:rPr lang="vi-VN" sz="4200" dirty="0">
                <a:solidFill>
                  <a:srgbClr val="000000"/>
                </a:solidFill>
                <a:latin typeface="Times New Roman" panose="02020603050405020304" pitchFamily="18" charset="0"/>
                <a:ea typeface="Calibri" panose="020F0502020204030204" pitchFamily="34" charset="0"/>
              </a:rPr>
              <a:t>Đặc sắc về nội dung và hình thức nghệ thuật của bài thơ “Tiếng gà trưa”.</a:t>
            </a:r>
            <a:endParaRPr lang="en-US" sz="4200" dirty="0">
              <a:solidFill>
                <a:prstClr val="black"/>
              </a:solidFill>
              <a:latin typeface="Calibri"/>
            </a:endParaRPr>
          </a:p>
        </p:txBody>
      </p:sp>
      <p:sp>
        <p:nvSpPr>
          <p:cNvPr id="9" name="TextBox 8">
            <a:extLst>
              <a:ext uri="{FF2B5EF4-FFF2-40B4-BE49-F238E27FC236}">
                <a16:creationId xmlns:a16="http://schemas.microsoft.com/office/drawing/2014/main" id="{30C5742E-B1F2-3E84-0702-C731E7599CB8}"/>
              </a:ext>
            </a:extLst>
          </p:cNvPr>
          <p:cNvSpPr txBox="1"/>
          <p:nvPr/>
        </p:nvSpPr>
        <p:spPr>
          <a:xfrm>
            <a:off x="1985672" y="5284921"/>
            <a:ext cx="11268465" cy="738664"/>
          </a:xfrm>
          <a:prstGeom prst="rect">
            <a:avLst/>
          </a:prstGeom>
          <a:noFill/>
        </p:spPr>
        <p:txBody>
          <a:bodyPr wrap="square">
            <a:spAutoFit/>
          </a:bodyPr>
          <a:lstStyle/>
          <a:p>
            <a:pPr defTabSz="1371600"/>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en-US" sz="4200" dirty="0" err="1">
                <a:solidFill>
                  <a:prstClr val="black"/>
                </a:solidFill>
                <a:latin typeface="Times New Roman" panose="02020603050405020304" pitchFamily="18" charset="0"/>
                <a:ea typeface="Calibri" panose="020F0502020204030204" pitchFamily="34" charset="0"/>
                <a:sym typeface="Wingdings" panose="05000000000000000000" pitchFamily="2" charset="2"/>
              </a:rPr>
              <a:t>Nhan</a:t>
            </a:r>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en-US" sz="4200" dirty="0" err="1">
                <a:solidFill>
                  <a:prstClr val="black"/>
                </a:solidFill>
                <a:latin typeface="Times New Roman" panose="02020603050405020304" pitchFamily="18" charset="0"/>
                <a:ea typeface="Calibri" panose="020F0502020204030204" pitchFamily="34" charset="0"/>
                <a:sym typeface="Wingdings" panose="05000000000000000000" pitchFamily="2" charset="2"/>
              </a:rPr>
              <a:t>đề</a:t>
            </a:r>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vi-VN" sz="4200" dirty="0">
                <a:solidFill>
                  <a:prstClr val="black"/>
                </a:solidFill>
                <a:latin typeface="Times New Roman" panose="02020603050405020304" pitchFamily="18" charset="0"/>
                <a:ea typeface="Calibri" panose="020F0502020204030204" pitchFamily="34" charset="0"/>
              </a:rPr>
              <a:t>Thể hiện khái quát vấn đề nghị luận</a:t>
            </a:r>
            <a:endParaRPr lang="en-US" sz="4200" dirty="0">
              <a:solidFill>
                <a:prstClr val="black"/>
              </a:solidFill>
              <a:latin typeface="Calibri"/>
            </a:endParaRPr>
          </a:p>
        </p:txBody>
      </p:sp>
    </p:spTree>
    <p:extLst>
      <p:ext uri="{BB962C8B-B14F-4D97-AF65-F5344CB8AC3E}">
        <p14:creationId xmlns:p14="http://schemas.microsoft.com/office/powerpoint/2010/main" val="476615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43812" y="0"/>
            <a:ext cx="17644188" cy="13716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1245636" y="1371600"/>
            <a:ext cx="16179282" cy="1371600"/>
          </a:xfrm>
          <a:prstGeom prst="rect">
            <a:avLst/>
          </a:prstGeom>
          <a:noFill/>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r>
              <a:rPr lang="en-US" sz="5400" b="1" dirty="0">
                <a:solidFill>
                  <a:prstClr val="black"/>
                </a:solidFill>
                <a:latin typeface="Times New Roman" pitchFamily="18" charset="0"/>
              </a:rPr>
              <a:t>1. </a:t>
            </a:r>
            <a:r>
              <a:rPr lang="en-US" sz="5400" b="1" dirty="0" err="1">
                <a:solidFill>
                  <a:prstClr val="black"/>
                </a:solidFill>
                <a:latin typeface="Times New Roman" pitchFamily="18" charset="0"/>
              </a:rPr>
              <a:t>Đặc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điểm</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kiểu</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bài</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nghị</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luận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học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của</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bản</a:t>
            </a:r>
            <a:r>
              <a:rPr lang="en-US" sz="5400" b="1" dirty="0">
                <a:solidFill>
                  <a:prstClr val="black"/>
                </a:solidFill>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6032242" y="2743201"/>
            <a:ext cx="6690050" cy="692497"/>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defTabSz="1371600"/>
            <a:r>
              <a:rPr lang="en-US" sz="3900" b="1" dirty="0" err="1">
                <a:solidFill>
                  <a:prstClr val="black"/>
                </a:solidFill>
                <a:latin typeface="Times New Roman" panose="02020603050405020304" pitchFamily="18" charset="0"/>
                <a:cs typeface="Times New Roman" panose="02020603050405020304" pitchFamily="18" charset="0"/>
              </a:rPr>
              <a:t>Vấn</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đề</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nghị</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luận</a:t>
            </a:r>
            <a:endParaRPr lang="en-US" sz="3900" b="1"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893990" y="3913321"/>
            <a:ext cx="16530929" cy="738664"/>
          </a:xfrm>
          <a:prstGeom prst="rect">
            <a:avLst/>
          </a:prstGeom>
          <a:noFill/>
        </p:spPr>
        <p:txBody>
          <a:bodyPr wrap="square">
            <a:spAutoFit/>
          </a:bodyPr>
          <a:lstStyle/>
          <a:p>
            <a:pPr defTabSz="1371600"/>
            <a:r>
              <a:rPr lang="en-US" sz="4200" dirty="0">
                <a:solidFill>
                  <a:srgbClr val="000000"/>
                </a:solidFill>
                <a:latin typeface="Times New Roman" panose="02020603050405020304" pitchFamily="18" charset="0"/>
                <a:ea typeface="Calibri" panose="020F0502020204030204" pitchFamily="34" charset="0"/>
              </a:rPr>
              <a:t>- </a:t>
            </a:r>
            <a:r>
              <a:rPr lang="vi-VN" sz="4200" dirty="0">
                <a:solidFill>
                  <a:srgbClr val="000000"/>
                </a:solidFill>
                <a:latin typeface="Times New Roman" panose="02020603050405020304" pitchFamily="18" charset="0"/>
                <a:ea typeface="Calibri" panose="020F0502020204030204" pitchFamily="34" charset="0"/>
              </a:rPr>
              <a:t>Đặc sắc về nội dung và hình thức nghệ thuật của bài thơ “Tiếng gà trưa”.</a:t>
            </a:r>
            <a:endParaRPr lang="en-US" sz="4200" dirty="0">
              <a:solidFill>
                <a:prstClr val="black"/>
              </a:solidFill>
              <a:latin typeface="Calibri"/>
            </a:endParaRPr>
          </a:p>
        </p:txBody>
      </p:sp>
      <p:sp>
        <p:nvSpPr>
          <p:cNvPr id="9" name="TextBox 8">
            <a:extLst>
              <a:ext uri="{FF2B5EF4-FFF2-40B4-BE49-F238E27FC236}">
                <a16:creationId xmlns:a16="http://schemas.microsoft.com/office/drawing/2014/main" id="{30C5742E-B1F2-3E84-0702-C731E7599CB8}"/>
              </a:ext>
            </a:extLst>
          </p:cNvPr>
          <p:cNvSpPr txBox="1"/>
          <p:nvPr/>
        </p:nvSpPr>
        <p:spPr>
          <a:xfrm>
            <a:off x="1985672" y="5284921"/>
            <a:ext cx="11268465" cy="738664"/>
          </a:xfrm>
          <a:prstGeom prst="rect">
            <a:avLst/>
          </a:prstGeom>
          <a:noFill/>
        </p:spPr>
        <p:txBody>
          <a:bodyPr wrap="square">
            <a:spAutoFit/>
          </a:bodyPr>
          <a:lstStyle/>
          <a:p>
            <a:pPr defTabSz="1371600"/>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en-US" sz="4200" dirty="0" err="1">
                <a:solidFill>
                  <a:prstClr val="black"/>
                </a:solidFill>
                <a:latin typeface="Times New Roman" panose="02020603050405020304" pitchFamily="18" charset="0"/>
                <a:ea typeface="Calibri" panose="020F0502020204030204" pitchFamily="34" charset="0"/>
                <a:sym typeface="Wingdings" panose="05000000000000000000" pitchFamily="2" charset="2"/>
              </a:rPr>
              <a:t>Nhan</a:t>
            </a:r>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en-US" sz="4200" dirty="0" err="1">
                <a:solidFill>
                  <a:prstClr val="black"/>
                </a:solidFill>
                <a:latin typeface="Times New Roman" panose="02020603050405020304" pitchFamily="18" charset="0"/>
                <a:ea typeface="Calibri" panose="020F0502020204030204" pitchFamily="34" charset="0"/>
                <a:sym typeface="Wingdings" panose="05000000000000000000" pitchFamily="2" charset="2"/>
              </a:rPr>
              <a:t>đề</a:t>
            </a:r>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vi-VN" sz="4200" dirty="0">
                <a:solidFill>
                  <a:prstClr val="black"/>
                </a:solidFill>
                <a:latin typeface="Times New Roman" panose="02020603050405020304" pitchFamily="18" charset="0"/>
                <a:ea typeface="Calibri" panose="020F0502020204030204" pitchFamily="34" charset="0"/>
              </a:rPr>
              <a:t>Thể hiện khái quát vấn đề nghị luận</a:t>
            </a:r>
            <a:endParaRPr lang="en-US" sz="4200" dirty="0">
              <a:solidFill>
                <a:prstClr val="black"/>
              </a:solidFill>
              <a:latin typeface="Calibri"/>
            </a:endParaRPr>
          </a:p>
        </p:txBody>
      </p:sp>
    </p:spTree>
    <p:extLst>
      <p:ext uri="{BB962C8B-B14F-4D97-AF65-F5344CB8AC3E}">
        <p14:creationId xmlns:p14="http://schemas.microsoft.com/office/powerpoint/2010/main" val="48522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43812" y="0"/>
            <a:ext cx="17644188" cy="13716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1245636" y="1371600"/>
            <a:ext cx="16179282" cy="1371600"/>
          </a:xfrm>
          <a:prstGeom prst="rect">
            <a:avLst/>
          </a:prstGeom>
          <a:noFill/>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r>
              <a:rPr lang="en-US" sz="5400" b="1" dirty="0">
                <a:solidFill>
                  <a:prstClr val="black"/>
                </a:solidFill>
                <a:latin typeface="Times New Roman" pitchFamily="18" charset="0"/>
              </a:rPr>
              <a:t>1. </a:t>
            </a:r>
            <a:r>
              <a:rPr lang="en-US" sz="5400" b="1" dirty="0" err="1">
                <a:solidFill>
                  <a:prstClr val="black"/>
                </a:solidFill>
                <a:latin typeface="Times New Roman" pitchFamily="18" charset="0"/>
              </a:rPr>
              <a:t>Đặc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điểm</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kiểu</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bài</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nghị</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luận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học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của</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bản</a:t>
            </a:r>
            <a:r>
              <a:rPr lang="en-US" sz="5400" b="1" dirty="0">
                <a:solidFill>
                  <a:prstClr val="black"/>
                </a:solidFill>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6032242" y="2743201"/>
            <a:ext cx="6690050" cy="692497"/>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defTabSz="1371600"/>
            <a:r>
              <a:rPr lang="en-US" sz="3900" b="1" dirty="0" err="1">
                <a:solidFill>
                  <a:prstClr val="black"/>
                </a:solidFill>
                <a:latin typeface="Times New Roman" panose="02020603050405020304" pitchFamily="18" charset="0"/>
                <a:cs typeface="Times New Roman" panose="02020603050405020304" pitchFamily="18" charset="0"/>
              </a:rPr>
              <a:t>Mục</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đích</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nghị</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luận</a:t>
            </a:r>
            <a:endParaRPr lang="en-US" sz="3900" b="1"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893990" y="3913321"/>
            <a:ext cx="16530929" cy="2031325"/>
          </a:xfrm>
          <a:prstGeom prst="rect">
            <a:avLst/>
          </a:prstGeom>
          <a:noFill/>
        </p:spPr>
        <p:txBody>
          <a:bodyPr wrap="square">
            <a:spAutoFit/>
          </a:bodyPr>
          <a:lstStyle/>
          <a:p>
            <a:pPr algn="just" defTabSz="1371600"/>
            <a:r>
              <a:rPr lang="en-US" sz="4200" dirty="0">
                <a:solidFill>
                  <a:srgbClr val="000000"/>
                </a:solidFill>
                <a:latin typeface="Times New Roman" panose="02020603050405020304" pitchFamily="18" charset="0"/>
                <a:ea typeface="Calibri" panose="020F0502020204030204" pitchFamily="34" charset="0"/>
              </a:rPr>
              <a:t>- </a:t>
            </a:r>
            <a:r>
              <a:rPr lang="vi-VN" sz="4200" dirty="0">
                <a:solidFill>
                  <a:srgbClr val="000000"/>
                </a:solidFill>
                <a:latin typeface="Times New Roman" panose="02020603050405020304" pitchFamily="18" charset="0"/>
                <a:ea typeface="Calibri" panose="020F0502020204030204" pitchFamily="34" charset="0"/>
              </a:rPr>
              <a:t>Giúp người đọc hiểu được sự độc đáo nghệ thuật (ngôn từ, biện pháp tu từ, nhịp điệu) và nét đặc sắc nội dung (tình cảm bà cháu, tình cảm gia đình, tình yêu quê hương đất nước) của bài thơ “Tiếng gà trưa”. </a:t>
            </a:r>
            <a:endParaRPr lang="en-US" sz="4200" dirty="0">
              <a:solidFill>
                <a:prstClr val="black"/>
              </a:solidFill>
              <a:latin typeface="Calibri"/>
            </a:endParaRPr>
          </a:p>
        </p:txBody>
      </p:sp>
      <p:sp>
        <p:nvSpPr>
          <p:cNvPr id="9" name="TextBox 8">
            <a:extLst>
              <a:ext uri="{FF2B5EF4-FFF2-40B4-BE49-F238E27FC236}">
                <a16:creationId xmlns:a16="http://schemas.microsoft.com/office/drawing/2014/main" id="{30C5742E-B1F2-3E84-0702-C731E7599CB8}"/>
              </a:ext>
            </a:extLst>
          </p:cNvPr>
          <p:cNvSpPr txBox="1"/>
          <p:nvPr/>
        </p:nvSpPr>
        <p:spPr>
          <a:xfrm>
            <a:off x="1287624" y="6495355"/>
            <a:ext cx="16179282" cy="1384995"/>
          </a:xfrm>
          <a:prstGeom prst="rect">
            <a:avLst/>
          </a:prstGeom>
          <a:noFill/>
        </p:spPr>
        <p:txBody>
          <a:bodyPr wrap="square">
            <a:spAutoFit/>
          </a:bodyPr>
          <a:lstStyle/>
          <a:p>
            <a:pPr algn="just" defTabSz="1371600"/>
            <a:r>
              <a:rPr lang="en-US" sz="4200" dirty="0">
                <a:solidFill>
                  <a:prstClr val="black"/>
                </a:solidFill>
                <a:latin typeface="Times New Roman" panose="02020603050405020304" pitchFamily="18" charset="0"/>
                <a:ea typeface="Calibri" panose="020F0502020204030204" pitchFamily="34" charset="0"/>
                <a:sym typeface="Wingdings" panose="05000000000000000000" pitchFamily="2" charset="2"/>
              </a:rPr>
              <a:t> </a:t>
            </a:r>
            <a:r>
              <a:rPr lang="en-US" sz="4200" dirty="0">
                <a:solidFill>
                  <a:srgbClr val="000000"/>
                </a:solidFill>
                <a:latin typeface="Times New Roman" panose="02020603050405020304" pitchFamily="18" charset="0"/>
                <a:ea typeface="Calibri" panose="020F0502020204030204" pitchFamily="34" charset="0"/>
              </a:rPr>
              <a:t>K</a:t>
            </a:r>
            <a:r>
              <a:rPr lang="vi-VN" sz="4200" dirty="0">
                <a:solidFill>
                  <a:srgbClr val="000000"/>
                </a:solidFill>
                <a:latin typeface="Times New Roman" panose="02020603050405020304" pitchFamily="18" charset="0"/>
                <a:ea typeface="Calibri" panose="020F0502020204030204" pitchFamily="34" charset="0"/>
              </a:rPr>
              <a:t>hơi gợi và bồi dưỡng cho người người đọc tình yêu đối với tác phẩm văn chương và tình cảm gia đình cao quý,</a:t>
            </a:r>
            <a:endParaRPr lang="en-US" sz="4200" dirty="0">
              <a:solidFill>
                <a:prstClr val="black"/>
              </a:solidFill>
              <a:latin typeface="Calibri"/>
            </a:endParaRPr>
          </a:p>
        </p:txBody>
      </p:sp>
    </p:spTree>
    <p:extLst>
      <p:ext uri="{BB962C8B-B14F-4D97-AF65-F5344CB8AC3E}">
        <p14:creationId xmlns:p14="http://schemas.microsoft.com/office/powerpoint/2010/main" val="2942943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43812" y="0"/>
            <a:ext cx="17644188" cy="13716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1245636" y="1371600"/>
            <a:ext cx="16179282" cy="1371600"/>
          </a:xfrm>
          <a:prstGeom prst="rect">
            <a:avLst/>
          </a:prstGeom>
          <a:noFill/>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371600"/>
            <a:r>
              <a:rPr lang="en-US" sz="5400" b="1" dirty="0">
                <a:solidFill>
                  <a:prstClr val="black"/>
                </a:solidFill>
                <a:latin typeface="Times New Roman" pitchFamily="18" charset="0"/>
              </a:rPr>
              <a:t>1. </a:t>
            </a:r>
            <a:r>
              <a:rPr lang="en-US" sz="5400" b="1" dirty="0" err="1">
                <a:solidFill>
                  <a:prstClr val="black"/>
                </a:solidFill>
                <a:latin typeface="Times New Roman" pitchFamily="18" charset="0"/>
              </a:rPr>
              <a:t>Đặc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điểm</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kiểu</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bài</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nghị</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luận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học</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của</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văn</a:t>
            </a:r>
            <a:r>
              <a:rPr lang="en-US" sz="5400" b="1" dirty="0">
                <a:solidFill>
                  <a:prstClr val="black"/>
                </a:solidFill>
                <a:latin typeface="Times New Roman" pitchFamily="18" charset="0"/>
              </a:rPr>
              <a:t> </a:t>
            </a:r>
            <a:r>
              <a:rPr lang="en-US" sz="5400" b="1" dirty="0" err="1">
                <a:solidFill>
                  <a:prstClr val="black"/>
                </a:solidFill>
                <a:latin typeface="Times New Roman" pitchFamily="18" charset="0"/>
              </a:rPr>
              <a:t>bản</a:t>
            </a:r>
            <a:r>
              <a:rPr lang="en-US" sz="5400" b="1" dirty="0">
                <a:solidFill>
                  <a:prstClr val="black"/>
                </a:solidFill>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6032242" y="2743200"/>
            <a:ext cx="6690050" cy="692497"/>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defTabSz="1371600"/>
            <a:r>
              <a:rPr lang="en-US" sz="3900" b="1" dirty="0" err="1">
                <a:solidFill>
                  <a:prstClr val="black"/>
                </a:solidFill>
                <a:latin typeface="Times New Roman" panose="02020603050405020304" pitchFamily="18" charset="0"/>
                <a:cs typeface="Times New Roman" panose="02020603050405020304" pitchFamily="18" charset="0"/>
              </a:rPr>
              <a:t>Phương</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pháp</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nghị</a:t>
            </a:r>
            <a:r>
              <a:rPr lang="en-US" sz="3900" b="1" dirty="0">
                <a:solidFill>
                  <a:prstClr val="black"/>
                </a:solidFill>
                <a:latin typeface="Times New Roman" panose="02020603050405020304" pitchFamily="18" charset="0"/>
                <a:cs typeface="Times New Roman" panose="02020603050405020304" pitchFamily="18" charset="0"/>
              </a:rPr>
              <a:t> </a:t>
            </a:r>
            <a:r>
              <a:rPr lang="en-US" sz="3900" b="1" dirty="0" err="1">
                <a:solidFill>
                  <a:prstClr val="black"/>
                </a:solidFill>
                <a:latin typeface="Times New Roman" panose="02020603050405020304" pitchFamily="18" charset="0"/>
                <a:cs typeface="Times New Roman" panose="02020603050405020304" pitchFamily="18" charset="0"/>
              </a:rPr>
              <a:t>luận</a:t>
            </a:r>
            <a:endParaRPr lang="en-US" sz="3900" b="1"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893990" y="4114801"/>
            <a:ext cx="16530929" cy="738664"/>
          </a:xfrm>
          <a:prstGeom prst="rect">
            <a:avLst/>
          </a:prstGeom>
          <a:noFill/>
        </p:spPr>
        <p:txBody>
          <a:bodyPr wrap="square">
            <a:spAutoFit/>
          </a:bodyPr>
          <a:lstStyle/>
          <a:p>
            <a:pPr defTabSz="1371600"/>
            <a:r>
              <a:rPr lang="en-US" sz="4200" dirty="0">
                <a:solidFill>
                  <a:srgbClr val="000000"/>
                </a:solidFill>
                <a:latin typeface="Times New Roman" panose="02020603050405020304" pitchFamily="18" charset="0"/>
                <a:ea typeface="Calibri" panose="020F0502020204030204" pitchFamily="34" charset="0"/>
              </a:rPr>
              <a:t>- N</a:t>
            </a:r>
            <a:r>
              <a:rPr lang="vi-VN" sz="4200" dirty="0">
                <a:solidFill>
                  <a:srgbClr val="000000"/>
                </a:solidFill>
                <a:latin typeface="Times New Roman" panose="02020603050405020304" pitchFamily="18" charset="0"/>
                <a:ea typeface="Calibri" panose="020F0502020204030204" pitchFamily="34" charset="0"/>
              </a:rPr>
              <a:t>gười viết đưa ra lí lẽ và bằng chứng để làm sáng tỏ cho ý kiến.</a:t>
            </a:r>
            <a:endParaRPr lang="en-US" sz="4200" dirty="0">
              <a:solidFill>
                <a:prstClr val="black"/>
              </a:solidFill>
              <a:latin typeface="Calibri"/>
            </a:endParaRPr>
          </a:p>
        </p:txBody>
      </p:sp>
    </p:spTree>
    <p:extLst>
      <p:ext uri="{BB962C8B-B14F-4D97-AF65-F5344CB8AC3E}">
        <p14:creationId xmlns:p14="http://schemas.microsoft.com/office/powerpoint/2010/main" val="1180396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10"/>
          <a:stretch>
            <a:fillRect/>
          </a:stretch>
        </p:blipFill>
        <p:spPr>
          <a:xfrm>
            <a:off x="15609045" y="2586351"/>
            <a:ext cx="3514897" cy="4532424"/>
          </a:xfrm>
          <a:prstGeom prst="rect">
            <a:avLst/>
          </a:prstGeom>
        </p:spPr>
      </p:pic>
      <p:grpSp>
        <p:nvGrpSpPr>
          <p:cNvPr id="5" name="Group 5"/>
          <p:cNvGrpSpPr/>
          <p:nvPr/>
        </p:nvGrpSpPr>
        <p:grpSpPr>
          <a:xfrm>
            <a:off x="1840155" y="5143500"/>
            <a:ext cx="14606056" cy="5399585"/>
            <a:chOff x="-3810" y="0"/>
            <a:chExt cx="11355439" cy="4197893"/>
          </a:xfrm>
        </p:grpSpPr>
        <p:sp>
          <p:nvSpPr>
            <p:cNvPr id="6" name="Freeform 6"/>
            <p:cNvSpPr/>
            <p:nvPr/>
          </p:nvSpPr>
          <p:spPr>
            <a:xfrm>
              <a:off x="10160" y="16510"/>
              <a:ext cx="11326229" cy="3819592"/>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898456" y="2192741"/>
            <a:ext cx="12320650" cy="1231106"/>
          </a:xfrm>
          <a:prstGeom prst="rect">
            <a:avLst/>
          </a:prstGeom>
        </p:spPr>
        <p:txBody>
          <a:bodyPr lIns="0" tIns="0" rIns="0" bIns="0" rtlCol="0" anchor="t">
            <a:spAutoFit/>
          </a:bodyPr>
          <a:lstStyle/>
          <a:p>
            <a:pPr marL="0" lvl="0" indent="0" algn="ctr">
              <a:spcBef>
                <a:spcPct val="0"/>
              </a:spcBef>
            </a:pPr>
            <a:r>
              <a:rPr lang="en-US" sz="8000" b="1" dirty="0">
                <a:solidFill>
                  <a:srgbClr val="2E2E2E"/>
                </a:solidFill>
                <a:latin typeface="Times New Roman" panose="02020603050405020304" pitchFamily="18" charset="0"/>
                <a:cs typeface="Times New Roman" panose="02020603050405020304" pitchFamily="18" charset="0"/>
              </a:rPr>
              <a:t>LUYỆN TẬP + VẬN DỤNG</a:t>
            </a:r>
            <a:endParaRPr lang="en-US" sz="8000" b="1" u="none" dirty="0">
              <a:solidFill>
                <a:srgbClr val="2E2E2E"/>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5675">
            <a:off x="16774048" y="84758"/>
            <a:ext cx="2234134" cy="2044233"/>
          </a:xfrm>
          <a:prstGeom prst="rect">
            <a:avLst/>
          </a:prstGeom>
        </p:spPr>
      </p:pic>
      <p:sp>
        <p:nvSpPr>
          <p:cNvPr id="24" name="TextBox 23">
            <a:extLst>
              <a:ext uri="{FF2B5EF4-FFF2-40B4-BE49-F238E27FC236}">
                <a16:creationId xmlns:a16="http://schemas.microsoft.com/office/drawing/2014/main" id="{EBAF27EC-9E3F-9D63-F0B3-92210C7278D8}"/>
              </a:ext>
            </a:extLst>
          </p:cNvPr>
          <p:cNvSpPr txBox="1"/>
          <p:nvPr/>
        </p:nvSpPr>
        <p:spPr>
          <a:xfrm>
            <a:off x="2193576" y="5414193"/>
            <a:ext cx="14195347" cy="3416320"/>
          </a:xfrm>
          <a:prstGeom prst="rect">
            <a:avLst/>
          </a:prstGeom>
          <a:noFill/>
        </p:spPr>
        <p:txBody>
          <a:bodyPr wrap="square">
            <a:spAutoFit/>
          </a:bodyPr>
          <a:lstStyle/>
          <a:p>
            <a:r>
              <a:rPr lang="en-US" sz="7200" i="1" dirty="0" err="1">
                <a:solidFill>
                  <a:srgbClr val="C00000"/>
                </a:solidFill>
                <a:latin typeface="Times New Roman" panose="02020603050405020304" pitchFamily="18" charset="0"/>
                <a:cs typeface="Times New Roman" panose="02020603050405020304" pitchFamily="18" charset="0"/>
              </a:rPr>
              <a:t>Hãy</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vẽ</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sơ</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dồ</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tư</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duy</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về</a:t>
            </a:r>
            <a:r>
              <a:rPr lang="en-US" sz="7200" i="1" dirty="0">
                <a:solidFill>
                  <a:srgbClr val="C00000"/>
                </a:solidFill>
                <a:latin typeface="Times New Roman" panose="02020603050405020304" pitchFamily="18" charset="0"/>
                <a:cs typeface="Times New Roman" panose="02020603050405020304" pitchFamily="18" charset="0"/>
              </a:rPr>
              <a:t> </a:t>
            </a:r>
            <a:r>
              <a:rPr lang="vi-VN" sz="7200" i="1" dirty="0">
                <a:solidFill>
                  <a:srgbClr val="C00000"/>
                </a:solidFill>
                <a:latin typeface="Times New Roman" panose="02020603050405020304" pitchFamily="18" charset="0"/>
                <a:cs typeface="Times New Roman" panose="02020603050405020304" pitchFamily="18" charset="0"/>
              </a:rPr>
              <a:t>Đặc điểm </a:t>
            </a:r>
            <a:r>
              <a:rPr lang="en-US" sz="7200" i="1" dirty="0" err="1">
                <a:solidFill>
                  <a:srgbClr val="C00000"/>
                </a:solidFill>
                <a:latin typeface="Times New Roman" panose="02020603050405020304" pitchFamily="18" charset="0"/>
                <a:cs typeface="Times New Roman" panose="02020603050405020304" pitchFamily="18" charset="0"/>
              </a:rPr>
              <a:t>thể</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loại</a:t>
            </a:r>
            <a:r>
              <a:rPr lang="en-US" sz="7200" i="1" dirty="0">
                <a:solidFill>
                  <a:srgbClr val="C00000"/>
                </a:solidFill>
                <a:latin typeface="Times New Roman" panose="02020603050405020304" pitchFamily="18" charset="0"/>
                <a:cs typeface="Times New Roman" panose="02020603050405020304" pitchFamily="18" charset="0"/>
              </a:rPr>
              <a:t> </a:t>
            </a:r>
            <a:r>
              <a:rPr lang="vi-VN" sz="7200" i="1" dirty="0">
                <a:solidFill>
                  <a:srgbClr val="C00000"/>
                </a:solidFill>
                <a:latin typeface="Times New Roman" panose="02020603050405020304" pitchFamily="18" charset="0"/>
                <a:cs typeface="Times New Roman" panose="02020603050405020304" pitchFamily="18" charset="0"/>
              </a:rPr>
              <a:t>nghị luận văn học </a:t>
            </a:r>
            <a:r>
              <a:rPr lang="en-US" sz="7200" i="1" dirty="0">
                <a:solidFill>
                  <a:srgbClr val="C00000"/>
                </a:solidFill>
                <a:latin typeface="Times New Roman" panose="02020603050405020304" pitchFamily="18" charset="0"/>
                <a:cs typeface="Times New Roman" panose="02020603050405020304" pitchFamily="18" charset="0"/>
              </a:rPr>
              <a:t>(</a:t>
            </a:r>
            <a:r>
              <a:rPr lang="en-US" sz="7200" i="1" dirty="0" err="1">
                <a:solidFill>
                  <a:srgbClr val="C00000"/>
                </a:solidFill>
                <a:latin typeface="Times New Roman" panose="02020603050405020304" pitchFamily="18" charset="0"/>
                <a:cs typeface="Times New Roman" panose="02020603050405020304" pitchFamily="18" charset="0"/>
              </a:rPr>
              <a:t>dựa</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vào</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nọi</a:t>
            </a:r>
            <a:r>
              <a:rPr lang="en-US" sz="7200" i="1" dirty="0">
                <a:solidFill>
                  <a:srgbClr val="C00000"/>
                </a:solidFill>
                <a:latin typeface="Times New Roman" panose="02020603050405020304" pitchFamily="18" charset="0"/>
                <a:cs typeface="Times New Roman" panose="02020603050405020304" pitchFamily="18" charset="0"/>
              </a:rPr>
              <a:t> dung </a:t>
            </a:r>
            <a:r>
              <a:rPr lang="en-US" sz="7200" i="1" dirty="0" err="1">
                <a:solidFill>
                  <a:srgbClr val="C00000"/>
                </a:solidFill>
                <a:latin typeface="Times New Roman" panose="02020603050405020304" pitchFamily="18" charset="0"/>
                <a:cs typeface="Times New Roman" panose="02020603050405020304" pitchFamily="18" charset="0"/>
              </a:rPr>
              <a:t>phần</a:t>
            </a:r>
            <a:r>
              <a:rPr lang="en-US" sz="7200" i="1" dirty="0">
                <a:solidFill>
                  <a:srgbClr val="C00000"/>
                </a:solidFill>
                <a:latin typeface="Times New Roman" panose="02020603050405020304" pitchFamily="18" charset="0"/>
                <a:cs typeface="Times New Roman" panose="02020603050405020304" pitchFamily="18" charset="0"/>
              </a:rPr>
              <a:t> 1- </a:t>
            </a:r>
            <a:r>
              <a:rPr lang="en-US" sz="7200" i="1" dirty="0" err="1">
                <a:solidFill>
                  <a:srgbClr val="C00000"/>
                </a:solidFill>
                <a:latin typeface="Times New Roman" panose="02020603050405020304" pitchFamily="18" charset="0"/>
                <a:cs typeface="Times New Roman" panose="02020603050405020304" pitchFamily="18" charset="0"/>
              </a:rPr>
              <a:t>Tìm</a:t>
            </a:r>
            <a:r>
              <a:rPr lang="en-US" sz="7200" i="1" dirty="0">
                <a:solidFill>
                  <a:srgbClr val="C00000"/>
                </a:solidFill>
                <a:latin typeface="Times New Roman" panose="02020603050405020304" pitchFamily="18" charset="0"/>
                <a:cs typeface="Times New Roman" panose="02020603050405020304" pitchFamily="18" charset="0"/>
              </a:rPr>
              <a:t> </a:t>
            </a:r>
            <a:r>
              <a:rPr lang="en-US" sz="7200" i="1" dirty="0" err="1">
                <a:solidFill>
                  <a:srgbClr val="C00000"/>
                </a:solidFill>
                <a:latin typeface="Times New Roman" panose="02020603050405020304" pitchFamily="18" charset="0"/>
                <a:cs typeface="Times New Roman" panose="02020603050405020304" pitchFamily="18" charset="0"/>
              </a:rPr>
              <a:t>hiểu</a:t>
            </a:r>
            <a:r>
              <a:rPr lang="en-US" sz="7200" i="1" dirty="0">
                <a:solidFill>
                  <a:srgbClr val="C00000"/>
                </a:solidFill>
                <a:latin typeface="Times New Roman" panose="02020603050405020304" pitchFamily="18" charset="0"/>
                <a:cs typeface="Times New Roman" panose="02020603050405020304" pitchFamily="18" charset="0"/>
              </a:rPr>
              <a:t> chi </a:t>
            </a:r>
            <a:r>
              <a:rPr lang="en-US" sz="7200" i="1" dirty="0" err="1">
                <a:solidFill>
                  <a:srgbClr val="C00000"/>
                </a:solidFill>
                <a:latin typeface="Times New Roman" panose="02020603050405020304" pitchFamily="18" charset="0"/>
                <a:cs typeface="Times New Roman" panose="02020603050405020304" pitchFamily="18" charset="0"/>
              </a:rPr>
              <a:t>tiết</a:t>
            </a:r>
            <a:r>
              <a:rPr lang="en-US" sz="7200" i="1"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8607637"/>
            <a:ext cx="18288000" cy="3168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14"/>
          <a:stretch>
            <a:fillRect/>
          </a:stretch>
        </p:blipFill>
        <p:spPr>
          <a:xfrm>
            <a:off x="13578319" y="1028700"/>
            <a:ext cx="5792797" cy="8401050"/>
          </a:xfrm>
          <a:prstGeom prst="rect">
            <a:avLst/>
          </a:prstGeom>
        </p:spPr>
      </p:pic>
      <p:sp>
        <p:nvSpPr>
          <p:cNvPr id="4" name="TextBox 4"/>
          <p:cNvSpPr txBox="1"/>
          <p:nvPr/>
        </p:nvSpPr>
        <p:spPr>
          <a:xfrm>
            <a:off x="930884" y="349905"/>
            <a:ext cx="10620441" cy="3693319"/>
          </a:xfrm>
          <a:prstGeom prst="rect">
            <a:avLst/>
          </a:prstGeom>
        </p:spPr>
        <p:txBody>
          <a:bodyPr lIns="0" tIns="0" rIns="0" bIns="0" rtlCol="0" anchor="t">
            <a:spAutoFit/>
          </a:bodyPr>
          <a:lstStyle/>
          <a:p>
            <a:pPr marL="0" lvl="0" indent="0" algn="l">
              <a:lnSpc>
                <a:spcPts val="14400"/>
              </a:lnSpc>
              <a:spcBef>
                <a:spcPct val="0"/>
              </a:spcBef>
            </a:pPr>
            <a:r>
              <a:rPr lang="en-US" sz="6600" b="1" dirty="0">
                <a:latin typeface="Times New Roman" panose="02020603050405020304" pitchFamily="18" charset="0"/>
                <a:cs typeface="Times New Roman" panose="02020603050405020304" pitchFamily="18" charset="0"/>
              </a:rPr>
              <a:t>HƯỚNG DẪN VỀ NHÀ:</a:t>
            </a:r>
          </a:p>
          <a:p>
            <a:pPr marL="0" lvl="0" indent="0" algn="l">
              <a:lnSpc>
                <a:spcPts val="14400"/>
              </a:lnSpc>
              <a:spcBef>
                <a:spcPct val="0"/>
              </a:spcBef>
            </a:pPr>
            <a:endParaRPr lang="en-US" sz="14400" b="1" u="none" dirty="0">
              <a:solidFill>
                <a:srgbClr val="F28495"/>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4696"/>
          <a:stretch>
            <a:fillRect/>
          </a:stretch>
        </p:blipFill>
        <p:spPr>
          <a:xfrm>
            <a:off x="15585093" y="4127271"/>
            <a:ext cx="4158911" cy="530247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6140"/>
          <a:stretch>
            <a:fillRect/>
          </a:stretch>
        </p:blipFill>
        <p:spPr>
          <a:xfrm>
            <a:off x="10952781" y="3349642"/>
            <a:ext cx="5308225" cy="693735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8113122"/>
            <a:ext cx="1503464" cy="1383187"/>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16537">
            <a:off x="3553581" y="8172327"/>
            <a:ext cx="1502579" cy="1374860"/>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09875" y="8113122"/>
            <a:ext cx="1539011" cy="1383187"/>
          </a:xfrm>
          <a:prstGeom prst="rect">
            <a:avLst/>
          </a:prstGeom>
        </p:spPr>
      </p:pic>
      <p:sp>
        <p:nvSpPr>
          <p:cNvPr id="5" name="Rectangle 4"/>
          <p:cNvSpPr/>
          <p:nvPr/>
        </p:nvSpPr>
        <p:spPr>
          <a:xfrm>
            <a:off x="667043" y="2566900"/>
            <a:ext cx="11148122" cy="5232202"/>
          </a:xfrm>
          <a:prstGeom prst="rect">
            <a:avLst/>
          </a:prstGeom>
        </p:spPr>
        <p:txBody>
          <a:bodyPr wrap="square">
            <a:spAutoFit/>
          </a:bodyPr>
          <a:lstStyle/>
          <a:p>
            <a:pPr algn="just">
              <a:spcBef>
                <a:spcPts val="600"/>
              </a:spcBef>
              <a:spcAft>
                <a:spcPts val="600"/>
              </a:spcAft>
            </a:pPr>
            <a:r>
              <a:rPr lang="vi-VN"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Xem</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lại</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nội</a:t>
            </a:r>
            <a:r>
              <a:rPr lang="en-US" sz="5400" dirty="0">
                <a:solidFill>
                  <a:srgbClr val="000000"/>
                </a:solidFill>
                <a:latin typeface="Times New Roman" panose="02020603050405020304" pitchFamily="18" charset="0"/>
                <a:ea typeface="Times New Roman" panose="02020603050405020304" pitchFamily="18" charset="0"/>
              </a:rPr>
              <a:t> dung </a:t>
            </a:r>
            <a:r>
              <a:rPr lang="en-US" sz="5400" dirty="0" err="1">
                <a:solidFill>
                  <a:srgbClr val="000000"/>
                </a:solidFill>
                <a:latin typeface="Times New Roman" panose="02020603050405020304" pitchFamily="18" charset="0"/>
                <a:ea typeface="Times New Roman" panose="02020603050405020304" pitchFamily="18" charset="0"/>
              </a:rPr>
              <a:t>kiến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thức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đã</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học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Hoàn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thiện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các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bài</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tập</a:t>
            </a:r>
            <a:r>
              <a:rPr lang="en-US" sz="5400" dirty="0">
                <a:solidFill>
                  <a:srgbClr val="000000"/>
                </a:solidFill>
                <a:latin typeface="Times New Roman" panose="02020603050405020304" pitchFamily="18" charset="0"/>
                <a:ea typeface="Times New Roman" panose="02020603050405020304" pitchFamily="18" charset="0"/>
              </a:rPr>
              <a:t>.</a:t>
            </a:r>
            <a:endParaRPr lang="en-US" sz="54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Chuẩn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bị</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cho</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bài</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sau</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a:latin typeface="Times New Roman" panose="02020603050405020304" pitchFamily="18" charset="0"/>
                <a:ea typeface="Calibri" panose="020F0502020204030204" pitchFamily="34" charset="0"/>
              </a:rPr>
              <a:t>V</a:t>
            </a:r>
            <a:r>
              <a:rPr lang="vi-VN" sz="5400" dirty="0">
                <a:latin typeface="Times New Roman" panose="02020603050405020304" pitchFamily="18" charset="0"/>
                <a:ea typeface="Calibri" panose="020F0502020204030204" pitchFamily="34" charset="0"/>
              </a:rPr>
              <a:t>ẻ đẹp của bài thơ “</a:t>
            </a:r>
            <a:r>
              <a:rPr lang="en-US" sz="5400" dirty="0">
                <a:latin typeface="Times New Roman" panose="02020603050405020304" pitchFamily="18" charset="0"/>
                <a:ea typeface="Calibri" panose="020F0502020204030204" pitchFamily="34" charset="0"/>
              </a:rPr>
              <a:t>T</a:t>
            </a:r>
            <a:r>
              <a:rPr lang="vi-VN" sz="5400" dirty="0">
                <a:latin typeface="Times New Roman" panose="02020603050405020304" pitchFamily="18" charset="0"/>
                <a:ea typeface="Calibri" panose="020F0502020204030204" pitchFamily="34" charset="0"/>
              </a:rPr>
              <a:t>iếng gà trưa”</a:t>
            </a:r>
            <a:r>
              <a:rPr lang="vi-VN" sz="5400" dirty="0">
                <a:solidFill>
                  <a:srgbClr val="000000"/>
                </a:solidFill>
                <a:latin typeface="Times New Roman" panose="02020603050405020304" pitchFamily="18" charset="0"/>
                <a:ea typeface="Times New Roman" panose="02020603050405020304" pitchFamily="18" charset="0"/>
              </a:rPr>
              <a:t> </a:t>
            </a:r>
            <a:r>
              <a:rPr lang="en-US" sz="5400" dirty="0">
                <a:solidFill>
                  <a:srgbClr val="000000"/>
                </a:solidFill>
                <a:latin typeface="Times New Roman" panose="02020603050405020304" pitchFamily="18" charset="0"/>
                <a:ea typeface="Times New Roman" panose="02020603050405020304" pitchFamily="18" charset="0"/>
              </a:rPr>
              <a:t>(</a:t>
            </a:r>
            <a:r>
              <a:rPr lang="en-US" sz="5400" dirty="0" err="1">
                <a:solidFill>
                  <a:srgbClr val="000000"/>
                </a:solidFill>
                <a:latin typeface="Times New Roman" panose="02020603050405020304" pitchFamily="18" charset="0"/>
                <a:ea typeface="Times New Roman" panose="02020603050405020304" pitchFamily="18" charset="0"/>
              </a:rPr>
              <a:t>trả</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lời</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các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câu</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hỏi</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ngữ</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liệu</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trong</a:t>
            </a:r>
            <a:r>
              <a:rPr lang="en-US" sz="5400" dirty="0">
                <a:solidFill>
                  <a:srgbClr val="000000"/>
                </a:solidFill>
                <a:latin typeface="Times New Roman" panose="02020603050405020304" pitchFamily="18" charset="0"/>
                <a:ea typeface="Times New Roman" panose="02020603050405020304" pitchFamily="18" charset="0"/>
              </a:rPr>
              <a:t> SGK), </a:t>
            </a:r>
            <a:r>
              <a:rPr lang="en-US" sz="5400" dirty="0" err="1">
                <a:solidFill>
                  <a:srgbClr val="000000"/>
                </a:solidFill>
                <a:latin typeface="Times New Roman" panose="02020603050405020304" pitchFamily="18" charset="0"/>
                <a:ea typeface="Times New Roman" panose="02020603050405020304" pitchFamily="18" charset="0"/>
              </a:rPr>
              <a:t>thực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hiện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chuẩn</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bị</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theo</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các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phiếu</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học</a:t>
            </a:r>
            <a:r>
              <a:rPr lang="en-US" sz="5400" dirty="0">
                <a:solidFill>
                  <a:srgbClr val="000000"/>
                </a:solidFill>
                <a:latin typeface="Times New Roman" panose="02020603050405020304" pitchFamily="18" charset="0"/>
                <a:ea typeface="Times New Roman" panose="02020603050405020304" pitchFamily="18" charset="0"/>
              </a:rPr>
              <a:t> </a:t>
            </a:r>
            <a:r>
              <a:rPr lang="en-US" sz="5400" dirty="0" err="1">
                <a:solidFill>
                  <a:srgbClr val="000000"/>
                </a:solidFill>
                <a:latin typeface="Times New Roman" panose="02020603050405020304" pitchFamily="18" charset="0"/>
                <a:ea typeface="Times New Roman" panose="02020603050405020304" pitchFamily="18" charset="0"/>
              </a:rPr>
              <a:t>tập</a:t>
            </a:r>
            <a:r>
              <a:rPr lang="en-US" sz="5400" dirty="0">
                <a:solidFill>
                  <a:srgbClr val="000000"/>
                </a:solidFill>
                <a:latin typeface="Times New Roman" panose="02020603050405020304" pitchFamily="18" charset="0"/>
                <a:ea typeface="Times New Roman" panose="02020603050405020304" pitchFamily="18" charset="0"/>
              </a:rPr>
              <a:t>. </a:t>
            </a:r>
            <a:endParaRPr lang="en-US" sz="5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19147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96411" y="4335950"/>
            <a:ext cx="6133823"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6672">
            <a:off x="13579078" y="3602562"/>
            <a:ext cx="2505011" cy="162683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0225">
            <a:off x="2669647" y="3075177"/>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268338" y="6248888"/>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3911252" y="3251059"/>
            <a:ext cx="10465496" cy="2462213"/>
          </a:xfrm>
          <a:prstGeom prst="rect">
            <a:avLst/>
          </a:prstGeom>
        </p:spPr>
        <p:txBody>
          <a:bodyPr wrap="square" lIns="0" tIns="0" rIns="0" bIns="0" rtlCol="0" anchor="t">
            <a:spAutoFit/>
          </a:bodyPr>
          <a:lstStyle/>
          <a:p>
            <a:pPr algn="ctr">
              <a:lnSpc>
                <a:spcPts val="9581"/>
              </a:lnSpc>
            </a:pPr>
            <a:r>
              <a:rPr lang="en-US" sz="9581" b="1" i="1" dirty="0" err="1">
                <a:solidFill>
                  <a:srgbClr val="4F3B20"/>
                </a:solidFill>
                <a:latin typeface="Times New Roman" panose="02020603050405020304" pitchFamily="18" charset="0"/>
                <a:cs typeface="Times New Roman" panose="02020603050405020304" pitchFamily="18" charset="0"/>
              </a:rPr>
              <a:t>Chào</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mừng</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các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em</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học</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sinh</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yêu</a:t>
            </a:r>
            <a:r>
              <a:rPr lang="en-US" sz="9581" b="1" i="1" dirty="0">
                <a:solidFill>
                  <a:srgbClr val="4F3B20"/>
                </a:solidFill>
                <a:latin typeface="Times New Roman" panose="02020603050405020304" pitchFamily="18" charset="0"/>
                <a:cs typeface="Times New Roman" panose="02020603050405020304" pitchFamily="18" charset="0"/>
              </a:rPr>
              <a:t> </a:t>
            </a:r>
            <a:r>
              <a:rPr lang="en-US" sz="9581" b="1" i="1" dirty="0" err="1">
                <a:solidFill>
                  <a:srgbClr val="4F3B20"/>
                </a:solidFill>
                <a:latin typeface="Times New Roman" panose="02020603050405020304" pitchFamily="18" charset="0"/>
                <a:cs typeface="Times New Roman" panose="02020603050405020304" pitchFamily="18" charset="0"/>
              </a:rPr>
              <a:t>quý</a:t>
            </a:r>
            <a:r>
              <a:rPr lang="en-US" sz="9581" b="1" i="1" dirty="0">
                <a:solidFill>
                  <a:srgbClr val="4F3B2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035705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667250"/>
            <a:ext cx="18288000" cy="17145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495" y="2898005"/>
            <a:ext cx="29527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7" y="2166961"/>
            <a:ext cx="3092450" cy="207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4538" y="2971822"/>
            <a:ext cx="2955924"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27865" y="2128836"/>
            <a:ext cx="3089276"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302985" y="3008756"/>
            <a:ext cx="29527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233150" y="2108621"/>
            <a:ext cx="3092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9463111"/>
            <a:ext cx="914400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144000" y="9463111"/>
            <a:ext cx="914400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14311"/>
            <a:ext cx="914400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144000" y="-4762"/>
            <a:ext cx="914400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3" action="ppaction://hlinksldjump" highlightClick="1"/>
          </p:cNvPr>
          <p:cNvSpPr/>
          <p:nvPr/>
        </p:nvSpPr>
        <p:spPr>
          <a:xfrm>
            <a:off x="17097377" y="9172575"/>
            <a:ext cx="974724" cy="973932"/>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sp>
        <p:nvSpPr>
          <p:cNvPr id="29" name="Rectangle 28"/>
          <p:cNvSpPr/>
          <p:nvPr/>
        </p:nvSpPr>
        <p:spPr>
          <a:xfrm>
            <a:off x="4175332" y="7307672"/>
            <a:ext cx="9937336" cy="923330"/>
          </a:xfrm>
          <a:prstGeom prst="rect">
            <a:avLst/>
          </a:prstGeom>
          <a:noFill/>
        </p:spPr>
        <p:txBody>
          <a:bodyPr wrap="none">
            <a:spAutoFit/>
          </a:bodyPr>
          <a:lstStyle/>
          <a:p>
            <a:pPr algn="ctr" defTabSz="1371600">
              <a:defRPr/>
            </a:pPr>
            <a:r>
              <a:rPr lang="en-US" sz="54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 CH</a:t>
            </a:r>
            <a:r>
              <a:rPr lang="vi-VN" sz="54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54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990512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824649" y="2535353"/>
            <a:ext cx="12003910" cy="4085670"/>
          </a:xfrm>
          <a:prstGeom prst="rect">
            <a:avLst/>
          </a:prstGeom>
        </p:spPr>
        <p:txBody>
          <a:bodyPr wrap="square" lIns="0" tIns="0" rIns="0" bIns="0" rtlCol="0" anchor="t">
            <a:spAutoFit/>
          </a:bodyPr>
          <a:lstStyle/>
          <a:p>
            <a:pPr marL="0" lvl="0" indent="0" algn="ctr">
              <a:lnSpc>
                <a:spcPts val="17047"/>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VẺ ĐẸP CỦA BÀI THƠ “TIẾNG GÀ TRƯA”</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
        <p:nvSpPr>
          <p:cNvPr id="17" name="TextBox 16"/>
          <p:cNvSpPr txBox="1"/>
          <p:nvPr/>
        </p:nvSpPr>
        <p:spPr>
          <a:xfrm>
            <a:off x="1513362" y="1369847"/>
            <a:ext cx="2868093" cy="1015663"/>
          </a:xfrm>
          <a:prstGeom prst="rect">
            <a:avLst/>
          </a:prstGeom>
          <a:noFill/>
        </p:spPr>
        <p:txBody>
          <a:bodyPr wrap="none" rtlCol="0">
            <a:spAutoFit/>
          </a:bodyPr>
          <a:lstStyle/>
          <a:p>
            <a:r>
              <a:rPr lang="en-US" sz="6000" b="1" u="sng" dirty="0">
                <a:solidFill>
                  <a:srgbClr val="C00000"/>
                </a:solidFill>
              </a:rPr>
              <a:t>TIẾT 48: </a:t>
            </a:r>
          </a:p>
        </p:txBody>
      </p:sp>
    </p:spTree>
    <p:extLst>
      <p:ext uri="{BB962C8B-B14F-4D97-AF65-F5344CB8AC3E}">
        <p14:creationId xmlns:p14="http://schemas.microsoft.com/office/powerpoint/2010/main" val="2467993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0300" y="-76200"/>
            <a:ext cx="2911476"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8977" y="7291411"/>
            <a:ext cx="29527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89142" y="6522245"/>
            <a:ext cx="3092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14890751" y="5879330"/>
            <a:ext cx="2206626" cy="1993106"/>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2700" b="1">
                <a:solidFill>
                  <a:srgbClr val="000000"/>
                </a:solidFill>
                <a:latin typeface="Tahoma" pitchFamily="34" charset="0"/>
                <a:cs typeface="Tahoma" pitchFamily="34" charset="0"/>
              </a:rPr>
              <a:t> Chúc bạn may mắn lần sau!</a:t>
            </a:r>
          </a:p>
        </p:txBody>
      </p:sp>
      <p:sp>
        <p:nvSpPr>
          <p:cNvPr id="27" name="Rectangle: Folded Corner 26"/>
          <p:cNvSpPr/>
          <p:nvPr/>
        </p:nvSpPr>
        <p:spPr>
          <a:xfrm>
            <a:off x="762016" y="414338"/>
            <a:ext cx="14433551" cy="25908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6000" b="1" i="1" dirty="0" err="1">
                <a:solidFill>
                  <a:srgbClr val="002060"/>
                </a:solidFill>
                <a:latin typeface="Times New Roman" pitchFamily="18" charset="0"/>
                <a:ea typeface="Tahoma" pitchFamily="34" charset="0"/>
                <a:cs typeface="Times New Roman" pitchFamily="18" charset="0"/>
              </a:rPr>
              <a:t>Câu</a:t>
            </a:r>
            <a:r>
              <a:rPr lang="en-US" sz="6000" b="1" i="1" dirty="0">
                <a:solidFill>
                  <a:srgbClr val="002060"/>
                </a:solidFill>
                <a:latin typeface="Times New Roman" pitchFamily="18" charset="0"/>
                <a:ea typeface="Tahoma" pitchFamily="34" charset="0"/>
                <a:cs typeface="Times New Roman" pitchFamily="18" charset="0"/>
              </a:rPr>
              <a:t> 1: </a:t>
            </a:r>
            <a:r>
              <a:rPr lang="en-US" sz="6000" b="1" i="1" dirty="0" err="1">
                <a:solidFill>
                  <a:srgbClr val="002060"/>
                </a:solidFill>
                <a:latin typeface="Times New Roman" pitchFamily="18" charset="0"/>
                <a:ea typeface="Tahoma" pitchFamily="34" charset="0"/>
                <a:cs typeface="Times New Roman" pitchFamily="18" charset="0"/>
              </a:rPr>
              <a:t>Mục</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đích</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chính</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của</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nghị</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luận</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văn</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học</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là</a:t>
            </a:r>
            <a:r>
              <a:rPr lang="en-US" sz="6000" b="1" i="1" dirty="0">
                <a:solidFill>
                  <a:srgbClr val="002060"/>
                </a:solidFill>
                <a:latin typeface="Times New Roman" pitchFamily="18" charset="0"/>
                <a:ea typeface="Tahoma" pitchFamily="34" charset="0"/>
                <a:cs typeface="Times New Roman" pitchFamily="18" charset="0"/>
              </a:rPr>
              <a:t> </a:t>
            </a:r>
            <a:r>
              <a:rPr lang="en-US" sz="6000" b="1" i="1" dirty="0" err="1">
                <a:solidFill>
                  <a:srgbClr val="002060"/>
                </a:solidFill>
                <a:latin typeface="Times New Roman" pitchFamily="18" charset="0"/>
                <a:ea typeface="Tahoma" pitchFamily="34" charset="0"/>
                <a:cs typeface="Times New Roman" pitchFamily="18" charset="0"/>
              </a:rPr>
              <a:t>gì</a:t>
            </a:r>
            <a:r>
              <a:rPr lang="en-US" sz="6000" b="1" i="1" dirty="0">
                <a:solidFill>
                  <a:srgbClr val="002060"/>
                </a:solidFill>
                <a:latin typeface="Times New Roman" pitchFamily="18" charset="0"/>
                <a:ea typeface="Tahoma" pitchFamily="34" charset="0"/>
                <a:cs typeface="Times New Roman" pitchFamily="18" charset="0"/>
              </a:rPr>
              <a:t>? </a:t>
            </a:r>
          </a:p>
        </p:txBody>
      </p:sp>
      <p:sp>
        <p:nvSpPr>
          <p:cNvPr id="28" name="Rectangle: Folded Corner 27"/>
          <p:cNvSpPr/>
          <p:nvPr/>
        </p:nvSpPr>
        <p:spPr>
          <a:xfrm>
            <a:off x="762001" y="3195661"/>
            <a:ext cx="15814676" cy="230267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5400" b="1" i="1" dirty="0">
                <a:solidFill>
                  <a:srgbClr val="C00000"/>
                </a:solidFill>
                <a:latin typeface="Times New Roman" pitchFamily="18" charset="0"/>
                <a:ea typeface="Tahoma" panose="020B0604030504040204" pitchFamily="34" charset="0"/>
                <a:cs typeface="Times New Roman" pitchFamily="18" charset="0"/>
              </a:rPr>
              <a:t>- </a:t>
            </a:r>
            <a:r>
              <a:rPr lang="vi-VN" sz="5400" b="1" i="1" dirty="0">
                <a:solidFill>
                  <a:srgbClr val="C00000"/>
                </a:solidFill>
                <a:latin typeface="Times New Roman" pitchFamily="18" charset="0"/>
                <a:ea typeface="Tahoma" panose="020B0604030504040204" pitchFamily="34" charset="0"/>
                <a:cs typeface="Times New Roman" pitchFamily="18" charset="0"/>
              </a:rPr>
              <a:t>Thuyết phục người đọc về một vấn đề văn học.</a:t>
            </a:r>
            <a:endParaRPr lang="en-US" sz="5400" b="1" i="1" dirty="0">
              <a:solidFill>
                <a:srgbClr val="008000"/>
              </a:solidFill>
              <a:latin typeface="Times New Roman" pitchFamily="18" charset="0"/>
              <a:cs typeface="Times New Roman" pitchFamily="18" charset="0"/>
            </a:endParaRPr>
          </a:p>
        </p:txBody>
      </p:sp>
      <p:sp>
        <p:nvSpPr>
          <p:cNvPr id="33" name="Rectangle 32"/>
          <p:cNvSpPr/>
          <p:nvPr/>
        </p:nvSpPr>
        <p:spPr>
          <a:xfrm rot="5600923">
            <a:off x="4246565" y="7490630"/>
            <a:ext cx="3657600" cy="377826"/>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sp>
        <p:nvSpPr>
          <p:cNvPr id="31" name="Arrow: Pentagon 30">
            <a:hlinkClick r:id="rId9" action="ppaction://hlinksldjump"/>
          </p:cNvPr>
          <p:cNvSpPr/>
          <p:nvPr/>
        </p:nvSpPr>
        <p:spPr>
          <a:xfrm rot="586976" flipH="1">
            <a:off x="4200527" y="6103145"/>
            <a:ext cx="3467100" cy="1350168"/>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2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62577" y="8186761"/>
            <a:ext cx="14287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6038867" y="6291489"/>
            <a:ext cx="231611" cy="231609"/>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pic>
        <p:nvPicPr>
          <p:cNvPr id="5428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02542" y="7731920"/>
            <a:ext cx="1746251" cy="19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 y="5957888"/>
            <a:ext cx="1746251"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4866" y="5155414"/>
            <a:ext cx="1165226"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35777" y="5498307"/>
            <a:ext cx="1320800" cy="126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824079" y="5879307"/>
            <a:ext cx="7429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576679" y="5734073"/>
            <a:ext cx="1069974"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3115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0300" y="-76200"/>
            <a:ext cx="2911476"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8977" y="7291411"/>
            <a:ext cx="29527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89142" y="6522245"/>
            <a:ext cx="3092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14890751" y="5879330"/>
            <a:ext cx="2206626" cy="1993106"/>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2700" b="1">
                <a:solidFill>
                  <a:srgbClr val="000000"/>
                </a:solidFill>
                <a:latin typeface="Tahoma" pitchFamily="34" charset="0"/>
                <a:cs typeface="Tahoma" pitchFamily="34" charset="0"/>
              </a:rPr>
              <a:t>Con nhận được 1 điểm tốt! </a:t>
            </a:r>
          </a:p>
        </p:txBody>
      </p:sp>
      <p:sp>
        <p:nvSpPr>
          <p:cNvPr id="27" name="Rectangle: Folded Corner 26"/>
          <p:cNvSpPr/>
          <p:nvPr/>
        </p:nvSpPr>
        <p:spPr>
          <a:xfrm>
            <a:off x="762016" y="414338"/>
            <a:ext cx="14433551" cy="25908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800" b="1" i="1" dirty="0" err="1">
                <a:solidFill>
                  <a:srgbClr val="4472C4">
                    <a:lumMod val="50000"/>
                  </a:srgbClr>
                </a:solidFill>
                <a:latin typeface="Times New Roman" pitchFamily="18" charset="0"/>
                <a:cs typeface="Times New Roman" pitchFamily="18" charset="0"/>
              </a:rPr>
              <a:t>Câu</a:t>
            </a:r>
            <a:r>
              <a:rPr lang="en-US" sz="4800" b="1" i="1" dirty="0">
                <a:solidFill>
                  <a:srgbClr val="4472C4">
                    <a:lumMod val="50000"/>
                  </a:srgbClr>
                </a:solidFill>
                <a:latin typeface="Times New Roman" pitchFamily="18" charset="0"/>
                <a:cs typeface="Times New Roman" pitchFamily="18" charset="0"/>
              </a:rPr>
              <a:t> 2: </a:t>
            </a:r>
            <a:r>
              <a:rPr lang="en-US" sz="4800" b="1" i="1" dirty="0" err="1">
                <a:solidFill>
                  <a:srgbClr val="4472C4">
                    <a:lumMod val="50000"/>
                  </a:srgbClr>
                </a:solidFill>
                <a:latin typeface="Times New Roman" pitchFamily="18" charset="0"/>
                <a:cs typeface="Times New Roman" pitchFamily="18" charset="0"/>
              </a:rPr>
              <a:t>Nội</a:t>
            </a:r>
            <a:r>
              <a:rPr lang="en-US" sz="4800" b="1" i="1" dirty="0">
                <a:solidFill>
                  <a:srgbClr val="4472C4">
                    <a:lumMod val="50000"/>
                  </a:srgbClr>
                </a:solidFill>
                <a:latin typeface="Times New Roman" pitchFamily="18" charset="0"/>
                <a:cs typeface="Times New Roman" pitchFamily="18" charset="0"/>
              </a:rPr>
              <a:t> dung </a:t>
            </a:r>
            <a:r>
              <a:rPr lang="en-US" sz="4800" b="1" i="1" dirty="0" err="1">
                <a:solidFill>
                  <a:srgbClr val="4472C4">
                    <a:lumMod val="50000"/>
                  </a:srgbClr>
                </a:solidFill>
                <a:latin typeface="Times New Roman" pitchFamily="18" charset="0"/>
                <a:cs typeface="Times New Roman" pitchFamily="18" charset="0"/>
              </a:rPr>
              <a:t>của</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bài</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nghị</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luận</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văn</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học</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là</a:t>
            </a:r>
            <a:r>
              <a:rPr lang="en-US" sz="4800" b="1" i="1" dirty="0">
                <a:solidFill>
                  <a:srgbClr val="4472C4">
                    <a:lumMod val="50000"/>
                  </a:srgbClr>
                </a:solidFill>
                <a:latin typeface="Times New Roman" pitchFamily="18" charset="0"/>
                <a:cs typeface="Times New Roman" pitchFamily="18" charset="0"/>
              </a:rPr>
              <a:t> </a:t>
            </a:r>
            <a:r>
              <a:rPr lang="en-US" sz="4800" b="1" i="1" dirty="0" err="1">
                <a:solidFill>
                  <a:srgbClr val="4472C4">
                    <a:lumMod val="50000"/>
                  </a:srgbClr>
                </a:solidFill>
                <a:latin typeface="Times New Roman" pitchFamily="18" charset="0"/>
                <a:cs typeface="Times New Roman" pitchFamily="18" charset="0"/>
              </a:rPr>
              <a:t>gì</a:t>
            </a:r>
            <a:r>
              <a:rPr lang="en-US" sz="4800" b="1" i="1" dirty="0">
                <a:solidFill>
                  <a:srgbClr val="4472C4">
                    <a:lumMod val="50000"/>
                  </a:srgbClr>
                </a:solidFill>
                <a:latin typeface="Times New Roman" pitchFamily="18" charset="0"/>
                <a:cs typeface="Times New Roman" pitchFamily="18" charset="0"/>
              </a:rPr>
              <a:t>?</a:t>
            </a:r>
            <a:endParaRPr lang="en-US" sz="4800" i="1" dirty="0">
              <a:solidFill>
                <a:srgbClr val="4472C4">
                  <a:lumMod val="50000"/>
                </a:srgbClr>
              </a:solidFill>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762014" y="3195661"/>
            <a:ext cx="16004627" cy="169307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800" b="1" dirty="0">
                <a:solidFill>
                  <a:srgbClr val="008000"/>
                </a:solidFill>
                <a:latin typeface="Times New Roman"/>
              </a:rPr>
              <a:t>- </a:t>
            </a:r>
            <a:r>
              <a:rPr lang="en-US" sz="4800" b="1" dirty="0" err="1">
                <a:solidFill>
                  <a:srgbClr val="008000"/>
                </a:solidFill>
                <a:latin typeface="Times New Roman"/>
              </a:rPr>
              <a:t>Phân</a:t>
            </a:r>
            <a:r>
              <a:rPr lang="en-US" sz="4800" b="1" dirty="0">
                <a:solidFill>
                  <a:srgbClr val="008000"/>
                </a:solidFill>
                <a:latin typeface="Times New Roman"/>
              </a:rPr>
              <a:t> </a:t>
            </a:r>
            <a:r>
              <a:rPr lang="en-US" sz="4800" b="1" dirty="0" err="1">
                <a:solidFill>
                  <a:srgbClr val="008000"/>
                </a:solidFill>
                <a:latin typeface="Times New Roman"/>
              </a:rPr>
              <a:t>tích</a:t>
            </a:r>
            <a:r>
              <a:rPr lang="en-US" sz="4800" b="1" dirty="0">
                <a:solidFill>
                  <a:srgbClr val="008000"/>
                </a:solidFill>
                <a:latin typeface="Times New Roman"/>
              </a:rPr>
              <a:t> </a:t>
            </a:r>
            <a:r>
              <a:rPr lang="en-US" sz="4800" b="1" dirty="0" err="1">
                <a:solidFill>
                  <a:srgbClr val="008000"/>
                </a:solidFill>
                <a:latin typeface="Times New Roman"/>
              </a:rPr>
              <a:t>vẻ</a:t>
            </a:r>
            <a:r>
              <a:rPr lang="en-US" sz="4800" b="1" dirty="0">
                <a:solidFill>
                  <a:srgbClr val="008000"/>
                </a:solidFill>
                <a:latin typeface="Times New Roman"/>
              </a:rPr>
              <a:t> </a:t>
            </a:r>
            <a:r>
              <a:rPr lang="en-US" sz="4800" b="1" dirty="0" err="1">
                <a:solidFill>
                  <a:srgbClr val="008000"/>
                </a:solidFill>
                <a:latin typeface="Times New Roman"/>
              </a:rPr>
              <a:t>đẹp</a:t>
            </a:r>
            <a:r>
              <a:rPr lang="en-US" sz="4800" b="1" dirty="0">
                <a:solidFill>
                  <a:srgbClr val="008000"/>
                </a:solidFill>
                <a:latin typeface="Times New Roman"/>
              </a:rPr>
              <a:t> </a:t>
            </a:r>
            <a:r>
              <a:rPr lang="en-US" sz="4800" b="1" dirty="0" err="1">
                <a:solidFill>
                  <a:srgbClr val="008000"/>
                </a:solidFill>
                <a:latin typeface="Times New Roman"/>
              </a:rPr>
              <a:t>nội</a:t>
            </a:r>
            <a:r>
              <a:rPr lang="en-US" sz="4800" b="1" dirty="0">
                <a:solidFill>
                  <a:srgbClr val="008000"/>
                </a:solidFill>
                <a:latin typeface="Times New Roman"/>
              </a:rPr>
              <a:t> dung </a:t>
            </a:r>
            <a:r>
              <a:rPr lang="en-US" sz="4800" b="1" dirty="0" err="1">
                <a:solidFill>
                  <a:srgbClr val="008000"/>
                </a:solidFill>
                <a:latin typeface="Times New Roman"/>
              </a:rPr>
              <a:t>hoặc</a:t>
            </a:r>
            <a:r>
              <a:rPr lang="en-US" sz="4800" b="1" dirty="0">
                <a:solidFill>
                  <a:srgbClr val="008000"/>
                </a:solidFill>
                <a:latin typeface="Times New Roman"/>
              </a:rPr>
              <a:t> </a:t>
            </a:r>
            <a:r>
              <a:rPr lang="en-US" sz="4800" b="1" dirty="0" err="1">
                <a:solidFill>
                  <a:srgbClr val="008000"/>
                </a:solidFill>
                <a:latin typeface="Times New Roman"/>
              </a:rPr>
              <a:t>nghệ</a:t>
            </a:r>
            <a:r>
              <a:rPr lang="en-US" sz="4800" b="1" dirty="0">
                <a:solidFill>
                  <a:srgbClr val="008000"/>
                </a:solidFill>
                <a:latin typeface="Times New Roman"/>
              </a:rPr>
              <a:t> </a:t>
            </a:r>
            <a:r>
              <a:rPr lang="en-US" sz="4800" b="1" dirty="0" err="1">
                <a:solidFill>
                  <a:srgbClr val="008000"/>
                </a:solidFill>
                <a:latin typeface="Times New Roman"/>
              </a:rPr>
              <a:t>thuật</a:t>
            </a:r>
            <a:r>
              <a:rPr lang="en-US" sz="4800" b="1" dirty="0">
                <a:solidFill>
                  <a:srgbClr val="008000"/>
                </a:solidFill>
                <a:latin typeface="Times New Roman"/>
              </a:rPr>
              <a:t> </a:t>
            </a:r>
            <a:r>
              <a:rPr lang="en-US" sz="4800" b="1" dirty="0" err="1">
                <a:solidFill>
                  <a:srgbClr val="008000"/>
                </a:solidFill>
                <a:latin typeface="Times New Roman"/>
              </a:rPr>
              <a:t>của</a:t>
            </a:r>
            <a:r>
              <a:rPr lang="en-US" sz="4800" b="1" dirty="0">
                <a:solidFill>
                  <a:srgbClr val="008000"/>
                </a:solidFill>
                <a:latin typeface="Times New Roman"/>
              </a:rPr>
              <a:t> </a:t>
            </a:r>
            <a:r>
              <a:rPr lang="en-US" sz="4800" b="1" dirty="0" err="1">
                <a:solidFill>
                  <a:srgbClr val="008000"/>
                </a:solidFill>
                <a:latin typeface="Times New Roman"/>
              </a:rPr>
              <a:t>tác</a:t>
            </a:r>
            <a:r>
              <a:rPr lang="en-US" sz="4800" b="1" dirty="0">
                <a:solidFill>
                  <a:srgbClr val="008000"/>
                </a:solidFill>
                <a:latin typeface="Times New Roman"/>
              </a:rPr>
              <a:t> </a:t>
            </a:r>
            <a:r>
              <a:rPr lang="en-US" sz="4800" b="1" dirty="0" err="1">
                <a:solidFill>
                  <a:srgbClr val="008000"/>
                </a:solidFill>
                <a:latin typeface="Times New Roman"/>
              </a:rPr>
              <a:t>phẩm</a:t>
            </a:r>
            <a:endParaRPr lang="en-US" sz="4800" i="1" dirty="0">
              <a:solidFill>
                <a:srgbClr val="C00000"/>
              </a:solidFill>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4246565" y="7490630"/>
            <a:ext cx="3657600" cy="377826"/>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sp>
        <p:nvSpPr>
          <p:cNvPr id="31" name="Arrow: Pentagon 30">
            <a:hlinkClick r:id="rId9" action="ppaction://hlinksldjump"/>
          </p:cNvPr>
          <p:cNvSpPr/>
          <p:nvPr/>
        </p:nvSpPr>
        <p:spPr>
          <a:xfrm rot="586976" flipH="1">
            <a:off x="4200527" y="6103145"/>
            <a:ext cx="3467100" cy="1350168"/>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2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62577" y="8186761"/>
            <a:ext cx="14287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6038867" y="6291489"/>
            <a:ext cx="231611" cy="231609"/>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pic>
        <p:nvPicPr>
          <p:cNvPr id="5531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02542" y="7731920"/>
            <a:ext cx="1746251" cy="19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 y="5957888"/>
            <a:ext cx="1746251"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4866" y="5155414"/>
            <a:ext cx="1165226"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35777" y="5498307"/>
            <a:ext cx="1320800" cy="126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824079" y="5879307"/>
            <a:ext cx="7429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576679" y="5734073"/>
            <a:ext cx="1069974"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67720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0300" y="-76200"/>
            <a:ext cx="2911476"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8977" y="7291411"/>
            <a:ext cx="295275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89142" y="6522245"/>
            <a:ext cx="3092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14890751" y="5879330"/>
            <a:ext cx="2206626" cy="1993106"/>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2700" b="1">
                <a:solidFill>
                  <a:srgbClr val="000000"/>
                </a:solidFill>
                <a:latin typeface="Tahoma" pitchFamily="34" charset="0"/>
                <a:cs typeface="Tahoma" pitchFamily="34" charset="0"/>
              </a:rPr>
              <a:t>Con nhận được 1 điểm tốt!</a:t>
            </a:r>
          </a:p>
        </p:txBody>
      </p:sp>
      <p:sp>
        <p:nvSpPr>
          <p:cNvPr id="27" name="Rectangle: Folded Corner 26"/>
          <p:cNvSpPr/>
          <p:nvPr/>
        </p:nvSpPr>
        <p:spPr>
          <a:xfrm>
            <a:off x="762000" y="827708"/>
            <a:ext cx="16002000" cy="154644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en-US" sz="4800" b="1" i="1" dirty="0" err="1">
                <a:solidFill>
                  <a:srgbClr val="002060"/>
                </a:solidFill>
                <a:latin typeface="Times New Roman" pitchFamily="18" charset="0"/>
                <a:cs typeface="Times New Roman" pitchFamily="18" charset="0"/>
              </a:rPr>
              <a:t>Câu</a:t>
            </a:r>
            <a:r>
              <a:rPr lang="en-US" sz="4800" b="1" i="1" dirty="0">
                <a:solidFill>
                  <a:srgbClr val="002060"/>
                </a:solidFill>
                <a:latin typeface="Times New Roman" pitchFamily="18" charset="0"/>
                <a:cs typeface="Times New Roman" pitchFamily="18" charset="0"/>
              </a:rPr>
              <a:t> 3: </a:t>
            </a:r>
            <a:r>
              <a:rPr lang="en-US" sz="4800" b="1" i="1" dirty="0" err="1">
                <a:solidFill>
                  <a:srgbClr val="002060"/>
                </a:solidFill>
                <a:latin typeface="Times New Roman" pitchFamily="18" charset="0"/>
                <a:cs typeface="Times New Roman" pitchFamily="18" charset="0"/>
              </a:rPr>
              <a:t>Các</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yếu</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tố</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của</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bài</a:t>
            </a:r>
            <a:r>
              <a:rPr lang="en-US" sz="4800" b="1" i="1" dirty="0">
                <a:solidFill>
                  <a:srgbClr val="002060"/>
                </a:solidFill>
                <a:latin typeface="Times New Roman" pitchFamily="18" charset="0"/>
                <a:cs typeface="Times New Roman" pitchFamily="18" charset="0"/>
              </a:rPr>
              <a:t> NLVH </a:t>
            </a:r>
            <a:r>
              <a:rPr lang="en-US" sz="4800" b="1" i="1" dirty="0" err="1">
                <a:solidFill>
                  <a:srgbClr val="002060"/>
                </a:solidFill>
                <a:latin typeface="Times New Roman" pitchFamily="18" charset="0"/>
                <a:cs typeface="Times New Roman" pitchFamily="18" charset="0"/>
              </a:rPr>
              <a:t>là</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gì</a:t>
            </a:r>
            <a:r>
              <a:rPr lang="en-US" sz="4800" b="1" i="1" dirty="0">
                <a:solidFill>
                  <a:srgbClr val="002060"/>
                </a:solidFill>
                <a:latin typeface="Times New Roman" pitchFamily="18" charset="0"/>
                <a:cs typeface="Times New Roman" pitchFamily="18" charset="0"/>
              </a:rPr>
              <a:t>? </a:t>
            </a:r>
            <a:endParaRPr lang="vi-VN" sz="4800" b="1" i="1" dirty="0">
              <a:solidFill>
                <a:srgbClr val="000000"/>
              </a:solidFill>
              <a:latin typeface="Times New Roman" pitchFamily="18" charset="0"/>
              <a:cs typeface="Times New Roman" pitchFamily="18" charset="0"/>
            </a:endParaRPr>
          </a:p>
        </p:txBody>
      </p:sp>
      <p:sp>
        <p:nvSpPr>
          <p:cNvPr id="28" name="Rectangle: Folded Corner 27"/>
          <p:cNvSpPr/>
          <p:nvPr/>
        </p:nvSpPr>
        <p:spPr>
          <a:xfrm>
            <a:off x="757237" y="3452834"/>
            <a:ext cx="15236828" cy="169068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Các</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yếu</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tố</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bài</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NLVH: ý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kiến</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lí</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lẽ</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bằng</a:t>
            </a:r>
            <a:r>
              <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chứng</a:t>
            </a:r>
            <a:endParaRPr lang="en-US" sz="48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4246565" y="7490630"/>
            <a:ext cx="3657600" cy="377826"/>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sp>
        <p:nvSpPr>
          <p:cNvPr id="31" name="Arrow: Pentagon 30">
            <a:hlinkClick r:id="rId9" action="ppaction://hlinksldjump"/>
          </p:cNvPr>
          <p:cNvSpPr/>
          <p:nvPr/>
        </p:nvSpPr>
        <p:spPr>
          <a:xfrm rot="586976" flipH="1">
            <a:off x="4200527" y="6103145"/>
            <a:ext cx="3467100" cy="1350168"/>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r>
              <a:rPr lang="en-US" sz="42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62577" y="8186761"/>
            <a:ext cx="14287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6038867" y="6291489"/>
            <a:ext cx="231611" cy="231609"/>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a:solidFill>
                <a:prstClr val="white"/>
              </a:solidFill>
              <a:latin typeface="Calibri"/>
            </a:endParaRPr>
          </a:p>
        </p:txBody>
      </p:sp>
      <p:pic>
        <p:nvPicPr>
          <p:cNvPr id="5633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02542" y="7731920"/>
            <a:ext cx="1746251" cy="19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 y="5957888"/>
            <a:ext cx="1746251"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4866" y="5155414"/>
            <a:ext cx="1165226"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35777" y="5498307"/>
            <a:ext cx="1320800" cy="126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824079" y="5879307"/>
            <a:ext cx="7429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576679" y="5734073"/>
            <a:ext cx="1069974"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36238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914400" y="1315350"/>
            <a:ext cx="1549323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14400" y="2341388"/>
            <a:ext cx="13639800" cy="4360168"/>
          </a:xfrm>
          <a:prstGeom prst="rect">
            <a:avLst/>
          </a:prstGeom>
        </p:spPr>
        <p:txBody>
          <a:bodyPr wrap="square" lIns="0" tIns="0" rIns="0" bIns="0" rtlCol="0" anchor="t">
            <a:spAutoFit/>
          </a:bodyPr>
          <a:lstStyle/>
          <a:p>
            <a:pPr marL="0" lvl="0" indent="0" algn="ctr">
              <a:lnSpc>
                <a:spcPts val="17047"/>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VẺ ĐẸP CỦA BÀI THƠ “TIẾNG GÀ TRƯA” (TIẾT 2)</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3411200" y="221141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9310" y="-155259"/>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4317175" y="365190"/>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
        <p:nvSpPr>
          <p:cNvPr id="17" name="TextBox 16"/>
          <p:cNvSpPr txBox="1"/>
          <p:nvPr/>
        </p:nvSpPr>
        <p:spPr>
          <a:xfrm>
            <a:off x="1513362" y="1369847"/>
            <a:ext cx="2868093" cy="1015663"/>
          </a:xfrm>
          <a:prstGeom prst="rect">
            <a:avLst/>
          </a:prstGeom>
          <a:noFill/>
        </p:spPr>
        <p:txBody>
          <a:bodyPr wrap="none" rtlCol="0">
            <a:spAutoFit/>
          </a:bodyPr>
          <a:lstStyle/>
          <a:p>
            <a:r>
              <a:rPr lang="en-US" sz="6000" b="1" u="sng" dirty="0">
                <a:solidFill>
                  <a:srgbClr val="C00000"/>
                </a:solidFill>
              </a:rPr>
              <a:t>TIẾT 49: </a:t>
            </a:r>
          </a:p>
        </p:txBody>
      </p:sp>
    </p:spTree>
    <p:extLst>
      <p:ext uri="{BB962C8B-B14F-4D97-AF65-F5344CB8AC3E}">
        <p14:creationId xmlns:p14="http://schemas.microsoft.com/office/powerpoint/2010/main" val="2107149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28" name="Table 27">
            <a:extLst>
              <a:ext uri="{FF2B5EF4-FFF2-40B4-BE49-F238E27FC236}">
                <a16:creationId xmlns:a16="http://schemas.microsoft.com/office/drawing/2014/main" id="{D2AB4A7A-9043-9ECE-1A63-3D953E18E758}"/>
              </a:ext>
            </a:extLst>
          </p:cNvPr>
          <p:cNvGraphicFramePr>
            <a:graphicFrameLocks noGrp="1"/>
          </p:cNvGraphicFramePr>
          <p:nvPr>
            <p:extLst>
              <p:ext uri="{D42A27DB-BD31-4B8C-83A1-F6EECF244321}">
                <p14:modId xmlns:p14="http://schemas.microsoft.com/office/powerpoint/2010/main" val="1112910779"/>
              </p:ext>
            </p:extLst>
          </p:nvPr>
        </p:nvGraphicFramePr>
        <p:xfrm>
          <a:off x="0" y="1746247"/>
          <a:ext cx="18288000" cy="4526272"/>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3092893077"/>
                    </a:ext>
                  </a:extLst>
                </a:gridCol>
                <a:gridCol w="6096000">
                  <a:extLst>
                    <a:ext uri="{9D8B030D-6E8A-4147-A177-3AD203B41FA5}">
                      <a16:colId xmlns:a16="http://schemas.microsoft.com/office/drawing/2014/main" val="227522738"/>
                    </a:ext>
                  </a:extLst>
                </a:gridCol>
                <a:gridCol w="6096000">
                  <a:extLst>
                    <a:ext uri="{9D8B030D-6E8A-4147-A177-3AD203B41FA5}">
                      <a16:colId xmlns:a16="http://schemas.microsoft.com/office/drawing/2014/main" val="690442346"/>
                    </a:ext>
                  </a:extLst>
                </a:gridCol>
              </a:tblGrid>
              <a:tr h="1715820">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Vẻ đẹp trong các khổ thơ</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Những chi tiết, hình ảnh được phân tích</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Một số ý kiến, lí lẽ, bằng chứng hay, độc đáo</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12162746"/>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1. Khổ thơ đầu</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708327"/>
                  </a:ext>
                </a:extLst>
              </a:tr>
              <a:tr h="540092">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2. Khổ thơ thứ hai</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195415"/>
                  </a:ext>
                </a:extLst>
              </a:tr>
              <a:tr h="1127956">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3. Sáu dòng thơ 5 tiếng</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00697"/>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4. Khổ thơ cuối</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 </a:t>
                      </a:r>
                      <a:endParaRPr lang="en-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270090"/>
                  </a:ext>
                </a:extLst>
              </a:tr>
            </a:tbl>
          </a:graphicData>
        </a:graphic>
      </p:graphicFrame>
      <p:sp>
        <p:nvSpPr>
          <p:cNvPr id="30" name="TextBox 29">
            <a:extLst>
              <a:ext uri="{FF2B5EF4-FFF2-40B4-BE49-F238E27FC236}">
                <a16:creationId xmlns:a16="http://schemas.microsoft.com/office/drawing/2014/main" id="{369095EE-FA2A-824C-42D7-9BD5A95E87A1}"/>
              </a:ext>
            </a:extLst>
          </p:cNvPr>
          <p:cNvSpPr txBox="1"/>
          <p:nvPr/>
        </p:nvSpPr>
        <p:spPr>
          <a:xfrm>
            <a:off x="665752" y="6438900"/>
            <a:ext cx="17241247" cy="2312171"/>
          </a:xfrm>
          <a:prstGeom prst="rect">
            <a:avLst/>
          </a:prstGeom>
          <a:no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Nhận xét chung:</a:t>
            </a:r>
            <a:r>
              <a:rPr lang="vi-VN" sz="3200" dirty="0">
                <a:solidFill>
                  <a:srgbClr val="000000"/>
                </a:solidFill>
                <a:effectLst/>
                <a:latin typeface="Times New Roman" panose="02020603050405020304" pitchFamily="18" charset="0"/>
                <a:ea typeface="Times New Roman" panose="02020603050405020304" pitchFamily="18" charset="0"/>
              </a:rPr>
              <a:t>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Cách phân tích bài thơ “Tiếng gà trưa” của tác giả: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Mục đích của văn bản “Vẻ đẹp của bài thơ “Tiếng gà trưa” và mối liên quan với nội dung văn bản:</a:t>
            </a: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35085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1325668706"/>
              </p:ext>
            </p:extLst>
          </p:nvPr>
        </p:nvGraphicFramePr>
        <p:xfrm>
          <a:off x="1765934" y="1919954"/>
          <a:ext cx="15226665" cy="7414546"/>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1936045">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478501">
                <a:tc>
                  <a:txBody>
                    <a:bodyPr/>
                    <a:lstStyle/>
                    <a:p>
                      <a:pPr algn="just">
                        <a:lnSpc>
                          <a:spcPct val="115000"/>
                        </a:lnSpc>
                      </a:pPr>
                      <a:r>
                        <a:rPr lang="vi-VN" sz="3000">
                          <a:effectLst/>
                          <a:latin typeface="Times New Roman" panose="02020603050405020304" pitchFamily="18" charset="0"/>
                          <a:cs typeface="Times New Roman" panose="02020603050405020304" pitchFamily="18" charset="0"/>
                        </a:rPr>
                        <a:t>1. Khổ thơ đầu</a:t>
                      </a:r>
                      <a:endParaRPr lang="en-VN"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12137" y="3848100"/>
            <a:ext cx="4165063" cy="3775136"/>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anh bộ đội trên đường hành quân nghe tiếng gà nhảy ổ.</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tiếng gà:</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Cục…cục tác cục ta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Động từ “nghe” lặp lại 3 lần.</a:t>
            </a:r>
            <a:endParaRPr lang="en-VN" sz="3000" dirty="0"/>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367880"/>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Ý kiến: Tiếng gà trưa này của Xuân Quỳnh khác với tiếng gà gáy Ò…ó…o của Trần Đăng Khoa, nó có một cái gì đấy lắng đọng làm người ta xao xuyến, bồi hồi.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Dẫn chứng:</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xao động nắng trưa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bàn chân đỡ mỏi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gọi về tuổi thơ</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Lí lẽ: Lối dùng ẩn dụ chuyển đổi cảm giác lấy thính giác thay cho thị giác… có tác dụng đem lại ấn tượng như tiếng gà ngưng lại, làm xao động không gian…</a:t>
            </a:r>
            <a:endParaRPr lang="en-VN" sz="3000" dirty="0"/>
          </a:p>
        </p:txBody>
      </p:sp>
    </p:spTree>
    <p:extLst>
      <p:ext uri="{BB962C8B-B14F-4D97-AF65-F5344CB8AC3E}">
        <p14:creationId xmlns:p14="http://schemas.microsoft.com/office/powerpoint/2010/main" val="283205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linds(horizont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linds(horizontal)">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linds(horizont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blinds(horizontal)">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blinds(horizontal)">
                                      <p:cBhvr>
                                        <p:cTn id="5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602985670"/>
              </p:ext>
            </p:extLst>
          </p:nvPr>
        </p:nvGraphicFramePr>
        <p:xfrm>
          <a:off x="1765934" y="1919953"/>
          <a:ext cx="15226665" cy="7974091"/>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2082150">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891941">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Khổ thơ thứ hai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21042" y="4080761"/>
            <a:ext cx="4165063" cy="286232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lặp và mở đầu bằng từ “này”.</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đảo “khắp mình” lên “hoa đốm trắng”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hình ảnh so sánh “lông óng như màu nắng”</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những câu tả có kết cấu sóng đôi và lặp từ vựng đều mở đầu bằng từ này là tử để chỉ và lưu ý người nghe tưởng tượng.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mơ</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Khắp mình hoa đốm trắng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vàng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Lông óng như màu nắng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đảo “khắp mình” lên trước làm cho bức tranh gà mái mơ trở nên đẹp lộng lẫy. Việc dùng so sánh tu từ làm cho bức tranh và gà mái vàng trở nên đẹp rực rỡ.</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15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linds(horizontal)">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blinds(horizontal)">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3686672130"/>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Sáu dòng thơ 5 tiếng</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378565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sáu dòng thơ đều năm tiếng, nhưng mỗi dòng ngắt nhịp khác nhau.</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dòng thơ cuối xuất hiện bất ngờ…</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29045" y="3960845"/>
            <a:ext cx="10440830" cy="6093976"/>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Tất cả sáu dòng thơ của khổ thơ dưới đây chỉ làm thành một câu đơn, phát triển với những thành phần chính, thành phần phụ được tách biệt ra thành từng dòng riêng.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Cứ hàng năm, / hàng năm</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Khi / gió mùa đông tới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lo / đàn gà toi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Mong trời / đừng sương muối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Để cuối năm / bán gà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được / quần áo mới</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Nhịp điệu của các dòng thơ là một nhịp điệu chậm rãi của độc thoại bên trong đầy chất suy tưởng; Và những dòng thơ cuối cùng của khổ thơ này xuất hiện thật bất ngờ, thật cảm động.</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10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2921925096"/>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Khổ thơ cuối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1938992"/>
          </a:xfrm>
          <a:prstGeom prst="rect">
            <a:avLst/>
          </a:prstGeom>
          <a:noFill/>
        </p:spPr>
        <p:txBody>
          <a:bodyPr wrap="square">
            <a:spAutoFit/>
          </a:bodyPr>
          <a:lstStyle/>
          <a:p>
            <a:pPr algn="just"/>
            <a:r>
              <a:rPr lang="vi-VN" sz="3000" dirty="0">
                <a:latin typeface="Times New Roman" panose="02020603050405020304" pitchFamily="18" charset="0"/>
                <a:cs typeface="Times New Roman" panose="02020603050405020304" pitchFamily="18" charset="0"/>
              </a:rPr>
              <a:t>- Anh chiến sĩ thốt lên tiếng gọi cảm động…</a:t>
            </a:r>
            <a:endParaRPr lang="en-VN" sz="3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 Lặp lại từ “vì”</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55697" y="4191614"/>
            <a:ext cx="10345693"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Khổ thơ cuối cùng hay nhất, cảm động nhất, nó chứa đựng những tình cảm thiêng liêng, cao quý, sâu sắc và chân thành của tác giả và cũng là của chiến sĩ trên con đường hành quân.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 </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chiến đấu hôm nay</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lòng yêu Tổ quốc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xóm làng thân thuộc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ơi, cũng vì bà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tiếng gà cục tác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Ổ trứng hồng tuổi thơ</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lặp lại từ “vì” ở đầu các dòng thơ góp phần biểu hiện ý chí chiến đấu mạnh mẽ vì tổ quốc, vì nhân dân,…</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40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99851" y="902726"/>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sp>
        <p:nvSpPr>
          <p:cNvPr id="8" name="TextBox 7">
            <a:extLst>
              <a:ext uri="{FF2B5EF4-FFF2-40B4-BE49-F238E27FC236}">
                <a16:creationId xmlns:a16="http://schemas.microsoft.com/office/drawing/2014/main" id="{4FE2D606-1A7A-09AE-9864-3504CA68D944}"/>
              </a:ext>
            </a:extLst>
          </p:cNvPr>
          <p:cNvSpPr txBox="1"/>
          <p:nvPr/>
        </p:nvSpPr>
        <p:spPr>
          <a:xfrm>
            <a:off x="2339644" y="2366107"/>
            <a:ext cx="14576755" cy="6093976"/>
          </a:xfrm>
          <a:prstGeom prst="rect">
            <a:avLst/>
          </a:prstGeom>
          <a:noFill/>
        </p:spPr>
        <p:txBody>
          <a:bodyPr wrap="square">
            <a:spAutoFit/>
          </a:bodyPr>
          <a:lstStyle/>
          <a:p>
            <a:pPr algn="just">
              <a:lnSpc>
                <a:spcPct val="115000"/>
              </a:lnSpc>
            </a:pPr>
            <a:r>
              <a:rPr lang="vi-VN" sz="4000" b="1" dirty="0">
                <a:solidFill>
                  <a:srgbClr val="000000"/>
                </a:solidFill>
                <a:effectLst/>
                <a:latin typeface="Times New Roman" panose="02020603050405020304" pitchFamily="18" charset="0"/>
                <a:ea typeface="Times New Roman" panose="02020603050405020304" pitchFamily="18" charset="0"/>
              </a:rPr>
              <a:t>* Nhận xét chung:</a:t>
            </a:r>
            <a:r>
              <a:rPr lang="vi-VN" sz="4000" dirty="0">
                <a:solidFill>
                  <a:srgbClr val="000000"/>
                </a:solidFill>
                <a:effectLst/>
                <a:latin typeface="Times New Roman" panose="02020603050405020304" pitchFamily="18" charset="0"/>
                <a:ea typeface="Times New Roman" panose="02020603050405020304" pitchFamily="18" charset="0"/>
              </a:rPr>
              <a:t> </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Tác giả đã phân tích các hình thức nghệ thuật qua những từ ngữ, hình ảnh, biện pháp tu từ,… để qua đó làm nổi bật nội dung bài thơ; đồng thời cách đưa ý kiến rõ ràng, lí lẽ, bằng chứng thuyết phục, chặt chẽ, thống nhất để chứng minh vẻ đẹp của bài thơ “Tiếng gà trưa”.</a:t>
            </a:r>
            <a:endParaRPr lang="en-VN" sz="4000" dirty="0">
              <a:effectLst/>
              <a:latin typeface="Times New Roman" panose="02020603050405020304" pitchFamily="18" charset="0"/>
              <a:ea typeface="Times New Roman" panose="02020603050405020304" pitchFamily="18" charset="0"/>
            </a:endParaRPr>
          </a:p>
          <a:p>
            <a:r>
              <a:rPr lang="vi-VN" sz="4000" dirty="0">
                <a:solidFill>
                  <a:srgbClr val="000000"/>
                </a:solidFill>
                <a:effectLst/>
                <a:latin typeface="Times New Roman" panose="02020603050405020304" pitchFamily="18" charset="0"/>
                <a:ea typeface="Times New Roman" panose="02020603050405020304" pitchFamily="18" charset="0"/>
              </a:rPr>
              <a:t>- Các nội dung cụ thể trong bài nghị luận này đều tập trung làm rõ vẻ đẹp từ hình thức đến nội dung của bài thơ. Như vậy, nội dung văn bản đã làm sáng rõ mục đích của văn bản là thuyết phục người đọc thấy rõ vẻ đẹp, nội dung và hình thức của bài thơ “Tiếng gà trưa”.</a:t>
            </a:r>
            <a:r>
              <a:rPr lang="en-VN" sz="4000" dirty="0">
                <a:effectLst/>
              </a:rPr>
              <a:t> </a:t>
            </a:r>
            <a:endParaRPr lang="en-VN" sz="4000" dirty="0"/>
          </a:p>
        </p:txBody>
      </p:sp>
    </p:spTree>
    <p:extLst>
      <p:ext uri="{BB962C8B-B14F-4D97-AF65-F5344CB8AC3E}">
        <p14:creationId xmlns:p14="http://schemas.microsoft.com/office/powerpoint/2010/main" val="2448946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ĐỌC VÀ </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CHUNG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3837815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2755314"/>
            <a:ext cx="12003910" cy="347210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III.</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TỔNG KẾT</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80279851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3908005"/>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5350295"/>
            <a:ext cx="14173200" cy="390800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sp>
        <p:nvSpPr>
          <p:cNvPr id="13" name="TextBox 13"/>
          <p:cNvSpPr txBox="1"/>
          <p:nvPr/>
        </p:nvSpPr>
        <p:spPr>
          <a:xfrm>
            <a:off x="1674183" y="2087479"/>
            <a:ext cx="2650981" cy="1846659"/>
          </a:xfrm>
          <a:prstGeom prst="rect">
            <a:avLst/>
          </a:prstGeom>
        </p:spPr>
        <p:txBody>
          <a:bodyPr wrap="square" lIns="0" tIns="0" rIns="0" bIns="0" rtlCol="0" anchor="t">
            <a:spAutoFit/>
          </a:bodyPr>
          <a:lstStyle/>
          <a:p>
            <a:pPr marL="0" lvl="0" indent="0" algn="l">
              <a:lnSpc>
                <a:spcPts val="7231"/>
              </a:lnSpc>
            </a:pPr>
            <a:r>
              <a:rPr lang="en-US" sz="6399" b="1" u="none" dirty="0">
                <a:solidFill>
                  <a:srgbClr val="737373"/>
                </a:solidFill>
                <a:latin typeface="Times New Roman" panose="02020603050405020304" pitchFamily="18" charset="0"/>
                <a:cs typeface="Times New Roman" panose="02020603050405020304" pitchFamily="18" charset="0"/>
              </a:rPr>
              <a:t>1, </a:t>
            </a:r>
            <a:r>
              <a:rPr lang="en-US" sz="6399" b="1" u="none" dirty="0" err="1">
                <a:solidFill>
                  <a:srgbClr val="737373"/>
                </a:solidFill>
                <a:latin typeface="Times New Roman" panose="02020603050405020304" pitchFamily="18" charset="0"/>
                <a:cs typeface="Times New Roman" panose="02020603050405020304" pitchFamily="18" charset="0"/>
              </a:rPr>
              <a:t>Nghệ</a:t>
            </a:r>
            <a:r>
              <a:rPr lang="en-US" sz="6399" b="1" u="none" dirty="0">
                <a:solidFill>
                  <a:srgbClr val="737373"/>
                </a:solidFill>
                <a:latin typeface="Times New Roman" panose="02020603050405020304" pitchFamily="18" charset="0"/>
                <a:cs typeface="Times New Roman" panose="02020603050405020304" pitchFamily="18" charset="0"/>
              </a:rPr>
              <a:t> </a:t>
            </a:r>
            <a:r>
              <a:rPr lang="en-US" sz="6399" b="1" u="none" dirty="0" err="1">
                <a:solidFill>
                  <a:srgbClr val="737373"/>
                </a:solidFill>
                <a:latin typeface="Times New Roman" panose="02020603050405020304" pitchFamily="18" charset="0"/>
                <a:cs typeface="Times New Roman" panose="02020603050405020304" pitchFamily="18" charset="0"/>
              </a:rPr>
              <a:t>thuật</a:t>
            </a:r>
            <a:endParaRPr lang="en-US" sz="6399" b="1" u="none" dirty="0">
              <a:solidFill>
                <a:srgbClr val="737373"/>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674183" y="6441968"/>
            <a:ext cx="2811735" cy="1897955"/>
          </a:xfrm>
          <a:prstGeom prst="rect">
            <a:avLst/>
          </a:prstGeom>
        </p:spPr>
        <p:txBody>
          <a:bodyPr wrap="square" lIns="0" tIns="0" rIns="0" bIns="0" rtlCol="0" anchor="t">
            <a:spAutoFit/>
          </a:bodyPr>
          <a:lstStyle/>
          <a:p>
            <a:pPr marL="0" lvl="0" indent="0" algn="l">
              <a:lnSpc>
                <a:spcPts val="7423"/>
              </a:lnSpc>
            </a:pPr>
            <a:r>
              <a:rPr lang="en-US" sz="6399" b="1" u="none" dirty="0">
                <a:solidFill>
                  <a:srgbClr val="737373"/>
                </a:solidFill>
                <a:latin typeface="Times New Roman" panose="02020603050405020304" pitchFamily="18" charset="0"/>
                <a:cs typeface="Times New Roman" panose="02020603050405020304" pitchFamily="18" charset="0"/>
              </a:rPr>
              <a:t>2, </a:t>
            </a:r>
            <a:r>
              <a:rPr lang="en-US" sz="6399" b="1" u="none" dirty="0" err="1">
                <a:solidFill>
                  <a:srgbClr val="737373"/>
                </a:solidFill>
                <a:latin typeface="Times New Roman" panose="02020603050405020304" pitchFamily="18" charset="0"/>
                <a:cs typeface="Times New Roman" panose="02020603050405020304" pitchFamily="18" charset="0"/>
              </a:rPr>
              <a:t>Nội</a:t>
            </a:r>
            <a:r>
              <a:rPr lang="en-US" sz="6399" b="1" u="none" dirty="0">
                <a:solidFill>
                  <a:srgbClr val="737373"/>
                </a:solidFill>
                <a:latin typeface="Times New Roman" panose="02020603050405020304" pitchFamily="18" charset="0"/>
                <a:cs typeface="Times New Roman" panose="02020603050405020304" pitchFamily="18" charset="0"/>
              </a:rPr>
              <a:t> dung</a:t>
            </a: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FD99E162-71E2-8BF4-8C33-5645BC1FBE60}"/>
              </a:ext>
            </a:extLst>
          </p:cNvPr>
          <p:cNvSpPr txBox="1"/>
          <p:nvPr/>
        </p:nvSpPr>
        <p:spPr>
          <a:xfrm>
            <a:off x="5309266" y="1735556"/>
            <a:ext cx="9100022" cy="2520305"/>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Cách phân tích thơ từ hình thức nghệ thuật đến nội dung rất nhất quán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Nêu ý kiến, lí lẽ và các bằng chứng phong phú, giàu sức thuyết phục,…</a:t>
            </a:r>
            <a:endParaRPr lang="en-VN" sz="35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0361151A-4680-45FD-B058-68C8233499F8}"/>
              </a:ext>
            </a:extLst>
          </p:cNvPr>
          <p:cNvSpPr txBox="1"/>
          <p:nvPr/>
        </p:nvSpPr>
        <p:spPr>
          <a:xfrm>
            <a:off x="5309266" y="6540593"/>
            <a:ext cx="8482934" cy="1451359"/>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Trình bày được vẻ đẹp về nội dung và nghệ thuật của bài thơ “Tiếng gà trưa”.</a:t>
            </a:r>
            <a:endParaRPr lang="en-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5228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669"/>
          <a:stretch>
            <a:fillRect/>
          </a:stretch>
        </p:blipFill>
        <p:spPr>
          <a:xfrm>
            <a:off x="8717831" y="0"/>
            <a:ext cx="9570169" cy="10287000"/>
          </a:xfrm>
          <a:prstGeom prst="rect">
            <a:avLst/>
          </a:prstGeom>
        </p:spPr>
      </p:pic>
      <p:grpSp>
        <p:nvGrpSpPr>
          <p:cNvPr id="3" name="Group 3"/>
          <p:cNvGrpSpPr/>
          <p:nvPr/>
        </p:nvGrpSpPr>
        <p:grpSpPr>
          <a:xfrm>
            <a:off x="6400800" y="1028700"/>
            <a:ext cx="1255395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4058"/>
          <a:stretch>
            <a:fillRect/>
          </a:stretch>
        </p:blipFill>
        <p:spPr>
          <a:xfrm rot="-96584">
            <a:off x="2239588" y="1069848"/>
            <a:ext cx="2312580" cy="1271370"/>
          </a:xfrm>
          <a:prstGeom prst="rect">
            <a:avLst/>
          </a:prstGeom>
        </p:spPr>
      </p:pic>
      <p:grpSp>
        <p:nvGrpSpPr>
          <p:cNvPr id="8" name="Group 8"/>
          <p:cNvGrpSpPr/>
          <p:nvPr/>
        </p:nvGrpSpPr>
        <p:grpSpPr>
          <a:xfrm>
            <a:off x="1028700" y="1846596"/>
            <a:ext cx="8674819" cy="6593809"/>
            <a:chOff x="0" y="0"/>
            <a:chExt cx="11566426" cy="8791745"/>
          </a:xfrm>
        </p:grpSpPr>
        <p:pic>
          <p:nvPicPr>
            <p:cNvPr id="9" name="Picture 9"/>
            <p:cNvPicPr>
              <a:picLocks noChangeAspect="1"/>
            </p:cNvPicPr>
            <p:nvPr/>
          </p:nvPicPr>
          <p:blipFill>
            <a:blip r:embed="rId8"/>
            <a:srcRect l="16428" t="34393" b="17964"/>
            <a:stretch>
              <a:fillRect/>
            </a:stretch>
          </p:blipFill>
          <p:spPr>
            <a:xfrm>
              <a:off x="0" y="0"/>
              <a:ext cx="11566426" cy="8791745"/>
            </a:xfrm>
            <a:prstGeom prst="rect">
              <a:avLst/>
            </a:prstGeom>
          </p:spPr>
        </p:pic>
      </p:grpSp>
      <p:sp>
        <p:nvSpPr>
          <p:cNvPr id="10" name="TextBox 10"/>
          <p:cNvSpPr txBox="1"/>
          <p:nvPr/>
        </p:nvSpPr>
        <p:spPr>
          <a:xfrm>
            <a:off x="10263595" y="1246277"/>
            <a:ext cx="8674818" cy="910121"/>
          </a:xfrm>
          <a:prstGeom prst="rect">
            <a:avLst/>
          </a:prstGeom>
        </p:spPr>
        <p:txBody>
          <a:bodyPr wrap="square" lIns="0" tIns="0" rIns="0" bIns="0" rtlCol="0" anchor="t">
            <a:spAutoFit/>
          </a:bodyPr>
          <a:lstStyle/>
          <a:p>
            <a:pPr marL="0" lvl="0" indent="0" algn="l">
              <a:lnSpc>
                <a:spcPts val="7909"/>
              </a:lnSpc>
              <a:spcBef>
                <a:spcPct val="0"/>
              </a:spcBef>
            </a:pPr>
            <a:r>
              <a:rPr lang="en-US" sz="5000" b="1" u="none" dirty="0">
                <a:solidFill>
                  <a:srgbClr val="737373"/>
                </a:solidFill>
                <a:latin typeface="Times New Roman" panose="02020603050405020304" pitchFamily="18" charset="0"/>
                <a:cs typeface="Times New Roman" panose="02020603050405020304" pitchFamily="18" charset="0"/>
              </a:rPr>
              <a:t>3, </a:t>
            </a:r>
            <a:r>
              <a:rPr lang="en-US" sz="5000" b="1" u="none" dirty="0" err="1">
                <a:solidFill>
                  <a:srgbClr val="737373"/>
                </a:solidFill>
                <a:latin typeface="Times New Roman" panose="02020603050405020304" pitchFamily="18" charset="0"/>
                <a:cs typeface="Times New Roman" panose="02020603050405020304" pitchFamily="18" charset="0"/>
              </a:rPr>
              <a:t>Cách</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đọc</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văn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bản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nghị</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luận</a:t>
            </a:r>
            <a:r>
              <a:rPr lang="en-US" sz="5000" b="1" u="none" dirty="0">
                <a:solidFill>
                  <a:srgbClr val="737373"/>
                </a:solidFill>
                <a:latin typeface="Times New Roman" panose="02020603050405020304" pitchFamily="18" charset="0"/>
                <a:cs typeface="Times New Roman" panose="02020603050405020304" pitchFamily="18" charset="0"/>
              </a:rPr>
              <a:t> </a:t>
            </a:r>
          </a:p>
        </p:txBody>
      </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3125707" y="691031"/>
            <a:ext cx="757564" cy="693171"/>
          </a:xfrm>
          <a:prstGeom prst="rect">
            <a:avLst/>
          </a:prstGeom>
        </p:spPr>
      </p:pic>
      <p:sp>
        <p:nvSpPr>
          <p:cNvPr id="18" name="TextBox 17">
            <a:extLst>
              <a:ext uri="{FF2B5EF4-FFF2-40B4-BE49-F238E27FC236}">
                <a16:creationId xmlns:a16="http://schemas.microsoft.com/office/drawing/2014/main" id="{4C4100B9-8F06-0767-D1F0-46E473F3218F}"/>
              </a:ext>
            </a:extLst>
          </p:cNvPr>
          <p:cNvSpPr txBox="1"/>
          <p:nvPr/>
        </p:nvSpPr>
        <p:spPr>
          <a:xfrm>
            <a:off x="10239344" y="2561880"/>
            <a:ext cx="8329207" cy="5161606"/>
          </a:xfrm>
          <a:prstGeom prst="rect">
            <a:avLst/>
          </a:prstGeom>
          <a:noFill/>
        </p:spPr>
        <p:txBody>
          <a:bodyPr wrap="square">
            <a:spAutoFit/>
          </a:bodyPr>
          <a:lstStyle/>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nhan đề văn bản, bố cục, nội dung chính mỗi phần.</a:t>
            </a:r>
            <a:endParaRPr lang="en-VN" sz="4500" dirty="0">
              <a:effectLst/>
              <a:latin typeface="Times New Roman" panose="02020603050405020304" pitchFamily="18" charset="0"/>
              <a:ea typeface="Times New Roman" panose="02020603050405020304" pitchFamily="18" charset="0"/>
            </a:endParaRPr>
          </a:p>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cách nêu lí lẽ, dẫn chứng, phân tích và bình luận dẫn chứng. </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188104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IV.</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LUYỆN TẬP,</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VẬN DỤNG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74917492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7601"/>
          <a:stretch>
            <a:fillRect/>
          </a:stretch>
        </p:blipFill>
        <p:spPr>
          <a:xfrm>
            <a:off x="14191746" y="0"/>
            <a:ext cx="4096254"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7601"/>
          <a:stretch>
            <a:fillRect/>
          </a:stretch>
        </p:blipFill>
        <p:spPr>
          <a:xfrm>
            <a:off x="-57993" y="0"/>
            <a:ext cx="4096254" cy="10287000"/>
          </a:xfrm>
          <a:prstGeom prst="rect">
            <a:avLst/>
          </a:prstGeom>
        </p:spPr>
      </p:pic>
      <p:grpSp>
        <p:nvGrpSpPr>
          <p:cNvPr id="4" name="Group 4"/>
          <p:cNvGrpSpPr/>
          <p:nvPr/>
        </p:nvGrpSpPr>
        <p:grpSpPr>
          <a:xfrm>
            <a:off x="10778735" y="1171575"/>
            <a:ext cx="5519131" cy="7943850"/>
            <a:chOff x="0" y="0"/>
            <a:chExt cx="4290833" cy="6175925"/>
          </a:xfrm>
        </p:grpSpPr>
        <p:sp>
          <p:nvSpPr>
            <p:cNvPr id="5" name="Freeform 5"/>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6" name="Freeform 6"/>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92" t="13613" b="11383"/>
          <a:stretch>
            <a:fillRect/>
          </a:stretch>
        </p:blipFill>
        <p:spPr>
          <a:xfrm>
            <a:off x="10778735" y="1604293"/>
            <a:ext cx="6083244" cy="1354496"/>
          </a:xfrm>
          <a:prstGeom prst="rect">
            <a:avLst/>
          </a:prstGeom>
        </p:spPr>
      </p:pic>
      <p:sp>
        <p:nvSpPr>
          <p:cNvPr id="9" name="TextBox 9"/>
          <p:cNvSpPr txBox="1"/>
          <p:nvPr/>
        </p:nvSpPr>
        <p:spPr>
          <a:xfrm>
            <a:off x="11187453" y="2101844"/>
            <a:ext cx="4701696" cy="500137"/>
          </a:xfrm>
          <a:prstGeom prst="rect">
            <a:avLst/>
          </a:prstGeom>
        </p:spPr>
        <p:txBody>
          <a:bodyPr lIns="0" tIns="0" rIns="0" bIns="0" rtlCol="0" anchor="t">
            <a:spAutoFit/>
          </a:bodyPr>
          <a:lstStyle/>
          <a:p>
            <a:pPr algn="ctr">
              <a:lnSpc>
                <a:spcPts val="3919"/>
              </a:lnSpc>
              <a:spcBef>
                <a:spcPct val="0"/>
              </a:spcBef>
            </a:pPr>
            <a:r>
              <a:rPr lang="en-US" sz="3500" b="1" u="none" spc="419" dirty="0" err="1">
                <a:solidFill>
                  <a:srgbClr val="000000"/>
                </a:solidFill>
                <a:latin typeface="Times New Roman" panose="02020603050405020304" pitchFamily="18" charset="0"/>
                <a:cs typeface="Times New Roman" panose="02020603050405020304" pitchFamily="18" charset="0"/>
              </a:rPr>
              <a:t>Nhiệm</a:t>
            </a:r>
            <a:r>
              <a:rPr lang="en-US" sz="3500" b="1" u="none" spc="419" dirty="0">
                <a:solidFill>
                  <a:srgbClr val="000000"/>
                </a:solidFill>
                <a:latin typeface="Times New Roman" panose="02020603050405020304" pitchFamily="18" charset="0"/>
                <a:cs typeface="Times New Roman" panose="02020603050405020304" pitchFamily="18" charset="0"/>
              </a:rPr>
              <a:t> </a:t>
            </a:r>
            <a:r>
              <a:rPr lang="en-US" sz="3500" b="1" u="none" spc="419" dirty="0" err="1">
                <a:solidFill>
                  <a:srgbClr val="000000"/>
                </a:solidFill>
                <a:latin typeface="Times New Roman" panose="02020603050405020304" pitchFamily="18" charset="0"/>
                <a:cs typeface="Times New Roman" panose="02020603050405020304" pitchFamily="18" charset="0"/>
              </a:rPr>
              <a:t>vụ</a:t>
            </a:r>
            <a:r>
              <a:rPr lang="en-US" sz="3500" b="1" u="none" spc="419" dirty="0">
                <a:solidFill>
                  <a:srgbClr val="000000"/>
                </a:solidFill>
                <a:latin typeface="Times New Roman" panose="02020603050405020304" pitchFamily="18" charset="0"/>
                <a:cs typeface="Times New Roman" panose="02020603050405020304" pitchFamily="18" charset="0"/>
              </a:rPr>
              <a:t> 2</a:t>
            </a:r>
          </a:p>
        </p:txBody>
      </p:sp>
      <p:grpSp>
        <p:nvGrpSpPr>
          <p:cNvPr id="12" name="Group 12"/>
          <p:cNvGrpSpPr/>
          <p:nvPr/>
        </p:nvGrpSpPr>
        <p:grpSpPr>
          <a:xfrm>
            <a:off x="1990134" y="1171575"/>
            <a:ext cx="5519131" cy="7943850"/>
            <a:chOff x="0" y="0"/>
            <a:chExt cx="4290833" cy="6175925"/>
          </a:xfrm>
        </p:grpSpPr>
        <p:sp>
          <p:nvSpPr>
            <p:cNvPr id="1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92" t="13613" b="11383"/>
          <a:stretch>
            <a:fillRect/>
          </a:stretch>
        </p:blipFill>
        <p:spPr>
          <a:xfrm>
            <a:off x="1990134" y="1604293"/>
            <a:ext cx="6083244" cy="1354496"/>
          </a:xfrm>
          <a:prstGeom prst="rect">
            <a:avLst/>
          </a:prstGeom>
        </p:spPr>
      </p:pic>
      <p:sp>
        <p:nvSpPr>
          <p:cNvPr id="17" name="TextBox 17"/>
          <p:cNvSpPr txBox="1"/>
          <p:nvPr/>
        </p:nvSpPr>
        <p:spPr>
          <a:xfrm>
            <a:off x="2398852" y="2101844"/>
            <a:ext cx="4701696" cy="500137"/>
          </a:xfrm>
          <a:prstGeom prst="rect">
            <a:avLst/>
          </a:prstGeom>
        </p:spPr>
        <p:txBody>
          <a:bodyPr lIns="0" tIns="0" rIns="0" bIns="0" rtlCol="0" anchor="t">
            <a:spAutoFit/>
          </a:bodyPr>
          <a:lstStyle/>
          <a:p>
            <a:pPr algn="ctr">
              <a:lnSpc>
                <a:spcPts val="3919"/>
              </a:lnSpc>
            </a:pPr>
            <a:r>
              <a:rPr lang="en-US" sz="3500" b="1" spc="419" dirty="0" err="1">
                <a:solidFill>
                  <a:srgbClr val="000000"/>
                </a:solidFill>
                <a:latin typeface="Times New Roman" panose="02020603050405020304" pitchFamily="18" charset="0"/>
                <a:cs typeface="Times New Roman" panose="02020603050405020304" pitchFamily="18" charset="0"/>
              </a:rPr>
              <a:t>Nhiệm</a:t>
            </a:r>
            <a:r>
              <a:rPr lang="en-US" sz="3500" b="1" spc="419" dirty="0">
                <a:solidFill>
                  <a:srgbClr val="000000"/>
                </a:solidFill>
                <a:latin typeface="Times New Roman" panose="02020603050405020304" pitchFamily="18" charset="0"/>
                <a:cs typeface="Times New Roman" panose="02020603050405020304" pitchFamily="18" charset="0"/>
              </a:rPr>
              <a:t> </a:t>
            </a:r>
            <a:r>
              <a:rPr lang="en-US" sz="3500" b="1" spc="419" dirty="0" err="1">
                <a:solidFill>
                  <a:srgbClr val="000000"/>
                </a:solidFill>
                <a:latin typeface="Times New Roman" panose="02020603050405020304" pitchFamily="18" charset="0"/>
                <a:cs typeface="Times New Roman" panose="02020603050405020304" pitchFamily="18" charset="0"/>
              </a:rPr>
              <a:t>vụ</a:t>
            </a:r>
            <a:r>
              <a:rPr lang="en-US" sz="3500" b="1" spc="419" dirty="0">
                <a:solidFill>
                  <a:srgbClr val="000000"/>
                </a:solidFill>
                <a:latin typeface="Times New Roman" panose="02020603050405020304" pitchFamily="18" charset="0"/>
                <a:cs typeface="Times New Roman" panose="02020603050405020304" pitchFamily="18" charset="0"/>
              </a:rPr>
              <a:t> 1</a:t>
            </a:r>
          </a:p>
        </p:txBody>
      </p:sp>
      <p:grpSp>
        <p:nvGrpSpPr>
          <p:cNvPr id="20" name="Group 20"/>
          <p:cNvGrpSpPr/>
          <p:nvPr/>
        </p:nvGrpSpPr>
        <p:grpSpPr>
          <a:xfrm>
            <a:off x="5016945" y="8670551"/>
            <a:ext cx="8254110" cy="1846561"/>
            <a:chOff x="0" y="0"/>
            <a:chExt cx="11005480" cy="2462081"/>
          </a:xfrm>
        </p:grpSpPr>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0"/>
              <a:ext cx="4712117" cy="246208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93364" y="0"/>
              <a:ext cx="4712117" cy="2462081"/>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9823"/>
          <a:stretch>
            <a:fillRect/>
          </a:stretch>
        </p:blipFill>
        <p:spPr>
          <a:xfrm>
            <a:off x="6125216" y="5000625"/>
            <a:ext cx="6037568" cy="5286375"/>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9161" y="8357538"/>
            <a:ext cx="1641945" cy="1510590"/>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6975866" y="6845300"/>
            <a:ext cx="1901530" cy="1739900"/>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590971" y="6845300"/>
            <a:ext cx="1901530" cy="1739900"/>
          </a:xfrm>
          <a:prstGeom prst="rect">
            <a:avLst/>
          </a:prstGeom>
        </p:spPr>
      </p:pic>
      <p:pic>
        <p:nvPicPr>
          <p:cNvPr id="27" name="Picture 2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18901" y="8357538"/>
            <a:ext cx="1641945" cy="1510590"/>
          </a:xfrm>
          <a:prstGeom prst="rect">
            <a:avLst/>
          </a:prstGeom>
        </p:spPr>
      </p:pic>
      <p:sp>
        <p:nvSpPr>
          <p:cNvPr id="29" name="TextBox 28">
            <a:extLst>
              <a:ext uri="{FF2B5EF4-FFF2-40B4-BE49-F238E27FC236}">
                <a16:creationId xmlns:a16="http://schemas.microsoft.com/office/drawing/2014/main" id="{66F78804-5807-CB10-5ED1-F5634303C5B3}"/>
              </a:ext>
            </a:extLst>
          </p:cNvPr>
          <p:cNvSpPr txBox="1"/>
          <p:nvPr/>
        </p:nvSpPr>
        <p:spPr>
          <a:xfrm>
            <a:off x="2185099" y="3329203"/>
            <a:ext cx="4915449" cy="480670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Văn bản nghị luận này giúp em hiểu thêm được điều gì về bài thơ “Tiếng gà trưa” đã học ở bài 2?</a:t>
            </a:r>
            <a:endParaRPr lang="en-VN" sz="4500" dirty="0">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2AA6ACE5-B21F-0A98-8196-FE5FD85A2EE3}"/>
              </a:ext>
            </a:extLst>
          </p:cNvPr>
          <p:cNvSpPr txBox="1"/>
          <p:nvPr/>
        </p:nvSpPr>
        <p:spPr>
          <a:xfrm>
            <a:off x="10930445" y="3169651"/>
            <a:ext cx="5172456" cy="4990790"/>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Chọn một hình ảnh thơ mà em ấn tượng nhất trong các bài thơ đã học/ đã đọc và giải thích vì sao em thích. Trình bày thành đoạn văn 5-7 câu. </a:t>
            </a:r>
            <a:endParaRPr lang="en-VN" sz="4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t="3998" b="66025"/>
          <a:stretch>
            <a:fillRect/>
          </a:stretch>
        </p:blipFill>
        <p:spPr>
          <a:xfrm>
            <a:off x="0" y="-555413"/>
            <a:ext cx="18288000" cy="3168226"/>
          </a:xfrm>
          <a:prstGeom prst="rect">
            <a:avLst/>
          </a:prstGeom>
        </p:spPr>
      </p:pic>
      <p:grpSp>
        <p:nvGrpSpPr>
          <p:cNvPr id="3" name="Group 3"/>
          <p:cNvGrpSpPr/>
          <p:nvPr/>
        </p:nvGrpSpPr>
        <p:grpSpPr>
          <a:xfrm>
            <a:off x="2753926" y="-227005"/>
            <a:ext cx="12780149" cy="2761566"/>
            <a:chOff x="0" y="0"/>
            <a:chExt cx="9935892" cy="3091428"/>
          </a:xfrm>
        </p:grpSpPr>
        <p:sp>
          <p:nvSpPr>
            <p:cNvPr id="4" name="Freeform 4"/>
            <p:cNvSpPr/>
            <p:nvPr/>
          </p:nvSpPr>
          <p:spPr>
            <a:xfrm>
              <a:off x="10160" y="16510"/>
              <a:ext cx="9913032" cy="3063488"/>
            </a:xfrm>
            <a:custGeom>
              <a:avLst/>
              <a:gdLst/>
              <a:ahLst/>
              <a:cxnLst/>
              <a:rect l="l" t="t" r="r" b="b"/>
              <a:pathLst>
                <a:path w="9913032" h="3063488">
                  <a:moveTo>
                    <a:pt x="9913032" y="3063488"/>
                  </a:moveTo>
                  <a:lnTo>
                    <a:pt x="0" y="3055868"/>
                  </a:lnTo>
                  <a:lnTo>
                    <a:pt x="0" y="1075724"/>
                  </a:lnTo>
                  <a:lnTo>
                    <a:pt x="17780" y="19050"/>
                  </a:lnTo>
                  <a:lnTo>
                    <a:pt x="4941493" y="0"/>
                  </a:lnTo>
                  <a:lnTo>
                    <a:pt x="9893982" y="5080"/>
                  </a:lnTo>
                  <a:close/>
                </a:path>
              </a:pathLst>
            </a:custGeom>
            <a:solidFill>
              <a:srgbClr val="FFFFFF"/>
            </a:solidFill>
          </p:spPr>
        </p:sp>
        <p:sp>
          <p:nvSpPr>
            <p:cNvPr id="5" name="Freeform 5"/>
            <p:cNvSpPr/>
            <p:nvPr/>
          </p:nvSpPr>
          <p:spPr>
            <a:xfrm>
              <a:off x="-3810" y="0"/>
              <a:ext cx="9942242" cy="3090158"/>
            </a:xfrm>
            <a:custGeom>
              <a:avLst/>
              <a:gdLst/>
              <a:ahLst/>
              <a:cxnLst/>
              <a:rect l="l" t="t" r="r" b="b"/>
              <a:pathLst>
                <a:path w="9942242" h="3090158">
                  <a:moveTo>
                    <a:pt x="9907952" y="21590"/>
                  </a:moveTo>
                  <a:cubicBezTo>
                    <a:pt x="9909222" y="34290"/>
                    <a:pt x="9909222" y="44450"/>
                    <a:pt x="9910492" y="54610"/>
                  </a:cubicBezTo>
                  <a:cubicBezTo>
                    <a:pt x="9913032" y="110205"/>
                    <a:pt x="9914302" y="176623"/>
                    <a:pt x="9916842" y="240668"/>
                  </a:cubicBezTo>
                  <a:cubicBezTo>
                    <a:pt x="9916842" y="333178"/>
                    <a:pt x="9929542" y="2157286"/>
                    <a:pt x="9935892" y="2249796"/>
                  </a:cubicBezTo>
                  <a:cubicBezTo>
                    <a:pt x="9942242" y="2389747"/>
                    <a:pt x="9938432" y="2532070"/>
                    <a:pt x="9938432" y="2672021"/>
                  </a:cubicBezTo>
                  <a:cubicBezTo>
                    <a:pt x="9938432" y="2795368"/>
                    <a:pt x="9939702" y="2909226"/>
                    <a:pt x="9940972" y="3029198"/>
                  </a:cubicBezTo>
                  <a:cubicBezTo>
                    <a:pt x="9940972" y="3050788"/>
                    <a:pt x="9940972" y="3064758"/>
                    <a:pt x="9940972" y="3088888"/>
                  </a:cubicBezTo>
                  <a:cubicBezTo>
                    <a:pt x="9918112" y="3088888"/>
                    <a:pt x="9897792" y="3090158"/>
                    <a:pt x="9850785" y="3088888"/>
                  </a:cubicBezTo>
                  <a:cubicBezTo>
                    <a:pt x="9344103" y="3083808"/>
                    <a:pt x="8829627" y="3090158"/>
                    <a:pt x="8322946" y="3085078"/>
                  </a:cubicBezTo>
                  <a:cubicBezTo>
                    <a:pt x="8018937" y="3081268"/>
                    <a:pt x="7722723" y="3083808"/>
                    <a:pt x="7418714" y="3081268"/>
                  </a:cubicBezTo>
                  <a:cubicBezTo>
                    <a:pt x="7278402" y="3079998"/>
                    <a:pt x="7138091" y="3078728"/>
                    <a:pt x="6997778" y="3077458"/>
                  </a:cubicBezTo>
                  <a:cubicBezTo>
                    <a:pt x="6912033" y="3077458"/>
                    <a:pt x="6834081" y="3078728"/>
                    <a:pt x="6748336" y="3078728"/>
                  </a:cubicBezTo>
                  <a:cubicBezTo>
                    <a:pt x="6530073" y="3077458"/>
                    <a:pt x="5929850" y="3078728"/>
                    <a:pt x="5711588" y="3077458"/>
                  </a:cubicBezTo>
                  <a:cubicBezTo>
                    <a:pt x="5555685" y="3076188"/>
                    <a:pt x="2437646" y="3085078"/>
                    <a:pt x="2281744" y="3083808"/>
                  </a:cubicBezTo>
                  <a:cubicBezTo>
                    <a:pt x="2242768" y="3083808"/>
                    <a:pt x="2195998" y="3085078"/>
                    <a:pt x="2157022" y="3085078"/>
                  </a:cubicBezTo>
                  <a:cubicBezTo>
                    <a:pt x="2063481" y="3085078"/>
                    <a:pt x="1977735" y="3086348"/>
                    <a:pt x="1884194" y="3086348"/>
                  </a:cubicBezTo>
                  <a:cubicBezTo>
                    <a:pt x="1650341" y="3086348"/>
                    <a:pt x="1424283" y="3085078"/>
                    <a:pt x="1190430" y="3083808"/>
                  </a:cubicBezTo>
                  <a:cubicBezTo>
                    <a:pt x="1050118" y="3082538"/>
                    <a:pt x="909806" y="3081268"/>
                    <a:pt x="777290" y="3079998"/>
                  </a:cubicBezTo>
                  <a:cubicBezTo>
                    <a:pt x="527847" y="3078728"/>
                    <a:pt x="278403" y="3077458"/>
                    <a:pt x="48260" y="3077458"/>
                  </a:cubicBezTo>
                  <a:cubicBezTo>
                    <a:pt x="38100" y="3077458"/>
                    <a:pt x="29210" y="3077458"/>
                    <a:pt x="19050" y="3076188"/>
                  </a:cubicBezTo>
                  <a:cubicBezTo>
                    <a:pt x="10160" y="3074918"/>
                    <a:pt x="5080" y="3068568"/>
                    <a:pt x="7620" y="3059678"/>
                  </a:cubicBezTo>
                  <a:cubicBezTo>
                    <a:pt x="16510" y="3027829"/>
                    <a:pt x="12700" y="2968527"/>
                    <a:pt x="11430" y="2906854"/>
                  </a:cubicBezTo>
                  <a:cubicBezTo>
                    <a:pt x="10160" y="2781135"/>
                    <a:pt x="6350" y="2657789"/>
                    <a:pt x="7620" y="2532070"/>
                  </a:cubicBezTo>
                  <a:cubicBezTo>
                    <a:pt x="5080" y="2375514"/>
                    <a:pt x="0" y="437548"/>
                    <a:pt x="7620" y="278621"/>
                  </a:cubicBezTo>
                  <a:cubicBezTo>
                    <a:pt x="8890" y="247784"/>
                    <a:pt x="7620" y="214575"/>
                    <a:pt x="8890" y="183739"/>
                  </a:cubicBezTo>
                  <a:cubicBezTo>
                    <a:pt x="10160" y="133926"/>
                    <a:pt x="12700" y="79368"/>
                    <a:pt x="13970" y="44450"/>
                  </a:cubicBezTo>
                  <a:cubicBezTo>
                    <a:pt x="13970" y="41910"/>
                    <a:pt x="15240" y="39370"/>
                    <a:pt x="16510" y="38100"/>
                  </a:cubicBezTo>
                  <a:cubicBezTo>
                    <a:pt x="38100" y="35560"/>
                    <a:pt x="83526" y="30480"/>
                    <a:pt x="208248" y="29210"/>
                  </a:cubicBezTo>
                  <a:cubicBezTo>
                    <a:pt x="418715" y="25400"/>
                    <a:pt x="629183" y="22860"/>
                    <a:pt x="847446" y="20320"/>
                  </a:cubicBezTo>
                  <a:cubicBezTo>
                    <a:pt x="995553" y="17780"/>
                    <a:pt x="1143659" y="16510"/>
                    <a:pt x="1283971" y="13970"/>
                  </a:cubicBezTo>
                  <a:cubicBezTo>
                    <a:pt x="1424283" y="11430"/>
                    <a:pt x="1572390" y="8890"/>
                    <a:pt x="1712702" y="8890"/>
                  </a:cubicBezTo>
                  <a:cubicBezTo>
                    <a:pt x="1868604" y="7620"/>
                    <a:pt x="2024506" y="10160"/>
                    <a:pt x="2180408" y="8890"/>
                  </a:cubicBezTo>
                  <a:cubicBezTo>
                    <a:pt x="2375285" y="8890"/>
                    <a:pt x="5906465" y="6350"/>
                    <a:pt x="6101342" y="5080"/>
                  </a:cubicBezTo>
                  <a:cubicBezTo>
                    <a:pt x="6288425" y="3810"/>
                    <a:pt x="6475507" y="2540"/>
                    <a:pt x="6670384" y="2540"/>
                  </a:cubicBezTo>
                  <a:cubicBezTo>
                    <a:pt x="6989984" y="1270"/>
                    <a:pt x="7301788" y="0"/>
                    <a:pt x="7621387" y="0"/>
                  </a:cubicBezTo>
                  <a:cubicBezTo>
                    <a:pt x="7753904" y="0"/>
                    <a:pt x="7894215" y="2540"/>
                    <a:pt x="8026732" y="2540"/>
                  </a:cubicBezTo>
                  <a:cubicBezTo>
                    <a:pt x="8393102" y="3810"/>
                    <a:pt x="8767267" y="5080"/>
                    <a:pt x="9133636" y="7620"/>
                  </a:cubicBezTo>
                  <a:cubicBezTo>
                    <a:pt x="9328514" y="8890"/>
                    <a:pt x="9523391" y="12700"/>
                    <a:pt x="9718268" y="16510"/>
                  </a:cubicBezTo>
                  <a:cubicBezTo>
                    <a:pt x="9765039" y="16510"/>
                    <a:pt x="9811810" y="16510"/>
                    <a:pt x="9850785" y="16510"/>
                  </a:cubicBezTo>
                  <a:cubicBezTo>
                    <a:pt x="9888902" y="17780"/>
                    <a:pt x="9897792" y="20320"/>
                    <a:pt x="9907952" y="21590"/>
                  </a:cubicBezTo>
                  <a:close/>
                  <a:moveTo>
                    <a:pt x="9918112" y="3072378"/>
                  </a:moveTo>
                  <a:cubicBezTo>
                    <a:pt x="9919382" y="3055868"/>
                    <a:pt x="9920652" y="3043168"/>
                    <a:pt x="9920652" y="3030468"/>
                  </a:cubicBezTo>
                  <a:cubicBezTo>
                    <a:pt x="9919382" y="2897366"/>
                    <a:pt x="9918112" y="2771647"/>
                    <a:pt x="9918112" y="2636440"/>
                  </a:cubicBezTo>
                  <a:cubicBezTo>
                    <a:pt x="9918112" y="2574767"/>
                    <a:pt x="9920652" y="2513094"/>
                    <a:pt x="9919382" y="2451420"/>
                  </a:cubicBezTo>
                  <a:cubicBezTo>
                    <a:pt x="9919382" y="2394491"/>
                    <a:pt x="9918112" y="2335189"/>
                    <a:pt x="9916842" y="2278260"/>
                  </a:cubicBezTo>
                  <a:cubicBezTo>
                    <a:pt x="9911762" y="2190494"/>
                    <a:pt x="9900332" y="373503"/>
                    <a:pt x="9900332" y="285737"/>
                  </a:cubicBezTo>
                  <a:cubicBezTo>
                    <a:pt x="9897792" y="212203"/>
                    <a:pt x="9895252" y="136298"/>
                    <a:pt x="9892712" y="63500"/>
                  </a:cubicBezTo>
                  <a:cubicBezTo>
                    <a:pt x="9891442" y="44450"/>
                    <a:pt x="9890172" y="43180"/>
                    <a:pt x="9827400" y="41910"/>
                  </a:cubicBezTo>
                  <a:cubicBezTo>
                    <a:pt x="9804015" y="41910"/>
                    <a:pt x="9788424" y="41910"/>
                    <a:pt x="9765039" y="40640"/>
                  </a:cubicBezTo>
                  <a:cubicBezTo>
                    <a:pt x="9570162" y="36830"/>
                    <a:pt x="9367490" y="31750"/>
                    <a:pt x="9172612" y="30480"/>
                  </a:cubicBezTo>
                  <a:cubicBezTo>
                    <a:pt x="8697110" y="26670"/>
                    <a:pt x="8213814" y="25400"/>
                    <a:pt x="7738314" y="22860"/>
                  </a:cubicBezTo>
                  <a:cubicBezTo>
                    <a:pt x="7668158" y="22860"/>
                    <a:pt x="7590207" y="22860"/>
                    <a:pt x="7520050" y="22860"/>
                  </a:cubicBezTo>
                  <a:cubicBezTo>
                    <a:pt x="7403124" y="22860"/>
                    <a:pt x="7286198" y="22860"/>
                    <a:pt x="7177067" y="22860"/>
                  </a:cubicBezTo>
                  <a:cubicBezTo>
                    <a:pt x="6927623" y="22860"/>
                    <a:pt x="6678180" y="22860"/>
                    <a:pt x="6436532" y="24130"/>
                  </a:cubicBezTo>
                  <a:cubicBezTo>
                    <a:pt x="6226064" y="25400"/>
                    <a:pt x="2679294" y="29210"/>
                    <a:pt x="2468826" y="29210"/>
                  </a:cubicBezTo>
                  <a:cubicBezTo>
                    <a:pt x="2125842" y="29210"/>
                    <a:pt x="1782858" y="26670"/>
                    <a:pt x="1439873" y="33020"/>
                  </a:cubicBezTo>
                  <a:cubicBezTo>
                    <a:pt x="1260586" y="36830"/>
                    <a:pt x="1089094" y="36830"/>
                    <a:pt x="917602" y="38100"/>
                  </a:cubicBezTo>
                  <a:cubicBezTo>
                    <a:pt x="621388" y="41910"/>
                    <a:pt x="325174" y="45720"/>
                    <a:pt x="49530" y="50800"/>
                  </a:cubicBezTo>
                  <a:cubicBezTo>
                    <a:pt x="36830" y="50800"/>
                    <a:pt x="34290" y="53340"/>
                    <a:pt x="33020" y="72252"/>
                  </a:cubicBezTo>
                  <a:cubicBezTo>
                    <a:pt x="31750" y="114949"/>
                    <a:pt x="31750" y="157646"/>
                    <a:pt x="30480" y="200343"/>
                  </a:cubicBezTo>
                  <a:cubicBezTo>
                    <a:pt x="29210" y="271505"/>
                    <a:pt x="26670" y="340294"/>
                    <a:pt x="25400" y="411456"/>
                  </a:cubicBezTo>
                  <a:cubicBezTo>
                    <a:pt x="20320" y="487361"/>
                    <a:pt x="26670" y="2342306"/>
                    <a:pt x="29210" y="2418211"/>
                  </a:cubicBezTo>
                  <a:cubicBezTo>
                    <a:pt x="29210" y="2498861"/>
                    <a:pt x="29210" y="2581883"/>
                    <a:pt x="30480" y="2662533"/>
                  </a:cubicBezTo>
                  <a:cubicBezTo>
                    <a:pt x="30480" y="2721834"/>
                    <a:pt x="33020" y="2781135"/>
                    <a:pt x="33020" y="2840437"/>
                  </a:cubicBezTo>
                  <a:cubicBezTo>
                    <a:pt x="33020" y="2904482"/>
                    <a:pt x="33020" y="2968527"/>
                    <a:pt x="31750" y="3030468"/>
                  </a:cubicBezTo>
                  <a:cubicBezTo>
                    <a:pt x="31750" y="3034278"/>
                    <a:pt x="31750" y="3036818"/>
                    <a:pt x="31750" y="3040628"/>
                  </a:cubicBezTo>
                  <a:cubicBezTo>
                    <a:pt x="31750" y="3050788"/>
                    <a:pt x="35560" y="3054598"/>
                    <a:pt x="44450" y="3054598"/>
                  </a:cubicBezTo>
                  <a:cubicBezTo>
                    <a:pt x="99116" y="3054598"/>
                    <a:pt x="208248" y="3055868"/>
                    <a:pt x="309584" y="3055868"/>
                  </a:cubicBezTo>
                  <a:cubicBezTo>
                    <a:pt x="457691" y="3055868"/>
                    <a:pt x="613593" y="3053328"/>
                    <a:pt x="761700" y="3055868"/>
                  </a:cubicBezTo>
                  <a:cubicBezTo>
                    <a:pt x="1003348" y="3059678"/>
                    <a:pt x="1244996" y="3062218"/>
                    <a:pt x="1486644" y="3060948"/>
                  </a:cubicBezTo>
                  <a:cubicBezTo>
                    <a:pt x="1642546" y="3059678"/>
                    <a:pt x="1790653" y="3062218"/>
                    <a:pt x="1946555" y="3062218"/>
                  </a:cubicBezTo>
                  <a:cubicBezTo>
                    <a:pt x="2172613" y="3062218"/>
                    <a:pt x="2398670" y="3060948"/>
                    <a:pt x="2624728" y="3062218"/>
                  </a:cubicBezTo>
                  <a:cubicBezTo>
                    <a:pt x="2959918" y="3063488"/>
                    <a:pt x="6639204" y="3053328"/>
                    <a:pt x="6982189" y="3055868"/>
                  </a:cubicBezTo>
                  <a:cubicBezTo>
                    <a:pt x="7130296" y="3057138"/>
                    <a:pt x="7278402" y="3058408"/>
                    <a:pt x="7418714" y="3058408"/>
                  </a:cubicBezTo>
                  <a:cubicBezTo>
                    <a:pt x="7675953" y="3060948"/>
                    <a:pt x="7925395" y="3057138"/>
                    <a:pt x="8182634" y="3060948"/>
                  </a:cubicBezTo>
                  <a:cubicBezTo>
                    <a:pt x="8393102" y="3063488"/>
                    <a:pt x="8603570" y="3063488"/>
                    <a:pt x="8814037" y="3066028"/>
                  </a:cubicBezTo>
                  <a:cubicBezTo>
                    <a:pt x="9125841" y="3069838"/>
                    <a:pt x="9437645" y="3072378"/>
                    <a:pt x="9749449" y="3073648"/>
                  </a:cubicBezTo>
                  <a:cubicBezTo>
                    <a:pt x="9866375" y="3073648"/>
                    <a:pt x="9897792" y="3072378"/>
                    <a:pt x="9918112" y="3072378"/>
                  </a:cubicBezTo>
                  <a:close/>
                </a:path>
              </a:pathLst>
            </a:custGeom>
            <a:solidFill>
              <a:srgbClr val="000000"/>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35462" y="9032501"/>
            <a:ext cx="3534087" cy="1846561"/>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792391" y="-131540"/>
            <a:ext cx="1206923" cy="1136016"/>
          </a:xfrm>
          <a:prstGeom prst="rect">
            <a:avLst/>
          </a:prstGeom>
        </p:spPr>
      </p:pic>
      <p:sp>
        <p:nvSpPr>
          <p:cNvPr id="28" name="TextBox 28"/>
          <p:cNvSpPr txBox="1"/>
          <p:nvPr/>
        </p:nvSpPr>
        <p:spPr>
          <a:xfrm>
            <a:off x="3619500" y="234685"/>
            <a:ext cx="11049000" cy="2042162"/>
          </a:xfrm>
          <a:prstGeom prst="rect">
            <a:avLst/>
          </a:prstGeom>
        </p:spPr>
        <p:txBody>
          <a:bodyPr lIns="0" tIns="0" rIns="0" bIns="0" rtlCol="0" anchor="t">
            <a:spAutoFit/>
          </a:bodyPr>
          <a:lstStyle/>
          <a:p>
            <a:pPr marL="0" lvl="0" indent="0" algn="ctr">
              <a:lnSpc>
                <a:spcPts val="7909"/>
              </a:lnSpc>
              <a:spcBef>
                <a:spcPct val="0"/>
              </a:spcBef>
            </a:pPr>
            <a:r>
              <a:rPr lang="en-US" sz="6999" b="1" u="none" dirty="0" err="1">
                <a:solidFill>
                  <a:srgbClr val="737373"/>
                </a:solidFill>
                <a:latin typeface="Times New Roman" panose="02020603050405020304" pitchFamily="18" charset="0"/>
                <a:cs typeface="Times New Roman" panose="02020603050405020304" pitchFamily="18" charset="0"/>
              </a:rPr>
              <a:t>Tiêu</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chí</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đánh</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giá</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đoạn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văn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theo</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bảng</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kiểm</a:t>
            </a:r>
            <a:endParaRPr lang="en-US" sz="6999" b="1" u="none" dirty="0">
              <a:solidFill>
                <a:srgbClr val="737373"/>
              </a:solidFill>
              <a:latin typeface="Times New Roman" panose="02020603050405020304" pitchFamily="18" charset="0"/>
              <a:cs typeface="Times New Roman" panose="02020603050405020304" pitchFamily="18" charset="0"/>
            </a:endParaRPr>
          </a:p>
        </p:txBody>
      </p:sp>
      <p:graphicFrame>
        <p:nvGraphicFramePr>
          <p:cNvPr id="37" name="Table 36">
            <a:extLst>
              <a:ext uri="{FF2B5EF4-FFF2-40B4-BE49-F238E27FC236}">
                <a16:creationId xmlns:a16="http://schemas.microsoft.com/office/drawing/2014/main" id="{6719FF4C-5078-700D-6121-4212C4A644DA}"/>
              </a:ext>
            </a:extLst>
          </p:cNvPr>
          <p:cNvGraphicFramePr>
            <a:graphicFrameLocks noGrp="1"/>
          </p:cNvGraphicFramePr>
          <p:nvPr>
            <p:extLst>
              <p:ext uri="{D42A27DB-BD31-4B8C-83A1-F6EECF244321}">
                <p14:modId xmlns:p14="http://schemas.microsoft.com/office/powerpoint/2010/main" val="1989045622"/>
              </p:ext>
            </p:extLst>
          </p:nvPr>
        </p:nvGraphicFramePr>
        <p:xfrm>
          <a:off x="1380612" y="2941221"/>
          <a:ext cx="15459588" cy="6100402"/>
        </p:xfrm>
        <a:graphic>
          <a:graphicData uri="http://schemas.openxmlformats.org/drawingml/2006/table">
            <a:tbl>
              <a:tblPr firstRow="1" firstCol="1" bandRow="1">
                <a:tableStyleId>{93296810-A885-4BE3-A3E7-6D5BEEA58F35}</a:tableStyleId>
              </a:tblPr>
              <a:tblGrid>
                <a:gridCol w="10699966">
                  <a:extLst>
                    <a:ext uri="{9D8B030D-6E8A-4147-A177-3AD203B41FA5}">
                      <a16:colId xmlns:a16="http://schemas.microsoft.com/office/drawing/2014/main" val="2373812537"/>
                    </a:ext>
                  </a:extLst>
                </a:gridCol>
                <a:gridCol w="1736973">
                  <a:extLst>
                    <a:ext uri="{9D8B030D-6E8A-4147-A177-3AD203B41FA5}">
                      <a16:colId xmlns:a16="http://schemas.microsoft.com/office/drawing/2014/main" val="2659095639"/>
                    </a:ext>
                  </a:extLst>
                </a:gridCol>
                <a:gridCol w="3022649">
                  <a:extLst>
                    <a:ext uri="{9D8B030D-6E8A-4147-A177-3AD203B41FA5}">
                      <a16:colId xmlns:a16="http://schemas.microsoft.com/office/drawing/2014/main" val="1358680801"/>
                    </a:ext>
                  </a:extLst>
                </a:gridCol>
              </a:tblGrid>
              <a:tr h="524959">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Tiêu chí/Mức độ</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a:solidFill>
                            <a:schemeClr val="bg1"/>
                          </a:solidFill>
                          <a:effectLst/>
                          <a:latin typeface="Times New Roman" panose="02020603050405020304" pitchFamily="18" charset="0"/>
                          <a:cs typeface="Times New Roman" panose="02020603050405020304" pitchFamily="18" charset="0"/>
                        </a:rPr>
                        <a:t>Đạt</a:t>
                      </a:r>
                      <a:endParaRPr lang="en-VN" sz="3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Không đạt</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9637023"/>
                  </a:ext>
                </a:extLst>
              </a:tr>
              <a:tr h="1096351">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1. Hình thức: đảm bảo yêu cầu của 1 đoạn văn (5-7 câu)</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967347495"/>
                  </a:ext>
                </a:extLst>
              </a:tr>
              <a:tr h="2810528">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2. Nội dung:</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một hình ảnh thơ mà em ấn tượng nhất trong các bài thơ đã học/ đã đọc.</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lí do vì sao em thích.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45395757"/>
                  </a:ext>
                </a:extLst>
              </a:tr>
              <a:tr h="1667743">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3. Chính tả, diễn đạt, chữ viết: đúng chính tả, diễn đạt mạch lạc, trong sáng; chữ viết đúng chính tả, rõ ràng.</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15651545"/>
                  </a:ext>
                </a:extLst>
              </a:tr>
            </a:tbl>
          </a:graphicData>
        </a:graphic>
      </p:graphicFrame>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8607637"/>
            <a:ext cx="18288000" cy="3168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14"/>
          <a:stretch>
            <a:fillRect/>
          </a:stretch>
        </p:blipFill>
        <p:spPr>
          <a:xfrm>
            <a:off x="13578319" y="1028700"/>
            <a:ext cx="5792797" cy="8401050"/>
          </a:xfrm>
          <a:prstGeom prst="rect">
            <a:avLst/>
          </a:prstGeom>
        </p:spPr>
      </p:pic>
      <p:sp>
        <p:nvSpPr>
          <p:cNvPr id="4" name="TextBox 4"/>
          <p:cNvSpPr txBox="1"/>
          <p:nvPr/>
        </p:nvSpPr>
        <p:spPr>
          <a:xfrm>
            <a:off x="1860379" y="152505"/>
            <a:ext cx="10620441" cy="3693319"/>
          </a:xfrm>
          <a:prstGeom prst="rect">
            <a:avLst/>
          </a:prstGeom>
        </p:spPr>
        <p:txBody>
          <a:bodyPr lIns="0" tIns="0" rIns="0" bIns="0" rtlCol="0" anchor="t">
            <a:spAutoFit/>
          </a:bodyPr>
          <a:lstStyle/>
          <a:p>
            <a:pPr marL="0" lvl="0" indent="0" algn="l">
              <a:lnSpc>
                <a:spcPts val="14400"/>
              </a:lnSpc>
              <a:spcBef>
                <a:spcPct val="0"/>
              </a:spcBef>
            </a:pPr>
            <a:r>
              <a:rPr lang="en-US" sz="6600" b="1" dirty="0">
                <a:latin typeface="Times New Roman" panose="02020603050405020304" pitchFamily="18" charset="0"/>
                <a:cs typeface="Times New Roman" panose="02020603050405020304" pitchFamily="18" charset="0"/>
              </a:rPr>
              <a:t>HƯỚNG DẪN VỀ NHÀ:</a:t>
            </a:r>
          </a:p>
          <a:p>
            <a:pPr marL="0" lvl="0" indent="0" algn="l">
              <a:lnSpc>
                <a:spcPts val="14400"/>
              </a:lnSpc>
              <a:spcBef>
                <a:spcPct val="0"/>
              </a:spcBef>
            </a:pPr>
            <a:endParaRPr lang="en-US" sz="14400" b="1" u="none" dirty="0">
              <a:solidFill>
                <a:srgbClr val="F28495"/>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4696"/>
          <a:stretch>
            <a:fillRect/>
          </a:stretch>
        </p:blipFill>
        <p:spPr>
          <a:xfrm>
            <a:off x="15585093" y="4127271"/>
            <a:ext cx="4158911" cy="530247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6140"/>
          <a:stretch>
            <a:fillRect/>
          </a:stretch>
        </p:blipFill>
        <p:spPr>
          <a:xfrm>
            <a:off x="10952781" y="3349642"/>
            <a:ext cx="5308225" cy="693735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50939" y="8414655"/>
            <a:ext cx="1503464" cy="1383187"/>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16537">
            <a:off x="3281117" y="8622422"/>
            <a:ext cx="1502579" cy="1374860"/>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191199" y="8519930"/>
            <a:ext cx="1539011" cy="1383187"/>
          </a:xfrm>
          <a:prstGeom prst="rect">
            <a:avLst/>
          </a:prstGeom>
        </p:spPr>
      </p:pic>
      <p:sp>
        <p:nvSpPr>
          <p:cNvPr id="5" name="Rectangle 4"/>
          <p:cNvSpPr/>
          <p:nvPr/>
        </p:nvSpPr>
        <p:spPr>
          <a:xfrm>
            <a:off x="552110" y="1805536"/>
            <a:ext cx="11500961" cy="6463308"/>
          </a:xfrm>
          <a:prstGeom prst="rect">
            <a:avLst/>
          </a:prstGeom>
        </p:spPr>
        <p:txBody>
          <a:bodyPr wrap="square">
            <a:spAutoFit/>
          </a:bodyPr>
          <a:lstStyle/>
          <a:p>
            <a:pPr algn="just">
              <a:lnSpc>
                <a:spcPct val="115000"/>
              </a:lnSpc>
            </a:pPr>
            <a:r>
              <a:rPr lang="vi-VN" sz="4000" dirty="0">
                <a:latin typeface="+mj-lt"/>
              </a:rPr>
              <a:t>- </a:t>
            </a:r>
            <a:r>
              <a:rPr lang="en-US" sz="4000" dirty="0" err="1">
                <a:latin typeface="Times New Roman" panose="02020603050405020304" pitchFamily="18" charset="0"/>
                <a:cs typeface="Times New Roman" panose="02020603050405020304" pitchFamily="18" charset="0"/>
              </a:rPr>
              <a:t>Xem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endParaRPr lang="en-US" sz="4000" dirty="0">
              <a:latin typeface="Times New Roman" panose="02020603050405020304" pitchFamily="18" charset="0"/>
              <a:cs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 Chuẩn bị bài “Thực hành tiếng Việt” (SGK, trang 90-91) bằng cách:</a:t>
            </a:r>
            <a:endParaRPr lang="en-US" sz="3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 Tìm hiểu kiến thức tiếng Việt về mở rộng thành phần câu bằng cụm chủ vị trong phần “Kiến thức ngữ văn”.</a:t>
            </a:r>
            <a:endParaRPr lang="en-US" sz="3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 Đọc kĩ hai cách mở rộng thành phần chính của câu bằng cụm chủ vị (dùng cụm chủ vị bổ sung cho từ làm chủ ngữ hoặc vị ngữ; dùng cụm chủ vị trực tiếp cấu tạo chru ngữ hoặc vị ngữ)</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55" t="21539" b="12256"/>
          <a:stretch>
            <a:fillRect/>
          </a:stretch>
        </p:blipFill>
        <p:spPr>
          <a:xfrm>
            <a:off x="0" y="0"/>
            <a:ext cx="18288000" cy="6989003"/>
          </a:xfrm>
          <a:prstGeom prst="rect">
            <a:avLst/>
          </a:prstGeom>
        </p:spPr>
      </p:pic>
      <p:grpSp>
        <p:nvGrpSpPr>
          <p:cNvPr id="3" name="Group 3"/>
          <p:cNvGrpSpPr/>
          <p:nvPr/>
        </p:nvGrpSpPr>
        <p:grpSpPr>
          <a:xfrm>
            <a:off x="675731" y="3494502"/>
            <a:ext cx="3526166" cy="5808604"/>
            <a:chOff x="0" y="0"/>
            <a:chExt cx="4701554" cy="7744805"/>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4701554" cy="703036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410832"/>
              <a:ext cx="1999810" cy="179732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14485" y="5410832"/>
              <a:ext cx="1953619" cy="179732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081163" y="5947476"/>
              <a:ext cx="1964294" cy="1797329"/>
            </a:xfrm>
            <a:prstGeom prst="rect">
              <a:avLst/>
            </a:prstGeom>
          </p:spPr>
        </p:pic>
      </p:grpSp>
      <p:grpSp>
        <p:nvGrpSpPr>
          <p:cNvPr id="8" name="Group 8"/>
          <p:cNvGrpSpPr/>
          <p:nvPr/>
        </p:nvGrpSpPr>
        <p:grpSpPr>
          <a:xfrm>
            <a:off x="14086103" y="3494502"/>
            <a:ext cx="3526166" cy="5808604"/>
            <a:chOff x="0" y="0"/>
            <a:chExt cx="4701554" cy="7744805"/>
          </a:xfrm>
        </p:grpSpPr>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4701554" cy="703036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2567" y="5410832"/>
              <a:ext cx="1999810" cy="179732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47935" y="5385432"/>
              <a:ext cx="1953619" cy="179732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599516" y="5947476"/>
              <a:ext cx="1964294" cy="1797329"/>
            </a:xfrm>
            <a:prstGeom prst="rect">
              <a:avLst/>
            </a:prstGeom>
          </p:spPr>
        </p:pic>
      </p:grpSp>
      <p:sp>
        <p:nvSpPr>
          <p:cNvPr id="13" name="TextBox 13"/>
          <p:cNvSpPr txBox="1"/>
          <p:nvPr/>
        </p:nvSpPr>
        <p:spPr>
          <a:xfrm>
            <a:off x="1425167" y="1566642"/>
            <a:ext cx="14835138" cy="1685590"/>
          </a:xfrm>
          <a:prstGeom prst="rect">
            <a:avLst/>
          </a:prstGeom>
        </p:spPr>
        <p:txBody>
          <a:bodyPr lIns="0" tIns="0" rIns="0" bIns="0" rtlCol="0" anchor="t">
            <a:spAutoFit/>
          </a:bodyPr>
          <a:lstStyle/>
          <a:p>
            <a:pPr marL="0" lvl="0" indent="0" algn="ctr">
              <a:lnSpc>
                <a:spcPts val="14400"/>
              </a:lnSpc>
              <a:spcBef>
                <a:spcPct val="0"/>
              </a:spcBef>
            </a:pPr>
            <a:r>
              <a:rPr lang="en-US" sz="10000" b="1" u="none" dirty="0" err="1">
                <a:solidFill>
                  <a:srgbClr val="737373"/>
                </a:solidFill>
                <a:latin typeface="Times New Roman" panose="02020603050405020304" pitchFamily="18" charset="0"/>
                <a:cs typeface="Times New Roman" panose="02020603050405020304" pitchFamily="18" charset="0"/>
              </a:rPr>
              <a:t>Chúc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các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em</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học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tốt</a:t>
            </a:r>
            <a:r>
              <a:rPr lang="en-US" sz="10000" b="1" u="none" dirty="0">
                <a:solidFill>
                  <a:srgbClr val="737373"/>
                </a:solidFill>
                <a:latin typeface="Times New Roman" panose="02020603050405020304" pitchFamily="18" charset="0"/>
                <a:cs typeface="Times New Roman" panose="02020603050405020304" pitchFamily="18" charset="0"/>
              </a:rPr>
              <a:t>!</a:t>
            </a:r>
          </a:p>
        </p:txBody>
      </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004" b="59330"/>
          <a:stretch>
            <a:fillRect/>
          </a:stretch>
        </p:blipFill>
        <p:spPr>
          <a:xfrm>
            <a:off x="5071409" y="5143500"/>
            <a:ext cx="8145182" cy="5143500"/>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669"/>
          <a:stretch>
            <a:fillRect/>
          </a:stretch>
        </p:blipFill>
        <p:spPr>
          <a:xfrm>
            <a:off x="-2278863" y="0"/>
            <a:ext cx="9570169" cy="10287000"/>
          </a:xfrm>
          <a:prstGeom prst="rect">
            <a:avLst/>
          </a:prstGeom>
        </p:spPr>
      </p:pic>
      <p:grpSp>
        <p:nvGrpSpPr>
          <p:cNvPr id="3" name="Group 3"/>
          <p:cNvGrpSpPr/>
          <p:nvPr/>
        </p:nvGrpSpPr>
        <p:grpSpPr>
          <a:xfrm rot="5400000">
            <a:off x="996078" y="-2209179"/>
            <a:ext cx="3046757" cy="8229600"/>
            <a:chOff x="0" y="0"/>
            <a:chExt cx="3221256" cy="6398080"/>
          </a:xfrm>
        </p:grpSpPr>
        <p:sp>
          <p:nvSpPr>
            <p:cNvPr id="4"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5"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sp>
        <p:nvSpPr>
          <p:cNvPr id="12" name="AutoShape 12"/>
          <p:cNvSpPr/>
          <p:nvPr/>
        </p:nvSpPr>
        <p:spPr>
          <a:xfrm>
            <a:off x="7291306" y="3664701"/>
            <a:ext cx="9967994" cy="0"/>
          </a:xfrm>
          <a:prstGeom prst="line">
            <a:avLst/>
          </a:prstGeom>
          <a:ln w="19050" cap="flat">
            <a:solidFill>
              <a:srgbClr val="FFFFFF"/>
            </a:solidFill>
            <a:prstDash val="solid"/>
            <a:headEnd type="none" w="sm" len="sm"/>
            <a:tailEnd type="none" w="sm" len="sm"/>
          </a:ln>
        </p:spPr>
      </p:sp>
      <p:sp>
        <p:nvSpPr>
          <p:cNvPr id="13" name="AutoShape 13"/>
          <p:cNvSpPr/>
          <p:nvPr/>
        </p:nvSpPr>
        <p:spPr>
          <a:xfrm>
            <a:off x="7291306" y="6603249"/>
            <a:ext cx="9967994" cy="0"/>
          </a:xfrm>
          <a:prstGeom prst="line">
            <a:avLst/>
          </a:prstGeom>
          <a:ln w="19050" cap="flat">
            <a:solidFill>
              <a:srgbClr val="FFFFFF"/>
            </a:solidFill>
            <a:prstDash val="solid"/>
            <a:headEnd type="none" w="sm" len="sm"/>
            <a:tailEnd type="none" w="sm" len="sm"/>
          </a:ln>
        </p:spPr>
      </p:sp>
      <p:grpSp>
        <p:nvGrpSpPr>
          <p:cNvPr id="14" name="Group 14"/>
          <p:cNvGrpSpPr/>
          <p:nvPr/>
        </p:nvGrpSpPr>
        <p:grpSpPr>
          <a:xfrm>
            <a:off x="8710661" y="7001299"/>
            <a:ext cx="8921070" cy="2370687"/>
            <a:chOff x="0" y="0"/>
            <a:chExt cx="1626708" cy="432282"/>
          </a:xfrm>
        </p:grpSpPr>
        <p:sp>
          <p:nvSpPr>
            <p:cNvPr id="15" name="Freeform 15"/>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16" name="TextBox 16"/>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78621">
            <a:off x="15261261" y="9318845"/>
            <a:ext cx="3374074" cy="1408676"/>
          </a:xfrm>
          <a:prstGeom prst="rect">
            <a:avLst/>
          </a:prstGeom>
        </p:spPr>
      </p:pic>
      <p:grpSp>
        <p:nvGrpSpPr>
          <p:cNvPr id="18" name="Group 18"/>
          <p:cNvGrpSpPr/>
          <p:nvPr/>
        </p:nvGrpSpPr>
        <p:grpSpPr>
          <a:xfrm>
            <a:off x="8608854" y="972289"/>
            <a:ext cx="8921070" cy="2370687"/>
            <a:chOff x="0" y="0"/>
            <a:chExt cx="1626708" cy="432282"/>
          </a:xfrm>
        </p:grpSpPr>
        <p:sp>
          <p:nvSpPr>
            <p:cNvPr id="19" name="Freeform 19"/>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0" name="TextBox 20"/>
            <p:cNvSpPr txBox="1"/>
            <p:nvPr/>
          </p:nvSpPr>
          <p:spPr>
            <a:xfrm>
              <a:off x="0" y="-28575"/>
              <a:ext cx="812800" cy="434975"/>
            </a:xfrm>
            <a:prstGeom prst="rect">
              <a:avLst/>
            </a:prstGeom>
          </p:spPr>
          <p:txBody>
            <a:bodyPr lIns="50800" tIns="50800" rIns="50800" bIns="50800" rtlCol="0" anchor="ctr"/>
            <a:lstStyle/>
            <a:p>
              <a:pPr algn="ctr">
                <a:lnSpc>
                  <a:spcPts val="3249"/>
                </a:lnSpc>
              </a:pPr>
              <a:endParaRPr/>
            </a:p>
          </p:txBody>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441137" y="-322826"/>
            <a:ext cx="3374074" cy="1408676"/>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26417" y="660917"/>
            <a:ext cx="928816" cy="849866"/>
          </a:xfrm>
          <a:prstGeom prst="rect">
            <a:avLst/>
          </a:prstGeom>
        </p:spPr>
      </p:pic>
      <p:grpSp>
        <p:nvGrpSpPr>
          <p:cNvPr id="23" name="Group 23"/>
          <p:cNvGrpSpPr/>
          <p:nvPr/>
        </p:nvGrpSpPr>
        <p:grpSpPr>
          <a:xfrm>
            <a:off x="8710661" y="4007601"/>
            <a:ext cx="8921070" cy="2370687"/>
            <a:chOff x="0" y="0"/>
            <a:chExt cx="1626708" cy="432282"/>
          </a:xfrm>
        </p:grpSpPr>
        <p:sp>
          <p:nvSpPr>
            <p:cNvPr id="24" name="Freeform 24"/>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5" name="TextBox 25"/>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86869" y="3342977"/>
            <a:ext cx="744861" cy="681548"/>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86869" y="6319751"/>
            <a:ext cx="744861" cy="681548"/>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00736">
            <a:off x="16845782" y="8755796"/>
            <a:ext cx="1109136" cy="1020405"/>
          </a:xfrm>
          <a:prstGeom prst="rect">
            <a:avLst/>
          </a:prstGeom>
        </p:spPr>
      </p:pic>
      <p:sp>
        <p:nvSpPr>
          <p:cNvPr id="35" name="TextBox 35"/>
          <p:cNvSpPr txBox="1"/>
          <p:nvPr/>
        </p:nvSpPr>
        <p:spPr>
          <a:xfrm>
            <a:off x="-2022391" y="1499979"/>
            <a:ext cx="8115300" cy="973856"/>
          </a:xfrm>
          <a:prstGeom prst="rect">
            <a:avLst/>
          </a:prstGeom>
        </p:spPr>
        <p:txBody>
          <a:bodyPr lIns="0" tIns="0" rIns="0" bIns="0" rtlCol="0" anchor="t">
            <a:spAutoFit/>
          </a:bodyPr>
          <a:lstStyle/>
          <a:p>
            <a:pPr marL="0" lvl="0" indent="0" algn="ctr">
              <a:lnSpc>
                <a:spcPts val="7000"/>
              </a:lnSpc>
              <a:spcBef>
                <a:spcPct val="0"/>
              </a:spcBef>
            </a:pPr>
            <a:r>
              <a:rPr lang="en-US" sz="10000" b="1" u="none" dirty="0">
                <a:solidFill>
                  <a:srgbClr val="737373"/>
                </a:solidFill>
                <a:latin typeface="Times New Roman" panose="02020603050405020304" pitchFamily="18" charset="0"/>
                <a:cs typeface="Times New Roman" panose="02020603050405020304" pitchFamily="18" charset="0"/>
              </a:rPr>
              <a:t>1. </a:t>
            </a:r>
            <a:r>
              <a:rPr lang="en-US" sz="10000" b="1" u="none" dirty="0" err="1">
                <a:solidFill>
                  <a:srgbClr val="737373"/>
                </a:solidFill>
                <a:latin typeface="Times New Roman" panose="02020603050405020304" pitchFamily="18" charset="0"/>
                <a:cs typeface="Times New Roman" panose="02020603050405020304" pitchFamily="18" charset="0"/>
              </a:rPr>
              <a:t>Tác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giả</a:t>
            </a:r>
            <a:endParaRPr lang="en-US" sz="10000" b="1" u="none" dirty="0">
              <a:solidFill>
                <a:srgbClr val="737373"/>
              </a:solidFill>
              <a:latin typeface="Times New Roman" panose="02020603050405020304" pitchFamily="18" charset="0"/>
              <a:cs typeface="Times New Roman" panose="02020603050405020304" pitchFamily="18" charset="0"/>
            </a:endParaRPr>
          </a:p>
        </p:txBody>
      </p:sp>
      <p:pic>
        <p:nvPicPr>
          <p:cNvPr id="1026" name="Picture 2" descr="10 kỳ quan thiên nhiên đẹp nhất Việt Nam – Tạp chí Thủy sản Việt Nam">
            <a:extLst>
              <a:ext uri="{FF2B5EF4-FFF2-40B4-BE49-F238E27FC236}">
                <a16:creationId xmlns:a16="http://schemas.microsoft.com/office/drawing/2014/main" id="{9AEC1EDB-2937-DE66-757C-640863C3270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250" r="16250"/>
          <a:stretch/>
        </p:blipFill>
        <p:spPr bwMode="auto">
          <a:xfrm>
            <a:off x="7850218" y="1115160"/>
            <a:ext cx="1974817" cy="1974817"/>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Vịnh Hạ Long lọt vào top 50 kỳ quan đẹp nhất thế giới">
            <a:extLst>
              <a:ext uri="{FF2B5EF4-FFF2-40B4-BE49-F238E27FC236}">
                <a16:creationId xmlns:a16="http://schemas.microsoft.com/office/drawing/2014/main" id="{87B77965-8446-F6AD-98C1-AEB265C57E8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6699" r="16699"/>
          <a:stretch/>
        </p:blipFill>
        <p:spPr bwMode="auto">
          <a:xfrm>
            <a:off x="7850218" y="4069251"/>
            <a:ext cx="2034197" cy="203419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Khám phá Vịnh Hạ Long kỳ quan thiên nhiên thế giới | Nơi chia sẻ kinh  nghiệm du lịch">
            <a:extLst>
              <a:ext uri="{FF2B5EF4-FFF2-40B4-BE49-F238E27FC236}">
                <a16:creationId xmlns:a16="http://schemas.microsoft.com/office/drawing/2014/main" id="{B5499A53-D218-9F83-98E2-6EF5838C852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193" r="23193"/>
          <a:stretch/>
        </p:blipFill>
        <p:spPr bwMode="auto">
          <a:xfrm>
            <a:off x="7850217" y="7103051"/>
            <a:ext cx="2034197" cy="2034197"/>
          </a:xfrm>
          <a:prstGeom prst="ellipse">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349373B-6619-EBCB-F418-C6C6DF26F394}"/>
              </a:ext>
            </a:extLst>
          </p:cNvPr>
          <p:cNvSpPr txBox="1"/>
          <p:nvPr/>
        </p:nvSpPr>
        <p:spPr>
          <a:xfrm>
            <a:off x="10695959" y="1366528"/>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Đinh Trọng Lạc </a:t>
            </a:r>
          </a:p>
          <a:p>
            <a:pPr algn="ctr"/>
            <a:r>
              <a:rPr lang="vi-VN" sz="5000" dirty="0">
                <a:solidFill>
                  <a:srgbClr val="000000"/>
                </a:solidFill>
                <a:effectLst/>
                <a:latin typeface="Times New Roman" panose="02020603050405020304" pitchFamily="18" charset="0"/>
                <a:ea typeface="Times New Roman" panose="02020603050405020304" pitchFamily="18" charset="0"/>
              </a:rPr>
              <a:t>(1912-2000)</a:t>
            </a:r>
            <a:r>
              <a:rPr lang="en-VN" sz="5000" dirty="0">
                <a:effectLst/>
              </a:rPr>
              <a:t> </a:t>
            </a:r>
            <a:endParaRPr lang="en-VN" sz="5000" dirty="0"/>
          </a:p>
        </p:txBody>
      </p:sp>
      <p:sp>
        <p:nvSpPr>
          <p:cNvPr id="40" name="TextBox 39">
            <a:extLst>
              <a:ext uri="{FF2B5EF4-FFF2-40B4-BE49-F238E27FC236}">
                <a16:creationId xmlns:a16="http://schemas.microsoft.com/office/drawing/2014/main" id="{976CF358-615B-8A13-4D8F-44CB7CA29E72}"/>
              </a:ext>
            </a:extLst>
          </p:cNvPr>
          <p:cNvSpPr txBox="1"/>
          <p:nvPr/>
        </p:nvSpPr>
        <p:spPr>
          <a:xfrm>
            <a:off x="10964485" y="4406327"/>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Quê quán:</a:t>
            </a:r>
          </a:p>
          <a:p>
            <a:pPr algn="ctr"/>
            <a:r>
              <a:rPr lang="vi-VN" sz="5000" dirty="0">
                <a:solidFill>
                  <a:srgbClr val="000000"/>
                </a:solidFill>
                <a:latin typeface="Times New Roman" panose="02020603050405020304" pitchFamily="18" charset="0"/>
              </a:rPr>
              <a:t>Hà Nội</a:t>
            </a:r>
            <a:endParaRPr lang="en-VN" sz="5000" dirty="0"/>
          </a:p>
        </p:txBody>
      </p:sp>
      <p:sp>
        <p:nvSpPr>
          <p:cNvPr id="41" name="TextBox 40">
            <a:extLst>
              <a:ext uri="{FF2B5EF4-FFF2-40B4-BE49-F238E27FC236}">
                <a16:creationId xmlns:a16="http://schemas.microsoft.com/office/drawing/2014/main" id="{284F734E-2D35-7BB7-DE0D-7E1DC3311C70}"/>
              </a:ext>
            </a:extLst>
          </p:cNvPr>
          <p:cNvSpPr txBox="1"/>
          <p:nvPr/>
        </p:nvSpPr>
        <p:spPr>
          <a:xfrm>
            <a:off x="11233011" y="7446126"/>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Nhà </a:t>
            </a:r>
          </a:p>
          <a:p>
            <a:pPr algn="ctr"/>
            <a:r>
              <a:rPr lang="vi-VN" sz="5000" dirty="0">
                <a:solidFill>
                  <a:srgbClr val="000000"/>
                </a:solidFill>
                <a:effectLst/>
                <a:latin typeface="Times New Roman" panose="02020603050405020304" pitchFamily="18" charset="0"/>
                <a:ea typeface="Times New Roman" panose="02020603050405020304" pitchFamily="18" charset="0"/>
              </a:rPr>
              <a:t>ngôn ngữ học</a:t>
            </a:r>
            <a:endParaRPr lang="en-VN" sz="5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183875"/>
            <a:ext cx="14173200" cy="507442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2618941" y="1137618"/>
            <a:ext cx="10119360" cy="2470613"/>
          </a:xfrm>
          <a:prstGeom prst="rect">
            <a:avLst/>
          </a:prstGeom>
          <a:noFill/>
        </p:spPr>
        <p:txBody>
          <a:bodyPr wrap="square">
            <a:spAutoFit/>
          </a:bodyPr>
          <a:lstStyle/>
          <a:p>
            <a:pPr algn="just">
              <a:lnSpc>
                <a:spcPct val="115000"/>
              </a:lnSpc>
            </a:pPr>
            <a:r>
              <a:rPr lang="vi-VN" sz="7000" i="1" dirty="0">
                <a:solidFill>
                  <a:srgbClr val="000000"/>
                </a:solidFill>
                <a:effectLst/>
                <a:latin typeface="Times New Roman" panose="02020603050405020304" pitchFamily="18" charset="0"/>
                <a:ea typeface="Times New Roman" panose="02020603050405020304" pitchFamily="18" charset="0"/>
              </a:rPr>
              <a:t>Theo em, văn bản này nên đọc với giọng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1954052" y="4299481"/>
            <a:ext cx="12319227" cy="4948214"/>
          </a:xfrm>
          <a:prstGeom prst="rect">
            <a:avLst/>
          </a:prstGeom>
          <a:noFill/>
        </p:spPr>
        <p:txBody>
          <a:bodyPr wrap="square">
            <a:spAutoFit/>
          </a:bodyPr>
          <a:lstStyle/>
          <a:p>
            <a:pPr algn="just">
              <a:lnSpc>
                <a:spcPct val="115000"/>
              </a:lnSpc>
            </a:pPr>
            <a:r>
              <a:rPr lang="vi-VN" sz="7000" dirty="0">
                <a:solidFill>
                  <a:srgbClr val="000000"/>
                </a:solidFill>
                <a:latin typeface="Times New Roman" panose="02020603050405020304" pitchFamily="18" charset="0"/>
                <a:ea typeface="Times New Roman" panose="02020603050405020304" pitchFamily="18" charset="0"/>
              </a:rPr>
              <a:t>Đ</a:t>
            </a:r>
            <a:r>
              <a:rPr lang="vi-VN" sz="7000" dirty="0">
                <a:solidFill>
                  <a:srgbClr val="000000"/>
                </a:solidFill>
                <a:effectLst/>
                <a:latin typeface="Times New Roman" panose="02020603050405020304" pitchFamily="18" charset="0"/>
                <a:ea typeface="Times New Roman" panose="02020603050405020304" pitchFamily="18" charset="0"/>
              </a:rPr>
              <a:t>ọc to, rõ ràng, các đoạn dẫn thơ cần đọc diễn cảm, ngắt nhịp đúng; thay đổi giọng đọc giữa đoạn 1,2,3 với đoạn 4. </a:t>
            </a:r>
            <a:endParaRPr lang="en-VN" sz="70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771896"/>
            <a:ext cx="14173200" cy="4486404"/>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137618"/>
            <a:ext cx="13403639" cy="2470613"/>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Văn bản “Vẻ đẹp của bài thơ Tiếng gà trưa” có xuất xứ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2070459" y="5352166"/>
            <a:ext cx="12319227" cy="3323987"/>
          </a:xfrm>
          <a:prstGeom prst="rect">
            <a:avLst/>
          </a:prstGeom>
          <a:noFill/>
        </p:spPr>
        <p:txBody>
          <a:bodyPr wrap="square">
            <a:spAutoFit/>
          </a:bodyPr>
          <a:lstStyle/>
          <a:p>
            <a:r>
              <a:rPr lang="vi-VN" sz="7000" dirty="0">
                <a:latin typeface="Times New Roman" panose="02020603050405020304" pitchFamily="18" charset="0"/>
                <a:cs typeface="Times New Roman" panose="02020603050405020304" pitchFamily="18" charset="0"/>
              </a:rPr>
              <a:t>Xuất xứ: theo </a:t>
            </a:r>
            <a:r>
              <a:rPr lang="vi-VN" sz="7000" i="1" dirty="0">
                <a:latin typeface="Times New Roman" panose="02020603050405020304" pitchFamily="18" charset="0"/>
                <a:cs typeface="Times New Roman" panose="02020603050405020304" pitchFamily="18" charset="0"/>
              </a:rPr>
              <a:t>Vẻ đẹp ngôn ngữ văn học qua các bài tập đọc 4,5</a:t>
            </a:r>
            <a:r>
              <a:rPr lang="vi-VN" sz="7000" dirty="0">
                <a:latin typeface="Times New Roman" panose="02020603050405020304" pitchFamily="18" charset="0"/>
                <a:cs typeface="Times New Roman" panose="02020603050405020304" pitchFamily="18" charset="0"/>
              </a:rPr>
              <a:t> (NXB Giáo dục, 2002).</a:t>
            </a:r>
            <a:endParaRPr lang="en-VN" sz="7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21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5486399"/>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296646"/>
            <a:ext cx="12997442" cy="4948214"/>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Bài thơ “Tiếng gà trưa” được tác giả phân tích theo trình tự nào? Trong mỗi khổ, người viết đã phân tích những chi tiết, hình ảnh gì?</a:t>
            </a:r>
            <a:endParaRPr lang="en-VN" sz="7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10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7" name="TextBox 7"/>
          <p:cNvSpPr txBox="1"/>
          <p:nvPr/>
        </p:nvSpPr>
        <p:spPr>
          <a:xfrm>
            <a:off x="5491516" y="1485900"/>
            <a:ext cx="8146578" cy="897682"/>
          </a:xfrm>
          <a:prstGeom prst="rect">
            <a:avLst/>
          </a:prstGeom>
        </p:spPr>
        <p:txBody>
          <a:bodyPr wrap="square" lIns="0" tIns="0" rIns="0" bIns="0" rtlCol="0" anchor="t">
            <a:spAutoFit/>
          </a:bodyPr>
          <a:lstStyle/>
          <a:p>
            <a:pPr marL="0" lvl="0" indent="0" algn="ctr">
              <a:lnSpc>
                <a:spcPts val="7000"/>
              </a:lnSpc>
              <a:spcBef>
                <a:spcPct val="0"/>
              </a:spcBef>
            </a:pPr>
            <a:r>
              <a:rPr lang="en-US" sz="7000" b="1" dirty="0" err="1">
                <a:solidFill>
                  <a:srgbClr val="737373"/>
                </a:solidFill>
                <a:latin typeface="Times New Roman" panose="02020603050405020304" pitchFamily="18" charset="0"/>
                <a:cs typeface="Times New Roman" panose="02020603050405020304" pitchFamily="18" charset="0"/>
              </a:rPr>
              <a:t>Bố</a:t>
            </a:r>
            <a:r>
              <a:rPr lang="en-US" sz="7000" b="1" dirty="0">
                <a:solidFill>
                  <a:srgbClr val="737373"/>
                </a:solidFill>
                <a:latin typeface="Times New Roman" panose="02020603050405020304" pitchFamily="18" charset="0"/>
                <a:cs typeface="Times New Roman" panose="02020603050405020304" pitchFamily="18" charset="0"/>
              </a:rPr>
              <a:t> </a:t>
            </a:r>
            <a:r>
              <a:rPr lang="en-US" sz="7000" b="1" dirty="0" err="1">
                <a:solidFill>
                  <a:srgbClr val="737373"/>
                </a:solidFill>
                <a:latin typeface="Times New Roman" panose="02020603050405020304" pitchFamily="18" charset="0"/>
                <a:cs typeface="Times New Roman" panose="02020603050405020304" pitchFamily="18" charset="0"/>
              </a:rPr>
              <a:t>cục</a:t>
            </a:r>
            <a:r>
              <a:rPr lang="en-US" sz="7000" b="1" dirty="0">
                <a:solidFill>
                  <a:srgbClr val="737373"/>
                </a:solidFill>
                <a:latin typeface="Times New Roman" panose="02020603050405020304" pitchFamily="18" charset="0"/>
                <a:cs typeface="Times New Roman" panose="02020603050405020304" pitchFamily="18" charset="0"/>
              </a:rPr>
              <a:t>: 4 </a:t>
            </a:r>
            <a:r>
              <a:rPr lang="en-US" sz="7000" b="1" dirty="0" err="1">
                <a:solidFill>
                  <a:srgbClr val="737373"/>
                </a:solidFill>
                <a:latin typeface="Times New Roman" panose="02020603050405020304" pitchFamily="18" charset="0"/>
                <a:cs typeface="Times New Roman" panose="02020603050405020304" pitchFamily="18" charset="0"/>
              </a:rPr>
              <a:t>phần</a:t>
            </a:r>
            <a:endParaRPr lang="en-US" sz="7000" b="1" u="none" dirty="0">
              <a:solidFill>
                <a:srgbClr val="737373"/>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4143115" y="4125186"/>
            <a:ext cx="2413067"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đầu</a:t>
            </a:r>
            <a:r>
              <a:rPr lang="en-VN" sz="5000" dirty="0">
                <a:effectLst/>
              </a:rPr>
              <a:t> </a:t>
            </a:r>
            <a:endParaRPr lang="en-US" sz="5000" u="none" spc="163" dirty="0">
              <a:solidFill>
                <a:srgbClr val="737373"/>
              </a:solidFill>
              <a:latin typeface="IreneFlorentina"/>
            </a:endParaRPr>
          </a:p>
        </p:txBody>
      </p:sp>
      <p:grpSp>
        <p:nvGrpSpPr>
          <p:cNvPr id="9" name="Group 9"/>
          <p:cNvGrpSpPr/>
          <p:nvPr/>
        </p:nvGrpSpPr>
        <p:grpSpPr>
          <a:xfrm>
            <a:off x="4860763" y="2835050"/>
            <a:ext cx="952500" cy="952500"/>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1" name="TextBox 1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2" name="TextBox 12"/>
          <p:cNvSpPr txBox="1"/>
          <p:nvPr/>
        </p:nvSpPr>
        <p:spPr>
          <a:xfrm>
            <a:off x="4932540" y="285280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1</a:t>
            </a:r>
          </a:p>
        </p:txBody>
      </p:sp>
      <p:grpSp>
        <p:nvGrpSpPr>
          <p:cNvPr id="14" name="Group 14"/>
          <p:cNvGrpSpPr/>
          <p:nvPr/>
        </p:nvGrpSpPr>
        <p:grpSpPr>
          <a:xfrm>
            <a:off x="11169362" y="2674422"/>
            <a:ext cx="952500" cy="952500"/>
            <a:chOff x="0" y="0"/>
            <a:chExt cx="812800" cy="812800"/>
          </a:xfrm>
        </p:grpSpPr>
        <p:sp>
          <p:nvSpPr>
            <p:cNvPr id="15" name="Freeform 1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6" name="TextBox 1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7" name="TextBox 17"/>
          <p:cNvSpPr txBox="1"/>
          <p:nvPr/>
        </p:nvSpPr>
        <p:spPr>
          <a:xfrm>
            <a:off x="11241139" y="26921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3</a:t>
            </a:r>
          </a:p>
        </p:txBody>
      </p:sp>
      <p:grpSp>
        <p:nvGrpSpPr>
          <p:cNvPr id="19" name="Group 19"/>
          <p:cNvGrpSpPr/>
          <p:nvPr/>
        </p:nvGrpSpPr>
        <p:grpSpPr>
          <a:xfrm>
            <a:off x="14234461" y="3626922"/>
            <a:ext cx="1043226" cy="952500"/>
            <a:chOff x="0" y="0"/>
            <a:chExt cx="890219" cy="812800"/>
          </a:xfrm>
        </p:grpSpPr>
        <p:sp>
          <p:nvSpPr>
            <p:cNvPr id="20" name="Freeform 20"/>
            <p:cNvSpPr/>
            <p:nvPr/>
          </p:nvSpPr>
          <p:spPr>
            <a:xfrm>
              <a:off x="0" y="0"/>
              <a:ext cx="890219" cy="812800"/>
            </a:xfrm>
            <a:custGeom>
              <a:avLst/>
              <a:gdLst/>
              <a:ahLst/>
              <a:cxnLst/>
              <a:rect l="l" t="t" r="r" b="b"/>
              <a:pathLst>
                <a:path w="890219" h="812800">
                  <a:moveTo>
                    <a:pt x="652094" y="0"/>
                  </a:moveTo>
                  <a:lnTo>
                    <a:pt x="890219" y="238125"/>
                  </a:lnTo>
                  <a:lnTo>
                    <a:pt x="890219" y="574675"/>
                  </a:lnTo>
                  <a:lnTo>
                    <a:pt x="652094" y="812800"/>
                  </a:lnTo>
                  <a:lnTo>
                    <a:pt x="238125" y="812800"/>
                  </a:lnTo>
                  <a:lnTo>
                    <a:pt x="0" y="574675"/>
                  </a:lnTo>
                  <a:lnTo>
                    <a:pt x="0" y="238125"/>
                  </a:lnTo>
                  <a:lnTo>
                    <a:pt x="238125" y="0"/>
                  </a:lnTo>
                  <a:lnTo>
                    <a:pt x="652094" y="0"/>
                  </a:lnTo>
                  <a:close/>
                </a:path>
              </a:pathLst>
            </a:custGeom>
            <a:solidFill>
              <a:srgbClr val="D4DFA6"/>
            </a:solidFill>
          </p:spPr>
        </p:sp>
        <p:sp>
          <p:nvSpPr>
            <p:cNvPr id="21" name="TextBox 2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2" name="TextBox 22"/>
          <p:cNvSpPr txBox="1"/>
          <p:nvPr/>
        </p:nvSpPr>
        <p:spPr>
          <a:xfrm>
            <a:off x="14329711" y="36446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4</a:t>
            </a:r>
          </a:p>
        </p:txBody>
      </p:sp>
      <p:grpSp>
        <p:nvGrpSpPr>
          <p:cNvPr id="24" name="Group 24"/>
          <p:cNvGrpSpPr/>
          <p:nvPr/>
        </p:nvGrpSpPr>
        <p:grpSpPr>
          <a:xfrm>
            <a:off x="8013538" y="3774819"/>
            <a:ext cx="952500" cy="952500"/>
            <a:chOff x="0" y="0"/>
            <a:chExt cx="812800" cy="812800"/>
          </a:xfrm>
        </p:grpSpPr>
        <p:sp>
          <p:nvSpPr>
            <p:cNvPr id="25" name="Freeform 2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D4DFA6"/>
            </a:solidFill>
          </p:spPr>
        </p:sp>
        <p:sp>
          <p:nvSpPr>
            <p:cNvPr id="26" name="TextBox 2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7" name="TextBox 27"/>
          <p:cNvSpPr txBox="1"/>
          <p:nvPr/>
        </p:nvSpPr>
        <p:spPr>
          <a:xfrm>
            <a:off x="8085315" y="379257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2</a:t>
            </a:r>
          </a:p>
        </p:txBody>
      </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38973">
            <a:off x="15079121" y="8043216"/>
            <a:ext cx="3395807" cy="2181806"/>
          </a:xfrm>
          <a:prstGeom prst="rect">
            <a:avLst/>
          </a:prstGeom>
        </p:spPr>
      </p:pic>
      <p:sp>
        <p:nvSpPr>
          <p:cNvPr id="35" name="TextBox 8">
            <a:extLst>
              <a:ext uri="{FF2B5EF4-FFF2-40B4-BE49-F238E27FC236}">
                <a16:creationId xmlns:a16="http://schemas.microsoft.com/office/drawing/2014/main" id="{87B9008F-57BC-EB82-1359-F651C8BD4E54}"/>
              </a:ext>
            </a:extLst>
          </p:cNvPr>
          <p:cNvSpPr txBox="1"/>
          <p:nvPr/>
        </p:nvSpPr>
        <p:spPr>
          <a:xfrm>
            <a:off x="7251125" y="503176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thứ 2</a:t>
            </a:r>
            <a:r>
              <a:rPr lang="en-VN" sz="5000" dirty="0">
                <a:effectLst/>
              </a:rPr>
              <a:t> </a:t>
            </a:r>
            <a:endParaRPr lang="en-US" sz="5000" u="none" spc="163" dirty="0">
              <a:solidFill>
                <a:srgbClr val="737373"/>
              </a:solidFill>
              <a:latin typeface="IreneFlorentina"/>
            </a:endParaRPr>
          </a:p>
        </p:txBody>
      </p:sp>
      <p:sp>
        <p:nvSpPr>
          <p:cNvPr id="36" name="TextBox 8">
            <a:extLst>
              <a:ext uri="{FF2B5EF4-FFF2-40B4-BE49-F238E27FC236}">
                <a16:creationId xmlns:a16="http://schemas.microsoft.com/office/drawing/2014/main" id="{8653C321-C373-D9FF-B639-3A24DB5EA891}"/>
              </a:ext>
            </a:extLst>
          </p:cNvPr>
          <p:cNvSpPr txBox="1"/>
          <p:nvPr/>
        </p:nvSpPr>
        <p:spPr>
          <a:xfrm>
            <a:off x="10357096" y="3936749"/>
            <a:ext cx="2553160" cy="3077766"/>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6 dòng thơ 5 tiếng</a:t>
            </a:r>
            <a:endParaRPr lang="en-US" sz="5000" u="none" spc="163" dirty="0">
              <a:solidFill>
                <a:srgbClr val="737373"/>
              </a:solidFill>
              <a:latin typeface="IreneFlorentina"/>
            </a:endParaRPr>
          </a:p>
        </p:txBody>
      </p:sp>
      <p:sp>
        <p:nvSpPr>
          <p:cNvPr id="37" name="TextBox 8">
            <a:extLst>
              <a:ext uri="{FF2B5EF4-FFF2-40B4-BE49-F238E27FC236}">
                <a16:creationId xmlns:a16="http://schemas.microsoft.com/office/drawing/2014/main" id="{AADC1DC4-C8F6-F289-ADF3-A7B6CBFEA0DD}"/>
              </a:ext>
            </a:extLst>
          </p:cNvPr>
          <p:cNvSpPr txBox="1"/>
          <p:nvPr/>
        </p:nvSpPr>
        <p:spPr>
          <a:xfrm>
            <a:off x="13463067" y="497157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cuối</a:t>
            </a:r>
            <a:endParaRPr lang="en-US" sz="5000" u="none" spc="163" dirty="0">
              <a:solidFill>
                <a:srgbClr val="737373"/>
              </a:solidFill>
              <a:latin typeface="IreneFlorentina"/>
            </a:endParaRPr>
          </a:p>
        </p:txBody>
      </p:sp>
      <p:sp>
        <p:nvSpPr>
          <p:cNvPr id="39" name="TextBox 38">
            <a:extLst>
              <a:ext uri="{FF2B5EF4-FFF2-40B4-BE49-F238E27FC236}">
                <a16:creationId xmlns:a16="http://schemas.microsoft.com/office/drawing/2014/main" id="{652ED6EB-DE1F-B4C1-5956-238EEFD90A8E}"/>
              </a:ext>
            </a:extLst>
          </p:cNvPr>
          <p:cNvSpPr txBox="1"/>
          <p:nvPr/>
        </p:nvSpPr>
        <p:spPr>
          <a:xfrm>
            <a:off x="6729629" y="7165816"/>
            <a:ext cx="9296400" cy="1791131"/>
          </a:xfrm>
          <a:prstGeom prst="rect">
            <a:avLst/>
          </a:prstGeom>
          <a:noFill/>
        </p:spPr>
        <p:txBody>
          <a:bodyPr wrap="square">
            <a:spAutoFit/>
          </a:bodyPr>
          <a:lstStyle/>
          <a:p>
            <a:pPr algn="just">
              <a:lnSpc>
                <a:spcPct val="115000"/>
              </a:lnSpc>
            </a:pPr>
            <a:r>
              <a:rPr lang="vi-VN" sz="5000" b="1" i="1" dirty="0">
                <a:solidFill>
                  <a:srgbClr val="000000"/>
                </a:solidFill>
                <a:effectLst/>
                <a:latin typeface="Times New Roman" panose="02020603050405020304" pitchFamily="18" charset="0"/>
                <a:ea typeface="Times New Roman" panose="02020603050405020304" pitchFamily="18" charset="0"/>
                <a:sym typeface="Symbol" pitchFamily="2" charset="2"/>
              </a:rPr>
              <a:t></a:t>
            </a:r>
            <a:r>
              <a:rPr lang="vi-VN" sz="5000" b="1" i="1" dirty="0">
                <a:solidFill>
                  <a:srgbClr val="000000"/>
                </a:solidFill>
                <a:effectLst/>
                <a:latin typeface="Times New Roman" panose="02020603050405020304" pitchFamily="18" charset="0"/>
                <a:ea typeface="Times New Roman" panose="02020603050405020304" pitchFamily="18" charset="0"/>
              </a:rPr>
              <a:t> phân tích lần lượt theo thứ tự các khổ thơ từ đầu đến cuối</a:t>
            </a:r>
            <a:endParaRPr lang="en-VN" sz="5000" b="1" i="1"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38973">
            <a:off x="15079121" y="8043216"/>
            <a:ext cx="3395807" cy="2181806"/>
          </a:xfrm>
          <a:prstGeom prst="rect">
            <a:avLst/>
          </a:prstGeom>
        </p:spPr>
      </p:pic>
      <p:sp>
        <p:nvSpPr>
          <p:cNvPr id="13" name="TextBox 12">
            <a:extLst>
              <a:ext uri="{FF2B5EF4-FFF2-40B4-BE49-F238E27FC236}">
                <a16:creationId xmlns:a16="http://schemas.microsoft.com/office/drawing/2014/main" id="{7BB0B1BE-287D-09DF-6D35-873E1FB2093F}"/>
              </a:ext>
            </a:extLst>
          </p:cNvPr>
          <p:cNvSpPr txBox="1"/>
          <p:nvPr/>
        </p:nvSpPr>
        <p:spPr>
          <a:xfrm>
            <a:off x="4432448" y="1919174"/>
            <a:ext cx="12026752" cy="6304546"/>
          </a:xfrm>
          <a:prstGeom prst="rect">
            <a:avLst/>
          </a:prstGeom>
          <a:noFill/>
        </p:spPr>
        <p:txBody>
          <a:bodyPr wrap="square">
            <a:spAutoFit/>
          </a:bodyPr>
          <a:lstStyle/>
          <a:p>
            <a:pPr algn="ctr">
              <a:lnSpc>
                <a:spcPct val="150000"/>
              </a:lnSpc>
            </a:pPr>
            <a:r>
              <a:rPr lang="vi-VN" sz="5500" dirty="0">
                <a:solidFill>
                  <a:srgbClr val="000000"/>
                </a:solidFill>
                <a:effectLst/>
                <a:latin typeface="Times New Roman" panose="02020603050405020304" pitchFamily="18" charset="0"/>
                <a:ea typeface="Times New Roman" panose="02020603050405020304" pitchFamily="18" charset="0"/>
              </a:rPr>
              <a:t>Trong mỗi khổ, bắt đầu bằng việc nêu lên các </a:t>
            </a:r>
            <a:r>
              <a:rPr lang="vi-VN" sz="5500" b="1" dirty="0">
                <a:solidFill>
                  <a:srgbClr val="000000"/>
                </a:solidFill>
                <a:effectLst/>
                <a:latin typeface="Times New Roman" panose="02020603050405020304" pitchFamily="18" charset="0"/>
                <a:ea typeface="Times New Roman" panose="02020603050405020304" pitchFamily="18" charset="0"/>
              </a:rPr>
              <a:t>dấu hiệu hình thức</a:t>
            </a:r>
            <a:r>
              <a:rPr lang="vi-VN" sz="5500" dirty="0">
                <a:solidFill>
                  <a:srgbClr val="000000"/>
                </a:solidFill>
                <a:effectLst/>
                <a:latin typeface="Times New Roman" panose="02020603050405020304" pitchFamily="18" charset="0"/>
                <a:ea typeface="Times New Roman" panose="02020603050405020304" pitchFamily="18" charset="0"/>
              </a:rPr>
              <a:t> như điệp từ, dấu chấm lửng, kiểu câu, nhịp điệu,…</a:t>
            </a:r>
          </a:p>
          <a:p>
            <a:pPr algn="ctr">
              <a:lnSpc>
                <a:spcPct val="150000"/>
              </a:lnSpc>
            </a:pPr>
            <a:r>
              <a:rPr lang="vi-VN" sz="5500" dirty="0">
                <a:solidFill>
                  <a:srgbClr val="000000"/>
                </a:solidFill>
                <a:latin typeface="Times New Roman" panose="02020603050405020304" pitchFamily="18" charset="0"/>
                <a:ea typeface="Times New Roman" panose="02020603050405020304" pitchFamily="18" charset="0"/>
              </a:rPr>
              <a:t>→ </a:t>
            </a:r>
            <a:r>
              <a:rPr lang="vi-VN" sz="5500" dirty="0">
                <a:solidFill>
                  <a:srgbClr val="000000"/>
                </a:solidFill>
                <a:effectLst/>
                <a:latin typeface="Times New Roman" panose="02020603050405020304" pitchFamily="18" charset="0"/>
                <a:ea typeface="Times New Roman" panose="02020603050405020304" pitchFamily="18" charset="0"/>
              </a:rPr>
              <a:t>Chỉ ra </a:t>
            </a:r>
            <a:r>
              <a:rPr lang="vi-VN" sz="5500" b="1" dirty="0">
                <a:solidFill>
                  <a:srgbClr val="000000"/>
                </a:solidFill>
                <a:effectLst/>
                <a:latin typeface="Times New Roman" panose="02020603050405020304" pitchFamily="18" charset="0"/>
                <a:ea typeface="Times New Roman" panose="02020603050405020304" pitchFamily="18" charset="0"/>
              </a:rPr>
              <a:t>tác dụng</a:t>
            </a:r>
            <a:r>
              <a:rPr lang="vi-VN" sz="5500" dirty="0">
                <a:solidFill>
                  <a:srgbClr val="000000"/>
                </a:solidFill>
                <a:effectLst/>
                <a:latin typeface="Times New Roman" panose="02020603050405020304" pitchFamily="18" charset="0"/>
                <a:ea typeface="Times New Roman" panose="02020603050405020304" pitchFamily="18" charset="0"/>
              </a:rPr>
              <a:t> của hình thức ấy trong việc thể hiện nội dung khổ thơ. </a:t>
            </a:r>
            <a:endParaRPr lang="en-VN" sz="5500" dirty="0"/>
          </a:p>
        </p:txBody>
      </p:sp>
    </p:spTree>
    <p:extLst>
      <p:ext uri="{BB962C8B-B14F-4D97-AF65-F5344CB8AC3E}">
        <p14:creationId xmlns:p14="http://schemas.microsoft.com/office/powerpoint/2010/main" val="4653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2314</Words>
  <Application>Microsoft Office PowerPoint</Application>
  <PresentationFormat>Tùy chỉnh</PresentationFormat>
  <Paragraphs>205</Paragraphs>
  <Slides>37</Slides>
  <Notes>1</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37</vt:i4>
      </vt:variant>
    </vt:vector>
  </HeadingPairs>
  <TitlesOfParts>
    <vt:vector size="47" baseType="lpstr">
      <vt:lpstr>Times New Roman</vt:lpstr>
      <vt:lpstr>Tahoma</vt:lpstr>
      <vt:lpstr>IreneFlorentina</vt:lpstr>
      <vt:lpstr>Atma Bold</vt:lpstr>
      <vt:lpstr>Calibri</vt:lpstr>
      <vt:lpstr>Arial</vt:lpstr>
      <vt:lpstr>Calibri Light</vt:lpstr>
      <vt:lpstr>Office Theme</vt:lpstr>
      <vt:lpstr>1_Office Theme</vt:lpstr>
      <vt:lpstr>5_Office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 Tìm hiểu chi tiết</vt:lpstr>
      <vt:lpstr>II. Đọc – Tìm hiểu chi tiết</vt:lpstr>
      <vt:lpstr>II. Đọc – Tìm hiểu chi tiết</vt:lpstr>
      <vt:lpstr>II. Đọc – Tìm hiểu chi tiết</vt:lpstr>
      <vt:lpstr>II. Đọc – Tìm hiểu chi tiết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Vẻ đẹp của bài thơ Tiếng gà trưa</dc:title>
  <dc:creator>Nguyễn Thúy</dc:creator>
  <cp:lastModifiedBy>Thúy Nguyễn</cp:lastModifiedBy>
  <cp:revision>8</cp:revision>
  <dcterms:created xsi:type="dcterms:W3CDTF">2006-08-16T00:00:00Z</dcterms:created>
  <dcterms:modified xsi:type="dcterms:W3CDTF">2024-02-22T16:19:26Z</dcterms:modified>
  <dc:identifier>DAFR00GOkc4</dc:identifier>
</cp:coreProperties>
</file>