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0" r:id="rId3"/>
    <p:sldId id="261" r:id="rId4"/>
    <p:sldId id="257" r:id="rId5"/>
    <p:sldId id="295" r:id="rId6"/>
    <p:sldId id="264" r:id="rId7"/>
    <p:sldId id="297" r:id="rId8"/>
    <p:sldId id="298" r:id="rId9"/>
    <p:sldId id="265" r:id="rId10"/>
    <p:sldId id="271" r:id="rId11"/>
    <p:sldId id="270" r:id="rId12"/>
    <p:sldId id="296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DE"/>
    <a:srgbClr val="F3F6FB"/>
    <a:srgbClr val="EDF1F9"/>
    <a:srgbClr val="3333CC"/>
    <a:srgbClr val="00BC55"/>
    <a:srgbClr val="FFB7B7"/>
    <a:srgbClr val="F8F200"/>
    <a:srgbClr val="E7F0F9"/>
    <a:srgbClr val="3A88CE"/>
    <a:srgbClr val="3281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880F9-914F-4101-B6FF-B2172C064FE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F1988-AD6D-4467-91FF-D23C255F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7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9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9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1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8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7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7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6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3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7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3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BCAEF-3ECB-4DF3-A055-C4BD406EDDA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4" Type="http://schemas.openxmlformats.org/officeDocument/2006/relationships/image" Target="../media/image19.png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slideLayout" Target="../slideLayouts/slideLayout2.xml"/><Relationship Id="rId18" Type="http://schemas.microsoft.com/office/2007/relationships/hdphoto" Target="../media/hdphoto6.wdp"/><Relationship Id="rId3" Type="http://schemas.openxmlformats.org/officeDocument/2006/relationships/tags" Target="../tags/tag16.xml"/><Relationship Id="rId21" Type="http://schemas.microsoft.com/office/2007/relationships/hdphoto" Target="../media/hdphoto8.wdp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19.png"/><Relationship Id="rId2" Type="http://schemas.openxmlformats.org/officeDocument/2006/relationships/tags" Target="../tags/tag15.xml"/><Relationship Id="rId16" Type="http://schemas.openxmlformats.org/officeDocument/2006/relationships/image" Target="../media/image18.jpg"/><Relationship Id="rId20" Type="http://schemas.openxmlformats.org/officeDocument/2006/relationships/image" Target="../media/image22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audio" Target="../media/audio2.wav"/><Relationship Id="rId23" Type="http://schemas.microsoft.com/office/2007/relationships/hdphoto" Target="../media/hdphoto9.wdp"/><Relationship Id="rId10" Type="http://schemas.openxmlformats.org/officeDocument/2006/relationships/tags" Target="../tags/tag23.xml"/><Relationship Id="rId19" Type="http://schemas.openxmlformats.org/officeDocument/2006/relationships/image" Target="../media/image20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audio" Target="../media/audio1.wav"/><Relationship Id="rId2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jp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24.pn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jp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jp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image" Target="../media/image8.jp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2212" y="2299447"/>
            <a:ext cx="762448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</a:p>
          <a:p>
            <a:pPr algn="ctr">
              <a:lnSpc>
                <a:spcPct val="150000"/>
              </a:lnSpc>
            </a:pPr>
            <a:r>
              <a:rPr lang="en-US" sz="44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 HÀNG PHÍM SỐ</a:t>
            </a:r>
          </a:p>
        </p:txBody>
      </p:sp>
    </p:spTree>
    <p:extLst>
      <p:ext uri="{BB962C8B-B14F-4D97-AF65-F5344CB8AC3E}">
        <p14:creationId xmlns:p14="http://schemas.microsoft.com/office/powerpoint/2010/main" val="4278871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7320" y="2640836"/>
            <a:ext cx="4560163" cy="217675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56973" y="1606494"/>
            <a:ext cx="5678297" cy="4092713"/>
            <a:chOff x="976725" y="2130927"/>
            <a:chExt cx="5678297" cy="4092713"/>
          </a:xfrm>
        </p:grpSpPr>
        <p:sp>
          <p:nvSpPr>
            <p:cNvPr id="12" name="Rounded Rectangle 11"/>
            <p:cNvSpPr/>
            <p:nvPr/>
          </p:nvSpPr>
          <p:spPr>
            <a:xfrm>
              <a:off x="976725" y="2283652"/>
              <a:ext cx="5678297" cy="3939988"/>
            </a:xfrm>
            <a:prstGeom prst="roundRect">
              <a:avLst/>
            </a:prstGeom>
            <a:solidFill>
              <a:srgbClr val="E7F0F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94233" y="2904908"/>
              <a:ext cx="5514143" cy="19297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2425" indent="-355600" algn="just">
                <a:lnSpc>
                  <a:spcPct val="13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  <a:tabLst>
                  <a:tab pos="511175" algn="l"/>
                </a:tabLst>
              </a:pP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341313" algn="just">
                <a:lnSpc>
                  <a:spcPct val="130000"/>
                </a:lnSpc>
                <a:spcAft>
                  <a:spcPts val="600"/>
                </a:spcAft>
                <a:buClr>
                  <a:srgbClr val="C00000"/>
                </a:buClr>
                <a:tabLst>
                  <a:tab pos="511175" algn="l"/>
                </a:tabLst>
              </a:pP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vực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297813" y="2130927"/>
              <a:ext cx="2998834" cy="507156"/>
              <a:chOff x="3958661" y="1838970"/>
              <a:chExt cx="4255772" cy="377910"/>
            </a:xfrm>
            <a:solidFill>
              <a:srgbClr val="CB0000"/>
            </a:solidFill>
          </p:grpSpPr>
          <p:sp>
            <p:nvSpPr>
              <p:cNvPr id="16" name="MH_Title_1">
                <a:extLst>
                  <a:ext uri="{FF2B5EF4-FFF2-40B4-BE49-F238E27FC236}">
                    <a16:creationId xmlns:a16="http://schemas.microsoft.com/office/drawing/2014/main" id="{E5FFE9D6-BE40-4112-A223-EE233002B405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3958661" y="1838970"/>
                <a:ext cx="4255772" cy="361714"/>
              </a:xfrm>
              <a:prstGeom prst="roundRect">
                <a:avLst>
                  <a:gd name="adj" fmla="val 50000"/>
                </a:avLst>
              </a:prstGeom>
              <a:solidFill>
                <a:srgbClr val="3A88C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bIns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</a:rPr>
                  <a:t> 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222929" y="1855166"/>
                <a:ext cx="3765396" cy="3617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Hoạt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đôi</a:t>
                </a:r>
                <a:endPara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824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78649" y="4815557"/>
              <a:ext cx="1597135" cy="1354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5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00158" y="1495561"/>
            <a:ext cx="8815365" cy="1167017"/>
          </a:xfrm>
          <a:prstGeom prst="roundRect">
            <a:avLst/>
          </a:prstGeom>
          <a:solidFill>
            <a:srgbClr val="F8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949824" y="1598117"/>
            <a:ext cx="8479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Muốn gõ kí tự trên của một phím trên hàng phím số, khi gõ em nhấn và giữ phím nào dưới đây?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362615" y="3374723"/>
            <a:ext cx="3158794" cy="516358"/>
            <a:chOff x="705635" y="3041807"/>
            <a:chExt cx="5818997" cy="678284"/>
          </a:xfrm>
        </p:grpSpPr>
        <p:grpSp>
          <p:nvGrpSpPr>
            <p:cNvPr id="36" name="组合 6">
              <a:extLst>
                <a:ext uri="{FF2B5EF4-FFF2-40B4-BE49-F238E27FC236}">
                  <a16:creationId xmlns:a16="http://schemas.microsoft.com/office/drawing/2014/main" id="{01A05E88-E93B-446F-9EA2-F7A8649122EB}"/>
                </a:ext>
              </a:extLst>
            </p:cNvPr>
            <p:cNvGrpSpPr/>
            <p:nvPr/>
          </p:nvGrpSpPr>
          <p:grpSpPr>
            <a:xfrm>
              <a:off x="705635" y="3041807"/>
              <a:ext cx="5818997" cy="678284"/>
              <a:chOff x="1147146" y="1551192"/>
              <a:chExt cx="3243210" cy="396076"/>
            </a:xfrm>
          </p:grpSpPr>
          <p:sp>
            <p:nvSpPr>
              <p:cNvPr id="39" name="MH_Other_5">
                <a:extLst>
                  <a:ext uri="{FF2B5EF4-FFF2-40B4-BE49-F238E27FC236}">
                    <a16:creationId xmlns:a16="http://schemas.microsoft.com/office/drawing/2014/main" id="{5663367B-1C87-43A6-A009-8A2A27C51A0A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3829735" y="1551192"/>
                <a:ext cx="560621" cy="39522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0" name="MH_SubTitle_1">
                <a:extLst>
                  <a:ext uri="{FF2B5EF4-FFF2-40B4-BE49-F238E27FC236}">
                    <a16:creationId xmlns:a16="http://schemas.microsoft.com/office/drawing/2014/main" id="{0CA46D69-6F5C-4369-9E5B-95D3BA775BDF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1698042" y="1552045"/>
                <a:ext cx="2062688" cy="395223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 lnSpcReduction="10000"/>
              </a:bodyPr>
              <a:lstStyle/>
              <a:p>
                <a:pPr algn="just">
                  <a:defRPr/>
                </a:pPr>
                <a:r>
                  <a:rPr lang="en-US" altLang="zh-CN" sz="2800">
                    <a:solidFill>
                      <a:srgbClr val="FFFFFF"/>
                    </a:solidFill>
                  </a:rPr>
                  <a:t> </a:t>
                </a:r>
                <a:endParaRPr lang="zh-CN" altLang="en-US" sz="2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MH_Other_6">
                <a:extLst>
                  <a:ext uri="{FF2B5EF4-FFF2-40B4-BE49-F238E27FC236}">
                    <a16:creationId xmlns:a16="http://schemas.microsoft.com/office/drawing/2014/main" id="{A86D06E3-80D7-478A-B128-3C60334D250B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1147146" y="1551192"/>
                <a:ext cx="454528" cy="363377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</a:t>
                </a:r>
                <a:endParaRPr lang="zh-CN" altLang="en-US" sz="2800" b="1" dirty="0">
                  <a:solidFill>
                    <a:schemeClr val="accent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1812009" y="3057656"/>
              <a:ext cx="3520550" cy="606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Caps Lock.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362615" y="4341484"/>
            <a:ext cx="3158793" cy="507009"/>
            <a:chOff x="1669096" y="4100349"/>
            <a:chExt cx="3158793" cy="507009"/>
          </a:xfrm>
        </p:grpSpPr>
        <p:grpSp>
          <p:nvGrpSpPr>
            <p:cNvPr id="43" name="组合 4">
              <a:extLst>
                <a:ext uri="{FF2B5EF4-FFF2-40B4-BE49-F238E27FC236}">
                  <a16:creationId xmlns:a16="http://schemas.microsoft.com/office/drawing/2014/main" id="{142E4CC6-F4D5-4C0B-8390-F3E027FEEF48}"/>
                </a:ext>
              </a:extLst>
            </p:cNvPr>
            <p:cNvGrpSpPr/>
            <p:nvPr/>
          </p:nvGrpSpPr>
          <p:grpSpPr>
            <a:xfrm>
              <a:off x="1669096" y="4100349"/>
              <a:ext cx="3158793" cy="507009"/>
              <a:chOff x="1659281" y="2693453"/>
              <a:chExt cx="1769488" cy="286406"/>
            </a:xfrm>
          </p:grpSpPr>
          <p:sp>
            <p:nvSpPr>
              <p:cNvPr id="45" name="MH_Other_3">
                <a:extLst>
                  <a:ext uri="{FF2B5EF4-FFF2-40B4-BE49-F238E27FC236}">
                    <a16:creationId xmlns:a16="http://schemas.microsoft.com/office/drawing/2014/main" id="{F1C69AC0-98E0-4610-BFD4-32A482FE92D6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3122895" y="2696496"/>
                <a:ext cx="305874" cy="283363"/>
              </a:xfrm>
              <a:prstGeom prst="rect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6" name="MH_SubTitle_2">
                <a:extLst>
                  <a:ext uri="{FF2B5EF4-FFF2-40B4-BE49-F238E27FC236}">
                    <a16:creationId xmlns:a16="http://schemas.microsoft.com/office/drawing/2014/main" id="{F5B8940F-4C1D-4F83-81BE-87B200D108E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979989" y="2693453"/>
                <a:ext cx="1108885" cy="281622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>
                    <a:solidFill>
                      <a:srgbClr val="FFFFFF"/>
                    </a:solidFill>
                  </a:rPr>
                  <a:t> 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MH_Other_4">
                <a:extLst>
                  <a:ext uri="{FF2B5EF4-FFF2-40B4-BE49-F238E27FC236}">
                    <a16:creationId xmlns:a16="http://schemas.microsoft.com/office/drawing/2014/main" id="{A4C57CAE-8DDC-4980-9FB8-D3F584E3B0B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659281" y="2696496"/>
                <a:ext cx="264595" cy="270983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B</a:t>
                </a:r>
                <a:endParaRPr lang="zh-CN" altLang="en-US" sz="2800" b="1" dirty="0">
                  <a:solidFill>
                    <a:srgbClr val="FF000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2492139" y="4122482"/>
              <a:ext cx="13773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Shift. 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750" b="96250" l="4094" r="953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0546" y="3325137"/>
            <a:ext cx="664723" cy="621964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6515730" y="3369116"/>
            <a:ext cx="3158794" cy="516358"/>
            <a:chOff x="705635" y="3041807"/>
            <a:chExt cx="5818997" cy="678284"/>
          </a:xfrm>
        </p:grpSpPr>
        <p:grpSp>
          <p:nvGrpSpPr>
            <p:cNvPr id="51" name="组合 6">
              <a:extLst>
                <a:ext uri="{FF2B5EF4-FFF2-40B4-BE49-F238E27FC236}">
                  <a16:creationId xmlns:a16="http://schemas.microsoft.com/office/drawing/2014/main" id="{01A05E88-E93B-446F-9EA2-F7A8649122EB}"/>
                </a:ext>
              </a:extLst>
            </p:cNvPr>
            <p:cNvGrpSpPr/>
            <p:nvPr/>
          </p:nvGrpSpPr>
          <p:grpSpPr>
            <a:xfrm>
              <a:off x="705635" y="3041807"/>
              <a:ext cx="5818997" cy="678284"/>
              <a:chOff x="1147146" y="1551192"/>
              <a:chExt cx="3243210" cy="396076"/>
            </a:xfrm>
          </p:grpSpPr>
          <p:sp>
            <p:nvSpPr>
              <p:cNvPr id="53" name="MH_Other_5">
                <a:extLst>
                  <a:ext uri="{FF2B5EF4-FFF2-40B4-BE49-F238E27FC236}">
                    <a16:creationId xmlns:a16="http://schemas.microsoft.com/office/drawing/2014/main" id="{5663367B-1C87-43A6-A009-8A2A27C51A0A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3829735" y="1551192"/>
                <a:ext cx="560621" cy="39522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4" name="MH_SubTitle_1">
                <a:extLst>
                  <a:ext uri="{FF2B5EF4-FFF2-40B4-BE49-F238E27FC236}">
                    <a16:creationId xmlns:a16="http://schemas.microsoft.com/office/drawing/2014/main" id="{0CA46D69-6F5C-4369-9E5B-95D3BA775BDF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1698042" y="1552045"/>
                <a:ext cx="2062688" cy="395223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00BC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 lnSpcReduction="10000"/>
              </a:bodyPr>
              <a:lstStyle/>
              <a:p>
                <a:pPr algn="just">
                  <a:defRPr/>
                </a:pPr>
                <a:r>
                  <a:rPr lang="en-US" altLang="zh-CN" sz="2800">
                    <a:solidFill>
                      <a:srgbClr val="FFFFFF"/>
                    </a:solidFill>
                  </a:rPr>
                  <a:t> </a:t>
                </a:r>
                <a:endParaRPr lang="zh-CN" altLang="en-US" sz="2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MH_Other_6">
                <a:extLst>
                  <a:ext uri="{FF2B5EF4-FFF2-40B4-BE49-F238E27FC236}">
                    <a16:creationId xmlns:a16="http://schemas.microsoft.com/office/drawing/2014/main" id="{A86D06E3-80D7-478A-B128-3C60334D250B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147146" y="1551192"/>
                <a:ext cx="454528" cy="363377"/>
              </a:xfrm>
              <a:prstGeom prst="ellipse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rgbClr val="00B05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C</a:t>
                </a:r>
                <a:endParaRPr lang="zh-CN" altLang="en-US" sz="2800" b="1" dirty="0">
                  <a:solidFill>
                    <a:srgbClr val="00B05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1812009" y="3057655"/>
              <a:ext cx="2826596" cy="606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Delete.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515730" y="4335877"/>
            <a:ext cx="3158793" cy="507009"/>
            <a:chOff x="1669096" y="4100349"/>
            <a:chExt cx="3158793" cy="507009"/>
          </a:xfrm>
        </p:grpSpPr>
        <p:grpSp>
          <p:nvGrpSpPr>
            <p:cNvPr id="57" name="组合 4">
              <a:extLst>
                <a:ext uri="{FF2B5EF4-FFF2-40B4-BE49-F238E27FC236}">
                  <a16:creationId xmlns:a16="http://schemas.microsoft.com/office/drawing/2014/main" id="{142E4CC6-F4D5-4C0B-8390-F3E027FEEF48}"/>
                </a:ext>
              </a:extLst>
            </p:cNvPr>
            <p:cNvGrpSpPr/>
            <p:nvPr/>
          </p:nvGrpSpPr>
          <p:grpSpPr>
            <a:xfrm>
              <a:off x="1669096" y="4100349"/>
              <a:ext cx="3158793" cy="507009"/>
              <a:chOff x="1659281" y="2693453"/>
              <a:chExt cx="1769488" cy="286406"/>
            </a:xfrm>
          </p:grpSpPr>
          <p:sp>
            <p:nvSpPr>
              <p:cNvPr id="59" name="MH_Other_3">
                <a:extLst>
                  <a:ext uri="{FF2B5EF4-FFF2-40B4-BE49-F238E27FC236}">
                    <a16:creationId xmlns:a16="http://schemas.microsoft.com/office/drawing/2014/main" id="{F1C69AC0-98E0-4610-BFD4-32A482FE92D6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3122895" y="2696496"/>
                <a:ext cx="305874" cy="28336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60" name="MH_SubTitle_2">
                <a:extLst>
                  <a:ext uri="{FF2B5EF4-FFF2-40B4-BE49-F238E27FC236}">
                    <a16:creationId xmlns:a16="http://schemas.microsoft.com/office/drawing/2014/main" id="{F5B8940F-4C1D-4F83-81BE-87B200D108ED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1979989" y="2693453"/>
                <a:ext cx="1108885" cy="281622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>
                    <a:solidFill>
                      <a:srgbClr val="FFFFFF"/>
                    </a:solidFill>
                  </a:rPr>
                  <a:t> 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MH_Other_4">
                <a:extLst>
                  <a:ext uri="{FF2B5EF4-FFF2-40B4-BE49-F238E27FC236}">
                    <a16:creationId xmlns:a16="http://schemas.microsoft.com/office/drawing/2014/main" id="{A4C57CAE-8DDC-4980-9FB8-D3F584E3B0B1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1659281" y="2696496"/>
                <a:ext cx="264595" cy="270983"/>
              </a:xfrm>
              <a:prstGeom prst="ellipse">
                <a:avLst/>
              </a:prstGeom>
              <a:noFill/>
              <a:ln w="57150">
                <a:solidFill>
                  <a:srgbClr val="FFB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rgbClr val="FFB60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D</a:t>
                </a:r>
                <a:endParaRPr lang="zh-CN" altLang="en-US" sz="2800" b="1" dirty="0">
                  <a:solidFill>
                    <a:srgbClr val="FFB60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2277976" y="4107478"/>
              <a:ext cx="19656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Backspace. 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750" b="96250" l="4094" r="953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3660" y="3294998"/>
            <a:ext cx="664723" cy="62196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750" b="96250" l="4094" r="953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68666" y="4282269"/>
            <a:ext cx="699717" cy="6388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146" b="98171" l="9268" r="10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4646" y="4239248"/>
            <a:ext cx="737105" cy="58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8979" y="207233"/>
            <a:ext cx="22349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3072" y="151136"/>
            <a:ext cx="695907" cy="66843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87104" y="1493264"/>
            <a:ext cx="5773003" cy="3952194"/>
          </a:xfrm>
          <a:prstGeom prst="roundRect">
            <a:avLst/>
          </a:prstGeom>
          <a:solidFill>
            <a:srgbClr val="F3F6F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96261" y="2311977"/>
            <a:ext cx="5390891" cy="2534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15000"/>
              </a:lnSpc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vi-VN" sz="2300" b="1" dirty="0">
                <a:solidFill>
                  <a:srgbClr val="3333CC"/>
                </a:solidFill>
              </a:rPr>
              <a:t>Em cùng bạn thực hiện: </a:t>
            </a:r>
            <a:endParaRPr lang="en-US" sz="2300" b="1" dirty="0">
              <a:solidFill>
                <a:srgbClr val="3333CC"/>
              </a:solidFill>
            </a:endParaRPr>
          </a:p>
          <a:p>
            <a:pPr marL="627063" indent="-395288" algn="just">
              <a:lnSpc>
                <a:spcPct val="115000"/>
              </a:lnSpc>
              <a:buClr>
                <a:srgbClr val="C00000"/>
              </a:buClr>
              <a:buAutoNum type="alphaLcPeriod"/>
              <a:tabLst>
                <a:tab pos="511175" algn="l"/>
              </a:tabLst>
            </a:pPr>
            <a:r>
              <a:rPr lang="vi-VN" sz="2300" dirty="0">
                <a:solidFill>
                  <a:srgbClr val="3333CC"/>
                </a:solidFill>
              </a:rPr>
              <a:t>Kích hoạt phần mềm </a:t>
            </a:r>
            <a:r>
              <a:rPr lang="vi-VN" sz="2300" b="1" dirty="0">
                <a:solidFill>
                  <a:srgbClr val="3333CC"/>
                </a:solidFill>
              </a:rPr>
              <a:t>Notepad</a:t>
            </a:r>
            <a:r>
              <a:rPr lang="vi-VN" sz="2300" dirty="0">
                <a:solidFill>
                  <a:srgbClr val="3333CC"/>
                </a:solidFill>
              </a:rPr>
              <a:t>, gõ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>
                <a:solidFill>
                  <a:srgbClr val="3333CC"/>
                </a:solidFill>
              </a:rPr>
              <a:t>như hình </a:t>
            </a:r>
            <a:r>
              <a:rPr lang="en-US" sz="2300" dirty="0">
                <a:solidFill>
                  <a:srgbClr val="3333CC"/>
                </a:solidFill>
              </a:rPr>
              <a:t>3.2</a:t>
            </a:r>
            <a:r>
              <a:rPr lang="vi-VN" sz="2300" dirty="0">
                <a:solidFill>
                  <a:srgbClr val="3333CC"/>
                </a:solidFill>
              </a:rPr>
              <a:t> (em có thể gõ không dấu). </a:t>
            </a:r>
            <a:endParaRPr lang="en-US" sz="2300" dirty="0">
              <a:solidFill>
                <a:srgbClr val="3333CC"/>
              </a:solidFill>
            </a:endParaRPr>
          </a:p>
          <a:p>
            <a:pPr marL="627063" indent="-395288" algn="just">
              <a:lnSpc>
                <a:spcPct val="115000"/>
              </a:lnSpc>
              <a:buClr>
                <a:srgbClr val="C00000"/>
              </a:buClr>
              <a:buAutoNum type="alphaLcPeriod"/>
              <a:tabLst>
                <a:tab pos="511175" algn="l"/>
              </a:tabLst>
            </a:pPr>
            <a:r>
              <a:rPr lang="vi-VN" sz="2300" dirty="0">
                <a:solidFill>
                  <a:srgbClr val="3333CC"/>
                </a:solidFill>
              </a:rPr>
              <a:t>Thoát khỏi phần mềm </a:t>
            </a:r>
            <a:r>
              <a:rPr lang="vi-VN" sz="2300" b="1" dirty="0">
                <a:solidFill>
                  <a:srgbClr val="3333CC"/>
                </a:solidFill>
              </a:rPr>
              <a:t>Notepad</a:t>
            </a:r>
            <a:r>
              <a:rPr lang="vi-VN" sz="2300" dirty="0">
                <a:solidFill>
                  <a:srgbClr val="3333CC"/>
                </a:solidFill>
              </a:rPr>
              <a:t> (không lưu tệp). </a:t>
            </a:r>
            <a:endParaRPr lang="en-US" sz="2300" dirty="0">
              <a:solidFill>
                <a:srgbClr val="3333CC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00386" y="1358910"/>
            <a:ext cx="3768315" cy="564150"/>
            <a:chOff x="4125088" y="1701799"/>
            <a:chExt cx="3768315" cy="564150"/>
          </a:xfrm>
          <a:solidFill>
            <a:srgbClr val="CB0000"/>
          </a:solidFill>
        </p:grpSpPr>
        <p:sp>
          <p:nvSpPr>
            <p:cNvPr id="22" name="MH_Title_1">
              <a:extLst>
                <a:ext uri="{FF2B5EF4-FFF2-40B4-BE49-F238E27FC236}">
                  <a16:creationId xmlns:a16="http://schemas.microsoft.com/office/drawing/2014/main" id="{E5FFE9D6-BE40-4112-A223-EE233002B40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125088" y="1701799"/>
              <a:ext cx="3768315" cy="564150"/>
            </a:xfrm>
            <a:prstGeom prst="roundRect">
              <a:avLst>
                <a:gd name="adj" fmla="val 50000"/>
              </a:avLst>
            </a:prstGeom>
            <a:solidFill>
              <a:srgbClr val="007FD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50176" y="1778850"/>
              <a:ext cx="3379451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HÀNH THEO NHÓM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10232" y="2142427"/>
            <a:ext cx="4607749" cy="3207495"/>
            <a:chOff x="7132710" y="2142427"/>
            <a:chExt cx="4353511" cy="30613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32710" y="2142427"/>
              <a:ext cx="4353511" cy="259451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79516" y="4761076"/>
              <a:ext cx="948578" cy="442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650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59973" y="475078"/>
            <a:ext cx="3726873" cy="74814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3712754" y="1671647"/>
            <a:ext cx="7751367" cy="4237834"/>
          </a:xfrm>
          <a:prstGeom prst="horizontalScroll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indent="-231775" algn="just"/>
            <a:r>
              <a:rPr lang="en-US" sz="2500" dirty="0"/>
              <a:t>- </a:t>
            </a:r>
            <a:r>
              <a:rPr lang="vi-VN" sz="2500" dirty="0" err="1"/>
              <a:t>Đặt</a:t>
            </a:r>
            <a:r>
              <a:rPr lang="vi-VN" sz="2500" dirty="0"/>
              <a:t> </a:t>
            </a:r>
            <a:r>
              <a:rPr lang="en-US" sz="2500" dirty="0" err="1">
                <a:latin typeface="Abadi" panose="020B0604020104020204" pitchFamily="34" charset="0"/>
              </a:rPr>
              <a:t>những</a:t>
            </a:r>
            <a:r>
              <a:rPr lang="en-US" sz="2500" dirty="0">
                <a:latin typeface="Abadi" panose="020B0604020104020204" pitchFamily="34" charset="0"/>
              </a:rPr>
              <a:t> </a:t>
            </a:r>
            <a:r>
              <a:rPr lang="vi-VN" sz="2500" dirty="0" err="1"/>
              <a:t>ngón</a:t>
            </a:r>
            <a:r>
              <a:rPr lang="vi-VN" sz="2500" dirty="0"/>
              <a:t> tay đúng ở vị trí xuất phát trên hàng phím cơ sở. </a:t>
            </a:r>
            <a:endParaRPr lang="en-US" sz="2500" dirty="0"/>
          </a:p>
          <a:p>
            <a:pPr marL="231775" indent="-231775" algn="just"/>
            <a:r>
              <a:rPr lang="en-US" sz="2500" dirty="0"/>
              <a:t>- </a:t>
            </a:r>
            <a:r>
              <a:rPr lang="vi-VN" sz="2500" dirty="0"/>
              <a:t>Muốn gõ phím số nào, vươn ngón tay tương ứng lên gõ phím đó; gõ nhẹ nhàng, dứt khoát. </a:t>
            </a:r>
            <a:endParaRPr lang="en-US" sz="2500" dirty="0"/>
          </a:p>
          <a:p>
            <a:pPr marL="231775" indent="-231775" algn="just"/>
            <a:r>
              <a:rPr lang="en-US" sz="2500" dirty="0"/>
              <a:t>- </a:t>
            </a:r>
            <a:r>
              <a:rPr lang="vi-VN" sz="2500" dirty="0"/>
              <a:t>Để gõ kí tự phía trên của mỗi phím số, em nhấn, giữ phím </a:t>
            </a:r>
            <a:r>
              <a:rPr lang="vi-VN" sz="2500" b="1" dirty="0"/>
              <a:t>Shift</a:t>
            </a:r>
            <a:r>
              <a:rPr lang="vi-VN" sz="2500" dirty="0"/>
              <a:t> và gõ phím tương ứng</a:t>
            </a:r>
            <a:r>
              <a:rPr lang="en-US" sz="2500" dirty="0"/>
              <a:t>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2057" y="2219367"/>
            <a:ext cx="3075919" cy="4028114"/>
            <a:chOff x="1082437" y="1224464"/>
            <a:chExt cx="3216608" cy="45114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01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888707" y="5225186"/>
            <a:ext cx="8949019" cy="88304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17" y="229159"/>
            <a:ext cx="3885275" cy="92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83" y="393387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056224" y="4787152"/>
            <a:ext cx="1011726" cy="141703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987871" y="1375009"/>
            <a:ext cx="8436255" cy="3494835"/>
            <a:chOff x="1218733" y="1855695"/>
            <a:chExt cx="9321246" cy="36965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18733" y="1855695"/>
              <a:ext cx="9321246" cy="36965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51058" y="3778624"/>
              <a:ext cx="1160930" cy="3092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815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17" y="229159"/>
            <a:ext cx="3885275" cy="92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83" y="393387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sp>
        <p:nvSpPr>
          <p:cNvPr id="7" name="Cloud Callout 6"/>
          <p:cNvSpPr/>
          <p:nvPr/>
        </p:nvSpPr>
        <p:spPr>
          <a:xfrm rot="209852">
            <a:off x="250119" y="1787037"/>
            <a:ext cx="4731636" cy="2716775"/>
          </a:xfrm>
          <a:prstGeom prst="cloudCallout">
            <a:avLst>
              <a:gd name="adj1" fmla="val 4689"/>
              <a:gd name="adj2" fmla="val 9883"/>
            </a:avLst>
          </a:prstGeom>
          <a:solidFill>
            <a:srgbClr val="CB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7345" y="2356859"/>
            <a:ext cx="3911811" cy="1752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765764" y="4173864"/>
            <a:ext cx="1371600" cy="1921077"/>
          </a:xfrm>
          <a:prstGeom prst="rect">
            <a:avLst/>
          </a:prstGeom>
        </p:spPr>
      </p:pic>
      <p:pic>
        <p:nvPicPr>
          <p:cNvPr id="2050" name="Picture 2" descr="Bàn phím cơ không dây DAREU EK861 61KEY (PBT, Blue/ Brown/ Red D-KAILH  switch) - Dareu Official Store Việt Na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t="30451" r="9412" b="38165"/>
          <a:stretch/>
        </p:blipFill>
        <p:spPr bwMode="auto">
          <a:xfrm>
            <a:off x="4966162" y="2458103"/>
            <a:ext cx="7042061" cy="273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14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5997393" cy="537883"/>
            <a:chOff x="5317408" y="1963739"/>
            <a:chExt cx="6188559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562660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zh-CN" alt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3333CC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179" y="2783646"/>
            <a:ext cx="4560163" cy="2176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433" y="4881483"/>
            <a:ext cx="4567624" cy="43814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38655" y="2043952"/>
            <a:ext cx="5380010" cy="4048369"/>
            <a:chOff x="5579343" y="2043952"/>
            <a:chExt cx="5380010" cy="4048369"/>
          </a:xfrm>
        </p:grpSpPr>
        <p:sp>
          <p:nvSpPr>
            <p:cNvPr id="5" name="Rounded Rectangle 4"/>
            <p:cNvSpPr/>
            <p:nvPr/>
          </p:nvSpPr>
          <p:spPr>
            <a:xfrm>
              <a:off x="5579343" y="2043952"/>
              <a:ext cx="5380010" cy="4048369"/>
            </a:xfrm>
            <a:prstGeom prst="roundRect">
              <a:avLst/>
            </a:prstGeom>
            <a:solidFill>
              <a:srgbClr val="FFFFD1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93817" y="3242661"/>
              <a:ext cx="5135549" cy="2521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2425" indent="-355600" algn="just">
                <a:lnSpc>
                  <a:spcPct val="115000"/>
                </a:lnSpc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v"/>
                <a:tabLst>
                  <a:tab pos="511175" algn="l"/>
                </a:tabLst>
              </a:pP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3.1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1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800100" lvl="1" indent="-342900" algn="just">
                <a:lnSpc>
                  <a:spcPct val="115000"/>
                </a:lnSpc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  <a:tabLst>
                  <a:tab pos="511175" algn="l"/>
                </a:tabLst>
              </a:pP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endParaRPr lang="en-US" sz="21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00100" lvl="1" indent="-342900" algn="just">
                <a:lnSpc>
                  <a:spcPct val="115000"/>
                </a:lnSpc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  <a:tabLst>
                  <a:tab pos="511175" algn="l"/>
                </a:tabLst>
              </a:pP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800100" lvl="1" indent="-342900" algn="just">
                <a:lnSpc>
                  <a:spcPct val="115000"/>
                </a:lnSpc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  <a:tabLst>
                  <a:tab pos="511175" algn="l"/>
                </a:tabLst>
              </a:pP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2900" y="2132345"/>
              <a:ext cx="1137381" cy="1085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10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9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5997393" cy="537883"/>
            <a:chOff x="5317408" y="1963739"/>
            <a:chExt cx="6188559" cy="763587"/>
          </a:xfrm>
        </p:grpSpPr>
        <p:sp>
          <p:nvSpPr>
            <p:cNvPr id="20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562660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zh-CN" alt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3333CC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43487" y="1992569"/>
            <a:ext cx="10561576" cy="2330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hang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63550" indent="-4635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3550" indent="-463550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6346" y="3844515"/>
            <a:ext cx="3964316" cy="258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5997393" cy="537883"/>
            <a:chOff x="5317408" y="1963739"/>
            <a:chExt cx="6188559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562660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zh-CN" alt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3333CC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t="1" b="8576"/>
          <a:stretch/>
        </p:blipFill>
        <p:spPr>
          <a:xfrm>
            <a:off x="966290" y="2362171"/>
            <a:ext cx="10312361" cy="70857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707576" y="4139777"/>
            <a:ext cx="7732965" cy="88304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875093" y="3701743"/>
            <a:ext cx="1011726" cy="141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5997393" cy="537883"/>
            <a:chOff x="5317408" y="1963739"/>
            <a:chExt cx="6188559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562660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zh-CN" alt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3333CC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t="1" b="8576"/>
          <a:stretch/>
        </p:blipFill>
        <p:spPr>
          <a:xfrm>
            <a:off x="966290" y="2362171"/>
            <a:ext cx="10312361" cy="70857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707576" y="4139777"/>
            <a:ext cx="7732965" cy="110096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875094" y="3932430"/>
            <a:ext cx="1011726" cy="141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5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5997393" cy="537883"/>
            <a:chOff x="5317408" y="1963739"/>
            <a:chExt cx="6188559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562660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zh-CN" alt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3333CC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t="1" b="8576"/>
          <a:stretch/>
        </p:blipFill>
        <p:spPr>
          <a:xfrm>
            <a:off x="966290" y="2362171"/>
            <a:ext cx="10312361" cy="70857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379591" y="3332167"/>
            <a:ext cx="5436868" cy="2934268"/>
            <a:chOff x="6004350" y="2853260"/>
            <a:chExt cx="4624879" cy="446262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4350" y="2853260"/>
              <a:ext cx="4624879" cy="446262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351765" y="3399461"/>
              <a:ext cx="3803521" cy="3370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  <a:tabLst>
                  <a:tab pos="511175" algn="l"/>
                </a:tabLst>
              </a:pPr>
              <a:r>
                <a:rPr lang="vi-VN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 ý: </a:t>
              </a:r>
              <a:r>
                <a:rPr lang="vi-VN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 gõ kí tự phía trên của mỗi phím số, em nhấn, giữ phím </a:t>
              </a:r>
              <a:r>
                <a:rPr lang="vi-VN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</a:t>
              </a:r>
              <a:r>
                <a:rPr lang="vi-VN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và gõ phím tương ứng. </a:t>
              </a:r>
              <a:endPara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477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98577" y="2042553"/>
            <a:ext cx="7752242" cy="4114801"/>
            <a:chOff x="-434615" y="2722279"/>
            <a:chExt cx="5058389" cy="2687050"/>
          </a:xfrm>
          <a:solidFill>
            <a:srgbClr val="FFE7FF"/>
          </a:solidFill>
        </p:grpSpPr>
        <p:sp>
          <p:nvSpPr>
            <p:cNvPr id="58" name="Rounded Rectangle 57"/>
            <p:cNvSpPr/>
            <p:nvPr/>
          </p:nvSpPr>
          <p:spPr>
            <a:xfrm>
              <a:off x="-434615" y="2722279"/>
              <a:ext cx="5058389" cy="2687050"/>
            </a:xfrm>
            <a:prstGeom prst="roundRect">
              <a:avLst/>
            </a:prstGeom>
            <a:solidFill>
              <a:srgbClr val="FFE1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114000"/>
                </a:lnSpc>
              </a:pP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434615" y="3087755"/>
              <a:ext cx="5058389" cy="22188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vi-VN" sz="2300" b="1" dirty="0">
                  <a:solidFill>
                    <a:srgbClr val="3333CC"/>
                  </a:solidFill>
                </a:rPr>
                <a:t>Em cùng bạn thực hiện: </a:t>
              </a:r>
              <a:endParaRPr lang="en-US" sz="2300" b="1" dirty="0">
                <a:solidFill>
                  <a:srgbClr val="3333CC"/>
                </a:solidFill>
              </a:endParaRPr>
            </a:p>
            <a:p>
              <a:pPr marL="342900" indent="63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Calibri" panose="020F0502020204030204" pitchFamily="34" charset="0"/>
                <a:buChar char="●"/>
              </a:pPr>
              <a:r>
                <a:rPr lang="en-US" sz="2200" dirty="0">
                  <a:solidFill>
                    <a:srgbClr val="3333CC"/>
                  </a:solidFill>
                </a:rPr>
                <a:t>   </a:t>
              </a:r>
              <a:r>
                <a:rPr lang="vi-VN" sz="2200" dirty="0">
                  <a:solidFill>
                    <a:srgbClr val="3333CC"/>
                  </a:solidFill>
                </a:rPr>
                <a:t>Kích hoạt phần mềm </a:t>
              </a:r>
              <a:r>
                <a:rPr lang="vi-VN" sz="2200" b="1" dirty="0">
                  <a:solidFill>
                    <a:srgbClr val="3333CC"/>
                  </a:solidFill>
                </a:rPr>
                <a:t>Notepad</a:t>
              </a:r>
              <a:r>
                <a:rPr lang="vi-VN" sz="2200" dirty="0">
                  <a:solidFill>
                    <a:srgbClr val="3333CC"/>
                  </a:solidFill>
                </a:rPr>
                <a:t>; </a:t>
              </a:r>
              <a:endParaRPr lang="en-US" sz="2200" dirty="0">
                <a:solidFill>
                  <a:srgbClr val="3333CC"/>
                </a:solidFill>
              </a:endParaRPr>
            </a:p>
            <a:p>
              <a:pPr marL="342900" indent="63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Calibri" panose="020F0502020204030204" pitchFamily="34" charset="0"/>
                <a:buChar char="●"/>
              </a:pPr>
              <a:r>
                <a:rPr lang="en-US" sz="2200" dirty="0">
                  <a:solidFill>
                    <a:srgbClr val="3333CC"/>
                  </a:solidFill>
                </a:rPr>
                <a:t>   </a:t>
              </a:r>
              <a:r>
                <a:rPr lang="vi-VN" sz="2200" dirty="0">
                  <a:solidFill>
                    <a:srgbClr val="3333CC"/>
                  </a:solidFill>
                </a:rPr>
                <a:t>Gõ nội dung dưới đây (em có thể gõ không dấu): </a:t>
              </a:r>
              <a:endParaRPr lang="en-US" sz="2200" dirty="0">
                <a:solidFill>
                  <a:srgbClr val="3333CC"/>
                </a:solidFill>
              </a:endParaRPr>
            </a:p>
            <a:p>
              <a:pPr marL="34290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en-US" sz="2200" dirty="0">
                  <a:solidFill>
                    <a:srgbClr val="3333CC"/>
                  </a:solidFill>
                </a:rPr>
                <a:t>	</a:t>
              </a:r>
              <a:r>
                <a:rPr lang="vi-VN" sz="2200" dirty="0">
                  <a:solidFill>
                    <a:srgbClr val="FF0000"/>
                  </a:solidFill>
                </a:rPr>
                <a:t>1 ngày có 24 giờ; 1 giờ có 60 phút; 1 phút có 60 giây. </a:t>
              </a:r>
              <a:endParaRPr lang="en-US" sz="2200" dirty="0">
                <a:solidFill>
                  <a:srgbClr val="FF0000"/>
                </a:solidFill>
              </a:endParaRPr>
            </a:p>
            <a:p>
              <a:pPr marL="34290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en-US" sz="2200" dirty="0">
                  <a:solidFill>
                    <a:srgbClr val="FF0000"/>
                  </a:solidFill>
                </a:rPr>
                <a:t>	</a:t>
              </a:r>
              <a:r>
                <a:rPr lang="vi-VN" sz="2200" dirty="0">
                  <a:solidFill>
                    <a:srgbClr val="FF0000"/>
                  </a:solidFill>
                </a:rPr>
                <a:t>Các số chẵn có tận cùng là: 0, 2, 4, 6, 8. </a:t>
              </a:r>
              <a:endParaRPr lang="en-US" sz="2200" dirty="0">
                <a:solidFill>
                  <a:srgbClr val="FF0000"/>
                </a:solidFill>
              </a:endParaRPr>
            </a:p>
            <a:p>
              <a:pPr marL="34290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en-US" sz="2200" dirty="0">
                  <a:solidFill>
                    <a:srgbClr val="FF0000"/>
                  </a:solidFill>
                </a:rPr>
                <a:t>	</a:t>
              </a:r>
              <a:r>
                <a:rPr lang="vi-VN" sz="2200" dirty="0">
                  <a:solidFill>
                    <a:srgbClr val="FF0000"/>
                  </a:solidFill>
                </a:rPr>
                <a:t>Các số lẻ có tận cùng là: 1, 3, 5, 7, 9. </a:t>
              </a:r>
              <a:endParaRPr lang="en-US" sz="2200" dirty="0">
                <a:solidFill>
                  <a:srgbClr val="FF0000"/>
                </a:solidFill>
              </a:endParaRPr>
            </a:p>
            <a:p>
              <a:pPr marL="342900" indent="63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Calibri" panose="020F0502020204030204" pitchFamily="34" charset="0"/>
                <a:buChar char="●"/>
              </a:pPr>
              <a:r>
                <a:rPr lang="en-US" sz="2200" dirty="0">
                  <a:solidFill>
                    <a:srgbClr val="3333CC"/>
                  </a:solidFill>
                </a:rPr>
                <a:t>   </a:t>
              </a:r>
              <a:r>
                <a:rPr lang="vi-VN" sz="2200" dirty="0">
                  <a:solidFill>
                    <a:srgbClr val="3333CC"/>
                  </a:solidFill>
                </a:rPr>
                <a:t>Thoát khỏi phần mềm </a:t>
              </a:r>
              <a:r>
                <a:rPr lang="vi-VN" sz="2200" b="1" dirty="0">
                  <a:solidFill>
                    <a:srgbClr val="3333CC"/>
                  </a:solidFill>
                </a:rPr>
                <a:t>Notepad</a:t>
              </a:r>
              <a:r>
                <a:rPr lang="vi-VN" sz="2200" dirty="0">
                  <a:solidFill>
                    <a:srgbClr val="3333CC"/>
                  </a:solidFill>
                </a:rPr>
                <a:t> (không lưu tệp). </a:t>
              </a:r>
              <a:endParaRPr lang="en-US" sz="2200" dirty="0">
                <a:solidFill>
                  <a:srgbClr val="3333CC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54" y="1447177"/>
            <a:ext cx="1373739" cy="1310853"/>
          </a:xfrm>
          <a:prstGeom prst="rect">
            <a:avLst/>
          </a:prstGeom>
        </p:spPr>
      </p:pic>
      <p:grpSp>
        <p:nvGrpSpPr>
          <p:cNvPr id="18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3805523" cy="537883"/>
            <a:chOff x="5317408" y="1963739"/>
            <a:chExt cx="3926823" cy="763587"/>
          </a:xfrm>
        </p:grpSpPr>
        <p:sp>
          <p:nvSpPr>
            <p:cNvPr id="19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3364865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endParaRPr lang="zh-CN" altLang="en-US" sz="2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3333CC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03" b="100000" l="0" r="100000"/>
                    </a14:imgEffect>
                  </a14:imgLayer>
                </a14:imgProps>
              </a:ext>
            </a:extLst>
          </a:blip>
          <a:srcRect r="58264"/>
          <a:stretch/>
        </p:blipFill>
        <p:spPr>
          <a:xfrm>
            <a:off x="6884893" y="2758031"/>
            <a:ext cx="780023" cy="75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81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553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宋体</vt:lpstr>
      <vt:lpstr>Abadi</vt:lpstr>
      <vt:lpstr>Arial</vt:lpstr>
      <vt:lpstr>Calibri</vt:lpstr>
      <vt:lpstr>Calibri Light</vt:lpstr>
      <vt:lpstr>Impact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 Hong</cp:lastModifiedBy>
  <cp:revision>133</cp:revision>
  <dcterms:created xsi:type="dcterms:W3CDTF">2023-02-06T08:51:07Z</dcterms:created>
  <dcterms:modified xsi:type="dcterms:W3CDTF">2023-05-31T09:47:56Z</dcterms:modified>
</cp:coreProperties>
</file>