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306" r:id="rId4"/>
    <p:sldId id="301" r:id="rId5"/>
    <p:sldId id="340" r:id="rId6"/>
    <p:sldId id="341" r:id="rId7"/>
    <p:sldId id="342" r:id="rId8"/>
    <p:sldId id="323" r:id="rId9"/>
    <p:sldId id="343" r:id="rId10"/>
    <p:sldId id="344" r:id="rId11"/>
    <p:sldId id="345" r:id="rId12"/>
    <p:sldId id="347" r:id="rId13"/>
    <p:sldId id="348" r:id="rId14"/>
    <p:sldId id="349" r:id="rId15"/>
    <p:sldId id="285" r:id="rId16"/>
    <p:sldId id="265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  <a:srgbClr val="3333FF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320" y="2305845"/>
            <a:ext cx="809512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81693" y="434842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6083896" cy="553998"/>
            <a:chOff x="689904" y="1379897"/>
            <a:chExt cx="608389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56733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355797" y="1862661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117" y="1343621"/>
            <a:ext cx="2605262" cy="2352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117" y="3709691"/>
            <a:ext cx="2605262" cy="26466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95617" y="2473111"/>
            <a:ext cx="6108155" cy="3614191"/>
            <a:chOff x="5008775" y="2308937"/>
            <a:chExt cx="6108155" cy="3614191"/>
          </a:xfrm>
        </p:grpSpPr>
        <p:grpSp>
          <p:nvGrpSpPr>
            <p:cNvPr id="15" name="Group 14"/>
            <p:cNvGrpSpPr/>
            <p:nvPr/>
          </p:nvGrpSpPr>
          <p:grpSpPr>
            <a:xfrm>
              <a:off x="5008775" y="2308937"/>
              <a:ext cx="6108155" cy="3614191"/>
              <a:chOff x="1287316" y="2120529"/>
              <a:chExt cx="5498507" cy="361419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287316" y="2120529"/>
                <a:ext cx="5498507" cy="361419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97168" y="2125576"/>
                <a:ext cx="14822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91759" y="2877497"/>
              <a:ext cx="5945532" cy="2731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6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6083896" cy="553998"/>
            <a:chOff x="689904" y="1379897"/>
            <a:chExt cx="608389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56733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342149" y="1862661"/>
            <a:ext cx="385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67632" y="2500005"/>
            <a:ext cx="9726501" cy="3382179"/>
            <a:chOff x="1367632" y="2500005"/>
            <a:chExt cx="9726501" cy="3382179"/>
          </a:xfrm>
        </p:grpSpPr>
        <p:sp>
          <p:nvSpPr>
            <p:cNvPr id="23" name="Rounded Rectangle 22"/>
            <p:cNvSpPr/>
            <p:nvPr/>
          </p:nvSpPr>
          <p:spPr>
            <a:xfrm>
              <a:off x="5457864" y="2817568"/>
              <a:ext cx="1741526" cy="4616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367632" y="2500005"/>
              <a:ext cx="9726501" cy="3382179"/>
              <a:chOff x="1367632" y="2500005"/>
              <a:chExt cx="9726501" cy="338217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367632" y="2500005"/>
                <a:ext cx="9726501" cy="3382179"/>
                <a:chOff x="1367632" y="2500005"/>
                <a:chExt cx="9726501" cy="3382179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367632" y="2500005"/>
                  <a:ext cx="9726501" cy="3382179"/>
                  <a:chOff x="1325146" y="2120529"/>
                  <a:chExt cx="5391757" cy="3382179"/>
                </a:xfrm>
              </p:grpSpPr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1325146" y="2120529"/>
                    <a:ext cx="5391757" cy="3382179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582495" y="2424444"/>
                    <a:ext cx="98297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b="1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Thực</a:t>
                    </a:r>
                    <a:r>
                      <a:rPr lang="en-US" sz="2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hành</a:t>
                    </a:r>
                    <a:endParaRPr 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4007" y="3679052"/>
                  <a:ext cx="9613749" cy="1878438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1722639" y="5404513"/>
                  <a:ext cx="1360352" cy="3548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6820" y="2540949"/>
                <a:ext cx="1246505" cy="9538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64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3571991" cy="553998"/>
            <a:chOff x="689904" y="1379897"/>
            <a:chExt cx="3571991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16144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Xóa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652724" y="2065778"/>
            <a:ext cx="9139844" cy="3802759"/>
            <a:chOff x="1652724" y="2065778"/>
            <a:chExt cx="9139844" cy="3802759"/>
          </a:xfrm>
        </p:grpSpPr>
        <p:grpSp>
          <p:nvGrpSpPr>
            <p:cNvPr id="3" name="Group 2"/>
            <p:cNvGrpSpPr/>
            <p:nvPr/>
          </p:nvGrpSpPr>
          <p:grpSpPr>
            <a:xfrm>
              <a:off x="1652724" y="2065778"/>
              <a:ext cx="9139844" cy="3802759"/>
              <a:chOff x="1652724" y="2065778"/>
              <a:chExt cx="9139844" cy="380275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652724" y="2065778"/>
                <a:ext cx="9139844" cy="3802759"/>
                <a:chOff x="1479906" y="2048082"/>
                <a:chExt cx="6809827" cy="3802759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1479906" y="2048082"/>
                  <a:ext cx="6720406" cy="3802759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931790" y="3377752"/>
                  <a:ext cx="6357943" cy="2215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vi-VN" sz="23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Em cùng bạn thực hiện: </a:t>
                  </a:r>
                  <a:r>
                    <a:rPr lang="vi-VN" sz="2300" dirty="0"/>
                    <a:t>Xoá thư mục </a:t>
                  </a:r>
                  <a:r>
                    <a:rPr lang="vi-VN" sz="2300" b="1" dirty="0"/>
                    <a:t>Anh phong canh </a:t>
                  </a:r>
                  <a:r>
                    <a:rPr lang="vi-VN" sz="2300" dirty="0"/>
                    <a:t>trong thư mục </a:t>
                  </a:r>
                  <a:r>
                    <a:rPr lang="vi-VN" sz="2300" b="1" dirty="0"/>
                    <a:t>Quang Nam</a:t>
                  </a:r>
                  <a:r>
                    <a:rPr lang="vi-VN" sz="2300" dirty="0"/>
                    <a:t>. </a:t>
                  </a:r>
                  <a:endParaRPr lang="en-US" sz="2300" dirty="0" smtClean="0"/>
                </a:p>
                <a:p>
                  <a:pPr>
                    <a:lnSpc>
                      <a:spcPct val="120000"/>
                    </a:lnSpc>
                  </a:pPr>
                  <a:r>
                    <a:rPr lang="vi-VN" sz="2300" dirty="0" smtClean="0">
                      <a:solidFill>
                        <a:srgbClr val="FF0000"/>
                      </a:solidFill>
                    </a:rPr>
                    <a:t>[</a:t>
                  </a:r>
                  <a:r>
                    <a:rPr lang="vi-VN" sz="2300" dirty="0">
                      <a:solidFill>
                        <a:srgbClr val="FF0000"/>
                      </a:solidFill>
                    </a:rPr>
                    <a:t>1] </a:t>
                  </a:r>
                  <a:r>
                    <a:rPr lang="vi-VN" sz="2300" dirty="0"/>
                    <a:t>Mở thư mục chứa thư mục hoặc tệp cần xoá (</a:t>
                  </a:r>
                  <a:r>
                    <a:rPr lang="vi-VN" sz="2300" b="1" dirty="0"/>
                    <a:t>Quang Nam</a:t>
                  </a:r>
                  <a:r>
                    <a:rPr lang="vi-VN" sz="2300" dirty="0"/>
                    <a:t>); </a:t>
                  </a:r>
                  <a:endParaRPr lang="en-US" sz="2300" dirty="0" smtClean="0"/>
                </a:p>
                <a:p>
                  <a:pPr>
                    <a:lnSpc>
                      <a:spcPct val="120000"/>
                    </a:lnSpc>
                  </a:pPr>
                  <a:r>
                    <a:rPr lang="vi-VN" sz="2300" dirty="0" smtClean="0">
                      <a:solidFill>
                        <a:srgbClr val="FF0000"/>
                      </a:solidFill>
                    </a:rPr>
                    <a:t>[</a:t>
                  </a:r>
                  <a:r>
                    <a:rPr lang="vi-VN" sz="23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vi-VN" sz="2300" dirty="0" smtClean="0">
                      <a:solidFill>
                        <a:srgbClr val="FF0000"/>
                      </a:solidFill>
                    </a:rPr>
                    <a:t>]</a:t>
                  </a:r>
                  <a:r>
                    <a:rPr lang="en-US" sz="2300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2300" dirty="0" smtClean="0"/>
                    <a:t>Chọn </a:t>
                  </a:r>
                  <a:r>
                    <a:rPr lang="vi-VN" sz="2300" dirty="0"/>
                    <a:t>thư mục hoặc tệp cần xoá (</a:t>
                  </a:r>
                  <a:r>
                    <a:rPr lang="vi-VN" sz="2300" b="1" dirty="0"/>
                    <a:t>Anh phong canh</a:t>
                  </a:r>
                  <a:r>
                    <a:rPr lang="vi-VN" sz="2300" dirty="0"/>
                    <a:t>); </a:t>
                  </a:r>
                  <a:endParaRPr lang="en-US" sz="2300" dirty="0" smtClean="0"/>
                </a:p>
                <a:p>
                  <a:pPr>
                    <a:lnSpc>
                      <a:spcPct val="120000"/>
                    </a:lnSpc>
                  </a:pPr>
                  <a:r>
                    <a:rPr lang="vi-VN" sz="2300" dirty="0" smtClean="0">
                      <a:solidFill>
                        <a:srgbClr val="FF0000"/>
                      </a:solidFill>
                    </a:rPr>
                    <a:t>[</a:t>
                  </a:r>
                  <a:r>
                    <a:rPr lang="vi-VN" sz="2300" dirty="0">
                      <a:solidFill>
                        <a:srgbClr val="FF0000"/>
                      </a:solidFill>
                    </a:rPr>
                    <a:t>3] </a:t>
                  </a:r>
                  <a:r>
                    <a:rPr lang="vi-VN" sz="2300" dirty="0"/>
                    <a:t>Chọn lệnh </a:t>
                  </a:r>
                  <a:r>
                    <a:rPr lang="vi-VN" sz="2300" b="1" dirty="0"/>
                    <a:t>Delete</a:t>
                  </a:r>
                  <a:r>
                    <a:rPr lang="vi-VN" sz="2300" dirty="0"/>
                    <a:t> (hoặc gõ phím </a:t>
                  </a:r>
                  <a:r>
                    <a:rPr lang="vi-VN" sz="2300" b="1" dirty="0"/>
                    <a:t>Delete</a:t>
                  </a:r>
                  <a:r>
                    <a:rPr lang="vi-VN" sz="2300" dirty="0"/>
                    <a:t>).</a:t>
                  </a:r>
                  <a:endParaRPr lang="en-US" sz="23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9665" y="3486936"/>
                  <a:ext cx="362464" cy="371332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2293" y="2106722"/>
                <a:ext cx="1461103" cy="1118061"/>
              </a:xfrm>
              <a:prstGeom prst="rect">
                <a:avLst/>
              </a:prstGeom>
            </p:spPr>
          </p:pic>
        </p:grpSp>
        <p:sp>
          <p:nvSpPr>
            <p:cNvPr id="22" name="Rounded Rectangle 21"/>
            <p:cNvSpPr/>
            <p:nvPr/>
          </p:nvSpPr>
          <p:spPr>
            <a:xfrm>
              <a:off x="5867296" y="2379056"/>
              <a:ext cx="1884631" cy="48697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0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7135466" cy="553998"/>
            <a:chOff x="689904" y="1379897"/>
            <a:chExt cx="713546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672491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 hại khi thao tác nhầm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22" name="Cloud 21"/>
          <p:cNvSpPr/>
          <p:nvPr/>
        </p:nvSpPr>
        <p:spPr>
          <a:xfrm>
            <a:off x="1873559" y="2257902"/>
            <a:ext cx="8662512" cy="2750826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nhầm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85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7135466" cy="553998"/>
            <a:chOff x="689904" y="1379897"/>
            <a:chExt cx="713546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672491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 hại khi thao tác nhầm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22" name="Cloud 21"/>
          <p:cNvSpPr/>
          <p:nvPr/>
        </p:nvSpPr>
        <p:spPr>
          <a:xfrm>
            <a:off x="2501356" y="2339789"/>
            <a:ext cx="7215850" cy="2395986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13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96287" y="1473961"/>
            <a:ext cx="10167581" cy="4653886"/>
            <a:chOff x="1037231" y="1378425"/>
            <a:chExt cx="10167581" cy="4653886"/>
          </a:xfrm>
        </p:grpSpPr>
        <p:grpSp>
          <p:nvGrpSpPr>
            <p:cNvPr id="9" name="Group 8"/>
            <p:cNvGrpSpPr/>
            <p:nvPr/>
          </p:nvGrpSpPr>
          <p:grpSpPr>
            <a:xfrm>
              <a:off x="1037231" y="1378425"/>
              <a:ext cx="10167581" cy="4653886"/>
              <a:chOff x="965522" y="1810662"/>
              <a:chExt cx="9707031" cy="449264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965522" y="1810662"/>
                <a:ext cx="9707031" cy="4492648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3226" y="1839586"/>
                <a:ext cx="1265890" cy="1195563"/>
              </a:xfrm>
              <a:prstGeom prst="rect">
                <a:avLst/>
              </a:prstGeom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5165175" y="2017981"/>
                <a:ext cx="1677404" cy="486974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1917" y="2816846"/>
              <a:ext cx="9808645" cy="28469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514159" y="38942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6382" y="38942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8564" y="3895995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5480" y="389381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60966" y="1808692"/>
            <a:ext cx="7022972" cy="3950663"/>
            <a:chOff x="6821800" y="2845396"/>
            <a:chExt cx="6331212" cy="5761815"/>
          </a:xfrm>
        </p:grpSpPr>
        <p:sp>
          <p:nvSpPr>
            <p:cNvPr id="6" name="Rectangle 5"/>
            <p:cNvSpPr/>
            <p:nvPr/>
          </p:nvSpPr>
          <p:spPr>
            <a:xfrm>
              <a:off x="6902853" y="3188444"/>
              <a:ext cx="6237855" cy="5260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63550" indent="-46355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 bạn </a:t>
              </a:r>
              <a:r>
                <a:rPr lang="en-US" sz="2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 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 lời câu 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3088" indent="-341313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2400" dirty="0" smtClean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vi-VN" sz="2400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 thành việc điều chỉnh cây thư mục trong phần </a:t>
              </a:r>
              <a:r>
                <a:rPr lang="vi-VN" sz="24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 huống</a:t>
              </a: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3088" indent="-341313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2400" dirty="0" smtClean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2400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thế nào để dùng USB chuyển tệp hình ảnh </a:t>
              </a:r>
              <a:r>
                <a:rPr lang="vi-VN" sz="24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 Guom </a:t>
              </a: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(tệp hình ảnh về Hồ Gươm) từ máy tính ở nhà đến lớp để làm bài thực hành trình chiếu?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21800" y="2845396"/>
              <a:ext cx="6331212" cy="576181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75" t="14285" r="18129" b="11808"/>
          <a:stretch/>
        </p:blipFill>
        <p:spPr>
          <a:xfrm>
            <a:off x="7997591" y="2518777"/>
            <a:ext cx="3368606" cy="29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2764" y="1419367"/>
            <a:ext cx="9491259" cy="4804012"/>
            <a:chOff x="1132764" y="1419367"/>
            <a:chExt cx="9491259" cy="48040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551" t="601" r="1301" b="626"/>
            <a:stretch/>
          </p:blipFill>
          <p:spPr>
            <a:xfrm>
              <a:off x="1282890" y="1419367"/>
              <a:ext cx="9341133" cy="4804012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132764" y="5227093"/>
              <a:ext cx="600502" cy="436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4" y="2936202"/>
            <a:ext cx="8431305" cy="1783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 smtClean="0">
                <a:solidFill>
                  <a:srgbClr val="FF0000"/>
                </a:solidFill>
              </a:rPr>
              <a:t>CÁC </a:t>
            </a:r>
            <a:r>
              <a:rPr lang="vi-VN" sz="4800" b="1" dirty="0">
                <a:solidFill>
                  <a:srgbClr val="FF0000"/>
                </a:solidFill>
              </a:rPr>
              <a:t>THAO TÁC VỚI TỆP VÀ THƯ MỤC</a:t>
            </a:r>
            <a:endParaRPr lang="vi-VN" sz="4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90165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10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98" y="1725360"/>
            <a:ext cx="6559499" cy="3701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7664824" y="1859552"/>
            <a:ext cx="3751728" cy="3156203"/>
            <a:chOff x="7664824" y="1859552"/>
            <a:chExt cx="3751728" cy="3156203"/>
          </a:xfrm>
        </p:grpSpPr>
        <p:sp>
          <p:nvSpPr>
            <p:cNvPr id="16" name="Rounded Rectangle 15"/>
            <p:cNvSpPr/>
            <p:nvPr/>
          </p:nvSpPr>
          <p:spPr>
            <a:xfrm>
              <a:off x="7664824" y="2397715"/>
              <a:ext cx="3751728" cy="2618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38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40588" y="1859552"/>
              <a:ext cx="1600200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450" y="2191452"/>
            <a:ext cx="8560567" cy="2444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240" y="5055026"/>
            <a:ext cx="6113205" cy="4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46" y="1914566"/>
            <a:ext cx="5392056" cy="3825445"/>
          </a:xfrm>
          <a:prstGeom prst="rect">
            <a:avLst/>
          </a:prstGeom>
          <a:ln w="6350"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6310408" y="2004918"/>
            <a:ext cx="5013089" cy="3845859"/>
            <a:chOff x="6310408" y="2004918"/>
            <a:chExt cx="5013089" cy="3845859"/>
          </a:xfrm>
        </p:grpSpPr>
        <p:grpSp>
          <p:nvGrpSpPr>
            <p:cNvPr id="20" name="Group 19"/>
            <p:cNvGrpSpPr/>
            <p:nvPr/>
          </p:nvGrpSpPr>
          <p:grpSpPr>
            <a:xfrm>
              <a:off x="6310408" y="2004918"/>
              <a:ext cx="5013089" cy="3845859"/>
              <a:chOff x="6404537" y="2058706"/>
              <a:chExt cx="5013089" cy="384585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rcRect l="2132" t="2799" r="1895" b="4352"/>
              <a:stretch/>
            </p:blipFill>
            <p:spPr>
              <a:xfrm>
                <a:off x="6404537" y="2058706"/>
                <a:ext cx="5013089" cy="3845859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512113" y="2711035"/>
                <a:ext cx="4617319" cy="2923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300" dirty="0"/>
                  <a:t>Hình 10.2a là cây thư mục để lưu sản phẩm học tập môn Tin học của Lớp 3A ở năm học trước. Năm học này bạn Quang Nam và bạn Cẩm Anh đã chuyển từ Tổ 1 sang Tổ 2 và ngược lại. Do đó lớp em phải điều chỉnh lại cây thư mục cho phù hợp (Hình 10.2B).</a:t>
                </a:r>
                <a:endParaRPr lang="en-US" sz="23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799145" y="2156761"/>
              <a:ext cx="1854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92" y="1784605"/>
            <a:ext cx="3095625" cy="45148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2" name="Group 11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8906" y="2341253"/>
            <a:ext cx="3389803" cy="2795523"/>
            <a:chOff x="6310407" y="2004918"/>
            <a:chExt cx="5613895" cy="3845859"/>
          </a:xfrm>
        </p:grpSpPr>
        <p:grpSp>
          <p:nvGrpSpPr>
            <p:cNvPr id="18" name="Group 17"/>
            <p:cNvGrpSpPr/>
            <p:nvPr/>
          </p:nvGrpSpPr>
          <p:grpSpPr>
            <a:xfrm>
              <a:off x="6310407" y="2004918"/>
              <a:ext cx="5613895" cy="3845859"/>
              <a:chOff x="6404536" y="2058706"/>
              <a:chExt cx="5613895" cy="384585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rcRect l="2132" t="2799" r="1895" b="4352"/>
              <a:stretch/>
            </p:blipFill>
            <p:spPr>
              <a:xfrm>
                <a:off x="6404536" y="2058706"/>
                <a:ext cx="5613895" cy="3845859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6553626" y="3525263"/>
                <a:ext cx="5093015" cy="1879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3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ác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mục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10.2a.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397438" y="2410050"/>
              <a:ext cx="3048188" cy="656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2" name="Group 11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loud 15"/>
          <p:cNvSpPr/>
          <p:nvPr/>
        </p:nvSpPr>
        <p:spPr>
          <a:xfrm>
            <a:off x="1941798" y="2339789"/>
            <a:ext cx="8264520" cy="297180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94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3716261" cy="553998"/>
            <a:chOff x="689904" y="1379897"/>
            <a:chExt cx="3716261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3057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467" y="2511804"/>
            <a:ext cx="4369952" cy="290063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01897" y="2034434"/>
            <a:ext cx="5756106" cy="4053270"/>
            <a:chOff x="1292713" y="2034434"/>
            <a:chExt cx="5756106" cy="4053270"/>
          </a:xfrm>
        </p:grpSpPr>
        <p:sp>
          <p:nvSpPr>
            <p:cNvPr id="5" name="Rounded Rectangle 4"/>
            <p:cNvSpPr/>
            <p:nvPr/>
          </p:nvSpPr>
          <p:spPr>
            <a:xfrm>
              <a:off x="1292713" y="2034434"/>
              <a:ext cx="5613054" cy="405327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9411" y="2618612"/>
              <a:ext cx="5219408" cy="344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hiện: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Đổi tên thư mục 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3A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thành 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4A. </a:t>
              </a:r>
              <a:endParaRPr lang="en-US" sz="2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vi-VN" sz="2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1]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Mở thư mục chứa thư mục 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3A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9250" indent="-349250">
                <a:lnSpc>
                  <a:spcPct val="110000"/>
                </a:lnSpc>
              </a:pPr>
              <a:r>
                <a:rPr lang="vi-VN" sz="2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2]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Nháy chuột chọn thư mục cần đổi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tên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3A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); </a:t>
              </a:r>
              <a:endParaRPr lang="en-US" sz="2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vi-VN" sz="2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3]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Chọn lệnh 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Rename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vi-VN" sz="2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4]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Nhập tên mới (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4A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  <a:endParaRPr lang="en-US" sz="2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vi-VN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bước đổi tên tệp cũng giống các bước đổi tên thư mục.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1768" y="2703263"/>
              <a:ext cx="532235" cy="32998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137453" y="2070984"/>
              <a:ext cx="18405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9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6083896" cy="553998"/>
            <a:chOff x="689904" y="1379897"/>
            <a:chExt cx="608389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56733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369445" y="1862661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962698" y="2743200"/>
            <a:ext cx="6046831" cy="2164978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GIÁO VIÊN THỰC HIỆN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593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387</cp:revision>
  <dcterms:created xsi:type="dcterms:W3CDTF">2022-01-27T15:18:21Z</dcterms:created>
  <dcterms:modified xsi:type="dcterms:W3CDTF">2023-02-28T02:05:17Z</dcterms:modified>
</cp:coreProperties>
</file>