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2"/>
  </p:notesMasterIdLst>
  <p:sldIdLst>
    <p:sldId id="257" r:id="rId2"/>
    <p:sldId id="285" r:id="rId3"/>
    <p:sldId id="256" r:id="rId4"/>
    <p:sldId id="284" r:id="rId5"/>
    <p:sldId id="289" r:id="rId6"/>
    <p:sldId id="343" r:id="rId7"/>
    <p:sldId id="299" r:id="rId8"/>
    <p:sldId id="359" r:id="rId9"/>
    <p:sldId id="369" r:id="rId10"/>
    <p:sldId id="370" r:id="rId11"/>
    <p:sldId id="355" r:id="rId12"/>
    <p:sldId id="362" r:id="rId13"/>
    <p:sldId id="270" r:id="rId14"/>
    <p:sldId id="322" r:id="rId15"/>
    <p:sldId id="366" r:id="rId16"/>
    <p:sldId id="371" r:id="rId17"/>
    <p:sldId id="330" r:id="rId18"/>
    <p:sldId id="373" r:id="rId19"/>
    <p:sldId id="368" r:id="rId20"/>
    <p:sldId id="283" r:id="rId21"/>
  </p:sldIdLst>
  <p:sldSz cx="18288000" cy="10287000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84"/>
            <p14:sldId id="289"/>
            <p14:sldId id="343"/>
            <p14:sldId id="299"/>
            <p14:sldId id="359"/>
            <p14:sldId id="369"/>
            <p14:sldId id="370"/>
            <p14:sldId id="355"/>
            <p14:sldId id="362"/>
            <p14:sldId id="270"/>
            <p14:sldId id="322"/>
            <p14:sldId id="366"/>
            <p14:sldId id="371"/>
            <p14:sldId id="330"/>
            <p14:sldId id="373"/>
            <p14:sldId id="368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BFD"/>
    <a:srgbClr val="FF5050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2" autoAdjust="0"/>
  </p:normalViewPr>
  <p:slideViewPr>
    <p:cSldViewPr>
      <p:cViewPr varScale="1">
        <p:scale>
          <a:sx n="45" d="100"/>
          <a:sy n="45" d="100"/>
        </p:scale>
        <p:origin x="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0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35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8.svg"/><Relationship Id="rId15" Type="http://schemas.microsoft.com/office/2007/relationships/hdphoto" Target="../media/hdphoto14.wdp"/><Relationship Id="rId10" Type="http://schemas.openxmlformats.org/officeDocument/2006/relationships/image" Target="../media/image34.svg"/><Relationship Id="rId4" Type="http://schemas.microsoft.com/office/2007/relationships/hdphoto" Target="../media/hdphoto13.wdp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35.pn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8.sv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microsoft.com/office/2007/relationships/hdphoto" Target="../media/hdphoto13.wdp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40.pn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27.png"/><Relationship Id="rId12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21" Type="http://schemas.microsoft.com/office/2007/relationships/hdphoto" Target="../media/hdphoto5.wdp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2.png"/><Relationship Id="rId3" Type="http://schemas.openxmlformats.org/officeDocument/2006/relationships/image" Target="../media/image19.png"/><Relationship Id="rId50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0.png"/><Relationship Id="rId52" Type="http://schemas.microsoft.com/office/2007/relationships/hdphoto" Target="../media/hdphoto6.wdp"/><Relationship Id="rId48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20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microsoft.com/office/2007/relationships/hdphoto" Target="../media/hdphoto10.wdp"/><Relationship Id="rId3" Type="http://schemas.openxmlformats.org/officeDocument/2006/relationships/image" Target="../media/image27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0.png"/><Relationship Id="rId10" Type="http://schemas.openxmlformats.org/officeDocument/2006/relationships/image" Target="../media/image34.sv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12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33042" y="2438400"/>
            <a:ext cx="14954758" cy="5576628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52421" y="3923272"/>
            <a:ext cx="1371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2400"/>
              </a:spcAft>
            </a:pPr>
            <a:r>
              <a:rPr lang="en-US" sz="4000" dirty="0" smtClean="0"/>
              <a:t>-  </a:t>
            </a:r>
            <a:r>
              <a:rPr lang="vi-VN" sz="4000" dirty="0" smtClean="0"/>
              <a:t>Nhấn </a:t>
            </a:r>
            <a:r>
              <a:rPr lang="vi-VN" sz="4000" dirty="0"/>
              <a:t>phím </a:t>
            </a:r>
            <a:r>
              <a:rPr lang="vi-VN" sz="4000" b="1" dirty="0"/>
              <a:t>Caps Lock </a:t>
            </a:r>
            <a:r>
              <a:rPr lang="vi-VN" sz="4000" dirty="0"/>
              <a:t>(đèn Caps </a:t>
            </a:r>
            <a:r>
              <a:rPr lang="vi-VN" sz="4000" dirty="0" smtClean="0"/>
              <a:t>Lock</a:t>
            </a:r>
            <a:r>
              <a:rPr lang="en-US" sz="4000" dirty="0" smtClean="0"/>
              <a:t> </a:t>
            </a:r>
            <a:r>
              <a:rPr lang="vi-VN" sz="4000" dirty="0" smtClean="0"/>
              <a:t>sáng</a:t>
            </a:r>
            <a:r>
              <a:rPr lang="vi-VN" sz="4000" dirty="0"/>
              <a:t>) hoặc giữ phím </a:t>
            </a:r>
            <a:r>
              <a:rPr lang="vi-VN" sz="4000" b="1" dirty="0"/>
              <a:t>Shift </a:t>
            </a:r>
            <a:r>
              <a:rPr lang="vi-VN" sz="4000" dirty="0"/>
              <a:t>để gõ chữ hoa.</a:t>
            </a:r>
          </a:p>
          <a:p>
            <a:pPr marL="514350" indent="-514350" algn="just">
              <a:spcAft>
                <a:spcPts val="2400"/>
              </a:spcAft>
            </a:pPr>
            <a:r>
              <a:rPr lang="en-US" sz="4000" dirty="0" smtClean="0"/>
              <a:t>-  </a:t>
            </a:r>
            <a:r>
              <a:rPr lang="vi-VN" sz="4000" dirty="0" smtClean="0"/>
              <a:t>Khi </a:t>
            </a:r>
            <a:r>
              <a:rPr lang="vi-VN" sz="4000" dirty="0"/>
              <a:t>cần xoá kí tự đã gõ: em sử dụng </a:t>
            </a:r>
            <a:r>
              <a:rPr lang="vi-VN" sz="4000" dirty="0" smtClean="0"/>
              <a:t>phím</a:t>
            </a:r>
            <a:r>
              <a:rPr lang="en-US" sz="4000" dirty="0" smtClean="0"/>
              <a:t> </a:t>
            </a:r>
            <a:r>
              <a:rPr lang="vi-VN" sz="4000" b="1" dirty="0" smtClean="0"/>
              <a:t>Backspace </a:t>
            </a:r>
            <a:r>
              <a:rPr lang="vi-VN" sz="4000" dirty="0"/>
              <a:t>(để xoá kí tự đứng trước </a:t>
            </a:r>
            <a:r>
              <a:rPr lang="vi-VN" sz="4000" dirty="0" smtClean="0"/>
              <a:t>con</a:t>
            </a:r>
            <a:r>
              <a:rPr lang="en-US" sz="4000" dirty="0" smtClean="0"/>
              <a:t> </a:t>
            </a:r>
            <a:r>
              <a:rPr lang="vi-VN" sz="4000" dirty="0" smtClean="0"/>
              <a:t>trỏ </a:t>
            </a:r>
            <a:r>
              <a:rPr lang="vi-VN" sz="4000" dirty="0"/>
              <a:t>soạn thảo) hoặc sử dụng phím </a:t>
            </a:r>
            <a:r>
              <a:rPr lang="vi-VN" sz="4000" b="1" dirty="0" smtClean="0"/>
              <a:t>Delete</a:t>
            </a:r>
            <a:r>
              <a:rPr lang="en-US" sz="4000" b="1" dirty="0" smtClean="0"/>
              <a:t> </a:t>
            </a:r>
            <a:r>
              <a:rPr lang="vi-VN" sz="4000" dirty="0" smtClean="0"/>
              <a:t>(để </a:t>
            </a:r>
            <a:r>
              <a:rPr lang="vi-VN" sz="4000" dirty="0"/>
              <a:t>xoá kí tự đứng sau con trỏ soạn thảo).</a:t>
            </a:r>
            <a:r>
              <a:rPr lang="vi-VN" sz="4000" dirty="0"/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430500" y="7790052"/>
            <a:ext cx="2514600" cy="234528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2838">
            <a:off x="646361" y="8365189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3042" y="2628890"/>
            <a:ext cx="3009673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 ý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361771"/>
            <a:ext cx="10443115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6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150648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THỰC</a:t>
              </a:r>
              <a:r>
                <a:rPr kumimoji="0" lang="en-US" sz="45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HÀNH THEO NHÓM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2324100"/>
            <a:ext cx="1569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4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vi-VN" sz="4600" dirty="0" smtClean="0">
                <a:solidFill>
                  <a:srgbClr val="0000CC"/>
                </a:solidFill>
              </a:rPr>
              <a:t>Kích </a:t>
            </a:r>
            <a:r>
              <a:rPr lang="vi-VN" sz="4600" dirty="0">
                <a:solidFill>
                  <a:srgbClr val="0000CC"/>
                </a:solidFill>
              </a:rPr>
              <a:t>hoạt phần mềm soạn thảo </a:t>
            </a:r>
            <a:r>
              <a:rPr lang="vi-VN" sz="4600" b="1" dirty="0">
                <a:solidFill>
                  <a:srgbClr val="FF0000"/>
                </a:solidFill>
              </a:rPr>
              <a:t>Word</a:t>
            </a:r>
            <a:r>
              <a:rPr lang="vi-VN" sz="4600" dirty="0">
                <a:solidFill>
                  <a:srgbClr val="0000CC"/>
                </a:solidFill>
              </a:rPr>
              <a:t>;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vi-VN" sz="4600" dirty="0" smtClean="0">
                <a:solidFill>
                  <a:srgbClr val="0000CC"/>
                </a:solidFill>
              </a:rPr>
              <a:t>Soạn </a:t>
            </a:r>
            <a:r>
              <a:rPr lang="vi-VN" sz="4600" dirty="0">
                <a:solidFill>
                  <a:srgbClr val="0000CC"/>
                </a:solidFill>
              </a:rPr>
              <a:t>thảo câu ca dao: </a:t>
            </a:r>
            <a:r>
              <a:rPr lang="vi-VN" sz="4600" b="1" dirty="0">
                <a:solidFill>
                  <a:srgbClr val="FF0000"/>
                </a:solidFill>
              </a:rPr>
              <a:t>Trong đầm gì </a:t>
            </a:r>
            <a:r>
              <a:rPr lang="vi-VN" sz="4600" b="1" dirty="0">
                <a:solidFill>
                  <a:srgbClr val="FF0000"/>
                </a:solidFill>
              </a:rPr>
              <a:t>đẹp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vi-VN" sz="4600" b="1" dirty="0">
                <a:solidFill>
                  <a:srgbClr val="FF0000"/>
                </a:solidFill>
              </a:rPr>
              <a:t>bằng </a:t>
            </a:r>
            <a:r>
              <a:rPr lang="vi-VN" sz="4600" b="1" dirty="0">
                <a:solidFill>
                  <a:srgbClr val="FF0000"/>
                </a:solidFill>
              </a:rPr>
              <a:t>sen</a:t>
            </a:r>
            <a:r>
              <a:rPr lang="vi-VN" sz="4600" dirty="0">
                <a:solidFill>
                  <a:srgbClr val="0000CC"/>
                </a:solidFill>
              </a:rPr>
              <a:t>;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●"/>
            </a:pPr>
            <a:r>
              <a:rPr lang="vi-VN" sz="4600" dirty="0" smtClean="0">
                <a:solidFill>
                  <a:srgbClr val="0000CC"/>
                </a:solidFill>
              </a:rPr>
              <a:t>Lưu </a:t>
            </a:r>
            <a:r>
              <a:rPr lang="vi-VN" sz="4600" dirty="0">
                <a:solidFill>
                  <a:srgbClr val="0000CC"/>
                </a:solidFill>
              </a:rPr>
              <a:t>tệp vào thư mục của em với </a:t>
            </a:r>
            <a:r>
              <a:rPr lang="vi-VN" sz="4600" dirty="0" smtClean="0">
                <a:solidFill>
                  <a:srgbClr val="0000CC"/>
                </a:solidFill>
              </a:rPr>
              <a:t>tên</a:t>
            </a:r>
            <a:r>
              <a:rPr lang="en-US" sz="4600" dirty="0" smtClean="0">
                <a:solidFill>
                  <a:srgbClr val="0000CC"/>
                </a:solidFill>
              </a:rPr>
              <a:t> </a:t>
            </a:r>
            <a:r>
              <a:rPr lang="vi-VN" sz="4600" b="1" dirty="0">
                <a:solidFill>
                  <a:srgbClr val="FF0000"/>
                </a:solidFill>
              </a:rPr>
              <a:t>Ca </a:t>
            </a:r>
            <a:r>
              <a:rPr lang="vi-VN" sz="4600" b="1" dirty="0">
                <a:solidFill>
                  <a:srgbClr val="FF0000"/>
                </a:solidFill>
              </a:rPr>
              <a:t>dao Sen</a:t>
            </a:r>
            <a:r>
              <a:rPr lang="vi-VN" sz="4600" dirty="0">
                <a:solidFill>
                  <a:srgbClr val="0000CC"/>
                </a:solidFill>
              </a:rPr>
              <a:t>.</a:t>
            </a:r>
            <a:r>
              <a:rPr lang="vi-VN" sz="4600" dirty="0">
                <a:solidFill>
                  <a:srgbClr val="0000CC"/>
                </a:solidFill>
              </a:rPr>
              <a:t> </a:t>
            </a:r>
            <a:endParaRPr lang="en-US" sz="46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7463736" y="7383503"/>
            <a:ext cx="328432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11797" y="1044181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90800" y="3488000"/>
            <a:ext cx="141351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vi-VN" sz="7200" b="1" dirty="0"/>
              <a:t>Lưu tệp soạn thảo với tên khác</a:t>
            </a:r>
            <a:r>
              <a:rPr lang="vi-VN" sz="7200" dirty="0"/>
              <a:t> </a:t>
            </a: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00198" y="2165655"/>
            <a:ext cx="14916023" cy="5296923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9903" y="2740884"/>
            <a:ext cx="1399661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Các bước lưu tệp với tên khác tương tự như khi lưu tệp soạn thảo. Nhưng thay vì chọn </a:t>
            </a:r>
            <a:r>
              <a:rPr lang="vi-VN" sz="4000" b="1" dirty="0"/>
              <a:t>Save </a:t>
            </a:r>
            <a:r>
              <a:rPr lang="vi-VN" sz="4000" dirty="0"/>
              <a:t>thì em chọn </a:t>
            </a:r>
            <a:r>
              <a:rPr lang="vi-VN" sz="4000" b="1" dirty="0"/>
              <a:t>Save As</a:t>
            </a:r>
            <a:r>
              <a:rPr lang="vi-VN" sz="4000" dirty="0"/>
              <a:t>, sau đó đặt tên mới cho tệp. Kết quả, em được một tệp mới với tên mới nhưng có cùng nội dung với tệp ban đầu.</a:t>
            </a:r>
            <a:r>
              <a:rPr lang="vi-VN" sz="4000" dirty="0"/>
              <a:t> </a:t>
            </a:r>
            <a:br>
              <a:rPr lang="vi-VN" sz="4000" dirty="0"/>
            </a:b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859001" y="7446413"/>
            <a:ext cx="2514600" cy="234528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2838">
            <a:off x="476751" y="7770855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30625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lang="en-US" sz="60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223326"/>
            <a:ext cx="17678399" cy="98403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23325" y="213897"/>
            <a:ext cx="2700180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66042" y="7417209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168241"/>
            <a:ext cx="12743408" cy="1658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 algn="just">
              <a:lnSpc>
                <a:spcPct val="120000"/>
              </a:lnSpc>
              <a:spcAft>
                <a:spcPts val="600"/>
              </a:spcAft>
            </a:pP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400" dirty="0" smtClean="0">
                <a:solidFill>
                  <a:srgbClr val="0000CC"/>
                </a:solidFill>
              </a:rPr>
              <a:t>Chỉ </a:t>
            </a:r>
            <a:r>
              <a:rPr lang="vi-VN" sz="4400" dirty="0">
                <a:solidFill>
                  <a:srgbClr val="0000CC"/>
                </a:solidFill>
              </a:rPr>
              <a:t>ra chỗ sai khi gõ tiếng Việt theo kiểu Telex trong các từ dưới đây:</a:t>
            </a:r>
            <a:r>
              <a:rPr lang="vi-VN" sz="4400" dirty="0">
                <a:solidFill>
                  <a:srgbClr val="0000CC"/>
                </a:solidFill>
              </a:rPr>
              <a:t> </a:t>
            </a:r>
            <a:endParaRPr lang="en-US" sz="4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70068">
            <a:off x="848333" y="8550588"/>
            <a:ext cx="949985" cy="1433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2781300"/>
            <a:ext cx="10131974" cy="69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1" y="266700"/>
            <a:ext cx="17678399" cy="982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95400" y="235803"/>
            <a:ext cx="2700180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12321" y="7407780"/>
            <a:ext cx="2057400" cy="2879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700" y="1273722"/>
            <a:ext cx="129159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 algn="just">
              <a:lnSpc>
                <a:spcPct val="120000"/>
              </a:lnSpc>
              <a:spcAft>
                <a:spcPts val="600"/>
              </a:spcAft>
            </a:pPr>
            <a:r>
              <a:rPr lang="vi-VN" sz="4200" dirty="0">
                <a:solidFill>
                  <a:srgbClr val="0000CC"/>
                </a:solidFill>
              </a:rPr>
              <a:t>2. Ghép cặp tương ứng giữa mỗi hàng ở cột </a:t>
            </a:r>
            <a:r>
              <a:rPr lang="vi-VN" sz="4200" b="1" dirty="0">
                <a:solidFill>
                  <a:srgbClr val="0000CC"/>
                </a:solidFill>
              </a:rPr>
              <a:t>Hành động </a:t>
            </a:r>
            <a:r>
              <a:rPr lang="vi-VN" sz="4200" dirty="0">
                <a:solidFill>
                  <a:srgbClr val="0000CC"/>
                </a:solidFill>
              </a:rPr>
              <a:t>với một hàng ở cột </a:t>
            </a:r>
            <a:r>
              <a:rPr lang="vi-VN" sz="4200" b="1" dirty="0">
                <a:solidFill>
                  <a:srgbClr val="0000CC"/>
                </a:solidFill>
              </a:rPr>
              <a:t>Lệnh</a:t>
            </a:r>
            <a:r>
              <a:rPr lang="vi-VN" sz="4200" dirty="0">
                <a:solidFill>
                  <a:srgbClr val="0000CC"/>
                </a:solidFill>
              </a:rPr>
              <a:t>:</a:t>
            </a:r>
            <a:r>
              <a:rPr lang="vi-VN" sz="4200" dirty="0">
                <a:solidFill>
                  <a:srgbClr val="0000CC"/>
                </a:solidFill>
              </a:rPr>
              <a:t> </a:t>
            </a:r>
            <a:endParaRPr lang="en-US" sz="4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70068">
            <a:off x="535005" y="8654343"/>
            <a:ext cx="949985" cy="1433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3009900"/>
            <a:ext cx="5775595" cy="669634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/>
          <a:srcRect t="2372" b="1755"/>
          <a:stretch/>
        </p:blipFill>
        <p:spPr>
          <a:xfrm>
            <a:off x="9918147" y="2247900"/>
            <a:ext cx="6160053" cy="7543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860474" y="5143500"/>
            <a:ext cx="3350326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56271" y="7078771"/>
            <a:ext cx="2954529" cy="2200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42195" y="4229100"/>
            <a:ext cx="3368605" cy="4813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4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638300"/>
            <a:ext cx="17754600" cy="8382000"/>
            <a:chOff x="31750" y="0"/>
            <a:chExt cx="600631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750" y="0"/>
              <a:ext cx="600631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33400" y="2101433"/>
            <a:ext cx="9982200" cy="516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10000"/>
              </a:lnSpc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Kích hoạt phần mềm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Mở tệp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dao Sen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Hoàn thành bài ca dao như hình 14.4.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 với tên mới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dao Hoa sen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của em.</a:t>
            </a:r>
          </a:p>
          <a:p>
            <a:pPr marL="1084263" indent="-509588" algn="just">
              <a:lnSpc>
                <a:spcPct val="11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Thoát khỏi phần mềm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7162800" y="7505700"/>
            <a:ext cx="3429000" cy="2307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7153" y="2011916"/>
            <a:ext cx="7303647" cy="5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7654" y="419100"/>
            <a:ext cx="17484602" cy="9478379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78280">
            <a:off x="16388330" y="391572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568653" y="8427431"/>
            <a:ext cx="1103180" cy="1665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77330" y="109042"/>
            <a:ext cx="3533340" cy="1328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1257300"/>
            <a:ext cx="15097571" cy="451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4400" smtClean="0">
                <a:solidFill>
                  <a:srgbClr val="0000CC"/>
                </a:solidFill>
              </a:rPr>
              <a:t>  </a:t>
            </a:r>
            <a:r>
              <a:rPr lang="vi-VN" sz="4400" smtClean="0">
                <a:solidFill>
                  <a:srgbClr val="0000CC"/>
                </a:solidFill>
              </a:rPr>
              <a:t>Các </a:t>
            </a:r>
            <a:r>
              <a:rPr lang="vi-VN" sz="4400" dirty="0">
                <a:solidFill>
                  <a:srgbClr val="0000CC"/>
                </a:solidFill>
              </a:rPr>
              <a:t>bước mở tệp Word: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1. Nháy chuột vào </a:t>
            </a:r>
            <a:r>
              <a:rPr lang="vi-VN" sz="4400" b="1" dirty="0">
                <a:solidFill>
                  <a:srgbClr val="0000CC"/>
                </a:solidFill>
              </a:rPr>
              <a:t>File</a:t>
            </a:r>
            <a:r>
              <a:rPr lang="vi-VN" sz="4400" dirty="0">
                <a:solidFill>
                  <a:srgbClr val="0000CC"/>
                </a:solidFill>
              </a:rPr>
              <a:t>, chọn lệnh </a:t>
            </a:r>
            <a:r>
              <a:rPr lang="vi-VN" sz="4400" b="1" dirty="0">
                <a:solidFill>
                  <a:srgbClr val="0000CC"/>
                </a:solidFill>
              </a:rPr>
              <a:t>Open</a:t>
            </a:r>
            <a:r>
              <a:rPr lang="vi-VN" sz="4400" dirty="0">
                <a:solidFill>
                  <a:srgbClr val="0000CC"/>
                </a:solidFill>
              </a:rPr>
              <a:t>;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2. Nháy chuột chọn lệnh </a:t>
            </a:r>
            <a:r>
              <a:rPr lang="vi-VN" sz="4400" b="1" dirty="0">
                <a:solidFill>
                  <a:srgbClr val="0000CC"/>
                </a:solidFill>
              </a:rPr>
              <a:t>Browse</a:t>
            </a:r>
            <a:r>
              <a:rPr lang="vi-VN" sz="4400" dirty="0">
                <a:solidFill>
                  <a:srgbClr val="0000CC"/>
                </a:solidFill>
              </a:rPr>
              <a:t>;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3. Chọn đến thư mục chứa tệp cần mở;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4. Nháy chuột chọn tệp cần mở;</a:t>
            </a:r>
          </a:p>
          <a:p>
            <a:pPr indent="744538">
              <a:lnSpc>
                <a:spcPct val="110000"/>
              </a:lnSpc>
            </a:pPr>
            <a:r>
              <a:rPr lang="vi-VN" sz="4400" dirty="0">
                <a:solidFill>
                  <a:srgbClr val="0000CC"/>
                </a:solidFill>
              </a:rPr>
              <a:t>5. Nháy chuột chọn </a:t>
            </a:r>
            <a:r>
              <a:rPr lang="vi-VN" sz="4400" b="1" dirty="0">
                <a:solidFill>
                  <a:srgbClr val="0000CC"/>
                </a:solidFill>
              </a:rPr>
              <a:t>Open</a:t>
            </a:r>
            <a:r>
              <a:rPr lang="vi-VN" sz="4400" dirty="0">
                <a:solidFill>
                  <a:srgbClr val="0000CC"/>
                </a:solidFill>
              </a:rPr>
              <a:t>.</a:t>
            </a:r>
            <a:r>
              <a:rPr lang="vi-VN" sz="4400" dirty="0">
                <a:solidFill>
                  <a:srgbClr val="0000CC"/>
                </a:solidFill>
              </a:rPr>
              <a:t> </a:t>
            </a:r>
            <a:endParaRPr lang="en-US" sz="4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26392" y="8052442"/>
            <a:ext cx="1933518" cy="2087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608" y="5861593"/>
            <a:ext cx="11425392" cy="40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495300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2003722" y="7176956"/>
            <a:ext cx="718895" cy="90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3298" y="6885986"/>
            <a:ext cx="2963356" cy="3428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6316" y="1714500"/>
            <a:ext cx="7019867" cy="534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2537" y="1747430"/>
            <a:ext cx="6896188" cy="533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loud 10"/>
          <p:cNvSpPr/>
          <p:nvPr/>
        </p:nvSpPr>
        <p:spPr>
          <a:xfrm>
            <a:off x="3276600" y="7382374"/>
            <a:ext cx="12310587" cy="2561726"/>
          </a:xfrm>
          <a:prstGeom prst="cloud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86980" y="2781300"/>
            <a:ext cx="1249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THẢO VĂN BẢN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89287" y="3162300"/>
            <a:ext cx="12947803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7200" b="1" dirty="0">
                <a:solidFill>
                  <a:srgbClr val="0000CC"/>
                </a:solidFill>
              </a:rPr>
              <a:t>Mở tệp văn bản đã lưu trên máy tính</a:t>
            </a:r>
            <a:r>
              <a:rPr lang="vi-VN" sz="72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0743" y="495300"/>
            <a:ext cx="162928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indent="-795338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tệp đã lưu trên máy 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223838">
              <a:lnSpc>
                <a:spcPct val="12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</a:rPr>
              <a:t>[1]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vi-VN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223838">
              <a:lnSpc>
                <a:spcPct val="12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</a:rPr>
              <a:t>[2]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9161">
            <a:off x="107481" y="8367184"/>
            <a:ext cx="1419225" cy="1961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6307" y="1272789"/>
            <a:ext cx="2743200" cy="28433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51949" y="3771900"/>
            <a:ext cx="9693349" cy="5839021"/>
            <a:chOff x="7162800" y="3543300"/>
            <a:chExt cx="9693349" cy="58390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2800" y="3543300"/>
              <a:ext cx="9693349" cy="58390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25200" y="6210301"/>
              <a:ext cx="4868075" cy="13676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734800" y="3543300"/>
              <a:ext cx="1026785" cy="59099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883735" y="2981646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[3] </a:t>
            </a:r>
            <a:r>
              <a:rPr lang="vi-VN" sz="4000" dirty="0">
                <a:solidFill>
                  <a:srgbClr val="0000CC"/>
                </a:solidFill>
              </a:rPr>
              <a:t>Chọn đến thư mục chứa tệp cần mở; </a:t>
            </a:r>
            <a:endParaRPr lang="en-US" sz="4000" dirty="0">
              <a:solidFill>
                <a:srgbClr val="0000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91200" y="3543300"/>
            <a:ext cx="0" cy="854146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902499" y="5753100"/>
            <a:ext cx="5609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 smtClean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vi-VN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CC"/>
                </a:solidFill>
              </a:rPr>
              <a:t>tệp cần mở; </a:t>
            </a:r>
            <a:endParaRPr lang="en-US" sz="4000" dirty="0">
              <a:solidFill>
                <a:srgbClr val="0000CC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539164" y="6134100"/>
            <a:ext cx="2363335" cy="0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734800" y="8779014"/>
            <a:ext cx="6134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 smtClean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5</a:t>
            </a:r>
            <a:r>
              <a:rPr lang="vi-VN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9930147" y="9156800"/>
            <a:ext cx="1857961" cy="0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57600" y="3837801"/>
            <a:ext cx="11728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7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7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3810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443490">
            <a:off x="16508109" y="109960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62600" y="278621"/>
            <a:ext cx="7580088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45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6731" y="2453895"/>
            <a:ext cx="1795913" cy="16771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9600" y="1705914"/>
            <a:ext cx="1483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Unikey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4212729"/>
            <a:ext cx="172592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>
              <a:lnSpc>
                <a:spcPct val="13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Unikey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3505"/>
          <a:stretch/>
        </p:blipFill>
        <p:spPr>
          <a:xfrm>
            <a:off x="6990366" y="5560110"/>
            <a:ext cx="6172200" cy="14121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7318207"/>
            <a:ext cx="164146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just">
              <a:lnSpc>
                <a:spcPct val="13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háy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biểu tượng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Unikey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chuyển đổi từ chế độ gõ tiếng Anh ( 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 chế độ gõ tiếng Việt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và ngược lại.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8851" y="8128153"/>
            <a:ext cx="985838" cy="90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9994" y="8202324"/>
            <a:ext cx="866775" cy="8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5377" y="363428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149264">
            <a:off x="109935" y="8641630"/>
            <a:ext cx="1323067" cy="1575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10345">
            <a:off x="15899682" y="438752"/>
            <a:ext cx="2667000" cy="120967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98295" y="7890984"/>
            <a:ext cx="2514600" cy="23452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2400" y="361771"/>
            <a:ext cx="10443115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6782" y="1943100"/>
            <a:ext cx="16916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81200" y="3176807"/>
            <a:ext cx="13487400" cy="5776693"/>
            <a:chOff x="2971800" y="2663096"/>
            <a:chExt cx="13487400" cy="5776693"/>
          </a:xfrm>
        </p:grpSpPr>
        <p:sp>
          <p:nvSpPr>
            <p:cNvPr id="6" name="Rounded Rectangle 5"/>
            <p:cNvSpPr/>
            <p:nvPr/>
          </p:nvSpPr>
          <p:spPr>
            <a:xfrm>
              <a:off x="2971800" y="2663096"/>
              <a:ext cx="13487400" cy="5776693"/>
            </a:xfrm>
            <a:prstGeom prst="roundRect">
              <a:avLst/>
            </a:prstGeom>
            <a:solidFill>
              <a:srgbClr val="FFEB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05067" y="2918306"/>
              <a:ext cx="29963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14699" y="3947861"/>
              <a:ext cx="128016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:…………………………………….       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…………….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200000"/>
                </a:lnSpc>
              </a:pP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Telex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thiếu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98227"/>
              </p:ext>
            </p:extLst>
          </p:nvPr>
        </p:nvGraphicFramePr>
        <p:xfrm>
          <a:off x="2162362" y="6217554"/>
          <a:ext cx="13125074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4413"/>
                <a:gridCol w="681841"/>
                <a:gridCol w="606082"/>
                <a:gridCol w="606082"/>
                <a:gridCol w="681841"/>
                <a:gridCol w="681841"/>
                <a:gridCol w="909122"/>
                <a:gridCol w="928526"/>
                <a:gridCol w="738197"/>
                <a:gridCol w="681841"/>
                <a:gridCol w="757601"/>
                <a:gridCol w="833361"/>
                <a:gridCol w="833361"/>
                <a:gridCol w="1590965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Ký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Ngã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Xóa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76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5379" y="361771"/>
            <a:ext cx="17449799" cy="961026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149264">
            <a:off x="109935" y="8641630"/>
            <a:ext cx="1323067" cy="1575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4681835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10345">
            <a:off x="15899682" y="438752"/>
            <a:ext cx="2667000" cy="120967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98295" y="7890984"/>
            <a:ext cx="2514600" cy="23452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2400" y="361771"/>
            <a:ext cx="10443115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Telex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57" y="3078040"/>
            <a:ext cx="16725041" cy="31274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075239"/>
            <a:ext cx="14610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6496122"/>
            <a:ext cx="1592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Cloud 19"/>
          <p:cNvSpPr/>
          <p:nvPr/>
        </p:nvSpPr>
        <p:spPr>
          <a:xfrm>
            <a:off x="2493406" y="7299114"/>
            <a:ext cx="12310587" cy="2561726"/>
          </a:xfrm>
          <a:prstGeom prst="cloud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3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689</Words>
  <Application>Microsoft Office PowerPoint</Application>
  <PresentationFormat>Custom</PresentationFormat>
  <Paragraphs>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Wingdings</vt:lpstr>
      <vt:lpstr>Times New Roman</vt:lpstr>
      <vt:lpstr>Arial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Admin</cp:lastModifiedBy>
  <cp:revision>256</cp:revision>
  <dcterms:created xsi:type="dcterms:W3CDTF">2006-08-16T00:00:00Z</dcterms:created>
  <dcterms:modified xsi:type="dcterms:W3CDTF">2023-03-27T10:06:20Z</dcterms:modified>
  <dc:identifier>DAFKql8qNNg</dc:identifier>
</cp:coreProperties>
</file>