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68" r:id="rId2"/>
    <p:sldId id="363" r:id="rId3"/>
    <p:sldId id="364" r:id="rId4"/>
    <p:sldId id="257" r:id="rId5"/>
    <p:sldId id="258" r:id="rId6"/>
    <p:sldId id="283" r:id="rId7"/>
    <p:sldId id="320" r:id="rId8"/>
    <p:sldId id="317" r:id="rId9"/>
    <p:sldId id="284" r:id="rId10"/>
    <p:sldId id="333" r:id="rId11"/>
    <p:sldId id="285" r:id="rId12"/>
    <p:sldId id="325" r:id="rId13"/>
    <p:sldId id="360" r:id="rId14"/>
    <p:sldId id="361" r:id="rId15"/>
    <p:sldId id="331" r:id="rId16"/>
    <p:sldId id="367" r:id="rId17"/>
    <p:sldId id="264" r:id="rId18"/>
    <p:sldId id="357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3333CC"/>
    <a:srgbClr val="CC00CC"/>
    <a:srgbClr val="FFCCFF"/>
    <a:srgbClr val="9900CC"/>
    <a:srgbClr val="FF99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1DAC5-2D76-48E4-BD0E-323D65720E80}" type="datetimeFigureOut">
              <a:rPr lang="en-US" smtClean="0"/>
              <a:t>15/11/2023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17596C-1A75-472C-BDD0-729862EDE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369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384D0-9038-4E3D-B62B-3C9BFC95E6D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637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7596C-1A75-472C-BDD0-729862EDE43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7992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Dũng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7596C-1A75-472C-BDD0-729862EDE43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1771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7596C-1A75-472C-BDD0-729862EDE43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6100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7596C-1A75-472C-BDD0-729862EDE43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5587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7596C-1A75-472C-BDD0-729862EDE43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9057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7596C-1A75-472C-BDD0-729862EDE43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337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7596C-1A75-472C-BDD0-729862EDE43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5371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7596C-1A75-472C-BDD0-729862EDE43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4036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7596C-1A75-472C-BDD0-729862EDE43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449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7596C-1A75-472C-BDD0-729862EDE4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179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7596C-1A75-472C-BDD0-729862EDE43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42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7596C-1A75-472C-BDD0-729862EDE43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379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Trí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7596C-1A75-472C-BDD0-729862EDE43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847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7596C-1A75-472C-BDD0-729862EDE43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146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Huyền, Bảo (KVC),  Lan so sánh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7596C-1A75-472C-BDD0-729862EDE43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324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7596C-1A75-472C-BDD0-729862EDE43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741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Trí, Kiệt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7596C-1A75-472C-BDD0-729862EDE43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212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40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64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99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76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12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1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15/11/2023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31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15/11/2023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8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15/11/2023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6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55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73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A2CF3-161D-4290-9691-8A065EC2791C}" type="datetimeFigureOut">
              <a:rPr lang="en-US" smtClean="0"/>
              <a:t>15/11/2023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5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hyperlink" Target="mailto:huongkt30@gmail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23.png"/><Relationship Id="rId5" Type="http://schemas.openxmlformats.org/officeDocument/2006/relationships/image" Target="../media/image14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9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file:///E:\H&#432;&#417;ng\HG%202022\4-nh&#7841;c-&#273;&#7885;c-v&#232;.mp3" TargetMode="External"/><Relationship Id="rId7" Type="http://schemas.openxmlformats.org/officeDocument/2006/relationships/image" Target="../media/image3.png"/><Relationship Id="rId2" Type="http://schemas.microsoft.com/office/2007/relationships/media" Target="file:///E:\H&#432;&#417;ng\HG%202022\4-nh&#7841;c-&#273;&#7885;c-v&#232;.mp3" TargetMode="External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14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75618" y="409712"/>
            <a:ext cx="9040762" cy="1156723"/>
          </a:xfrm>
          <a:prstGeom prst="rect">
            <a:avLst/>
          </a:prstGeom>
          <a:solidFill>
            <a:schemeClr val="bg1"/>
          </a:solidFill>
        </p:spPr>
        <p:txBody>
          <a:bodyPr wrap="square" lIns="91435" tIns="45718" rIns="91435" bIns="45718">
            <a:spAutoFit/>
          </a:bodyPr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PHÒNG</a:t>
            </a:r>
            <a:r>
              <a:rPr lang="en-US" sz="28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DỤC</a:t>
            </a:r>
            <a:r>
              <a:rPr lang="en-US" sz="28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ĐÀO</a:t>
            </a:r>
            <a:r>
              <a:rPr lang="en-US" sz="28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HUYỆN</a:t>
            </a:r>
            <a:r>
              <a:rPr lang="en-US" sz="28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GIA</a:t>
            </a:r>
            <a:r>
              <a:rPr lang="en-US" sz="28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LÂM</a:t>
            </a:r>
            <a:endParaRPr lang="en-US" sz="2800" b="1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Ngày hội CNTT và STEM năm 2024</a:t>
            </a:r>
            <a:endParaRPr lang="en-US" sz="2800" b="1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88886" y="2006456"/>
            <a:ext cx="9814225" cy="1366656"/>
          </a:xfrm>
          <a:prstGeom prst="rect">
            <a:avLst/>
          </a:prstGeom>
          <a:noFill/>
        </p:spPr>
        <p:txBody>
          <a:bodyPr wrap="none" lIns="64008" tIns="32004" rIns="64008" bIns="32004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>
                <a:ln w="12700" cmpd="sng">
                  <a:solidFill>
                    <a:srgbClr val="008000"/>
                  </a:solidFill>
                  <a:prstDash val="solid"/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ELEARNING: BÀI 10. BÀN PHÍM MÁY TÍNH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>
                <a:ln w="12700" cmpd="sng">
                  <a:solidFill>
                    <a:srgbClr val="008000"/>
                  </a:solidFill>
                  <a:prstDash val="solid"/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TIN HỌC - </a:t>
            </a:r>
            <a:r>
              <a:rPr lang="en-US" sz="3000" err="1">
                <a:ln w="12700" cmpd="sng">
                  <a:solidFill>
                    <a:srgbClr val="008000"/>
                  </a:solidFill>
                  <a:prstDash val="solid"/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000">
                <a:ln w="12700" cmpd="sng">
                  <a:solidFill>
                    <a:srgbClr val="008000"/>
                  </a:solidFill>
                  <a:prstDash val="solid"/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3000" dirty="0">
              <a:ln w="12700" cmpd="sng">
                <a:solidFill>
                  <a:srgbClr val="008000"/>
                </a:solidFill>
                <a:prstDash val="solid"/>
              </a:ln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3" name="TextBox 5"/>
          <p:cNvSpPr txBox="1">
            <a:spLocks noChangeArrowheads="1"/>
          </p:cNvSpPr>
          <p:nvPr/>
        </p:nvSpPr>
        <p:spPr bwMode="auto">
          <a:xfrm>
            <a:off x="3414712" y="3507687"/>
            <a:ext cx="5362575" cy="30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008" tIns="32004" rIns="64008" bIns="3200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 dirty="0" err="1">
                <a:solidFill>
                  <a:srgbClr val="FF0000"/>
                </a:solidFill>
                <a:latin typeface="Calibri" pitchFamily="34" charset="0"/>
              </a:rPr>
              <a:t>Giáo</a:t>
            </a:r>
            <a:r>
              <a:rPr lang="en-US" sz="28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itchFamily="34" charset="0"/>
              </a:rPr>
              <a:t>viên</a:t>
            </a:r>
            <a:r>
              <a:rPr lang="en-US" sz="2800" b="1" dirty="0">
                <a:solidFill>
                  <a:srgbClr val="FF0000"/>
                </a:solidFill>
                <a:latin typeface="Calibri" pitchFamily="34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Calibri" pitchFamily="34" charset="0"/>
              </a:rPr>
              <a:t>NGUYỄN</a:t>
            </a:r>
            <a:r>
              <a:rPr lang="en-US" sz="28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latin typeface="Calibri" pitchFamily="34" charset="0"/>
              </a:rPr>
              <a:t>THỊ</a:t>
            </a:r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 HƯƠNG</a:t>
            </a:r>
          </a:p>
          <a:p>
            <a:pPr algn="ctr" eaLnBrk="1" hangingPunct="1"/>
            <a:r>
              <a:rPr lang="en-US" sz="2800" b="1" i="1">
                <a:solidFill>
                  <a:srgbClr val="FF0000"/>
                </a:solidFill>
                <a:latin typeface="Calibri" pitchFamily="34" charset="0"/>
              </a:rPr>
              <a:t>Email: </a:t>
            </a:r>
            <a:r>
              <a:rPr lang="en-US" sz="2800" b="1" i="1">
                <a:solidFill>
                  <a:srgbClr val="FF0000"/>
                </a:solidFill>
                <a:latin typeface="Calibri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huongkt30@gmail.com</a:t>
            </a:r>
            <a:endParaRPr lang="en-US" sz="2800" b="1" i="1">
              <a:solidFill>
                <a:srgbClr val="FF0000"/>
              </a:solidFill>
              <a:latin typeface="Calibri" pitchFamily="34" charset="0"/>
            </a:endParaRPr>
          </a:p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Số ĐT: 0974171286</a:t>
            </a:r>
          </a:p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Trường Tiểu học Đặng Xá</a:t>
            </a:r>
          </a:p>
          <a:p>
            <a:pPr algn="ctr" eaLnBrk="1" hangingPunct="1"/>
            <a:endParaRPr lang="en-US" sz="2800" b="1">
              <a:solidFill>
                <a:srgbClr val="FF0000"/>
              </a:solidFill>
              <a:latin typeface="Calibri" pitchFamily="34" charset="0"/>
            </a:endParaRPr>
          </a:p>
          <a:p>
            <a:pPr algn="ctr" eaLnBrk="1" hangingPunct="1"/>
            <a:endParaRPr lang="en-US" sz="2800" b="1">
              <a:solidFill>
                <a:srgbClr val="FF0000"/>
              </a:solidFill>
              <a:latin typeface="Calibri" pitchFamily="34" charset="0"/>
            </a:endParaRPr>
          </a:p>
          <a:p>
            <a:pPr algn="ctr" eaLnBrk="1" hangingPunct="1"/>
            <a:r>
              <a:rPr lang="en-US" sz="2400" b="1">
                <a:solidFill>
                  <a:srgbClr val="FF0000"/>
                </a:solidFill>
                <a:latin typeface="Calibri" pitchFamily="34" charset="0"/>
              </a:rPr>
              <a:t>Tháng 10/2023</a:t>
            </a:r>
            <a:endParaRPr lang="vi-VN" sz="24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4543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7">
            <a:extLst>
              <a:ext uri="{FF2B5EF4-FFF2-40B4-BE49-F238E27FC236}">
                <a16:creationId xmlns:a16="http://schemas.microsoft.com/office/drawing/2014/main" id="{17214416-271E-6217-44F5-BC88F14AB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8" y="1643063"/>
            <a:ext cx="10169525" cy="394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C329C22-9B13-952B-4C46-46507D107E1A}"/>
              </a:ext>
            </a:extLst>
          </p:cNvPr>
          <p:cNvSpPr/>
          <p:nvPr/>
        </p:nvSpPr>
        <p:spPr>
          <a:xfrm>
            <a:off x="190500" y="165100"/>
            <a:ext cx="11823700" cy="6477000"/>
          </a:xfrm>
          <a:prstGeom prst="roundRect">
            <a:avLst>
              <a:gd name="adj" fmla="val 8432"/>
            </a:avLst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22534" name="TextBox 2">
            <a:extLst>
              <a:ext uri="{FF2B5EF4-FFF2-40B4-BE49-F238E27FC236}">
                <a16:creationId xmlns:a16="http://schemas.microsoft.com/office/drawing/2014/main" id="{51A1BF75-36AE-35C2-416E-37FC0B0247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1200" y="3225800"/>
            <a:ext cx="45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/>
              <a:t>F</a:t>
            </a:r>
            <a:endParaRPr lang="vi-VN" altLang="en-US" sz="2000" b="1">
              <a:latin typeface="Arial" panose="020B0604020202020204" pitchFamily="34" charset="0"/>
            </a:endParaRPr>
          </a:p>
        </p:txBody>
      </p:sp>
      <p:sp>
        <p:nvSpPr>
          <p:cNvPr id="22535" name="TextBox 3">
            <a:extLst>
              <a:ext uri="{FF2B5EF4-FFF2-40B4-BE49-F238E27FC236}">
                <a16:creationId xmlns:a16="http://schemas.microsoft.com/office/drawing/2014/main" id="{1EF5CB66-AC4A-1FC3-219D-9AC93DB44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8900" y="3213100"/>
            <a:ext cx="45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/>
              <a:t>G</a:t>
            </a:r>
            <a:endParaRPr lang="vi-VN" altLang="en-US" sz="2000" b="1">
              <a:latin typeface="Arial" panose="020B0604020202020204" pitchFamily="34" charset="0"/>
            </a:endParaRPr>
          </a:p>
        </p:txBody>
      </p:sp>
      <p:sp>
        <p:nvSpPr>
          <p:cNvPr id="22536" name="TextBox 6">
            <a:extLst>
              <a:ext uri="{FF2B5EF4-FFF2-40B4-BE49-F238E27FC236}">
                <a16:creationId xmlns:a16="http://schemas.microsoft.com/office/drawing/2014/main" id="{4C5F155C-6F2D-B610-0161-78BF701DA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0" y="3238500"/>
            <a:ext cx="45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/>
              <a:t>K</a:t>
            </a:r>
            <a:endParaRPr lang="vi-VN" altLang="en-US" sz="2000" b="1">
              <a:latin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CB5212-D127-0F33-87A3-FBA554B4F45B}"/>
              </a:ext>
            </a:extLst>
          </p:cNvPr>
          <p:cNvCxnSpPr/>
          <p:nvPr/>
        </p:nvCxnSpPr>
        <p:spPr>
          <a:xfrm>
            <a:off x="5067300" y="3225800"/>
            <a:ext cx="0" cy="609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372482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255594" y="858810"/>
            <a:ext cx="9144000" cy="5338369"/>
            <a:chOff x="1255594" y="1569488"/>
            <a:chExt cx="9144000" cy="4612943"/>
          </a:xfrm>
        </p:grpSpPr>
        <p:sp>
          <p:nvSpPr>
            <p:cNvPr id="10" name="Rounded Rectangle 9"/>
            <p:cNvSpPr/>
            <p:nvPr/>
          </p:nvSpPr>
          <p:spPr>
            <a:xfrm>
              <a:off x="1255594" y="1856091"/>
              <a:ext cx="9144000" cy="432634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963034" y="1569488"/>
              <a:ext cx="3985146" cy="57320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975231" y="2452154"/>
              <a:ext cx="8315180" cy="867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22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2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2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nối</a:t>
              </a:r>
              <a:r>
                <a:rPr lang="en-US" sz="22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2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2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ở </a:t>
              </a:r>
              <a:r>
                <a:rPr lang="en-US" sz="22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US" sz="22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dòng</a:t>
              </a:r>
              <a:r>
                <a:rPr lang="en-US" sz="22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cột</a:t>
              </a:r>
              <a:r>
                <a:rPr lang="en-US" sz="22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bên</a:t>
              </a:r>
              <a:r>
                <a:rPr lang="en-US" sz="22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trái</a:t>
              </a:r>
              <a:r>
                <a:rPr lang="en-US" sz="22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22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chữ</a:t>
              </a:r>
              <a:r>
                <a:rPr lang="en-US" sz="22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cái</a:t>
              </a:r>
              <a:r>
                <a:rPr lang="en-US" sz="22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ở </a:t>
              </a:r>
              <a:r>
                <a:rPr lang="en-US" sz="22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US" sz="22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dòng</a:t>
              </a:r>
              <a:r>
                <a:rPr lang="en-US" sz="22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cột</a:t>
              </a:r>
              <a:r>
                <a:rPr lang="en-US" sz="22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bên</a:t>
              </a:r>
              <a:r>
                <a:rPr lang="en-US" sz="22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phải</a:t>
              </a:r>
              <a:r>
                <a:rPr lang="en-US" sz="22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75231" y="3562064"/>
              <a:ext cx="7960754" cy="2340662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65785" y="2456235"/>
              <a:ext cx="609446" cy="619053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137" y="177515"/>
            <a:ext cx="3640665" cy="767548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6EE578F-68AF-6111-3D8C-8779F21C1993}"/>
              </a:ext>
            </a:extLst>
          </p:cNvPr>
          <p:cNvCxnSpPr/>
          <p:nvPr/>
        </p:nvCxnSpPr>
        <p:spPr>
          <a:xfrm>
            <a:off x="4459458" y="3784209"/>
            <a:ext cx="1800665" cy="7877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FDB110E-63EB-9B6A-C755-9C2788DD0899}"/>
              </a:ext>
            </a:extLst>
          </p:cNvPr>
          <p:cNvCxnSpPr/>
          <p:nvPr/>
        </p:nvCxnSpPr>
        <p:spPr>
          <a:xfrm>
            <a:off x="4473526" y="4628271"/>
            <a:ext cx="1772529" cy="8440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2B5103F-F00E-DEC1-7DA5-F45FE60B2282}"/>
              </a:ext>
            </a:extLst>
          </p:cNvPr>
          <p:cNvCxnSpPr/>
          <p:nvPr/>
        </p:nvCxnSpPr>
        <p:spPr>
          <a:xfrm flipV="1">
            <a:off x="4473526" y="3784209"/>
            <a:ext cx="1800665" cy="16459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98561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9">
            <a:extLst>
              <a:ext uri="{FF2B5EF4-FFF2-40B4-BE49-F238E27FC236}">
                <a16:creationId xmlns:a16="http://schemas.microsoft.com/office/drawing/2014/main" id="{4D5F78B5-D375-7554-CB25-959F541F7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350" y="563563"/>
            <a:ext cx="8115300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1" name="Group 25">
            <a:extLst>
              <a:ext uri="{FF2B5EF4-FFF2-40B4-BE49-F238E27FC236}">
                <a16:creationId xmlns:a16="http://schemas.microsoft.com/office/drawing/2014/main" id="{F0AE7887-958A-EEE7-82C0-3AB7722B76EA}"/>
              </a:ext>
            </a:extLst>
          </p:cNvPr>
          <p:cNvGrpSpPr>
            <a:grpSpLocks/>
          </p:cNvGrpSpPr>
          <p:nvPr/>
        </p:nvGrpSpPr>
        <p:grpSpPr bwMode="auto">
          <a:xfrm>
            <a:off x="29027" y="2030706"/>
            <a:ext cx="12192001" cy="4357688"/>
            <a:chOff x="1013484" y="2219325"/>
            <a:chExt cx="9611483" cy="3908313"/>
          </a:xfrm>
        </p:grpSpPr>
        <p:grpSp>
          <p:nvGrpSpPr>
            <p:cNvPr id="12293" name="Group 10">
              <a:extLst>
                <a:ext uri="{FF2B5EF4-FFF2-40B4-BE49-F238E27FC236}">
                  <a16:creationId xmlns:a16="http://schemas.microsoft.com/office/drawing/2014/main" id="{CE05770F-1111-B381-AB3C-8A2A8AD92B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3484" y="2219325"/>
              <a:ext cx="9611483" cy="3908313"/>
              <a:chOff x="29348" y="2174049"/>
              <a:chExt cx="12326177" cy="5253102"/>
            </a:xfrm>
          </p:grpSpPr>
          <p:pic>
            <p:nvPicPr>
              <p:cNvPr id="12299" name="Picture 11">
                <a:extLst>
                  <a:ext uri="{FF2B5EF4-FFF2-40B4-BE49-F238E27FC236}">
                    <a16:creationId xmlns:a16="http://schemas.microsoft.com/office/drawing/2014/main" id="{EDDC3AED-6B1B-C86D-5923-91E58D9CAF2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714"/>
              <a:stretch/>
            </p:blipFill>
            <p:spPr bwMode="auto">
              <a:xfrm>
                <a:off x="29348" y="2174049"/>
                <a:ext cx="12326177" cy="5253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527BA29E-DF27-D30E-9F6C-FAA298D872DA}"/>
                  </a:ext>
                </a:extLst>
              </p:cNvPr>
              <p:cNvSpPr/>
              <p:nvPr/>
            </p:nvSpPr>
            <p:spPr>
              <a:xfrm>
                <a:off x="71751" y="2306095"/>
                <a:ext cx="2178444" cy="975986"/>
              </a:xfrm>
              <a:prstGeom prst="roundRect">
                <a:avLst>
                  <a:gd name="adj" fmla="val 33951"/>
                </a:avLst>
              </a:prstGeom>
              <a:solidFill>
                <a:srgbClr val="FFCC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025168AF-5351-787A-44B3-4C7C6867379C}"/>
                  </a:ext>
                </a:extLst>
              </p:cNvPr>
              <p:cNvSpPr/>
              <p:nvPr/>
            </p:nvSpPr>
            <p:spPr>
              <a:xfrm>
                <a:off x="71751" y="3373938"/>
                <a:ext cx="2178444" cy="974072"/>
              </a:xfrm>
              <a:prstGeom prst="roundRect">
                <a:avLst>
                  <a:gd name="adj" fmla="val 33951"/>
                </a:avLst>
              </a:prstGeom>
              <a:solidFill>
                <a:srgbClr val="FFCC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58BDAF0E-A23A-8D6C-E19A-9F677302F0A9}"/>
                  </a:ext>
                </a:extLst>
              </p:cNvPr>
              <p:cNvSpPr/>
              <p:nvPr/>
            </p:nvSpPr>
            <p:spPr>
              <a:xfrm>
                <a:off x="71751" y="4434127"/>
                <a:ext cx="2178444" cy="972159"/>
              </a:xfrm>
              <a:prstGeom prst="roundRect">
                <a:avLst>
                  <a:gd name="adj" fmla="val 33951"/>
                </a:avLst>
              </a:prstGeom>
              <a:solidFill>
                <a:srgbClr val="FFCC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259DF2E4-13F4-97A4-F8A4-7F74B2E03D52}"/>
                  </a:ext>
                </a:extLst>
              </p:cNvPr>
              <p:cNvSpPr/>
              <p:nvPr/>
            </p:nvSpPr>
            <p:spPr>
              <a:xfrm>
                <a:off x="63779" y="5519193"/>
                <a:ext cx="2176451" cy="974073"/>
              </a:xfrm>
              <a:prstGeom prst="roundRect">
                <a:avLst>
                  <a:gd name="adj" fmla="val 33951"/>
                </a:avLst>
              </a:prstGeom>
              <a:solidFill>
                <a:srgbClr val="FFCC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0C793C39-1417-0D0C-15AE-4311752E7070}"/>
                  </a:ext>
                </a:extLst>
              </p:cNvPr>
              <p:cNvSpPr/>
              <p:nvPr/>
            </p:nvSpPr>
            <p:spPr>
              <a:xfrm>
                <a:off x="4805333" y="6491352"/>
                <a:ext cx="5012616" cy="715723"/>
              </a:xfrm>
              <a:prstGeom prst="roundRect">
                <a:avLst>
                  <a:gd name="adj" fmla="val 33951"/>
                </a:avLst>
              </a:prstGeom>
              <a:solidFill>
                <a:srgbClr val="FFCC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12294" name="Rectangle 20">
              <a:extLst>
                <a:ext uri="{FF2B5EF4-FFF2-40B4-BE49-F238E27FC236}">
                  <a16:creationId xmlns:a16="http://schemas.microsoft.com/office/drawing/2014/main" id="{B1791E80-CF59-0B28-5616-AC4D439ABB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7067" y="5502725"/>
              <a:ext cx="2987708" cy="331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Hàng phím dưới cùng  chứa …….….. </a:t>
              </a:r>
              <a:endParaRPr lang="en-US" altLang="en-US" sz="1800"/>
            </a:p>
          </p:txBody>
        </p:sp>
        <p:sp>
          <p:nvSpPr>
            <p:cNvPr id="12295" name="Rectangle 21">
              <a:extLst>
                <a:ext uri="{FF2B5EF4-FFF2-40B4-BE49-F238E27FC236}">
                  <a16:creationId xmlns:a16="http://schemas.microsoft.com/office/drawing/2014/main" id="{862B43D9-7395-AE64-8253-371788F32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9107" y="3280324"/>
              <a:ext cx="162095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Hàng phím….. </a:t>
              </a:r>
              <a:endParaRPr lang="en-US" altLang="en-US" sz="1800"/>
            </a:p>
          </p:txBody>
        </p:sp>
        <p:sp>
          <p:nvSpPr>
            <p:cNvPr id="12296" name="Rectangle 22">
              <a:extLst>
                <a:ext uri="{FF2B5EF4-FFF2-40B4-BE49-F238E27FC236}">
                  <a16:creationId xmlns:a16="http://schemas.microsoft.com/office/drawing/2014/main" id="{9E27E695-3B9D-E47E-EECC-EA2640D110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9106" y="4068058"/>
              <a:ext cx="162095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Hàng phím….. </a:t>
              </a:r>
              <a:endParaRPr lang="en-US" altLang="en-US" sz="1800"/>
            </a:p>
          </p:txBody>
        </p:sp>
        <p:sp>
          <p:nvSpPr>
            <p:cNvPr id="12297" name="Rectangle 23">
              <a:extLst>
                <a:ext uri="{FF2B5EF4-FFF2-40B4-BE49-F238E27FC236}">
                  <a16:creationId xmlns:a16="http://schemas.microsoft.com/office/drawing/2014/main" id="{3C0411C1-8055-AC59-B15C-2C1D1A29D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6893" y="4889255"/>
              <a:ext cx="162095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Hàng phím….. </a:t>
              </a:r>
              <a:endParaRPr lang="en-US" altLang="en-US" sz="1800"/>
            </a:p>
          </p:txBody>
        </p:sp>
        <p:sp>
          <p:nvSpPr>
            <p:cNvPr id="12298" name="Rectangle 24">
              <a:extLst>
                <a:ext uri="{FF2B5EF4-FFF2-40B4-BE49-F238E27FC236}">
                  <a16:creationId xmlns:a16="http://schemas.microsoft.com/office/drawing/2014/main" id="{34F6D6BE-F37B-C913-8E6B-A2EA861873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468" y="2499363"/>
              <a:ext cx="162095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Hàng phím….. </a:t>
              </a:r>
              <a:endParaRPr lang="en-US" altLang="en-US" sz="1800"/>
            </a:p>
          </p:txBody>
        </p:sp>
      </p:grp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33BA8173-3458-CFA8-BA3E-D1C339A2752D}"/>
              </a:ext>
            </a:extLst>
          </p:cNvPr>
          <p:cNvSpPr/>
          <p:nvPr/>
        </p:nvSpPr>
        <p:spPr>
          <a:xfrm>
            <a:off x="731838" y="1235075"/>
            <a:ext cx="1265237" cy="41116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98FD96-5F87-6B38-E875-A854299E9C8B}"/>
              </a:ext>
            </a:extLst>
          </p:cNvPr>
          <p:cNvSpPr txBox="1"/>
          <p:nvPr/>
        </p:nvSpPr>
        <p:spPr>
          <a:xfrm>
            <a:off x="7411665" y="5676240"/>
            <a:ext cx="20500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phím dấu cách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975121-84ED-625B-44E4-96B5776D2CE1}"/>
              </a:ext>
            </a:extLst>
          </p:cNvPr>
          <p:cNvSpPr txBox="1"/>
          <p:nvPr/>
        </p:nvSpPr>
        <p:spPr>
          <a:xfrm>
            <a:off x="1198383" y="2327321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số và kí hiệu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41F81D-5962-4678-FB57-FE9726CA3363}"/>
              </a:ext>
            </a:extLst>
          </p:cNvPr>
          <p:cNvSpPr txBox="1"/>
          <p:nvPr/>
        </p:nvSpPr>
        <p:spPr>
          <a:xfrm>
            <a:off x="1229632" y="319452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trên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BC43B4-4AB2-49CE-C8BE-7295C9A93A4E}"/>
              </a:ext>
            </a:extLst>
          </p:cNvPr>
          <p:cNvSpPr txBox="1"/>
          <p:nvPr/>
        </p:nvSpPr>
        <p:spPr>
          <a:xfrm>
            <a:off x="1150444" y="406939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cơ sở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EF392C-D78A-D491-F7D2-B5267EF4FE95}"/>
              </a:ext>
            </a:extLst>
          </p:cNvPr>
          <p:cNvSpPr txBox="1"/>
          <p:nvPr/>
        </p:nvSpPr>
        <p:spPr>
          <a:xfrm>
            <a:off x="1157310" y="500932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dưới </a:t>
            </a:r>
          </a:p>
        </p:txBody>
      </p:sp>
      <p:grpSp>
        <p:nvGrpSpPr>
          <p:cNvPr id="7" name="Group 2">
            <a:extLst>
              <a:ext uri="{FF2B5EF4-FFF2-40B4-BE49-F238E27FC236}">
                <a16:creationId xmlns:a16="http://schemas.microsoft.com/office/drawing/2014/main" id="{36EA4F0F-EDE8-BC26-D4EC-CF50FD6EE8E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2538413" cy="1312863"/>
            <a:chOff x="0" y="0"/>
            <a:chExt cx="2538413" cy="1312863"/>
          </a:xfrm>
        </p:grpSpPr>
        <p:pic>
          <p:nvPicPr>
            <p:cNvPr id="8" name="Picture 3">
              <a:extLst>
                <a:ext uri="{FF2B5EF4-FFF2-40B4-BE49-F238E27FC236}">
                  <a16:creationId xmlns:a16="http://schemas.microsoft.com/office/drawing/2014/main" id="{69141F0C-7314-DDCD-EC8B-D5CAD2E1256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162175" cy="1312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19">
              <a:extLst>
                <a:ext uri="{FF2B5EF4-FFF2-40B4-BE49-F238E27FC236}">
                  <a16:creationId xmlns:a16="http://schemas.microsoft.com/office/drawing/2014/main" id="{7C9529C0-F702-D52F-1026-EFE0CD6251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800" y="369888"/>
              <a:ext cx="1979613" cy="496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3429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3429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3429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3429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3429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3429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3429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3429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3429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0998D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 DỤNG</a:t>
              </a:r>
              <a:endParaRPr lang="vi-VN" altLang="en-US" sz="2000" b="1">
                <a:solidFill>
                  <a:srgbClr val="0998D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3">
            <a:extLst>
              <a:ext uri="{FF2B5EF4-FFF2-40B4-BE49-F238E27FC236}">
                <a16:creationId xmlns:a16="http://schemas.microsoft.com/office/drawing/2014/main" id="{E900F938-160D-82F8-0088-CEF5654F44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238" y="1119188"/>
            <a:ext cx="985996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	Nếu muốn gõ từ "</a:t>
            </a:r>
            <a:r>
              <a:rPr lang="en-US" alt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 HOC</a:t>
            </a: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", em cần sử dụng các phím chữ ở những hàng phím nào?</a:t>
            </a:r>
          </a:p>
        </p:txBody>
      </p:sp>
      <p:sp>
        <p:nvSpPr>
          <p:cNvPr id="10" name="đáp án A">
            <a:extLst>
              <a:ext uri="{FF2B5EF4-FFF2-40B4-BE49-F238E27FC236}">
                <a16:creationId xmlns:a16="http://schemas.microsoft.com/office/drawing/2014/main" id="{089990EB-8971-CF34-CE57-585334BC7215}"/>
              </a:ext>
            </a:extLst>
          </p:cNvPr>
          <p:cNvSpPr/>
          <p:nvPr/>
        </p:nvSpPr>
        <p:spPr>
          <a:xfrm>
            <a:off x="1691558" y="2534251"/>
            <a:ext cx="7038574" cy="1015773"/>
          </a:xfrm>
          <a:prstGeom prst="roundRect">
            <a:avLst>
              <a:gd name="adj" fmla="val 50000"/>
            </a:avLst>
          </a:prstGeom>
          <a:solidFill>
            <a:srgbClr val="66CCFF"/>
          </a:solidFill>
          <a:ln w="57150" cap="flat" cmpd="sng" algn="ctr">
            <a:solidFill>
              <a:srgbClr val="FFA4AE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3000" kern="0" dirty="0">
                <a:latin typeface="Arial" pitchFamily="34" charset="0"/>
                <a:ea typeface="Roboto" panose="02000000000000000000" pitchFamily="2" charset="0"/>
                <a:cs typeface="Arial" pitchFamily="34" charset="0"/>
                <a:sym typeface="Arial"/>
              </a:rPr>
              <a:t>A. </a:t>
            </a:r>
            <a:r>
              <a:rPr lang="en-US" sz="3000" kern="0" dirty="0" err="1">
                <a:latin typeface="Arial" pitchFamily="34" charset="0"/>
                <a:ea typeface="Roboto" panose="02000000000000000000" pitchFamily="2" charset="0"/>
                <a:cs typeface="Arial" pitchFamily="34" charset="0"/>
                <a:sym typeface="Arial"/>
              </a:rPr>
              <a:t>Hàng</a:t>
            </a:r>
            <a:r>
              <a:rPr lang="en-US" sz="3000" kern="0" dirty="0">
                <a:latin typeface="Arial" pitchFamily="34" charset="0"/>
                <a:ea typeface="Roboto" panose="02000000000000000000" pitchFamily="2" charset="0"/>
                <a:cs typeface="Arial" pitchFamily="34" charset="0"/>
                <a:sym typeface="Arial"/>
              </a:rPr>
              <a:t> </a:t>
            </a:r>
            <a:r>
              <a:rPr lang="en-US" sz="3000" kern="0" dirty="0" err="1">
                <a:latin typeface="Arial" pitchFamily="34" charset="0"/>
                <a:ea typeface="Roboto" panose="02000000000000000000" pitchFamily="2" charset="0"/>
                <a:cs typeface="Arial" pitchFamily="34" charset="0"/>
                <a:sym typeface="Arial"/>
              </a:rPr>
              <a:t>phím</a:t>
            </a:r>
            <a:r>
              <a:rPr lang="en-US" sz="3000" kern="0" dirty="0">
                <a:latin typeface="Arial" pitchFamily="34" charset="0"/>
                <a:ea typeface="Roboto" panose="02000000000000000000" pitchFamily="2" charset="0"/>
                <a:cs typeface="Arial" pitchFamily="34" charset="0"/>
                <a:sym typeface="Arial"/>
              </a:rPr>
              <a:t> </a:t>
            </a:r>
            <a:r>
              <a:rPr lang="en-US" sz="3000" kern="0" dirty="0" err="1">
                <a:latin typeface="Arial" pitchFamily="34" charset="0"/>
                <a:ea typeface="Roboto" panose="02000000000000000000" pitchFamily="2" charset="0"/>
                <a:cs typeface="Arial" pitchFamily="34" charset="0"/>
                <a:sym typeface="Arial"/>
              </a:rPr>
              <a:t>số</a:t>
            </a:r>
            <a:r>
              <a:rPr lang="en-US" sz="3000" kern="0" dirty="0">
                <a:latin typeface="Arial" pitchFamily="34" charset="0"/>
                <a:ea typeface="Roboto" panose="02000000000000000000" pitchFamily="2" charset="0"/>
                <a:cs typeface="Arial" pitchFamily="34" charset="0"/>
                <a:sym typeface="Arial"/>
              </a:rPr>
              <a:t>, </a:t>
            </a:r>
            <a:r>
              <a:rPr lang="en-US" sz="3000" kern="0" dirty="0" err="1">
                <a:latin typeface="Arial" pitchFamily="34" charset="0"/>
                <a:ea typeface="Roboto" panose="02000000000000000000" pitchFamily="2" charset="0"/>
                <a:cs typeface="Arial" pitchFamily="34" charset="0"/>
                <a:sym typeface="Arial"/>
              </a:rPr>
              <a:t>hàng</a:t>
            </a:r>
            <a:r>
              <a:rPr lang="en-US" sz="3000" kern="0" dirty="0">
                <a:latin typeface="Arial" pitchFamily="34" charset="0"/>
                <a:ea typeface="Roboto" panose="02000000000000000000" pitchFamily="2" charset="0"/>
                <a:cs typeface="Arial" pitchFamily="34" charset="0"/>
                <a:sym typeface="Arial"/>
              </a:rPr>
              <a:t> </a:t>
            </a:r>
            <a:r>
              <a:rPr lang="en-US" sz="3000" kern="0" dirty="0" err="1">
                <a:latin typeface="Arial" pitchFamily="34" charset="0"/>
                <a:ea typeface="Roboto" panose="02000000000000000000" pitchFamily="2" charset="0"/>
                <a:cs typeface="Arial" pitchFamily="34" charset="0"/>
                <a:sym typeface="Arial"/>
              </a:rPr>
              <a:t>phím</a:t>
            </a:r>
            <a:r>
              <a:rPr lang="en-US" sz="3000" kern="0" dirty="0">
                <a:latin typeface="Arial" pitchFamily="34" charset="0"/>
                <a:ea typeface="Roboto" panose="02000000000000000000" pitchFamily="2" charset="0"/>
                <a:cs typeface="Arial" pitchFamily="34" charset="0"/>
                <a:sym typeface="Arial"/>
              </a:rPr>
              <a:t> </a:t>
            </a:r>
            <a:r>
              <a:rPr lang="en-US" sz="3000" kern="0" dirty="0" err="1">
                <a:latin typeface="Arial" pitchFamily="34" charset="0"/>
                <a:ea typeface="Roboto" panose="02000000000000000000" pitchFamily="2" charset="0"/>
                <a:cs typeface="Arial" pitchFamily="34" charset="0"/>
                <a:sym typeface="Arial"/>
              </a:rPr>
              <a:t>trên</a:t>
            </a:r>
            <a:r>
              <a:rPr lang="en-US" sz="3000" kern="0" dirty="0">
                <a:latin typeface="Arial" pitchFamily="34" charset="0"/>
                <a:ea typeface="Roboto" panose="02000000000000000000" pitchFamily="2" charset="0"/>
                <a:cs typeface="Arial" pitchFamily="34" charset="0"/>
                <a:sym typeface="Arial"/>
              </a:rPr>
              <a:t>, </a:t>
            </a:r>
          </a:p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3000" kern="0" dirty="0" err="1">
                <a:latin typeface="Arial" pitchFamily="34" charset="0"/>
                <a:ea typeface="Roboto" panose="02000000000000000000" pitchFamily="2" charset="0"/>
                <a:cs typeface="Arial" pitchFamily="34" charset="0"/>
                <a:sym typeface="Arial"/>
              </a:rPr>
              <a:t>hàng</a:t>
            </a:r>
            <a:r>
              <a:rPr lang="en-US" sz="3000" kern="0" dirty="0">
                <a:latin typeface="Arial" pitchFamily="34" charset="0"/>
                <a:ea typeface="Roboto" panose="02000000000000000000" pitchFamily="2" charset="0"/>
                <a:cs typeface="Arial" pitchFamily="34" charset="0"/>
                <a:sym typeface="Arial"/>
              </a:rPr>
              <a:t> </a:t>
            </a:r>
            <a:r>
              <a:rPr lang="en-US" sz="3000" kern="0" dirty="0" err="1">
                <a:latin typeface="Arial" pitchFamily="34" charset="0"/>
                <a:ea typeface="Roboto" panose="02000000000000000000" pitchFamily="2" charset="0"/>
                <a:cs typeface="Arial" pitchFamily="34" charset="0"/>
                <a:sym typeface="Arial"/>
              </a:rPr>
              <a:t>phím</a:t>
            </a:r>
            <a:r>
              <a:rPr lang="en-US" sz="3000" kern="0" dirty="0">
                <a:latin typeface="Arial" pitchFamily="34" charset="0"/>
                <a:ea typeface="Roboto" panose="02000000000000000000" pitchFamily="2" charset="0"/>
                <a:cs typeface="Arial" pitchFamily="34" charset="0"/>
                <a:sym typeface="Arial"/>
              </a:rPr>
              <a:t> c</a:t>
            </a:r>
            <a:r>
              <a:rPr lang="vi-VN" sz="3000" kern="0" dirty="0">
                <a:latin typeface="Arial" pitchFamily="34" charset="0"/>
                <a:ea typeface="Roboto" panose="02000000000000000000" pitchFamily="2" charset="0"/>
                <a:cs typeface="Arial" pitchFamily="34" charset="0"/>
                <a:sym typeface="Arial"/>
              </a:rPr>
              <a:t>ơ</a:t>
            </a:r>
            <a:r>
              <a:rPr lang="en-US" sz="3000" kern="0" dirty="0">
                <a:latin typeface="Arial" pitchFamily="34" charset="0"/>
                <a:ea typeface="Roboto" panose="02000000000000000000" pitchFamily="2" charset="0"/>
                <a:cs typeface="Arial" pitchFamily="34" charset="0"/>
                <a:sym typeface="Arial"/>
              </a:rPr>
              <a:t> </a:t>
            </a:r>
            <a:r>
              <a:rPr lang="en-US" sz="3000" kern="0" dirty="0" err="1">
                <a:latin typeface="Arial" pitchFamily="34" charset="0"/>
                <a:ea typeface="Roboto" panose="02000000000000000000" pitchFamily="2" charset="0"/>
                <a:cs typeface="Arial" pitchFamily="34" charset="0"/>
                <a:sym typeface="Arial"/>
              </a:rPr>
              <a:t>sở</a:t>
            </a:r>
            <a:r>
              <a:rPr lang="en-US" sz="3000" kern="0" dirty="0">
                <a:latin typeface="Arial" pitchFamily="34" charset="0"/>
                <a:ea typeface="Roboto" panose="02000000000000000000" pitchFamily="2" charset="0"/>
                <a:cs typeface="Arial" pitchFamily="34" charset="0"/>
                <a:sym typeface="Arial"/>
              </a:rPr>
              <a:t> </a:t>
            </a:r>
            <a:endParaRPr lang="vi-VN" sz="3000" kern="0" dirty="0">
              <a:latin typeface="Arial" pitchFamily="34" charset="0"/>
              <a:ea typeface="Roboto" panose="02000000000000000000" pitchFamily="2" charset="0"/>
              <a:cs typeface="Arial" pitchFamily="34" charset="0"/>
              <a:sym typeface="Arial"/>
            </a:endParaRPr>
          </a:p>
        </p:txBody>
      </p:sp>
      <p:sp>
        <p:nvSpPr>
          <p:cNvPr id="15" name="đáp án B">
            <a:extLst>
              <a:ext uri="{FF2B5EF4-FFF2-40B4-BE49-F238E27FC236}">
                <a16:creationId xmlns:a16="http://schemas.microsoft.com/office/drawing/2014/main" id="{4CEC34FD-7EA5-DA33-BF97-8A5F899601B0}"/>
              </a:ext>
            </a:extLst>
          </p:cNvPr>
          <p:cNvSpPr/>
          <p:nvPr/>
        </p:nvSpPr>
        <p:spPr>
          <a:xfrm>
            <a:off x="1658492" y="3840040"/>
            <a:ext cx="7144849" cy="1036762"/>
          </a:xfrm>
          <a:prstGeom prst="roundRect">
            <a:avLst>
              <a:gd name="adj" fmla="val 50000"/>
            </a:avLst>
          </a:prstGeom>
          <a:solidFill>
            <a:srgbClr val="66CCFF"/>
          </a:solidFill>
          <a:ln w="57150" cap="flat" cmpd="sng" algn="ctr">
            <a:solidFill>
              <a:srgbClr val="FFA4AE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3000" kern="0" dirty="0">
                <a:latin typeface="Arial" pitchFamily="34" charset="0"/>
                <a:ea typeface="Roboto" panose="02000000000000000000" pitchFamily="2" charset="0"/>
                <a:cs typeface="Arial" pitchFamily="34" charset="0"/>
                <a:sym typeface="Arial"/>
              </a:rPr>
              <a:t>   B. </a:t>
            </a:r>
            <a:r>
              <a:rPr lang="en-US" sz="3000" kern="0" dirty="0" err="1">
                <a:latin typeface="Arial" pitchFamily="34" charset="0"/>
                <a:ea typeface="Roboto" panose="02000000000000000000" pitchFamily="2" charset="0"/>
                <a:cs typeface="Arial" pitchFamily="34" charset="0"/>
                <a:sym typeface="Arial"/>
              </a:rPr>
              <a:t>Hàng</a:t>
            </a:r>
            <a:r>
              <a:rPr lang="en-US" sz="3000" kern="0" dirty="0">
                <a:latin typeface="Arial" pitchFamily="34" charset="0"/>
                <a:ea typeface="Roboto" panose="02000000000000000000" pitchFamily="2" charset="0"/>
                <a:cs typeface="Arial" pitchFamily="34" charset="0"/>
                <a:sym typeface="Arial"/>
              </a:rPr>
              <a:t> </a:t>
            </a:r>
            <a:r>
              <a:rPr lang="en-US" sz="3000" kern="0" dirty="0" err="1">
                <a:latin typeface="Arial" pitchFamily="34" charset="0"/>
                <a:ea typeface="Roboto" panose="02000000000000000000" pitchFamily="2" charset="0"/>
                <a:cs typeface="Arial" pitchFamily="34" charset="0"/>
                <a:sym typeface="Arial"/>
              </a:rPr>
              <a:t>phím</a:t>
            </a:r>
            <a:r>
              <a:rPr lang="en-US" sz="3000" kern="0" dirty="0">
                <a:latin typeface="Arial" pitchFamily="34" charset="0"/>
                <a:ea typeface="Roboto" panose="02000000000000000000" pitchFamily="2" charset="0"/>
                <a:cs typeface="Arial" pitchFamily="34" charset="0"/>
                <a:sym typeface="Arial"/>
              </a:rPr>
              <a:t> </a:t>
            </a:r>
            <a:r>
              <a:rPr lang="en-US" sz="3000" kern="0" dirty="0" err="1">
                <a:latin typeface="Arial" pitchFamily="34" charset="0"/>
                <a:ea typeface="Roboto" panose="02000000000000000000" pitchFamily="2" charset="0"/>
                <a:cs typeface="Arial" pitchFamily="34" charset="0"/>
                <a:sym typeface="Arial"/>
              </a:rPr>
              <a:t>trên</a:t>
            </a:r>
            <a:r>
              <a:rPr lang="en-US" sz="3000" kern="0" dirty="0">
                <a:latin typeface="Arial" pitchFamily="34" charset="0"/>
                <a:ea typeface="Roboto" panose="02000000000000000000" pitchFamily="2" charset="0"/>
                <a:cs typeface="Arial" pitchFamily="34" charset="0"/>
                <a:sym typeface="Arial"/>
              </a:rPr>
              <a:t>, </a:t>
            </a:r>
            <a:r>
              <a:rPr lang="en-US" sz="3000" kern="0" dirty="0" err="1">
                <a:latin typeface="Arial" pitchFamily="34" charset="0"/>
                <a:ea typeface="Roboto" panose="02000000000000000000" pitchFamily="2" charset="0"/>
                <a:cs typeface="Arial" pitchFamily="34" charset="0"/>
                <a:sym typeface="Arial"/>
              </a:rPr>
              <a:t>hàng</a:t>
            </a:r>
            <a:r>
              <a:rPr lang="en-US" sz="3000" kern="0" dirty="0">
                <a:latin typeface="Arial" pitchFamily="34" charset="0"/>
                <a:ea typeface="Roboto" panose="02000000000000000000" pitchFamily="2" charset="0"/>
                <a:cs typeface="Arial" pitchFamily="34" charset="0"/>
                <a:sym typeface="Arial"/>
              </a:rPr>
              <a:t> </a:t>
            </a:r>
            <a:r>
              <a:rPr lang="en-US" sz="3000" kern="0" dirty="0" err="1">
                <a:latin typeface="Arial" pitchFamily="34" charset="0"/>
                <a:ea typeface="Roboto" panose="02000000000000000000" pitchFamily="2" charset="0"/>
                <a:cs typeface="Arial" pitchFamily="34" charset="0"/>
                <a:sym typeface="Arial"/>
              </a:rPr>
              <a:t>phím</a:t>
            </a:r>
            <a:r>
              <a:rPr lang="en-US" sz="3000" kern="0" dirty="0">
                <a:latin typeface="Arial" pitchFamily="34" charset="0"/>
                <a:ea typeface="Roboto" panose="02000000000000000000" pitchFamily="2" charset="0"/>
                <a:cs typeface="Arial" pitchFamily="34" charset="0"/>
                <a:sym typeface="Arial"/>
              </a:rPr>
              <a:t> c</a:t>
            </a:r>
            <a:r>
              <a:rPr lang="vi-VN" sz="3000" kern="0" dirty="0">
                <a:latin typeface="Arial" pitchFamily="34" charset="0"/>
                <a:ea typeface="Roboto" panose="02000000000000000000" pitchFamily="2" charset="0"/>
                <a:cs typeface="Arial" pitchFamily="34" charset="0"/>
                <a:sym typeface="Arial"/>
              </a:rPr>
              <a:t>ơ</a:t>
            </a:r>
            <a:r>
              <a:rPr lang="en-US" sz="3000" kern="0" dirty="0">
                <a:latin typeface="Arial" pitchFamily="34" charset="0"/>
                <a:ea typeface="Roboto" panose="02000000000000000000" pitchFamily="2" charset="0"/>
                <a:cs typeface="Arial" pitchFamily="34" charset="0"/>
                <a:sym typeface="Arial"/>
              </a:rPr>
              <a:t> </a:t>
            </a:r>
            <a:r>
              <a:rPr lang="en-US" sz="3000" kern="0" dirty="0" err="1">
                <a:latin typeface="Arial" pitchFamily="34" charset="0"/>
                <a:ea typeface="Roboto" panose="02000000000000000000" pitchFamily="2" charset="0"/>
                <a:cs typeface="Arial" pitchFamily="34" charset="0"/>
                <a:sym typeface="Arial"/>
              </a:rPr>
              <a:t>sở</a:t>
            </a:r>
            <a:r>
              <a:rPr lang="en-US" sz="3000" kern="0" dirty="0">
                <a:latin typeface="Arial" pitchFamily="34" charset="0"/>
                <a:ea typeface="Roboto" panose="02000000000000000000" pitchFamily="2" charset="0"/>
                <a:cs typeface="Arial" pitchFamily="34" charset="0"/>
                <a:sym typeface="Arial"/>
              </a:rPr>
              <a:t>, </a:t>
            </a:r>
            <a:r>
              <a:rPr lang="en-US" sz="3000" kern="0" dirty="0" err="1">
                <a:latin typeface="Arial" pitchFamily="34" charset="0"/>
                <a:ea typeface="Roboto" panose="02000000000000000000" pitchFamily="2" charset="0"/>
                <a:cs typeface="Arial" pitchFamily="34" charset="0"/>
                <a:sym typeface="Arial"/>
              </a:rPr>
              <a:t>hàng</a:t>
            </a:r>
            <a:r>
              <a:rPr lang="en-US" sz="3000" kern="0" dirty="0">
                <a:latin typeface="Arial" pitchFamily="34" charset="0"/>
                <a:ea typeface="Roboto" panose="02000000000000000000" pitchFamily="2" charset="0"/>
                <a:cs typeface="Arial" pitchFamily="34" charset="0"/>
                <a:sym typeface="Arial"/>
              </a:rPr>
              <a:t> </a:t>
            </a:r>
            <a:r>
              <a:rPr lang="en-US" sz="3000" kern="0" dirty="0" err="1">
                <a:latin typeface="Arial" pitchFamily="34" charset="0"/>
                <a:ea typeface="Roboto" panose="02000000000000000000" pitchFamily="2" charset="0"/>
                <a:cs typeface="Arial" pitchFamily="34" charset="0"/>
                <a:sym typeface="Arial"/>
              </a:rPr>
              <a:t>phím</a:t>
            </a:r>
            <a:r>
              <a:rPr lang="en-US" sz="3000" kern="0" dirty="0">
                <a:latin typeface="Arial" pitchFamily="34" charset="0"/>
                <a:ea typeface="Roboto" panose="02000000000000000000" pitchFamily="2" charset="0"/>
                <a:cs typeface="Arial" pitchFamily="34" charset="0"/>
                <a:sym typeface="Arial"/>
              </a:rPr>
              <a:t> </a:t>
            </a:r>
            <a:r>
              <a:rPr lang="en-US" sz="3000" kern="0" dirty="0" err="1">
                <a:latin typeface="Arial" pitchFamily="34" charset="0"/>
                <a:ea typeface="Roboto" panose="02000000000000000000" pitchFamily="2" charset="0"/>
                <a:cs typeface="Arial" pitchFamily="34" charset="0"/>
                <a:sym typeface="Arial"/>
              </a:rPr>
              <a:t>dưới</a:t>
            </a:r>
            <a:r>
              <a:rPr lang="en-US" sz="3000" kern="0" dirty="0">
                <a:latin typeface="Arial" pitchFamily="34" charset="0"/>
                <a:ea typeface="Roboto" panose="02000000000000000000" pitchFamily="2" charset="0"/>
                <a:cs typeface="Arial" pitchFamily="34" charset="0"/>
                <a:sym typeface="Arial"/>
              </a:rPr>
              <a:t> </a:t>
            </a:r>
            <a:endParaRPr lang="vi-VN" sz="3000" kern="0" dirty="0">
              <a:latin typeface="Arial" pitchFamily="34" charset="0"/>
              <a:ea typeface="Roboto" panose="02000000000000000000" pitchFamily="2" charset="0"/>
              <a:cs typeface="Arial" pitchFamily="34" charset="0"/>
              <a:sym typeface="Arial"/>
            </a:endParaRPr>
          </a:p>
        </p:txBody>
      </p:sp>
      <p:sp>
        <p:nvSpPr>
          <p:cNvPr id="21" name="đáp án A">
            <a:extLst>
              <a:ext uri="{FF2B5EF4-FFF2-40B4-BE49-F238E27FC236}">
                <a16:creationId xmlns:a16="http://schemas.microsoft.com/office/drawing/2014/main" id="{16FCD6D6-15B7-9C3C-5238-C65830E1370F}"/>
              </a:ext>
            </a:extLst>
          </p:cNvPr>
          <p:cNvSpPr/>
          <p:nvPr/>
        </p:nvSpPr>
        <p:spPr>
          <a:xfrm>
            <a:off x="1691030" y="5253319"/>
            <a:ext cx="7017848" cy="1037180"/>
          </a:xfrm>
          <a:prstGeom prst="roundRect">
            <a:avLst>
              <a:gd name="adj" fmla="val 50000"/>
            </a:avLst>
          </a:prstGeom>
          <a:solidFill>
            <a:srgbClr val="66CCFF"/>
          </a:solidFill>
          <a:ln w="57150" cap="flat" cmpd="sng" algn="ctr">
            <a:solidFill>
              <a:srgbClr val="FFA4AE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3000" kern="0" dirty="0">
                <a:latin typeface="Arial" pitchFamily="34" charset="0"/>
                <a:ea typeface="Roboto" panose="02000000000000000000" pitchFamily="2" charset="0"/>
                <a:cs typeface="Arial" pitchFamily="34" charset="0"/>
                <a:sym typeface="Arial"/>
              </a:rPr>
              <a:t> C. </a:t>
            </a:r>
            <a:r>
              <a:rPr lang="en-US" sz="3000" kern="0" dirty="0" err="1">
                <a:latin typeface="Arial" pitchFamily="34" charset="0"/>
                <a:ea typeface="Roboto" panose="02000000000000000000" pitchFamily="2" charset="0"/>
                <a:cs typeface="Arial" pitchFamily="34" charset="0"/>
                <a:sym typeface="Arial"/>
              </a:rPr>
              <a:t>Hàng</a:t>
            </a:r>
            <a:r>
              <a:rPr lang="en-US" sz="3000" kern="0" dirty="0">
                <a:latin typeface="Arial" pitchFamily="34" charset="0"/>
                <a:ea typeface="Roboto" panose="02000000000000000000" pitchFamily="2" charset="0"/>
                <a:cs typeface="Arial" pitchFamily="34" charset="0"/>
                <a:sym typeface="Arial"/>
              </a:rPr>
              <a:t> </a:t>
            </a:r>
            <a:r>
              <a:rPr lang="en-US" sz="3000" kern="0" dirty="0" err="1">
                <a:latin typeface="Arial" pitchFamily="34" charset="0"/>
                <a:ea typeface="Roboto" panose="02000000000000000000" pitchFamily="2" charset="0"/>
                <a:cs typeface="Arial" pitchFamily="34" charset="0"/>
                <a:sym typeface="Arial"/>
              </a:rPr>
              <a:t>phím</a:t>
            </a:r>
            <a:r>
              <a:rPr lang="en-US" sz="3000" kern="0" dirty="0">
                <a:latin typeface="Arial" pitchFamily="34" charset="0"/>
                <a:ea typeface="Roboto" panose="02000000000000000000" pitchFamily="2" charset="0"/>
                <a:cs typeface="Arial" pitchFamily="34" charset="0"/>
                <a:sym typeface="Arial"/>
              </a:rPr>
              <a:t> </a:t>
            </a:r>
            <a:r>
              <a:rPr lang="en-US" sz="3000" kern="0" dirty="0" err="1">
                <a:latin typeface="Arial" pitchFamily="34" charset="0"/>
                <a:ea typeface="Roboto" panose="02000000000000000000" pitchFamily="2" charset="0"/>
                <a:cs typeface="Arial" pitchFamily="34" charset="0"/>
                <a:sym typeface="Arial"/>
              </a:rPr>
              <a:t>số</a:t>
            </a:r>
            <a:r>
              <a:rPr lang="en-US" sz="3000" kern="0" dirty="0">
                <a:latin typeface="Arial" pitchFamily="34" charset="0"/>
                <a:ea typeface="Roboto" panose="02000000000000000000" pitchFamily="2" charset="0"/>
                <a:cs typeface="Arial" pitchFamily="34" charset="0"/>
                <a:sym typeface="Arial"/>
              </a:rPr>
              <a:t>, </a:t>
            </a:r>
            <a:r>
              <a:rPr lang="en-US" sz="3000" kern="0" dirty="0" err="1">
                <a:latin typeface="Arial" pitchFamily="34" charset="0"/>
                <a:ea typeface="Roboto" panose="02000000000000000000" pitchFamily="2" charset="0"/>
                <a:cs typeface="Arial" pitchFamily="34" charset="0"/>
                <a:sym typeface="Arial"/>
              </a:rPr>
              <a:t>hàng</a:t>
            </a:r>
            <a:r>
              <a:rPr lang="en-US" sz="3000" kern="0" dirty="0">
                <a:latin typeface="Arial" pitchFamily="34" charset="0"/>
                <a:ea typeface="Roboto" panose="02000000000000000000" pitchFamily="2" charset="0"/>
                <a:cs typeface="Arial" pitchFamily="34" charset="0"/>
                <a:sym typeface="Arial"/>
              </a:rPr>
              <a:t> </a:t>
            </a:r>
            <a:r>
              <a:rPr lang="en-US" sz="3000" kern="0" dirty="0" err="1">
                <a:latin typeface="Arial" pitchFamily="34" charset="0"/>
                <a:ea typeface="Roboto" panose="02000000000000000000" pitchFamily="2" charset="0"/>
                <a:cs typeface="Arial" pitchFamily="34" charset="0"/>
                <a:sym typeface="Arial"/>
              </a:rPr>
              <a:t>phím</a:t>
            </a:r>
            <a:r>
              <a:rPr lang="en-US" sz="3000" kern="0" dirty="0">
                <a:latin typeface="Arial" pitchFamily="34" charset="0"/>
                <a:ea typeface="Roboto" panose="02000000000000000000" pitchFamily="2" charset="0"/>
                <a:cs typeface="Arial" pitchFamily="34" charset="0"/>
                <a:sym typeface="Arial"/>
              </a:rPr>
              <a:t> c</a:t>
            </a:r>
            <a:r>
              <a:rPr lang="vi-VN" sz="3000" kern="0" dirty="0">
                <a:latin typeface="Arial" pitchFamily="34" charset="0"/>
                <a:ea typeface="Roboto" panose="02000000000000000000" pitchFamily="2" charset="0"/>
                <a:cs typeface="Arial" pitchFamily="34" charset="0"/>
                <a:sym typeface="Arial"/>
              </a:rPr>
              <a:t>ơ</a:t>
            </a:r>
            <a:r>
              <a:rPr lang="en-US" sz="3000" kern="0" dirty="0">
                <a:latin typeface="Arial" pitchFamily="34" charset="0"/>
                <a:ea typeface="Roboto" panose="02000000000000000000" pitchFamily="2" charset="0"/>
                <a:cs typeface="Arial" pitchFamily="34" charset="0"/>
                <a:sym typeface="Arial"/>
              </a:rPr>
              <a:t> </a:t>
            </a:r>
            <a:r>
              <a:rPr lang="en-US" sz="3000" kern="0" dirty="0" err="1">
                <a:latin typeface="Arial" pitchFamily="34" charset="0"/>
                <a:ea typeface="Roboto" panose="02000000000000000000" pitchFamily="2" charset="0"/>
                <a:cs typeface="Arial" pitchFamily="34" charset="0"/>
                <a:sym typeface="Arial"/>
              </a:rPr>
              <a:t>sở</a:t>
            </a:r>
            <a:r>
              <a:rPr lang="en-US" sz="3000" kern="0" dirty="0">
                <a:latin typeface="Arial" pitchFamily="34" charset="0"/>
                <a:ea typeface="Roboto" panose="02000000000000000000" pitchFamily="2" charset="0"/>
                <a:cs typeface="Arial" pitchFamily="34" charset="0"/>
                <a:sym typeface="Arial"/>
              </a:rPr>
              <a:t>, </a:t>
            </a:r>
          </a:p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3000" kern="0" dirty="0" err="1">
                <a:latin typeface="Arial" pitchFamily="34" charset="0"/>
                <a:ea typeface="Roboto" panose="02000000000000000000" pitchFamily="2" charset="0"/>
                <a:cs typeface="Arial" pitchFamily="34" charset="0"/>
                <a:sym typeface="Arial"/>
              </a:rPr>
              <a:t>hàng</a:t>
            </a:r>
            <a:r>
              <a:rPr lang="en-US" sz="3000" kern="0" dirty="0">
                <a:latin typeface="Arial" pitchFamily="34" charset="0"/>
                <a:ea typeface="Roboto" panose="02000000000000000000" pitchFamily="2" charset="0"/>
                <a:cs typeface="Arial" pitchFamily="34" charset="0"/>
                <a:sym typeface="Arial"/>
              </a:rPr>
              <a:t> </a:t>
            </a:r>
            <a:r>
              <a:rPr lang="en-US" sz="3000" kern="0" dirty="0" err="1">
                <a:latin typeface="Arial" pitchFamily="34" charset="0"/>
                <a:ea typeface="Roboto" panose="02000000000000000000" pitchFamily="2" charset="0"/>
                <a:cs typeface="Arial" pitchFamily="34" charset="0"/>
                <a:sym typeface="Arial"/>
              </a:rPr>
              <a:t>phím</a:t>
            </a:r>
            <a:r>
              <a:rPr lang="en-US" sz="3000" kern="0" dirty="0">
                <a:latin typeface="Arial" pitchFamily="34" charset="0"/>
                <a:ea typeface="Roboto" panose="02000000000000000000" pitchFamily="2" charset="0"/>
                <a:cs typeface="Arial" pitchFamily="34" charset="0"/>
                <a:sym typeface="Arial"/>
              </a:rPr>
              <a:t> </a:t>
            </a:r>
            <a:r>
              <a:rPr lang="en-US" sz="3000" kern="0" dirty="0" err="1">
                <a:latin typeface="Arial" pitchFamily="34" charset="0"/>
                <a:ea typeface="Roboto" panose="02000000000000000000" pitchFamily="2" charset="0"/>
                <a:cs typeface="Arial" pitchFamily="34" charset="0"/>
                <a:sym typeface="Arial"/>
              </a:rPr>
              <a:t>dưới</a:t>
            </a:r>
            <a:r>
              <a:rPr lang="en-US" sz="3000" kern="0" dirty="0">
                <a:latin typeface="Arial" pitchFamily="34" charset="0"/>
                <a:ea typeface="Roboto" panose="02000000000000000000" pitchFamily="2" charset="0"/>
                <a:cs typeface="Arial" pitchFamily="34" charset="0"/>
                <a:sym typeface="Arial"/>
              </a:rPr>
              <a:t> </a:t>
            </a:r>
            <a:endParaRPr lang="vi-VN" sz="3000" kern="0" dirty="0">
              <a:latin typeface="Arial" pitchFamily="34" charset="0"/>
              <a:ea typeface="Roboto" panose="02000000000000000000" pitchFamily="2" charset="0"/>
              <a:cs typeface="Arial" pitchFamily="34" charset="0"/>
              <a:sym typeface="Arial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3749DD3-5A27-801A-9B02-0158E1CCC35E}"/>
              </a:ext>
            </a:extLst>
          </p:cNvPr>
          <p:cNvSpPr/>
          <p:nvPr/>
        </p:nvSpPr>
        <p:spPr>
          <a:xfrm>
            <a:off x="190500" y="165100"/>
            <a:ext cx="11823700" cy="6477000"/>
          </a:xfrm>
          <a:prstGeom prst="roundRect">
            <a:avLst>
              <a:gd name="adj" fmla="val 8432"/>
            </a:avLst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01152A0-7610-8C2E-F238-DDF3797661F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2381507" cy="1312863"/>
            <a:chOff x="0" y="0"/>
            <a:chExt cx="2381507" cy="1312863"/>
          </a:xfrm>
        </p:grpSpPr>
        <p:pic>
          <p:nvPicPr>
            <p:cNvPr id="5" name="Picture 3">
              <a:extLst>
                <a:ext uri="{FF2B5EF4-FFF2-40B4-BE49-F238E27FC236}">
                  <a16:creationId xmlns:a16="http://schemas.microsoft.com/office/drawing/2014/main" id="{FE27C599-D17A-EDD1-C448-2312CD7A97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162175" cy="1312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9">
              <a:extLst>
                <a:ext uri="{FF2B5EF4-FFF2-40B4-BE49-F238E27FC236}">
                  <a16:creationId xmlns:a16="http://schemas.microsoft.com/office/drawing/2014/main" id="{C9D4C019-55E3-B9CA-9071-2BD3CC8DFA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894" y="449264"/>
              <a:ext cx="1979613" cy="496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3429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3429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3429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3429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3429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3429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3429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3429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3429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 DỤNG</a:t>
              </a:r>
              <a:endParaRPr lang="vi-VN" altLang="en-US" sz="2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3">
            <a:extLst>
              <a:ext uri="{FF2B5EF4-FFF2-40B4-BE49-F238E27FC236}">
                <a16:creationId xmlns:a16="http://schemas.microsoft.com/office/drawing/2014/main" id="{B7590482-C04A-D451-895A-B16304D8EB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238" y="1119188"/>
            <a:ext cx="985996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	Nếu muốn gõ từ "</a:t>
            </a:r>
            <a:r>
              <a:rPr lang="en-US" alt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 HOC</a:t>
            </a: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", em cần sử dụng các phím chữ ở những hàng phím nào?</a:t>
            </a:r>
          </a:p>
        </p:txBody>
      </p:sp>
      <p:sp>
        <p:nvSpPr>
          <p:cNvPr id="10" name="đáp án A">
            <a:extLst>
              <a:ext uri="{FF2B5EF4-FFF2-40B4-BE49-F238E27FC236}">
                <a16:creationId xmlns:a16="http://schemas.microsoft.com/office/drawing/2014/main" id="{7F06646C-43B6-84B4-C9F7-F96459AB3D84}"/>
              </a:ext>
            </a:extLst>
          </p:cNvPr>
          <p:cNvSpPr/>
          <p:nvPr/>
        </p:nvSpPr>
        <p:spPr>
          <a:xfrm>
            <a:off x="1691558" y="2534251"/>
            <a:ext cx="7017320" cy="1015773"/>
          </a:xfrm>
          <a:prstGeom prst="roundRect">
            <a:avLst>
              <a:gd name="adj" fmla="val 50000"/>
            </a:avLst>
          </a:prstGeom>
          <a:solidFill>
            <a:srgbClr val="66CCFF"/>
          </a:solidFill>
          <a:ln w="57150" cap="flat" cmpd="sng" algn="ctr">
            <a:solidFill>
              <a:srgbClr val="FFA4AE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3000" kern="0" dirty="0">
                <a:latin typeface="Arial" pitchFamily="34" charset="0"/>
                <a:ea typeface="Roboto" panose="02000000000000000000" pitchFamily="2" charset="0"/>
                <a:cs typeface="Arial" pitchFamily="34" charset="0"/>
                <a:sym typeface="Arial"/>
              </a:rPr>
              <a:t>A. </a:t>
            </a:r>
            <a:r>
              <a:rPr lang="en-US" sz="3000" kern="0" dirty="0" err="1">
                <a:latin typeface="Arial" pitchFamily="34" charset="0"/>
                <a:ea typeface="Roboto" panose="02000000000000000000" pitchFamily="2" charset="0"/>
                <a:cs typeface="Arial" pitchFamily="34" charset="0"/>
                <a:sym typeface="Arial"/>
              </a:rPr>
              <a:t>Hàng</a:t>
            </a:r>
            <a:r>
              <a:rPr lang="en-US" sz="3000" kern="0" dirty="0">
                <a:latin typeface="Arial" pitchFamily="34" charset="0"/>
                <a:ea typeface="Roboto" panose="02000000000000000000" pitchFamily="2" charset="0"/>
                <a:cs typeface="Arial" pitchFamily="34" charset="0"/>
                <a:sym typeface="Arial"/>
              </a:rPr>
              <a:t> </a:t>
            </a:r>
            <a:r>
              <a:rPr lang="en-US" sz="3000" kern="0" dirty="0" err="1">
                <a:latin typeface="Arial" pitchFamily="34" charset="0"/>
                <a:ea typeface="Roboto" panose="02000000000000000000" pitchFamily="2" charset="0"/>
                <a:cs typeface="Arial" pitchFamily="34" charset="0"/>
                <a:sym typeface="Arial"/>
              </a:rPr>
              <a:t>phím</a:t>
            </a:r>
            <a:r>
              <a:rPr lang="en-US" sz="3000" kern="0" dirty="0">
                <a:latin typeface="Arial" pitchFamily="34" charset="0"/>
                <a:ea typeface="Roboto" panose="02000000000000000000" pitchFamily="2" charset="0"/>
                <a:cs typeface="Arial" pitchFamily="34" charset="0"/>
                <a:sym typeface="Arial"/>
              </a:rPr>
              <a:t> </a:t>
            </a:r>
            <a:r>
              <a:rPr lang="en-US" sz="3000" kern="0" dirty="0" err="1">
                <a:latin typeface="Arial" pitchFamily="34" charset="0"/>
                <a:ea typeface="Roboto" panose="02000000000000000000" pitchFamily="2" charset="0"/>
                <a:cs typeface="Arial" pitchFamily="34" charset="0"/>
                <a:sym typeface="Arial"/>
              </a:rPr>
              <a:t>số</a:t>
            </a:r>
            <a:r>
              <a:rPr lang="en-US" sz="3000" kern="0" dirty="0">
                <a:latin typeface="Arial" pitchFamily="34" charset="0"/>
                <a:ea typeface="Roboto" panose="02000000000000000000" pitchFamily="2" charset="0"/>
                <a:cs typeface="Arial" pitchFamily="34" charset="0"/>
                <a:sym typeface="Arial"/>
              </a:rPr>
              <a:t>, </a:t>
            </a:r>
            <a:r>
              <a:rPr lang="en-US" sz="3000" kern="0" dirty="0" err="1">
                <a:latin typeface="Arial" pitchFamily="34" charset="0"/>
                <a:ea typeface="Roboto" panose="02000000000000000000" pitchFamily="2" charset="0"/>
                <a:cs typeface="Arial" pitchFamily="34" charset="0"/>
                <a:sym typeface="Arial"/>
              </a:rPr>
              <a:t>hàng</a:t>
            </a:r>
            <a:r>
              <a:rPr lang="en-US" sz="3000" kern="0" dirty="0">
                <a:latin typeface="Arial" pitchFamily="34" charset="0"/>
                <a:ea typeface="Roboto" panose="02000000000000000000" pitchFamily="2" charset="0"/>
                <a:cs typeface="Arial" pitchFamily="34" charset="0"/>
                <a:sym typeface="Arial"/>
              </a:rPr>
              <a:t> </a:t>
            </a:r>
            <a:r>
              <a:rPr lang="en-US" sz="3000" kern="0" dirty="0" err="1">
                <a:latin typeface="Arial" pitchFamily="34" charset="0"/>
                <a:ea typeface="Roboto" panose="02000000000000000000" pitchFamily="2" charset="0"/>
                <a:cs typeface="Arial" pitchFamily="34" charset="0"/>
                <a:sym typeface="Arial"/>
              </a:rPr>
              <a:t>phím</a:t>
            </a:r>
            <a:r>
              <a:rPr lang="en-US" sz="3000" kern="0" dirty="0">
                <a:latin typeface="Arial" pitchFamily="34" charset="0"/>
                <a:ea typeface="Roboto" panose="02000000000000000000" pitchFamily="2" charset="0"/>
                <a:cs typeface="Arial" pitchFamily="34" charset="0"/>
                <a:sym typeface="Arial"/>
              </a:rPr>
              <a:t> </a:t>
            </a:r>
            <a:r>
              <a:rPr lang="en-US" sz="3000" kern="0" dirty="0" err="1">
                <a:latin typeface="Arial" pitchFamily="34" charset="0"/>
                <a:ea typeface="Roboto" panose="02000000000000000000" pitchFamily="2" charset="0"/>
                <a:cs typeface="Arial" pitchFamily="34" charset="0"/>
                <a:sym typeface="Arial"/>
              </a:rPr>
              <a:t>trên</a:t>
            </a:r>
            <a:r>
              <a:rPr lang="en-US" sz="3000" kern="0" dirty="0">
                <a:latin typeface="Arial" pitchFamily="34" charset="0"/>
                <a:ea typeface="Roboto" panose="02000000000000000000" pitchFamily="2" charset="0"/>
                <a:cs typeface="Arial" pitchFamily="34" charset="0"/>
                <a:sym typeface="Arial"/>
              </a:rPr>
              <a:t>, </a:t>
            </a:r>
          </a:p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3000" kern="0" dirty="0" err="1">
                <a:latin typeface="Arial" pitchFamily="34" charset="0"/>
                <a:ea typeface="Roboto" panose="02000000000000000000" pitchFamily="2" charset="0"/>
                <a:cs typeface="Arial" pitchFamily="34" charset="0"/>
                <a:sym typeface="Arial"/>
              </a:rPr>
              <a:t>hàng</a:t>
            </a:r>
            <a:r>
              <a:rPr lang="en-US" sz="3000" kern="0" dirty="0">
                <a:latin typeface="Arial" pitchFamily="34" charset="0"/>
                <a:ea typeface="Roboto" panose="02000000000000000000" pitchFamily="2" charset="0"/>
                <a:cs typeface="Arial" pitchFamily="34" charset="0"/>
                <a:sym typeface="Arial"/>
              </a:rPr>
              <a:t> </a:t>
            </a:r>
            <a:r>
              <a:rPr lang="en-US" sz="3000" kern="0" dirty="0" err="1">
                <a:latin typeface="Arial" pitchFamily="34" charset="0"/>
                <a:ea typeface="Roboto" panose="02000000000000000000" pitchFamily="2" charset="0"/>
                <a:cs typeface="Arial" pitchFamily="34" charset="0"/>
                <a:sym typeface="Arial"/>
              </a:rPr>
              <a:t>phím</a:t>
            </a:r>
            <a:r>
              <a:rPr lang="en-US" sz="3000" kern="0" dirty="0">
                <a:latin typeface="Arial" pitchFamily="34" charset="0"/>
                <a:ea typeface="Roboto" panose="02000000000000000000" pitchFamily="2" charset="0"/>
                <a:cs typeface="Arial" pitchFamily="34" charset="0"/>
                <a:sym typeface="Arial"/>
              </a:rPr>
              <a:t> c</a:t>
            </a:r>
            <a:r>
              <a:rPr lang="vi-VN" sz="3000" kern="0" dirty="0">
                <a:latin typeface="Arial" pitchFamily="34" charset="0"/>
                <a:ea typeface="Roboto" panose="02000000000000000000" pitchFamily="2" charset="0"/>
                <a:cs typeface="Arial" pitchFamily="34" charset="0"/>
                <a:sym typeface="Arial"/>
              </a:rPr>
              <a:t>ơ</a:t>
            </a:r>
            <a:r>
              <a:rPr lang="en-US" sz="3000" kern="0" dirty="0">
                <a:latin typeface="Arial" pitchFamily="34" charset="0"/>
                <a:ea typeface="Roboto" panose="02000000000000000000" pitchFamily="2" charset="0"/>
                <a:cs typeface="Arial" pitchFamily="34" charset="0"/>
                <a:sym typeface="Arial"/>
              </a:rPr>
              <a:t> </a:t>
            </a:r>
            <a:r>
              <a:rPr lang="en-US" sz="3000" kern="0" dirty="0" err="1">
                <a:latin typeface="Arial" pitchFamily="34" charset="0"/>
                <a:ea typeface="Roboto" panose="02000000000000000000" pitchFamily="2" charset="0"/>
                <a:cs typeface="Arial" pitchFamily="34" charset="0"/>
                <a:sym typeface="Arial"/>
              </a:rPr>
              <a:t>sở</a:t>
            </a:r>
            <a:r>
              <a:rPr lang="en-US" sz="3000" kern="0" dirty="0">
                <a:latin typeface="Arial" pitchFamily="34" charset="0"/>
                <a:ea typeface="Roboto" panose="02000000000000000000" pitchFamily="2" charset="0"/>
                <a:cs typeface="Arial" pitchFamily="34" charset="0"/>
                <a:sym typeface="Arial"/>
              </a:rPr>
              <a:t> </a:t>
            </a:r>
            <a:endParaRPr lang="vi-VN" sz="3000" kern="0" dirty="0">
              <a:latin typeface="Arial" pitchFamily="34" charset="0"/>
              <a:ea typeface="Roboto" panose="02000000000000000000" pitchFamily="2" charset="0"/>
              <a:cs typeface="Arial" pitchFamily="34" charset="0"/>
              <a:sym typeface="Arial"/>
            </a:endParaRPr>
          </a:p>
        </p:txBody>
      </p:sp>
      <p:sp>
        <p:nvSpPr>
          <p:cNvPr id="15" name="đáp án B">
            <a:extLst>
              <a:ext uri="{FF2B5EF4-FFF2-40B4-BE49-F238E27FC236}">
                <a16:creationId xmlns:a16="http://schemas.microsoft.com/office/drawing/2014/main" id="{9C7BFB54-E112-6304-9F1A-8EC9C8FECC61}"/>
              </a:ext>
            </a:extLst>
          </p:cNvPr>
          <p:cNvSpPr/>
          <p:nvPr/>
        </p:nvSpPr>
        <p:spPr>
          <a:xfrm>
            <a:off x="1658492" y="3840040"/>
            <a:ext cx="7144849" cy="1036762"/>
          </a:xfrm>
          <a:prstGeom prst="roundRect">
            <a:avLst>
              <a:gd name="adj" fmla="val 50000"/>
            </a:avLst>
          </a:prstGeom>
          <a:solidFill>
            <a:srgbClr val="66CCFF"/>
          </a:solidFill>
          <a:ln w="57150" cap="flat" cmpd="sng" algn="ctr">
            <a:solidFill>
              <a:srgbClr val="FFA4AE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3000" kern="0" dirty="0">
                <a:latin typeface="Arial" pitchFamily="34" charset="0"/>
                <a:ea typeface="Roboto" panose="02000000000000000000" pitchFamily="2" charset="0"/>
                <a:cs typeface="Arial" pitchFamily="34" charset="0"/>
                <a:sym typeface="Arial"/>
              </a:rPr>
              <a:t>   B. </a:t>
            </a:r>
            <a:r>
              <a:rPr lang="en-US" sz="3000" kern="0" dirty="0" err="1">
                <a:latin typeface="Arial" pitchFamily="34" charset="0"/>
                <a:ea typeface="Roboto" panose="02000000000000000000" pitchFamily="2" charset="0"/>
                <a:cs typeface="Arial" pitchFamily="34" charset="0"/>
                <a:sym typeface="Arial"/>
              </a:rPr>
              <a:t>Hàng</a:t>
            </a:r>
            <a:r>
              <a:rPr lang="en-US" sz="3000" kern="0" dirty="0">
                <a:latin typeface="Arial" pitchFamily="34" charset="0"/>
                <a:ea typeface="Roboto" panose="02000000000000000000" pitchFamily="2" charset="0"/>
                <a:cs typeface="Arial" pitchFamily="34" charset="0"/>
                <a:sym typeface="Arial"/>
              </a:rPr>
              <a:t> </a:t>
            </a:r>
            <a:r>
              <a:rPr lang="en-US" sz="3000" kern="0" dirty="0" err="1">
                <a:latin typeface="Arial" pitchFamily="34" charset="0"/>
                <a:ea typeface="Roboto" panose="02000000000000000000" pitchFamily="2" charset="0"/>
                <a:cs typeface="Arial" pitchFamily="34" charset="0"/>
                <a:sym typeface="Arial"/>
              </a:rPr>
              <a:t>phím</a:t>
            </a:r>
            <a:r>
              <a:rPr lang="en-US" sz="3000" kern="0" dirty="0">
                <a:latin typeface="Arial" pitchFamily="34" charset="0"/>
                <a:ea typeface="Roboto" panose="02000000000000000000" pitchFamily="2" charset="0"/>
                <a:cs typeface="Arial" pitchFamily="34" charset="0"/>
                <a:sym typeface="Arial"/>
              </a:rPr>
              <a:t> </a:t>
            </a:r>
            <a:r>
              <a:rPr lang="en-US" sz="3000" kern="0" dirty="0" err="1">
                <a:latin typeface="Arial" pitchFamily="34" charset="0"/>
                <a:ea typeface="Roboto" panose="02000000000000000000" pitchFamily="2" charset="0"/>
                <a:cs typeface="Arial" pitchFamily="34" charset="0"/>
                <a:sym typeface="Arial"/>
              </a:rPr>
              <a:t>trên</a:t>
            </a:r>
            <a:r>
              <a:rPr lang="en-US" sz="3000" kern="0" dirty="0">
                <a:latin typeface="Arial" pitchFamily="34" charset="0"/>
                <a:ea typeface="Roboto" panose="02000000000000000000" pitchFamily="2" charset="0"/>
                <a:cs typeface="Arial" pitchFamily="34" charset="0"/>
                <a:sym typeface="Arial"/>
              </a:rPr>
              <a:t>, </a:t>
            </a:r>
            <a:r>
              <a:rPr lang="en-US" sz="3000" kern="0" dirty="0" err="1">
                <a:latin typeface="Arial" pitchFamily="34" charset="0"/>
                <a:ea typeface="Roboto" panose="02000000000000000000" pitchFamily="2" charset="0"/>
                <a:cs typeface="Arial" pitchFamily="34" charset="0"/>
                <a:sym typeface="Arial"/>
              </a:rPr>
              <a:t>hàng</a:t>
            </a:r>
            <a:r>
              <a:rPr lang="en-US" sz="3000" kern="0" dirty="0">
                <a:latin typeface="Arial" pitchFamily="34" charset="0"/>
                <a:ea typeface="Roboto" panose="02000000000000000000" pitchFamily="2" charset="0"/>
                <a:cs typeface="Arial" pitchFamily="34" charset="0"/>
                <a:sym typeface="Arial"/>
              </a:rPr>
              <a:t> </a:t>
            </a:r>
            <a:r>
              <a:rPr lang="en-US" sz="3000" kern="0" dirty="0" err="1">
                <a:latin typeface="Arial" pitchFamily="34" charset="0"/>
                <a:ea typeface="Roboto" panose="02000000000000000000" pitchFamily="2" charset="0"/>
                <a:cs typeface="Arial" pitchFamily="34" charset="0"/>
                <a:sym typeface="Arial"/>
              </a:rPr>
              <a:t>phím</a:t>
            </a:r>
            <a:r>
              <a:rPr lang="en-US" sz="3000" kern="0" dirty="0">
                <a:latin typeface="Arial" pitchFamily="34" charset="0"/>
                <a:ea typeface="Roboto" panose="02000000000000000000" pitchFamily="2" charset="0"/>
                <a:cs typeface="Arial" pitchFamily="34" charset="0"/>
                <a:sym typeface="Arial"/>
              </a:rPr>
              <a:t> c</a:t>
            </a:r>
            <a:r>
              <a:rPr lang="vi-VN" sz="3000" kern="0" dirty="0">
                <a:latin typeface="Arial" pitchFamily="34" charset="0"/>
                <a:ea typeface="Roboto" panose="02000000000000000000" pitchFamily="2" charset="0"/>
                <a:cs typeface="Arial" pitchFamily="34" charset="0"/>
                <a:sym typeface="Arial"/>
              </a:rPr>
              <a:t>ơ</a:t>
            </a:r>
            <a:r>
              <a:rPr lang="en-US" sz="3000" kern="0" dirty="0">
                <a:latin typeface="Arial" pitchFamily="34" charset="0"/>
                <a:ea typeface="Roboto" panose="02000000000000000000" pitchFamily="2" charset="0"/>
                <a:cs typeface="Arial" pitchFamily="34" charset="0"/>
                <a:sym typeface="Arial"/>
              </a:rPr>
              <a:t> </a:t>
            </a:r>
            <a:r>
              <a:rPr lang="en-US" sz="3000" kern="0" dirty="0" err="1">
                <a:latin typeface="Arial" pitchFamily="34" charset="0"/>
                <a:ea typeface="Roboto" panose="02000000000000000000" pitchFamily="2" charset="0"/>
                <a:cs typeface="Arial" pitchFamily="34" charset="0"/>
                <a:sym typeface="Arial"/>
              </a:rPr>
              <a:t>sở</a:t>
            </a:r>
            <a:r>
              <a:rPr lang="en-US" sz="3000" kern="0" dirty="0">
                <a:latin typeface="Arial" pitchFamily="34" charset="0"/>
                <a:ea typeface="Roboto" panose="02000000000000000000" pitchFamily="2" charset="0"/>
                <a:cs typeface="Arial" pitchFamily="34" charset="0"/>
                <a:sym typeface="Arial"/>
              </a:rPr>
              <a:t>, </a:t>
            </a:r>
            <a:r>
              <a:rPr lang="en-US" sz="3000" kern="0" dirty="0" err="1">
                <a:latin typeface="Arial" pitchFamily="34" charset="0"/>
                <a:ea typeface="Roboto" panose="02000000000000000000" pitchFamily="2" charset="0"/>
                <a:cs typeface="Arial" pitchFamily="34" charset="0"/>
                <a:sym typeface="Arial"/>
              </a:rPr>
              <a:t>hàng</a:t>
            </a:r>
            <a:r>
              <a:rPr lang="en-US" sz="3000" kern="0" dirty="0">
                <a:latin typeface="Arial" pitchFamily="34" charset="0"/>
                <a:ea typeface="Roboto" panose="02000000000000000000" pitchFamily="2" charset="0"/>
                <a:cs typeface="Arial" pitchFamily="34" charset="0"/>
                <a:sym typeface="Arial"/>
              </a:rPr>
              <a:t> </a:t>
            </a:r>
            <a:r>
              <a:rPr lang="en-US" sz="3000" kern="0" dirty="0" err="1">
                <a:latin typeface="Arial" pitchFamily="34" charset="0"/>
                <a:ea typeface="Roboto" panose="02000000000000000000" pitchFamily="2" charset="0"/>
                <a:cs typeface="Arial" pitchFamily="34" charset="0"/>
                <a:sym typeface="Arial"/>
              </a:rPr>
              <a:t>phím</a:t>
            </a:r>
            <a:r>
              <a:rPr lang="en-US" sz="3000" kern="0" dirty="0">
                <a:latin typeface="Arial" pitchFamily="34" charset="0"/>
                <a:ea typeface="Roboto" panose="02000000000000000000" pitchFamily="2" charset="0"/>
                <a:cs typeface="Arial" pitchFamily="34" charset="0"/>
                <a:sym typeface="Arial"/>
              </a:rPr>
              <a:t> </a:t>
            </a:r>
            <a:r>
              <a:rPr lang="en-US" sz="3000" kern="0" dirty="0" err="1">
                <a:latin typeface="Arial" pitchFamily="34" charset="0"/>
                <a:ea typeface="Roboto" panose="02000000000000000000" pitchFamily="2" charset="0"/>
                <a:cs typeface="Arial" pitchFamily="34" charset="0"/>
                <a:sym typeface="Arial"/>
              </a:rPr>
              <a:t>dưới</a:t>
            </a:r>
            <a:r>
              <a:rPr lang="en-US" sz="3000" kern="0" dirty="0">
                <a:latin typeface="Arial" pitchFamily="34" charset="0"/>
                <a:ea typeface="Roboto" panose="02000000000000000000" pitchFamily="2" charset="0"/>
                <a:cs typeface="Arial" pitchFamily="34" charset="0"/>
                <a:sym typeface="Arial"/>
              </a:rPr>
              <a:t> </a:t>
            </a:r>
            <a:endParaRPr lang="vi-VN" sz="3000" kern="0" dirty="0">
              <a:latin typeface="Arial" pitchFamily="34" charset="0"/>
              <a:ea typeface="Roboto" panose="02000000000000000000" pitchFamily="2" charset="0"/>
              <a:cs typeface="Arial" pitchFamily="34" charset="0"/>
              <a:sym typeface="Arial"/>
            </a:endParaRPr>
          </a:p>
        </p:txBody>
      </p:sp>
      <p:sp>
        <p:nvSpPr>
          <p:cNvPr id="21" name="đáp án A">
            <a:extLst>
              <a:ext uri="{FF2B5EF4-FFF2-40B4-BE49-F238E27FC236}">
                <a16:creationId xmlns:a16="http://schemas.microsoft.com/office/drawing/2014/main" id="{C0AC5921-4498-1F9F-3B31-21235CA863D4}"/>
              </a:ext>
            </a:extLst>
          </p:cNvPr>
          <p:cNvSpPr/>
          <p:nvPr/>
        </p:nvSpPr>
        <p:spPr>
          <a:xfrm>
            <a:off x="1691030" y="5253319"/>
            <a:ext cx="7017848" cy="1037180"/>
          </a:xfrm>
          <a:prstGeom prst="roundRect">
            <a:avLst>
              <a:gd name="adj" fmla="val 50000"/>
            </a:avLst>
          </a:prstGeom>
          <a:solidFill>
            <a:srgbClr val="66CCFF"/>
          </a:solidFill>
          <a:ln w="57150" cap="flat" cmpd="sng" algn="ctr">
            <a:solidFill>
              <a:srgbClr val="FFA4AE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3000" kern="0" dirty="0">
                <a:latin typeface="Arial" pitchFamily="34" charset="0"/>
                <a:ea typeface="Roboto" panose="02000000000000000000" pitchFamily="2" charset="0"/>
                <a:cs typeface="Arial" pitchFamily="34" charset="0"/>
                <a:sym typeface="Arial"/>
              </a:rPr>
              <a:t> C. </a:t>
            </a:r>
            <a:r>
              <a:rPr lang="en-US" sz="3000" kern="0" dirty="0" err="1">
                <a:latin typeface="Arial" pitchFamily="34" charset="0"/>
                <a:ea typeface="Roboto" panose="02000000000000000000" pitchFamily="2" charset="0"/>
                <a:cs typeface="Arial" pitchFamily="34" charset="0"/>
                <a:sym typeface="Arial"/>
              </a:rPr>
              <a:t>Hàng</a:t>
            </a:r>
            <a:r>
              <a:rPr lang="en-US" sz="3000" kern="0" dirty="0">
                <a:latin typeface="Arial" pitchFamily="34" charset="0"/>
                <a:ea typeface="Roboto" panose="02000000000000000000" pitchFamily="2" charset="0"/>
                <a:cs typeface="Arial" pitchFamily="34" charset="0"/>
                <a:sym typeface="Arial"/>
              </a:rPr>
              <a:t> </a:t>
            </a:r>
            <a:r>
              <a:rPr lang="en-US" sz="3000" kern="0" dirty="0" err="1">
                <a:latin typeface="Arial" pitchFamily="34" charset="0"/>
                <a:ea typeface="Roboto" panose="02000000000000000000" pitchFamily="2" charset="0"/>
                <a:cs typeface="Arial" pitchFamily="34" charset="0"/>
                <a:sym typeface="Arial"/>
              </a:rPr>
              <a:t>phím</a:t>
            </a:r>
            <a:r>
              <a:rPr lang="en-US" sz="3000" kern="0" dirty="0">
                <a:latin typeface="Arial" pitchFamily="34" charset="0"/>
                <a:ea typeface="Roboto" panose="02000000000000000000" pitchFamily="2" charset="0"/>
                <a:cs typeface="Arial" pitchFamily="34" charset="0"/>
                <a:sym typeface="Arial"/>
              </a:rPr>
              <a:t> </a:t>
            </a:r>
            <a:r>
              <a:rPr lang="en-US" sz="3000" kern="0" dirty="0" err="1">
                <a:latin typeface="Arial" pitchFamily="34" charset="0"/>
                <a:ea typeface="Roboto" panose="02000000000000000000" pitchFamily="2" charset="0"/>
                <a:cs typeface="Arial" pitchFamily="34" charset="0"/>
                <a:sym typeface="Arial"/>
              </a:rPr>
              <a:t>số</a:t>
            </a:r>
            <a:r>
              <a:rPr lang="en-US" sz="3000" kern="0" dirty="0">
                <a:latin typeface="Arial" pitchFamily="34" charset="0"/>
                <a:ea typeface="Roboto" panose="02000000000000000000" pitchFamily="2" charset="0"/>
                <a:cs typeface="Arial" pitchFamily="34" charset="0"/>
                <a:sym typeface="Arial"/>
              </a:rPr>
              <a:t>, </a:t>
            </a:r>
            <a:r>
              <a:rPr lang="en-US" sz="3000" kern="0" dirty="0" err="1">
                <a:latin typeface="Arial" pitchFamily="34" charset="0"/>
                <a:ea typeface="Roboto" panose="02000000000000000000" pitchFamily="2" charset="0"/>
                <a:cs typeface="Arial" pitchFamily="34" charset="0"/>
                <a:sym typeface="Arial"/>
              </a:rPr>
              <a:t>hàng</a:t>
            </a:r>
            <a:r>
              <a:rPr lang="en-US" sz="3000" kern="0" dirty="0">
                <a:latin typeface="Arial" pitchFamily="34" charset="0"/>
                <a:ea typeface="Roboto" panose="02000000000000000000" pitchFamily="2" charset="0"/>
                <a:cs typeface="Arial" pitchFamily="34" charset="0"/>
                <a:sym typeface="Arial"/>
              </a:rPr>
              <a:t> </a:t>
            </a:r>
            <a:r>
              <a:rPr lang="en-US" sz="3000" kern="0" dirty="0" err="1">
                <a:latin typeface="Arial" pitchFamily="34" charset="0"/>
                <a:ea typeface="Roboto" panose="02000000000000000000" pitchFamily="2" charset="0"/>
                <a:cs typeface="Arial" pitchFamily="34" charset="0"/>
                <a:sym typeface="Arial"/>
              </a:rPr>
              <a:t>phím</a:t>
            </a:r>
            <a:r>
              <a:rPr lang="en-US" sz="3000" kern="0" dirty="0">
                <a:latin typeface="Arial" pitchFamily="34" charset="0"/>
                <a:ea typeface="Roboto" panose="02000000000000000000" pitchFamily="2" charset="0"/>
                <a:cs typeface="Arial" pitchFamily="34" charset="0"/>
                <a:sym typeface="Arial"/>
              </a:rPr>
              <a:t> c</a:t>
            </a:r>
            <a:r>
              <a:rPr lang="vi-VN" sz="3000" kern="0" dirty="0">
                <a:latin typeface="Arial" pitchFamily="34" charset="0"/>
                <a:ea typeface="Roboto" panose="02000000000000000000" pitchFamily="2" charset="0"/>
                <a:cs typeface="Arial" pitchFamily="34" charset="0"/>
                <a:sym typeface="Arial"/>
              </a:rPr>
              <a:t>ơ</a:t>
            </a:r>
            <a:r>
              <a:rPr lang="en-US" sz="3000" kern="0" dirty="0">
                <a:latin typeface="Arial" pitchFamily="34" charset="0"/>
                <a:ea typeface="Roboto" panose="02000000000000000000" pitchFamily="2" charset="0"/>
                <a:cs typeface="Arial" pitchFamily="34" charset="0"/>
                <a:sym typeface="Arial"/>
              </a:rPr>
              <a:t> </a:t>
            </a:r>
            <a:r>
              <a:rPr lang="en-US" sz="3000" kern="0" dirty="0" err="1">
                <a:latin typeface="Arial" pitchFamily="34" charset="0"/>
                <a:ea typeface="Roboto" panose="02000000000000000000" pitchFamily="2" charset="0"/>
                <a:cs typeface="Arial" pitchFamily="34" charset="0"/>
                <a:sym typeface="Arial"/>
              </a:rPr>
              <a:t>sở</a:t>
            </a:r>
            <a:r>
              <a:rPr lang="en-US" sz="3000" kern="0" dirty="0">
                <a:latin typeface="Arial" pitchFamily="34" charset="0"/>
                <a:ea typeface="Roboto" panose="02000000000000000000" pitchFamily="2" charset="0"/>
                <a:cs typeface="Arial" pitchFamily="34" charset="0"/>
                <a:sym typeface="Arial"/>
              </a:rPr>
              <a:t>, </a:t>
            </a:r>
          </a:p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3000" kern="0" dirty="0" err="1">
                <a:latin typeface="Arial" pitchFamily="34" charset="0"/>
                <a:ea typeface="Roboto" panose="02000000000000000000" pitchFamily="2" charset="0"/>
                <a:cs typeface="Arial" pitchFamily="34" charset="0"/>
                <a:sym typeface="Arial"/>
              </a:rPr>
              <a:t>hàng</a:t>
            </a:r>
            <a:r>
              <a:rPr lang="en-US" sz="3000" kern="0" dirty="0">
                <a:latin typeface="Arial" pitchFamily="34" charset="0"/>
                <a:ea typeface="Roboto" panose="02000000000000000000" pitchFamily="2" charset="0"/>
                <a:cs typeface="Arial" pitchFamily="34" charset="0"/>
                <a:sym typeface="Arial"/>
              </a:rPr>
              <a:t> </a:t>
            </a:r>
            <a:r>
              <a:rPr lang="en-US" sz="3000" kern="0" dirty="0" err="1">
                <a:latin typeface="Arial" pitchFamily="34" charset="0"/>
                <a:ea typeface="Roboto" panose="02000000000000000000" pitchFamily="2" charset="0"/>
                <a:cs typeface="Arial" pitchFamily="34" charset="0"/>
                <a:sym typeface="Arial"/>
              </a:rPr>
              <a:t>phím</a:t>
            </a:r>
            <a:r>
              <a:rPr lang="en-US" sz="3000" kern="0" dirty="0">
                <a:latin typeface="Arial" pitchFamily="34" charset="0"/>
                <a:ea typeface="Roboto" panose="02000000000000000000" pitchFamily="2" charset="0"/>
                <a:cs typeface="Arial" pitchFamily="34" charset="0"/>
                <a:sym typeface="Arial"/>
              </a:rPr>
              <a:t> </a:t>
            </a:r>
            <a:r>
              <a:rPr lang="en-US" sz="3000" kern="0" dirty="0" err="1">
                <a:latin typeface="Arial" pitchFamily="34" charset="0"/>
                <a:ea typeface="Roboto" panose="02000000000000000000" pitchFamily="2" charset="0"/>
                <a:cs typeface="Arial" pitchFamily="34" charset="0"/>
                <a:sym typeface="Arial"/>
              </a:rPr>
              <a:t>dưới</a:t>
            </a:r>
            <a:r>
              <a:rPr lang="en-US" sz="3000" kern="0" dirty="0">
                <a:latin typeface="Arial" pitchFamily="34" charset="0"/>
                <a:ea typeface="Roboto" panose="02000000000000000000" pitchFamily="2" charset="0"/>
                <a:cs typeface="Arial" pitchFamily="34" charset="0"/>
                <a:sym typeface="Arial"/>
              </a:rPr>
              <a:t> </a:t>
            </a:r>
            <a:endParaRPr lang="vi-VN" sz="3000" kern="0" dirty="0">
              <a:latin typeface="Arial" pitchFamily="34" charset="0"/>
              <a:ea typeface="Roboto" panose="02000000000000000000" pitchFamily="2" charset="0"/>
              <a:cs typeface="Arial" pitchFamily="34" charset="0"/>
              <a:sym typeface="Arial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7F38A8A-263A-0DC7-09B9-18815AD2CB49}"/>
              </a:ext>
            </a:extLst>
          </p:cNvPr>
          <p:cNvSpPr/>
          <p:nvPr/>
        </p:nvSpPr>
        <p:spPr>
          <a:xfrm>
            <a:off x="190500" y="165100"/>
            <a:ext cx="11823700" cy="6477000"/>
          </a:xfrm>
          <a:prstGeom prst="roundRect">
            <a:avLst>
              <a:gd name="adj" fmla="val 8432"/>
            </a:avLst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8BC8A9D-9654-39BF-B408-0FEEBA10BC5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2381507" cy="1312863"/>
            <a:chOff x="0" y="0"/>
            <a:chExt cx="2381507" cy="131286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9D56B9C-F7C4-64E1-1C2D-9895E91F66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162175" cy="1312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19">
              <a:extLst>
                <a:ext uri="{FF2B5EF4-FFF2-40B4-BE49-F238E27FC236}">
                  <a16:creationId xmlns:a16="http://schemas.microsoft.com/office/drawing/2014/main" id="{4B5D37D4-A540-7D25-0C79-4EDDB31C4F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894" y="449264"/>
              <a:ext cx="1979613" cy="496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3429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3429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3429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3429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3429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3429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3429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3429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3429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 DỤNG</a:t>
              </a:r>
              <a:endParaRPr lang="vi-VN" altLang="en-US" sz="2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0"/>
            </p:par>
          </p:childTnLst>
        </p:cTn>
      </p:par>
    </p:tnLst>
    <p:bldLst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CECFDEC-513B-A526-3513-6A7E7989C7F6}"/>
              </a:ext>
            </a:extLst>
          </p:cNvPr>
          <p:cNvSpPr/>
          <p:nvPr/>
        </p:nvSpPr>
        <p:spPr>
          <a:xfrm>
            <a:off x="190500" y="165100"/>
            <a:ext cx="11823700" cy="6477000"/>
          </a:xfrm>
          <a:prstGeom prst="roundRect">
            <a:avLst>
              <a:gd name="adj" fmla="val 8432"/>
            </a:avLst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pic>
        <p:nvPicPr>
          <p:cNvPr id="20483" name="Picture 16">
            <a:extLst>
              <a:ext uri="{FF2B5EF4-FFF2-40B4-BE49-F238E27FC236}">
                <a16:creationId xmlns:a16="http://schemas.microsoft.com/office/drawing/2014/main" id="{7B7CAD8A-0386-014D-BFBC-405DF7CCA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113" y="218161"/>
            <a:ext cx="8621712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19">
            <a:extLst>
              <a:ext uri="{FF2B5EF4-FFF2-40B4-BE49-F238E27FC236}">
                <a16:creationId xmlns:a16="http://schemas.microsoft.com/office/drawing/2014/main" id="{3D5DEDBD-2FE4-F613-46EF-101FFC47B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870624"/>
            <a:ext cx="2552700" cy="492125"/>
          </a:xfrm>
          <a:prstGeom prst="rect">
            <a:avLst/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Hàng phím trên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25FB7E1-CCD2-B650-A133-290991CD165F}"/>
              </a:ext>
            </a:extLst>
          </p:cNvPr>
          <p:cNvCxnSpPr>
            <a:cxnSpLocks/>
          </p:cNvCxnSpPr>
          <p:nvPr/>
        </p:nvCxnSpPr>
        <p:spPr>
          <a:xfrm>
            <a:off x="2800350" y="1707236"/>
            <a:ext cx="612775" cy="31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6" name="TextBox 22">
            <a:extLst>
              <a:ext uri="{FF2B5EF4-FFF2-40B4-BE49-F238E27FC236}">
                <a16:creationId xmlns:a16="http://schemas.microsoft.com/office/drawing/2014/main" id="{4FD60751-692E-2A43-64DB-11E8D941F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238" y="2012036"/>
            <a:ext cx="2593975" cy="492125"/>
          </a:xfrm>
          <a:prstGeom prst="rect">
            <a:avLst/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Hàng phím dưới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F83377C-4385-3438-ED15-8C487302E0B2}"/>
              </a:ext>
            </a:extLst>
          </p:cNvPr>
          <p:cNvCxnSpPr>
            <a:cxnSpLocks/>
            <a:stCxn id="20486" idx="3"/>
          </p:cNvCxnSpPr>
          <p:nvPr/>
        </p:nvCxnSpPr>
        <p:spPr>
          <a:xfrm flipV="1">
            <a:off x="2843213" y="2248574"/>
            <a:ext cx="568325" cy="952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45AC262-6EBA-D762-5BDF-7ECC6DAB3F2E}"/>
              </a:ext>
            </a:extLst>
          </p:cNvPr>
          <p:cNvCxnSpPr>
            <a:cxnSpLocks/>
            <a:stCxn id="20484" idx="3"/>
          </p:cNvCxnSpPr>
          <p:nvPr/>
        </p:nvCxnSpPr>
        <p:spPr>
          <a:xfrm flipV="1">
            <a:off x="2819400" y="1113511"/>
            <a:ext cx="588963" cy="317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9" name="TextBox 35">
            <a:extLst>
              <a:ext uri="{FF2B5EF4-FFF2-40B4-BE49-F238E27FC236}">
                <a16:creationId xmlns:a16="http://schemas.microsoft.com/office/drawing/2014/main" id="{0FEBA199-238C-6481-D1D2-70E93DE83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" y="1426249"/>
            <a:ext cx="2552700" cy="492125"/>
          </a:xfrm>
          <a:prstGeom prst="rect">
            <a:avLst/>
          </a:prstGeom>
          <a:solidFill>
            <a:srgbClr val="FF99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Hàng phím cơ sở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B537D-7398-6FF1-999F-DB63DF6E3DFC}"/>
              </a:ext>
            </a:extLst>
          </p:cNvPr>
          <p:cNvSpPr/>
          <p:nvPr/>
        </p:nvSpPr>
        <p:spPr>
          <a:xfrm>
            <a:off x="6507163" y="833193"/>
            <a:ext cx="512762" cy="5429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E539AD-3106-417A-F9D2-15CD47B634DB}"/>
              </a:ext>
            </a:extLst>
          </p:cNvPr>
          <p:cNvSpPr/>
          <p:nvPr/>
        </p:nvSpPr>
        <p:spPr>
          <a:xfrm>
            <a:off x="8183563" y="820493"/>
            <a:ext cx="512762" cy="5429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1E8E4D-9B02-0440-346A-6671C218894F}"/>
              </a:ext>
            </a:extLst>
          </p:cNvPr>
          <p:cNvSpPr/>
          <p:nvPr/>
        </p:nvSpPr>
        <p:spPr>
          <a:xfrm>
            <a:off x="7473950" y="1987306"/>
            <a:ext cx="512763" cy="4968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B343FF-9113-F8A0-4351-0B9BB0D76DE5}"/>
              </a:ext>
            </a:extLst>
          </p:cNvPr>
          <p:cNvSpPr/>
          <p:nvPr/>
        </p:nvSpPr>
        <p:spPr>
          <a:xfrm>
            <a:off x="7204075" y="1401518"/>
            <a:ext cx="512763" cy="5429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2956C2-4A98-E0C6-CAF8-29E30D7C01B3}"/>
              </a:ext>
            </a:extLst>
          </p:cNvPr>
          <p:cNvSpPr/>
          <p:nvPr/>
        </p:nvSpPr>
        <p:spPr>
          <a:xfrm>
            <a:off x="8748713" y="833193"/>
            <a:ext cx="512762" cy="5429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7E51D5-D018-FE44-3842-7D0974938266}"/>
              </a:ext>
            </a:extLst>
          </p:cNvPr>
          <p:cNvSpPr/>
          <p:nvPr/>
        </p:nvSpPr>
        <p:spPr>
          <a:xfrm>
            <a:off x="5765800" y="1958731"/>
            <a:ext cx="584200" cy="5159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04C1408-4194-505F-B9F5-031247FDA3C9}"/>
              </a:ext>
            </a:extLst>
          </p:cNvPr>
          <p:cNvCxnSpPr>
            <a:cxnSpLocks/>
          </p:cNvCxnSpPr>
          <p:nvPr/>
        </p:nvCxnSpPr>
        <p:spPr>
          <a:xfrm>
            <a:off x="4432300" y="6946900"/>
            <a:ext cx="9366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5267C8F-F033-E368-A08B-A5101255155A}"/>
              </a:ext>
            </a:extLst>
          </p:cNvPr>
          <p:cNvCxnSpPr>
            <a:cxnSpLocks/>
          </p:cNvCxnSpPr>
          <p:nvPr/>
        </p:nvCxnSpPr>
        <p:spPr>
          <a:xfrm>
            <a:off x="6502400" y="6959600"/>
            <a:ext cx="9366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E2EDD09-0F59-D9AA-CDCF-A30F4A7C4632}"/>
              </a:ext>
            </a:extLst>
          </p:cNvPr>
          <p:cNvCxnSpPr/>
          <p:nvPr/>
        </p:nvCxnSpPr>
        <p:spPr>
          <a:xfrm>
            <a:off x="6299200" y="1815619"/>
            <a:ext cx="114300" cy="158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472B999-B21B-65DC-FE1E-EABA1F278EF1}"/>
              </a:ext>
            </a:extLst>
          </p:cNvPr>
          <p:cNvCxnSpPr/>
          <p:nvPr/>
        </p:nvCxnSpPr>
        <p:spPr>
          <a:xfrm>
            <a:off x="7937500" y="1787493"/>
            <a:ext cx="114300" cy="158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2333615-812F-1B78-E049-F6CDCE64C66B}"/>
              </a:ext>
            </a:extLst>
          </p:cNvPr>
          <p:cNvSpPr txBox="1"/>
          <p:nvPr/>
        </p:nvSpPr>
        <p:spPr>
          <a:xfrm>
            <a:off x="1277627" y="3955162"/>
            <a:ext cx="963674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Em hãy chọn biểu tượng phần mềm </a:t>
            </a: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 trên màn hình nền.</a:t>
            </a:r>
          </a:p>
          <a:p>
            <a:pPr>
              <a:lnSpc>
                <a:spcPct val="150000"/>
              </a:lnSpc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Em hãy kích hoạt phần mềm đó, đ</a:t>
            </a: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ặt tay lên bàn phím gõ từ:</a:t>
            </a:r>
          </a:p>
          <a:p>
            <a:pPr algn="ctr">
              <a:lnSpc>
                <a:spcPct val="150000"/>
              </a:lnSpc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 hoc</a:t>
            </a:r>
            <a:r>
              <a:rPr lang="en-US" altLang="en-US" sz="2400" b="1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Nhấn phím Enter, sau đó gõ tên của các bạn cùng máy tính của em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nimBg="1"/>
      <p:bldP spid="20486" grpId="0" animBg="1"/>
      <p:bldP spid="20489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45F257-2F28-2FB1-E820-A392096896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8062" y="928255"/>
            <a:ext cx="10012917" cy="46508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4F9D6A-72EF-D31D-D9E2-D8794FC231EA}"/>
              </a:ext>
            </a:extLst>
          </p:cNvPr>
          <p:cNvSpPr txBox="1"/>
          <p:nvPr/>
        </p:nvSpPr>
        <p:spPr>
          <a:xfrm>
            <a:off x="6594764" y="5874326"/>
            <a:ext cx="1607127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Phím Enter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5B54FFB-AAA8-AFA8-ECBF-D05C6A9F91C5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7162800" y="3429000"/>
            <a:ext cx="235528" cy="2445326"/>
          </a:xfrm>
          <a:prstGeom prst="straightConnector1">
            <a:avLst/>
          </a:prstGeom>
          <a:ln w="28575">
            <a:solidFill>
              <a:srgbClr val="008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256BC6F-867D-C411-A8FA-F853150D2083}"/>
              </a:ext>
            </a:extLst>
          </p:cNvPr>
          <p:cNvSpPr txBox="1"/>
          <p:nvPr/>
        </p:nvSpPr>
        <p:spPr>
          <a:xfrm>
            <a:off x="6483928" y="402184"/>
            <a:ext cx="1607127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Phím xóa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20ED22D-AC0C-B921-FFC6-45FD3CF53AA7}"/>
              </a:ext>
            </a:extLst>
          </p:cNvPr>
          <p:cNvCxnSpPr>
            <a:cxnSpLocks/>
            <a:endCxn id="11" idx="2"/>
          </p:cNvCxnSpPr>
          <p:nvPr/>
        </p:nvCxnSpPr>
        <p:spPr>
          <a:xfrm flipV="1">
            <a:off x="6927273" y="863849"/>
            <a:ext cx="360219" cy="1616115"/>
          </a:xfrm>
          <a:prstGeom prst="straightConnector1">
            <a:avLst/>
          </a:prstGeom>
          <a:ln w="28575">
            <a:solidFill>
              <a:srgbClr val="008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DB311B9-E755-461E-DF7F-B800970C87D9}"/>
              </a:ext>
            </a:extLst>
          </p:cNvPr>
          <p:cNvCxnSpPr>
            <a:cxnSpLocks/>
            <a:endCxn id="11" idx="2"/>
          </p:cNvCxnSpPr>
          <p:nvPr/>
        </p:nvCxnSpPr>
        <p:spPr>
          <a:xfrm flipH="1" flipV="1">
            <a:off x="7287492" y="863849"/>
            <a:ext cx="297872" cy="2103486"/>
          </a:xfrm>
          <a:prstGeom prst="straightConnector1">
            <a:avLst/>
          </a:prstGeom>
          <a:ln w="28575">
            <a:solidFill>
              <a:srgbClr val="008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8F9AA7D-DA28-F09C-650D-C9C6BA47B114}"/>
              </a:ext>
            </a:extLst>
          </p:cNvPr>
          <p:cNvSpPr txBox="1"/>
          <p:nvPr/>
        </p:nvSpPr>
        <p:spPr>
          <a:xfrm>
            <a:off x="1011705" y="5698912"/>
            <a:ext cx="1607127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Phím shift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5C917AA-0200-E786-2CAB-F588FF5B2C57}"/>
              </a:ext>
            </a:extLst>
          </p:cNvPr>
          <p:cNvCxnSpPr>
            <a:cxnSpLocks/>
            <a:endCxn id="20" idx="0"/>
          </p:cNvCxnSpPr>
          <p:nvPr/>
        </p:nvCxnSpPr>
        <p:spPr>
          <a:xfrm>
            <a:off x="1510145" y="3906982"/>
            <a:ext cx="305124" cy="1791930"/>
          </a:xfrm>
          <a:prstGeom prst="straightConnector1">
            <a:avLst/>
          </a:prstGeom>
          <a:ln w="28575">
            <a:solidFill>
              <a:srgbClr val="008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8D3ED74-9B42-A78D-1D5B-4BA7AB54CA81}"/>
              </a:ext>
            </a:extLst>
          </p:cNvPr>
          <p:cNvSpPr txBox="1"/>
          <p:nvPr/>
        </p:nvSpPr>
        <p:spPr>
          <a:xfrm>
            <a:off x="1226773" y="434387"/>
            <a:ext cx="2454885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Phím Caplock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08358AF-A07F-48D5-4A58-79D5C53121CB}"/>
              </a:ext>
            </a:extLst>
          </p:cNvPr>
          <p:cNvCxnSpPr>
            <a:stCxn id="23" idx="2"/>
          </p:cNvCxnSpPr>
          <p:nvPr/>
        </p:nvCxnSpPr>
        <p:spPr>
          <a:xfrm flipH="1">
            <a:off x="1579741" y="896052"/>
            <a:ext cx="874475" cy="2532948"/>
          </a:xfrm>
          <a:prstGeom prst="straightConnector1">
            <a:avLst/>
          </a:prstGeom>
          <a:ln w="28575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1147061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0315" t="2710" r="18621" b="-1"/>
          <a:stretch/>
        </p:blipFill>
        <p:spPr>
          <a:xfrm>
            <a:off x="701412" y="2127531"/>
            <a:ext cx="2552130" cy="3401331"/>
          </a:xfrm>
          <a:prstGeom prst="rect">
            <a:avLst/>
          </a:prstGeom>
        </p:spPr>
      </p:pic>
      <p:sp>
        <p:nvSpPr>
          <p:cNvPr id="8" name="Horizontal Scroll 7"/>
          <p:cNvSpPr/>
          <p:nvPr/>
        </p:nvSpPr>
        <p:spPr>
          <a:xfrm>
            <a:off x="3055614" y="1825861"/>
            <a:ext cx="7808158" cy="2888966"/>
          </a:xfrm>
          <a:prstGeom prst="horizontalScroll">
            <a:avLst/>
          </a:prstGeom>
          <a:solidFill>
            <a:srgbClr val="3333C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538" algn="just"/>
            <a:r>
              <a:rPr lang="vi-VN" sz="2800" dirty="0"/>
              <a:t>Khu vực chính của bàn phím gồm: hàng phím số và kí hiệu, hàng phím trên, hàng phím cơ sở, hàng phím dưới và hàng phím dưới cùng.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803165" y="2265529"/>
            <a:ext cx="354842" cy="341193"/>
          </a:xfrm>
          <a:prstGeom prst="ellipse">
            <a:avLst/>
          </a:prstGeom>
          <a:solidFill>
            <a:srgbClr val="3333C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516563" y="2538484"/>
            <a:ext cx="259307" cy="266130"/>
          </a:xfrm>
          <a:prstGeom prst="ellipse">
            <a:avLst/>
          </a:prstGeom>
          <a:solidFill>
            <a:srgbClr val="3333C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919390" y="842575"/>
            <a:ext cx="4353220" cy="645358"/>
          </a:xfrm>
          <a:prstGeom prst="round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62134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D2BB60-D14B-4DDD-01C7-9C712787B7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8" y="176980"/>
            <a:ext cx="10987547" cy="6459793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122F4E6-CBDF-EFC1-2EDB-D398C23F4E16}"/>
              </a:ext>
            </a:extLst>
          </p:cNvPr>
          <p:cNvSpPr txBox="1">
            <a:spLocks/>
          </p:cNvSpPr>
          <p:nvPr/>
        </p:nvSpPr>
        <p:spPr>
          <a:xfrm>
            <a:off x="-1305633" y="2482850"/>
            <a:ext cx="12966701" cy="18923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0" lvl="3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60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 </a:t>
            </a:r>
            <a:r>
              <a:rPr lang="vi-VN" sz="60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en-US" sz="60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bạn học tốt!</a:t>
            </a:r>
            <a:endParaRPr lang="vi-VN" sz="60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CA4A3344-D6A6-7976-9317-70412F3F9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1550" y="434975"/>
            <a:ext cx="5418138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71500" indent="-5715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4000" b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vè về máy tính</a:t>
            </a:r>
            <a:endParaRPr lang="vi-VN" altLang="en-US" sz="4000" b="1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B41747A-0933-67A8-D3A8-536B31F3B11E}"/>
              </a:ext>
            </a:extLst>
          </p:cNvPr>
          <p:cNvSpPr txBox="1">
            <a:spLocks/>
          </p:cNvSpPr>
          <p:nvPr/>
        </p:nvSpPr>
        <p:spPr>
          <a:xfrm>
            <a:off x="1955800" y="1385888"/>
            <a:ext cx="3111500" cy="44481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vi-VN" sz="2400" dirty="0">
                <a:cs typeface="Arial" panose="020B0604020202020204" pitchFamily="34" charset="0"/>
              </a:rPr>
              <a:t>Ve vẻ vè ve	</a:t>
            </a: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vi-VN" sz="2400" dirty="0">
                <a:cs typeface="Arial" panose="020B0604020202020204" pitchFamily="34" charset="0"/>
              </a:rPr>
              <a:t>Nghe vè máy tính </a:t>
            </a: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vi-VN" sz="2400" dirty="0">
                <a:cs typeface="Arial" panose="020B0604020202020204" pitchFamily="34" charset="0"/>
              </a:rPr>
              <a:t>Hiển thị kết quả	</a:t>
            </a: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vi-VN" sz="2400" dirty="0">
                <a:cs typeface="Arial" panose="020B0604020202020204" pitchFamily="34" charset="0"/>
              </a:rPr>
              <a:t>Là chị màn hình</a:t>
            </a: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vi-VN" sz="2400" dirty="0">
              <a:cs typeface="Arial" panose="020B0604020202020204" pitchFamily="34" charset="0"/>
            </a:endParaRP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vi-VN" sz="2400" dirty="0">
                <a:cs typeface="Arial" panose="020B0604020202020204" pitchFamily="34" charset="0"/>
              </a:rPr>
              <a:t>Cái não thông minh </a:t>
            </a: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vi-VN" sz="2400" dirty="0">
                <a:cs typeface="Arial" panose="020B0604020202020204" pitchFamily="34" charset="0"/>
              </a:rPr>
              <a:t>Là anh thân máy</a:t>
            </a: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vi-VN" sz="2400" dirty="0">
                <a:cs typeface="Arial" panose="020B0604020202020204" pitchFamily="34" charset="0"/>
              </a:rPr>
              <a:t>Giơ tay điều khiển</a:t>
            </a: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vi-VN" sz="2400" dirty="0">
                <a:cs typeface="Arial" panose="020B0604020202020204" pitchFamily="34" charset="0"/>
              </a:rPr>
              <a:t>Là em chuột xinh</a:t>
            </a: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vi-VN" sz="2400" dirty="0">
              <a:cs typeface="Arial" panose="020B0604020202020204" pitchFamily="34" charset="0"/>
            </a:endParaRP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endParaRPr lang="vi-VN" sz="2400" dirty="0">
              <a:cs typeface="Arial" panose="020B0604020202020204" pitchFamily="34" charset="0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9639FB6A-64CE-A1A2-91AF-51B7F971C649}"/>
              </a:ext>
            </a:extLst>
          </p:cNvPr>
          <p:cNvSpPr txBox="1">
            <a:spLocks/>
          </p:cNvSpPr>
          <p:nvPr/>
        </p:nvSpPr>
        <p:spPr>
          <a:xfrm>
            <a:off x="7685088" y="1395413"/>
            <a:ext cx="3273425" cy="44513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Phát ra âm thanh </a:t>
            </a:r>
            <a:endParaRPr lang="vi-VN" sz="2400" dirty="0">
              <a:cs typeface="Arial" panose="020B0604020202020204" pitchFamily="34" charset="0"/>
            </a:endParaRP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Là anh loa đó</a:t>
            </a:r>
            <a:endParaRPr lang="vi-VN" sz="2400" dirty="0">
              <a:cs typeface="Arial" panose="020B0604020202020204" pitchFamily="34" charset="0"/>
            </a:endParaRP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vi-VN" sz="2400" dirty="0">
                <a:cs typeface="Arial" panose="020B0604020202020204" pitchFamily="34" charset="0"/>
              </a:rPr>
              <a:t>oạn thảo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vi-VN" sz="2400" dirty="0">
              <a:cs typeface="Arial" panose="020B0604020202020204" pitchFamily="34" charset="0"/>
            </a:endParaRP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Là </a:t>
            </a:r>
            <a:r>
              <a:rPr lang="vi-VN" sz="2400" dirty="0">
                <a:cs typeface="Arial" panose="020B0604020202020204" pitchFamily="34" charset="0"/>
              </a:rPr>
              <a:t>bàn phí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 - tôi</a:t>
            </a:r>
            <a:endParaRPr lang="vi-VN" sz="2400" dirty="0">
              <a:cs typeface="Arial" panose="020B0604020202020204" pitchFamily="34" charset="0"/>
            </a:endParaRP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vi-VN" sz="2400" dirty="0">
              <a:cs typeface="Arial" panose="020B0604020202020204" pitchFamily="34" charset="0"/>
            </a:endParaRP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vi-VN" sz="2400" dirty="0">
                <a:cs typeface="Arial" panose="020B0604020202020204" pitchFamily="34" charset="0"/>
              </a:rPr>
              <a:t>Gia đình chúng tớ </a:t>
            </a: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vi-VN" sz="2400" dirty="0">
                <a:cs typeface="Arial" panose="020B0604020202020204" pitchFamily="34" charset="0"/>
              </a:rPr>
              <a:t>Kết nối thông tin </a:t>
            </a: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vi-VN" sz="2400" dirty="0">
                <a:cs typeface="Arial" panose="020B0604020202020204" pitchFamily="34" charset="0"/>
              </a:rPr>
              <a:t>Cùng bạn học bài</a:t>
            </a: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vi-VN" sz="2400" dirty="0">
                <a:cs typeface="Arial" panose="020B0604020202020204" pitchFamily="34" charset="0"/>
              </a:rPr>
              <a:t>Tương lai tươi sáng.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endParaRPr lang="vi-VN" sz="2400" dirty="0">
              <a:cs typeface="Arial" panose="020B0604020202020204" pitchFamily="34" charset="0"/>
            </a:endParaRPr>
          </a:p>
        </p:txBody>
      </p:sp>
      <p:pic>
        <p:nvPicPr>
          <p:cNvPr id="4101" name="Picture 6">
            <a:extLst>
              <a:ext uri="{FF2B5EF4-FFF2-40B4-BE49-F238E27FC236}">
                <a16:creationId xmlns:a16="http://schemas.microsoft.com/office/drawing/2014/main" id="{C823F24F-50E0-BC0D-2E81-9EC4627624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663" y="2335213"/>
            <a:ext cx="3109912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A20EC25-87FA-A944-15EE-45CA197807B8}"/>
              </a:ext>
            </a:extLst>
          </p:cNvPr>
          <p:cNvSpPr txBox="1">
            <a:spLocks/>
          </p:cNvSpPr>
          <p:nvPr/>
        </p:nvSpPr>
        <p:spPr>
          <a:xfrm>
            <a:off x="2427426" y="5298891"/>
            <a:ext cx="1083637" cy="54852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dirty="0">
                <a:noFill/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endParaRPr lang="vi-VN" sz="2400" dirty="0">
              <a:noFill/>
              <a:cs typeface="Arial" panose="020B0604020202020204" pitchFamily="34" charset="0"/>
            </a:endParaRPr>
          </a:p>
        </p:txBody>
      </p:sp>
      <p:pic>
        <p:nvPicPr>
          <p:cNvPr id="4" name="4-nhạc-đọc-vè.mp3">
            <a:hlinkClick r:id="" action="ppaction://media"/>
            <a:extLst>
              <a:ext uri="{FF2B5EF4-FFF2-40B4-BE49-F238E27FC236}">
                <a16:creationId xmlns:a16="http://schemas.microsoft.com/office/drawing/2014/main" id="{4ED5A995-727A-B6E1-09A7-BC93EF857CC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0" y="5913438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7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AFDBCC25-88EE-9D04-3D0E-31752BE2F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1550" y="434975"/>
            <a:ext cx="5418138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71500" indent="-5715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4000" b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vè về máy tính</a:t>
            </a:r>
            <a:endParaRPr lang="vi-VN" altLang="en-US" sz="4000" b="1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79B98AD-992E-FB4E-E81F-5F04690465A3}"/>
              </a:ext>
            </a:extLst>
          </p:cNvPr>
          <p:cNvSpPr txBox="1">
            <a:spLocks/>
          </p:cNvSpPr>
          <p:nvPr/>
        </p:nvSpPr>
        <p:spPr>
          <a:xfrm>
            <a:off x="1495425" y="1354138"/>
            <a:ext cx="3111500" cy="44481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vi-VN" sz="2400" dirty="0">
                <a:cs typeface="Arial" panose="020B0604020202020204" pitchFamily="34" charset="0"/>
              </a:rPr>
              <a:t>Ve vẻ vè ve	</a:t>
            </a: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vi-VN" sz="2400" dirty="0">
                <a:cs typeface="Arial" panose="020B0604020202020204" pitchFamily="34" charset="0"/>
              </a:rPr>
              <a:t>Nghe vè máy tính </a:t>
            </a: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vi-VN" sz="2400" dirty="0">
                <a:cs typeface="Arial" panose="020B0604020202020204" pitchFamily="34" charset="0"/>
              </a:rPr>
              <a:t>Hiển thị kết quả	</a:t>
            </a: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vi-VN" sz="2400" dirty="0">
                <a:cs typeface="Arial" panose="020B0604020202020204" pitchFamily="34" charset="0"/>
              </a:rPr>
              <a:t>Là chị màn hình</a:t>
            </a: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vi-VN" sz="2400" dirty="0">
              <a:cs typeface="Arial" panose="020B0604020202020204" pitchFamily="34" charset="0"/>
            </a:endParaRP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vi-VN" sz="2400" dirty="0">
                <a:cs typeface="Arial" panose="020B0604020202020204" pitchFamily="34" charset="0"/>
              </a:rPr>
              <a:t>Cái não thông minh </a:t>
            </a: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vi-VN" sz="2400" dirty="0">
                <a:cs typeface="Arial" panose="020B0604020202020204" pitchFamily="34" charset="0"/>
              </a:rPr>
              <a:t>Là anh thân máy</a:t>
            </a: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vi-VN" sz="2400" dirty="0">
                <a:cs typeface="Arial" panose="020B0604020202020204" pitchFamily="34" charset="0"/>
              </a:rPr>
              <a:t>Giơ tay điều khiển</a:t>
            </a: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vi-VN" sz="2400" dirty="0">
                <a:cs typeface="Arial" panose="020B0604020202020204" pitchFamily="34" charset="0"/>
              </a:rPr>
              <a:t>Là em chuột xinh</a:t>
            </a: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vi-VN" sz="2400" dirty="0">
              <a:cs typeface="Arial" panose="020B0604020202020204" pitchFamily="34" charset="0"/>
            </a:endParaRP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endParaRPr lang="vi-VN" sz="2400" dirty="0">
              <a:cs typeface="Arial" panose="020B0604020202020204" pitchFamily="34" charset="0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77332CE-9AFF-60A2-AFC8-6BAFC2616653}"/>
              </a:ext>
            </a:extLst>
          </p:cNvPr>
          <p:cNvSpPr txBox="1">
            <a:spLocks/>
          </p:cNvSpPr>
          <p:nvPr/>
        </p:nvSpPr>
        <p:spPr>
          <a:xfrm>
            <a:off x="6577013" y="1419225"/>
            <a:ext cx="3273425" cy="44513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Phát ra âm thanh </a:t>
            </a:r>
            <a:endParaRPr lang="vi-VN" sz="2400" dirty="0">
              <a:cs typeface="Arial" panose="020B0604020202020204" pitchFamily="34" charset="0"/>
            </a:endParaRP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Là anh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loa đó</a:t>
            </a: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vi-VN" sz="2400" dirty="0">
                <a:cs typeface="Arial" panose="020B0604020202020204" pitchFamily="34" charset="0"/>
              </a:rPr>
              <a:t>oạn thảo </a:t>
            </a:r>
            <a:r>
              <a:rPr lang="en-US" sz="240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số</a:t>
            </a:r>
            <a:endParaRPr lang="vi-VN" sz="2400" dirty="0">
              <a:cs typeface="Arial" panose="020B0604020202020204" pitchFamily="34" charset="0"/>
            </a:endParaRP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Là </a:t>
            </a:r>
            <a:r>
              <a:rPr lang="vi-VN" sz="2400" dirty="0">
                <a:cs typeface="Arial" panose="020B0604020202020204" pitchFamily="34" charset="0"/>
              </a:rPr>
              <a:t>bàn phí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 - tôi</a:t>
            </a:r>
            <a:endParaRPr lang="vi-VN" sz="2400" dirty="0">
              <a:cs typeface="Arial" panose="020B0604020202020204" pitchFamily="34" charset="0"/>
            </a:endParaRP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vi-VN" sz="2400" dirty="0">
              <a:cs typeface="Arial" panose="020B0604020202020204" pitchFamily="34" charset="0"/>
            </a:endParaRP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vi-VN" sz="2400" dirty="0">
                <a:cs typeface="Arial" panose="020B0604020202020204" pitchFamily="34" charset="0"/>
              </a:rPr>
              <a:t>Gia đình chúng tớ </a:t>
            </a: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vi-VN" sz="2400" dirty="0">
                <a:cs typeface="Arial" panose="020B0604020202020204" pitchFamily="34" charset="0"/>
              </a:rPr>
              <a:t>Kết nối thông tin </a:t>
            </a: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vi-VN" sz="2400" dirty="0">
                <a:cs typeface="Arial" panose="020B0604020202020204" pitchFamily="34" charset="0"/>
              </a:rPr>
              <a:t>Cùng bạn học bài</a:t>
            </a: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vi-VN" sz="2400" dirty="0">
                <a:cs typeface="Arial" panose="020B0604020202020204" pitchFamily="34" charset="0"/>
              </a:rPr>
              <a:t>Tương lai tươi sáng.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endParaRPr lang="vi-VN" sz="2400" dirty="0">
              <a:cs typeface="Arial" panose="020B0604020202020204" pitchFamily="34" charset="0"/>
            </a:endParaRPr>
          </a:p>
        </p:txBody>
      </p:sp>
      <p:pic>
        <p:nvPicPr>
          <p:cNvPr id="5125" name="Picture 6">
            <a:extLst>
              <a:ext uri="{FF2B5EF4-FFF2-40B4-BE49-F238E27FC236}">
                <a16:creationId xmlns:a16="http://schemas.microsoft.com/office/drawing/2014/main" id="{F4DABDD8-F423-B960-1777-93E4040F01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88" y="257175"/>
            <a:ext cx="18288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B0FAC5-9972-840D-AB59-C410729E27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6" r="75864"/>
          <a:stretch>
            <a:fillRect/>
          </a:stretch>
        </p:blipFill>
        <p:spPr bwMode="auto">
          <a:xfrm>
            <a:off x="4498975" y="3068638"/>
            <a:ext cx="1042988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D27263-AFF6-64C9-5A9B-469B64557A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9" t="12386" r="22707" b="24010"/>
          <a:stretch>
            <a:fillRect/>
          </a:stretch>
        </p:blipFill>
        <p:spPr bwMode="auto">
          <a:xfrm>
            <a:off x="4392613" y="1524000"/>
            <a:ext cx="1417637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6BE98C2-FE8E-3F1E-6EEB-81DA232389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84" t="12386" r="-6281" b="23080"/>
          <a:stretch>
            <a:fillRect/>
          </a:stretch>
        </p:blipFill>
        <p:spPr bwMode="auto">
          <a:xfrm>
            <a:off x="9061450" y="833438"/>
            <a:ext cx="1958975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32E817-83BF-9F8F-342B-9644818452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9" t="79247" r="22707" b="2171"/>
          <a:stretch>
            <a:fillRect/>
          </a:stretch>
        </p:blipFill>
        <p:spPr bwMode="auto">
          <a:xfrm>
            <a:off x="8634413" y="3302000"/>
            <a:ext cx="3367087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E68AEB3-0BA6-28AD-0DBA-640213BA29D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74" t="61864" r="9856" b="7819"/>
          <a:stretch>
            <a:fillRect/>
          </a:stretch>
        </p:blipFill>
        <p:spPr bwMode="auto">
          <a:xfrm>
            <a:off x="3889375" y="4673600"/>
            <a:ext cx="2082800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6809C39-8F55-EA0E-7E82-7F521D20BA0B}"/>
              </a:ext>
            </a:extLst>
          </p:cNvPr>
          <p:cNvSpPr txBox="1">
            <a:spLocks/>
          </p:cNvSpPr>
          <p:nvPr/>
        </p:nvSpPr>
        <p:spPr>
          <a:xfrm>
            <a:off x="2427426" y="5298891"/>
            <a:ext cx="1083637" cy="54852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dirty="0">
                <a:noFill/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endParaRPr lang="vi-VN" sz="2400" dirty="0">
              <a:noFill/>
              <a:cs typeface="Arial" panose="020B0604020202020204" pitchFamily="34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A382583-EE5C-3D65-F86D-014A8A9F7F9A}"/>
              </a:ext>
            </a:extLst>
          </p:cNvPr>
          <p:cNvSpPr txBox="1">
            <a:spLocks/>
          </p:cNvSpPr>
          <p:nvPr/>
        </p:nvSpPr>
        <p:spPr>
          <a:xfrm>
            <a:off x="2393823" y="2824277"/>
            <a:ext cx="1686468" cy="54852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màn hình</a:t>
            </a:r>
            <a:endParaRPr lang="vi-VN" sz="2400" dirty="0"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B72C8A8-63EA-2058-F58C-17155832D765}"/>
              </a:ext>
            </a:extLst>
          </p:cNvPr>
          <p:cNvSpPr txBox="1">
            <a:spLocks/>
          </p:cNvSpPr>
          <p:nvPr/>
        </p:nvSpPr>
        <p:spPr>
          <a:xfrm>
            <a:off x="2510326" y="4305623"/>
            <a:ext cx="1686468" cy="54852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thân máy</a:t>
            </a:r>
            <a:endParaRPr lang="vi-VN" sz="2400" dirty="0"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CFC0C9F-B847-CC2F-EB63-C74934610D88}"/>
              </a:ext>
            </a:extLst>
          </p:cNvPr>
          <p:cNvSpPr txBox="1">
            <a:spLocks/>
          </p:cNvSpPr>
          <p:nvPr/>
        </p:nvSpPr>
        <p:spPr>
          <a:xfrm>
            <a:off x="2425315" y="5289197"/>
            <a:ext cx="1686468" cy="54852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endParaRPr lang="vi-VN" sz="2400" dirty="0"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8FDF0E5-910A-6660-D56C-E7389C7D42B6}"/>
              </a:ext>
            </a:extLst>
          </p:cNvPr>
          <p:cNvSpPr txBox="1">
            <a:spLocks/>
          </p:cNvSpPr>
          <p:nvPr/>
        </p:nvSpPr>
        <p:spPr>
          <a:xfrm>
            <a:off x="7003013" y="2892160"/>
            <a:ext cx="1686468" cy="54852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bàn phím</a:t>
            </a:r>
            <a:endParaRPr lang="vi-VN" sz="2400" dirty="0"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197FF1D-59D3-E365-368B-E77509001EDA}"/>
              </a:ext>
            </a:extLst>
          </p:cNvPr>
          <p:cNvSpPr txBox="1">
            <a:spLocks/>
          </p:cNvSpPr>
          <p:nvPr/>
        </p:nvSpPr>
        <p:spPr>
          <a:xfrm>
            <a:off x="7598954" y="1911213"/>
            <a:ext cx="1035612" cy="54852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loa</a:t>
            </a:r>
            <a:endParaRPr lang="vi-VN" sz="2400" dirty="0"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cs typeface="Arial" panose="020B0604020202020204" pitchFamily="34" charset="0"/>
            </a:endParaRPr>
          </a:p>
        </p:txBody>
      </p:sp>
      <p:grpSp>
        <p:nvGrpSpPr>
          <p:cNvPr id="5137" name="Group 1">
            <a:extLst>
              <a:ext uri="{FF2B5EF4-FFF2-40B4-BE49-F238E27FC236}">
                <a16:creationId xmlns:a16="http://schemas.microsoft.com/office/drawing/2014/main" id="{3E941BAE-5BBE-EA44-45AB-1FFF28ACA81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2538413" cy="1312863"/>
            <a:chOff x="0" y="0"/>
            <a:chExt cx="2538413" cy="1312863"/>
          </a:xfrm>
        </p:grpSpPr>
        <p:pic>
          <p:nvPicPr>
            <p:cNvPr id="5138" name="Picture 5">
              <a:extLst>
                <a:ext uri="{FF2B5EF4-FFF2-40B4-BE49-F238E27FC236}">
                  <a16:creationId xmlns:a16="http://schemas.microsoft.com/office/drawing/2014/main" id="{256AB0C0-BEB6-2D92-30F6-8BB0577252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162175" cy="1312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9" name="Rectangle 19">
              <a:extLst>
                <a:ext uri="{FF2B5EF4-FFF2-40B4-BE49-F238E27FC236}">
                  <a16:creationId xmlns:a16="http://schemas.microsoft.com/office/drawing/2014/main" id="{CB561191-F55D-8BAA-B581-6E6C9D7267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800" y="369888"/>
              <a:ext cx="1979613" cy="496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3429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3429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3429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3429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3429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3429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3429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3429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3429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0998D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MỞ ĐẦU</a:t>
              </a:r>
              <a:endParaRPr lang="vi-VN" altLang="en-US" sz="2000" b="1">
                <a:solidFill>
                  <a:srgbClr val="0998D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6C80A5A-72BA-45B9-A254-2A8D09624ECF}"/>
              </a:ext>
            </a:extLst>
          </p:cNvPr>
          <p:cNvSpPr txBox="1"/>
          <p:nvPr/>
        </p:nvSpPr>
        <p:spPr>
          <a:xfrm>
            <a:off x="1080402" y="218767"/>
            <a:ext cx="19720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 1</a:t>
            </a:r>
            <a:endParaRPr lang="vi-VN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893749" y="426442"/>
            <a:ext cx="6888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MÁY TÍNH VÀ EM</a:t>
            </a:r>
            <a:endParaRPr lang="vi-VN" sz="3600" b="1" dirty="0">
              <a:ln>
                <a:solidFill>
                  <a:schemeClr val="bg1"/>
                </a:solidFill>
              </a:ln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052491" y="2335467"/>
            <a:ext cx="5678157" cy="156966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000" b="1" dirty="0">
                <a:ln w="28575">
                  <a:solidFill>
                    <a:schemeClr val="bg1"/>
                  </a:solidFill>
                </a:ln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</a:t>
            </a:r>
            <a:r>
              <a:rPr lang="en-US" sz="4000" b="1" dirty="0">
                <a:ln w="28575">
                  <a:solidFill>
                    <a:schemeClr val="bg1"/>
                  </a:solidFill>
                </a:ln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endParaRPr lang="vi-VN" sz="4000" b="1" dirty="0">
              <a:ln w="28575">
                <a:solidFill>
                  <a:schemeClr val="bg1"/>
                </a:solidFill>
              </a:ln>
              <a:solidFill>
                <a:srgbClr val="3333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4000" b="1" dirty="0">
                <a:ln w="28575">
                  <a:solidFill>
                    <a:schemeClr val="bg1"/>
                  </a:solidFill>
                </a:ln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BÀN PHÍM MÁY TÍNH</a:t>
            </a:r>
            <a:endParaRPr lang="vi-VN" sz="4000" b="1" dirty="0">
              <a:ln w="28575">
                <a:solidFill>
                  <a:schemeClr val="bg1"/>
                </a:solidFill>
              </a:ln>
              <a:solidFill>
                <a:srgbClr val="3333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2068" y="6537279"/>
            <a:ext cx="1751108" cy="2290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943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0180" y="381737"/>
            <a:ext cx="3582456" cy="69135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2053"/>
          <a:stretch/>
        </p:blipFill>
        <p:spPr>
          <a:xfrm>
            <a:off x="1102300" y="2112558"/>
            <a:ext cx="9812110" cy="41115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91118" y="6076153"/>
            <a:ext cx="53976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10.1. </a:t>
            </a:r>
            <a:r>
              <a:rPr lang="en-US" sz="2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</a:t>
            </a:r>
            <a:r>
              <a:rPr lang="en-US" sz="2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vực</a:t>
            </a:r>
            <a:r>
              <a:rPr lang="en-US" sz="2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cụm</a:t>
            </a:r>
            <a:r>
              <a:rPr lang="en-US" sz="2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2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endParaRPr lang="en-US" sz="20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45463" y="1189491"/>
            <a:ext cx="10576961" cy="896173"/>
            <a:chOff x="745463" y="1189491"/>
            <a:chExt cx="10576961" cy="89617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42076" y="1189491"/>
              <a:ext cx="652672" cy="643980"/>
            </a:xfrm>
            <a:prstGeom prst="rect">
              <a:avLst/>
            </a:prstGeom>
          </p:spPr>
        </p:pic>
        <p:sp>
          <p:nvSpPr>
            <p:cNvPr id="12" name="Rounded Rectangle 11"/>
            <p:cNvSpPr/>
            <p:nvPr/>
          </p:nvSpPr>
          <p:spPr>
            <a:xfrm>
              <a:off x="745463" y="1189491"/>
              <a:ext cx="10576961" cy="896173"/>
            </a:xfrm>
            <a:prstGeom prst="round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1311864" y="1235199"/>
            <a:ext cx="9914155" cy="864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8275" algn="just">
              <a:lnSpc>
                <a:spcPct val="114000"/>
              </a:lnSpc>
            </a:pPr>
            <a:r>
              <a:rPr lang="en-US" sz="22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10.1 </a:t>
            </a:r>
            <a:r>
              <a:rPr lang="en-US" sz="22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</a:t>
            </a:r>
            <a:r>
              <a: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vực</a:t>
            </a:r>
            <a:r>
              <a: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cụm</a:t>
            </a:r>
            <a:r>
              <a: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205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136717" y="1143428"/>
            <a:ext cx="9400525" cy="4366387"/>
            <a:chOff x="1218733" y="1855695"/>
            <a:chExt cx="9321246" cy="369654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18733" y="1855695"/>
              <a:ext cx="9321246" cy="369654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51058" y="3778624"/>
              <a:ext cx="1160930" cy="309282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76AD8864-7DB4-8EDA-C7EF-E59C070472B9}"/>
              </a:ext>
            </a:extLst>
          </p:cNvPr>
          <p:cNvSpPr/>
          <p:nvPr/>
        </p:nvSpPr>
        <p:spPr>
          <a:xfrm>
            <a:off x="1407989" y="1873332"/>
            <a:ext cx="7055879" cy="4827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F85150-A6A4-4ACF-652C-957922FDD6D1}"/>
              </a:ext>
            </a:extLst>
          </p:cNvPr>
          <p:cNvSpPr/>
          <p:nvPr/>
        </p:nvSpPr>
        <p:spPr>
          <a:xfrm>
            <a:off x="1407989" y="2475911"/>
            <a:ext cx="5767755" cy="24151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D6333F-0776-797B-F4F9-CEEC24807EEE}"/>
              </a:ext>
            </a:extLst>
          </p:cNvPr>
          <p:cNvSpPr/>
          <p:nvPr/>
        </p:nvSpPr>
        <p:spPr>
          <a:xfrm>
            <a:off x="7321199" y="3802387"/>
            <a:ext cx="1122841" cy="9450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574EF5-7495-7BA3-F514-02D6BD29A575}"/>
              </a:ext>
            </a:extLst>
          </p:cNvPr>
          <p:cNvSpPr/>
          <p:nvPr/>
        </p:nvSpPr>
        <p:spPr>
          <a:xfrm flipV="1">
            <a:off x="8589495" y="2475911"/>
            <a:ext cx="1497040" cy="22012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DB7BB1-A55E-B98E-69F2-B7DAEFF6A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0234" y="562007"/>
            <a:ext cx="3163228" cy="461962"/>
          </a:xfrm>
          <a:prstGeom prst="rect">
            <a:avLst/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Cụm phím chức năng</a:t>
            </a:r>
          </a:p>
        </p:txBody>
      </p:sp>
      <p:cxnSp>
        <p:nvCxnSpPr>
          <p:cNvPr id="11" name="Elbow Connector 25">
            <a:extLst>
              <a:ext uri="{FF2B5EF4-FFF2-40B4-BE49-F238E27FC236}">
                <a16:creationId xmlns:a16="http://schemas.microsoft.com/office/drawing/2014/main" id="{0DF6D6EE-8EEE-A626-5FB2-A7B3484DA072}"/>
              </a:ext>
            </a:extLst>
          </p:cNvPr>
          <p:cNvCxnSpPr>
            <a:cxnSpLocks/>
            <a:stCxn id="5" idx="2"/>
          </p:cNvCxnSpPr>
          <p:nvPr/>
        </p:nvCxnSpPr>
        <p:spPr>
          <a:xfrm rot="16200000" flipH="1">
            <a:off x="3440002" y="1275815"/>
            <a:ext cx="892572" cy="388880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F57F865-F3A3-5152-9357-0F6A70A3D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7921" y="5865627"/>
            <a:ext cx="4114482" cy="461665"/>
          </a:xfrm>
          <a:prstGeom prst="rect">
            <a:avLst/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Khu vực chính của bàn phím</a:t>
            </a:r>
          </a:p>
        </p:txBody>
      </p:sp>
      <p:cxnSp>
        <p:nvCxnSpPr>
          <p:cNvPr id="13" name="Elbow Connector 27">
            <a:extLst>
              <a:ext uri="{FF2B5EF4-FFF2-40B4-BE49-F238E27FC236}">
                <a16:creationId xmlns:a16="http://schemas.microsoft.com/office/drawing/2014/main" id="{BD55F938-E232-04BA-9206-E8B3C6E00AA0}"/>
              </a:ext>
            </a:extLst>
          </p:cNvPr>
          <p:cNvCxnSpPr>
            <a:cxnSpLocks/>
            <a:stCxn id="12" idx="0"/>
          </p:cNvCxnSpPr>
          <p:nvPr/>
        </p:nvCxnSpPr>
        <p:spPr>
          <a:xfrm rot="5400000" flipH="1" flipV="1">
            <a:off x="3262491" y="5139662"/>
            <a:ext cx="978636" cy="473294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B647F23-C1B5-DEE7-0FC9-59BD02EAF7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5744" y="5808360"/>
            <a:ext cx="3516312" cy="461665"/>
          </a:xfrm>
          <a:prstGeom prst="rect">
            <a:avLst/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Cụm phím di chuyển</a:t>
            </a:r>
          </a:p>
        </p:txBody>
      </p:sp>
      <p:cxnSp>
        <p:nvCxnSpPr>
          <p:cNvPr id="15" name="Elbow Connector 31">
            <a:extLst>
              <a:ext uri="{FF2B5EF4-FFF2-40B4-BE49-F238E27FC236}">
                <a16:creationId xmlns:a16="http://schemas.microsoft.com/office/drawing/2014/main" id="{CF9ABA1A-AB96-A6E8-D7D8-37453C71E4D4}"/>
              </a:ext>
            </a:extLst>
          </p:cNvPr>
          <p:cNvCxnSpPr>
            <a:cxnSpLocks/>
            <a:stCxn id="14" idx="0"/>
          </p:cNvCxnSpPr>
          <p:nvPr/>
        </p:nvCxnSpPr>
        <p:spPr>
          <a:xfrm rot="16200000" flipV="1">
            <a:off x="7871505" y="4745964"/>
            <a:ext cx="1063194" cy="1061597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DB2BA8A-9F2D-BB0D-6B1D-282915185B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9802" y="765206"/>
            <a:ext cx="2430462" cy="460375"/>
          </a:xfrm>
          <a:prstGeom prst="rect">
            <a:avLst/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Cụm phím số</a:t>
            </a:r>
          </a:p>
        </p:txBody>
      </p:sp>
      <p:cxnSp>
        <p:nvCxnSpPr>
          <p:cNvPr id="17" name="Elbow Connector 29">
            <a:extLst>
              <a:ext uri="{FF2B5EF4-FFF2-40B4-BE49-F238E27FC236}">
                <a16:creationId xmlns:a16="http://schemas.microsoft.com/office/drawing/2014/main" id="{7A5E5EBA-3284-93CA-209D-597B0D43D6F2}"/>
              </a:ext>
            </a:extLst>
          </p:cNvPr>
          <p:cNvCxnSpPr>
            <a:cxnSpLocks/>
          </p:cNvCxnSpPr>
          <p:nvPr/>
        </p:nvCxnSpPr>
        <p:spPr>
          <a:xfrm rot="5400000">
            <a:off x="8574240" y="1844397"/>
            <a:ext cx="1256681" cy="12700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84676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5" grpId="0" animBg="1"/>
      <p:bldP spid="12" grpId="0" animBg="1"/>
      <p:bldP spid="14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>
            <a:extLst>
              <a:ext uri="{FF2B5EF4-FFF2-40B4-BE49-F238E27FC236}">
                <a16:creationId xmlns:a16="http://schemas.microsoft.com/office/drawing/2014/main" id="{0343588D-BF06-2AE7-B71C-B7CF6C6BC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561"/>
            <a:ext cx="6505575" cy="498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7" name="Group 10246">
            <a:extLst>
              <a:ext uri="{FF2B5EF4-FFF2-40B4-BE49-F238E27FC236}">
                <a16:creationId xmlns:a16="http://schemas.microsoft.com/office/drawing/2014/main" id="{4489416D-C1BB-3C30-7A6D-D2F06101147A}"/>
              </a:ext>
            </a:extLst>
          </p:cNvPr>
          <p:cNvGrpSpPr/>
          <p:nvPr/>
        </p:nvGrpSpPr>
        <p:grpSpPr>
          <a:xfrm>
            <a:off x="662452" y="2440639"/>
            <a:ext cx="5179548" cy="1643998"/>
            <a:chOff x="662452" y="2440639"/>
            <a:chExt cx="5179548" cy="1643998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A1D1543-3B28-12A3-BB67-EE084E5E7A86}"/>
                </a:ext>
              </a:extLst>
            </p:cNvPr>
            <p:cNvCxnSpPr/>
            <p:nvPr/>
          </p:nvCxnSpPr>
          <p:spPr>
            <a:xfrm>
              <a:off x="662452" y="2440639"/>
              <a:ext cx="0" cy="164399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81794A1-DF4E-A976-4EEF-CB65791803DA}"/>
                </a:ext>
              </a:extLst>
            </p:cNvPr>
            <p:cNvCxnSpPr/>
            <p:nvPr/>
          </p:nvCxnSpPr>
          <p:spPr>
            <a:xfrm>
              <a:off x="662452" y="4084637"/>
              <a:ext cx="394129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8E78687-F792-8554-8A47-6D77BE5096D8}"/>
                </a:ext>
              </a:extLst>
            </p:cNvPr>
            <p:cNvCxnSpPr/>
            <p:nvPr/>
          </p:nvCxnSpPr>
          <p:spPr>
            <a:xfrm flipV="1">
              <a:off x="4603750" y="3714750"/>
              <a:ext cx="0" cy="3698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4D96604-865C-9D0C-8C9C-AF00A92385B8}"/>
                </a:ext>
              </a:extLst>
            </p:cNvPr>
            <p:cNvCxnSpPr/>
            <p:nvPr/>
          </p:nvCxnSpPr>
          <p:spPr>
            <a:xfrm>
              <a:off x="4603750" y="3714750"/>
              <a:ext cx="123825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41" name="Straight Connector 10240">
              <a:extLst>
                <a:ext uri="{FF2B5EF4-FFF2-40B4-BE49-F238E27FC236}">
                  <a16:creationId xmlns:a16="http://schemas.microsoft.com/office/drawing/2014/main" id="{0F345C16-A977-D3D2-9527-C3F89E329B1A}"/>
                </a:ext>
              </a:extLst>
            </p:cNvPr>
            <p:cNvCxnSpPr/>
            <p:nvPr/>
          </p:nvCxnSpPr>
          <p:spPr>
            <a:xfrm flipV="1">
              <a:off x="5842000" y="2440639"/>
              <a:ext cx="0" cy="127411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46" name="Straight Connector 10245">
              <a:extLst>
                <a:ext uri="{FF2B5EF4-FFF2-40B4-BE49-F238E27FC236}">
                  <a16:creationId xmlns:a16="http://schemas.microsoft.com/office/drawing/2014/main" id="{7FD55C00-4076-2C52-DF3C-1BCDCAAC566E}"/>
                </a:ext>
              </a:extLst>
            </p:cNvPr>
            <p:cNvCxnSpPr/>
            <p:nvPr/>
          </p:nvCxnSpPr>
          <p:spPr>
            <a:xfrm>
              <a:off x="662452" y="2440639"/>
              <a:ext cx="517954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7F8707D-D7DB-0C02-66EB-5B312CE6F541}"/>
              </a:ext>
            </a:extLst>
          </p:cNvPr>
          <p:cNvSpPr/>
          <p:nvPr/>
        </p:nvSpPr>
        <p:spPr>
          <a:xfrm>
            <a:off x="190500" y="266700"/>
            <a:ext cx="11823700" cy="6477000"/>
          </a:xfrm>
          <a:prstGeom prst="roundRect">
            <a:avLst>
              <a:gd name="adj" fmla="val 8432"/>
            </a:avLst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10244" name="TextBox 4">
            <a:extLst>
              <a:ext uri="{FF2B5EF4-FFF2-40B4-BE49-F238E27FC236}">
                <a16:creationId xmlns:a16="http://schemas.microsoft.com/office/drawing/2014/main" id="{29510144-67EE-03E4-C056-DEEE01372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50" y="3714750"/>
            <a:ext cx="1238250" cy="3698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266E311C-3F13-D0B7-AEA7-E1B66879E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452" y="2179029"/>
            <a:ext cx="5179546" cy="242409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1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B2C013-D4B1-03BA-A2F0-D28141D803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8769" y="5646704"/>
            <a:ext cx="2878577" cy="400110"/>
          </a:xfrm>
          <a:prstGeom prst="rect">
            <a:avLst/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Cụm phím di chuyển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C5C1A7-E8BD-7B83-F8A4-29C667C466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316" y="6082473"/>
            <a:ext cx="2580835" cy="400110"/>
          </a:xfrm>
          <a:prstGeom prst="rect">
            <a:avLst/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Cụm phím chức năng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CC2E8F8-AB21-E5F5-6D5C-5C8898516DA7}"/>
              </a:ext>
            </a:extLst>
          </p:cNvPr>
          <p:cNvGrpSpPr/>
          <p:nvPr/>
        </p:nvGrpSpPr>
        <p:grpSpPr>
          <a:xfrm>
            <a:off x="351692" y="2293034"/>
            <a:ext cx="1308296" cy="3789439"/>
            <a:chOff x="351692" y="2293034"/>
            <a:chExt cx="1308296" cy="3789439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9C63EFF-60BA-670C-D16F-1D504BB78E35}"/>
                </a:ext>
              </a:extLst>
            </p:cNvPr>
            <p:cNvCxnSpPr>
              <a:stCxn id="4" idx="1"/>
            </p:cNvCxnSpPr>
            <p:nvPr/>
          </p:nvCxnSpPr>
          <p:spPr>
            <a:xfrm flipH="1" flipV="1">
              <a:off x="351692" y="2293034"/>
              <a:ext cx="310760" cy="7200"/>
            </a:xfrm>
            <a:prstGeom prst="line">
              <a:avLst/>
            </a:prstGeom>
            <a:ln w="28575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DFA4005-D1BA-FF91-0540-083E70F08E65}"/>
                </a:ext>
              </a:extLst>
            </p:cNvPr>
            <p:cNvCxnSpPr>
              <a:cxnSpLocks/>
            </p:cNvCxnSpPr>
            <p:nvPr/>
          </p:nvCxnSpPr>
          <p:spPr>
            <a:xfrm>
              <a:off x="365760" y="2309834"/>
              <a:ext cx="0" cy="3372529"/>
            </a:xfrm>
            <a:prstGeom prst="line">
              <a:avLst/>
            </a:prstGeom>
            <a:ln w="28575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57D3952-E003-8865-6514-A2B979D2ECA4}"/>
                </a:ext>
              </a:extLst>
            </p:cNvPr>
            <p:cNvCxnSpPr/>
            <p:nvPr/>
          </p:nvCxnSpPr>
          <p:spPr>
            <a:xfrm>
              <a:off x="351692" y="5682363"/>
              <a:ext cx="1308296" cy="0"/>
            </a:xfrm>
            <a:prstGeom prst="line">
              <a:avLst/>
            </a:prstGeom>
            <a:ln w="28575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6F78CC92-5D05-35EB-0F78-A5993351CF97}"/>
                </a:ext>
              </a:extLst>
            </p:cNvPr>
            <p:cNvCxnSpPr>
              <a:cxnSpLocks/>
            </p:cNvCxnSpPr>
            <p:nvPr/>
          </p:nvCxnSpPr>
          <p:spPr>
            <a:xfrm>
              <a:off x="1659988" y="5682363"/>
              <a:ext cx="0" cy="400110"/>
            </a:xfrm>
            <a:prstGeom prst="straightConnector1">
              <a:avLst/>
            </a:prstGeom>
            <a:ln w="28575">
              <a:solidFill>
                <a:srgbClr val="008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54" name="Group 10253">
            <a:extLst>
              <a:ext uri="{FF2B5EF4-FFF2-40B4-BE49-F238E27FC236}">
                <a16:creationId xmlns:a16="http://schemas.microsoft.com/office/drawing/2014/main" id="{56DBA156-E406-B3C8-5669-B0ADB7E4B74F}"/>
              </a:ext>
            </a:extLst>
          </p:cNvPr>
          <p:cNvGrpSpPr/>
          <p:nvPr/>
        </p:nvGrpSpPr>
        <p:grpSpPr>
          <a:xfrm>
            <a:off x="5190963" y="4084637"/>
            <a:ext cx="2227095" cy="1562067"/>
            <a:chOff x="5190963" y="4084637"/>
            <a:chExt cx="2227095" cy="1562067"/>
          </a:xfrm>
        </p:grpSpPr>
        <p:cxnSp>
          <p:nvCxnSpPr>
            <p:cNvPr id="8" name="Connector: Elbow 7">
              <a:extLst>
                <a:ext uri="{FF2B5EF4-FFF2-40B4-BE49-F238E27FC236}">
                  <a16:creationId xmlns:a16="http://schemas.microsoft.com/office/drawing/2014/main" id="{CEABEA7C-C76D-E184-0B22-5E05C1299D1C}"/>
                </a:ext>
              </a:extLst>
            </p:cNvPr>
            <p:cNvCxnSpPr>
              <a:cxnSpLocks/>
              <a:endCxn id="5" idx="0"/>
            </p:cNvCxnSpPr>
            <p:nvPr/>
          </p:nvCxnSpPr>
          <p:spPr>
            <a:xfrm>
              <a:off x="5190963" y="4847611"/>
              <a:ext cx="2227095" cy="799093"/>
            </a:xfrm>
            <a:prstGeom prst="bentConnector2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50" name="Straight Connector 10249">
              <a:extLst>
                <a:ext uri="{FF2B5EF4-FFF2-40B4-BE49-F238E27FC236}">
                  <a16:creationId xmlns:a16="http://schemas.microsoft.com/office/drawing/2014/main" id="{B0D6E6FD-5167-BA44-D1CD-E86F93BA5B95}"/>
                </a:ext>
              </a:extLst>
            </p:cNvPr>
            <p:cNvCxnSpPr/>
            <p:nvPr/>
          </p:nvCxnSpPr>
          <p:spPr>
            <a:xfrm flipV="1">
              <a:off x="5205030" y="4084637"/>
              <a:ext cx="0" cy="775721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55" name="TextBox 10254">
            <a:extLst>
              <a:ext uri="{FF2B5EF4-FFF2-40B4-BE49-F238E27FC236}">
                <a16:creationId xmlns:a16="http://schemas.microsoft.com/office/drawing/2014/main" id="{1262EFC1-22FB-4ECC-97FC-CDD037177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8044" y="6174616"/>
            <a:ext cx="3360896" cy="400110"/>
          </a:xfrm>
          <a:prstGeom prst="rect">
            <a:avLst/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Khu vực chính của bàn phím</a:t>
            </a:r>
          </a:p>
        </p:txBody>
      </p:sp>
      <p:cxnSp>
        <p:nvCxnSpPr>
          <p:cNvPr id="10257" name="Straight Connector 10256">
            <a:extLst>
              <a:ext uri="{FF2B5EF4-FFF2-40B4-BE49-F238E27FC236}">
                <a16:creationId xmlns:a16="http://schemas.microsoft.com/office/drawing/2014/main" id="{917058F1-41BC-790D-AF66-51CDB02ED5E3}"/>
              </a:ext>
            </a:extLst>
          </p:cNvPr>
          <p:cNvCxnSpPr>
            <a:cxnSpLocks/>
          </p:cNvCxnSpPr>
          <p:nvPr/>
        </p:nvCxnSpPr>
        <p:spPr>
          <a:xfrm>
            <a:off x="3953022" y="4065059"/>
            <a:ext cx="0" cy="2109557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420D20D9-90AB-7118-57A9-B6EFF8B1D22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53"/>
          <a:stretch/>
        </p:blipFill>
        <p:spPr>
          <a:xfrm>
            <a:off x="5950639" y="1633343"/>
            <a:ext cx="6050861" cy="304529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  <p:bldP spid="4" grpId="0" animBg="1"/>
      <p:bldP spid="5" grpId="0" animBg="1"/>
      <p:bldP spid="10" grpId="0" animBg="1"/>
      <p:bldP spid="1025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>
            <a:extLst>
              <a:ext uri="{FF2B5EF4-FFF2-40B4-BE49-F238E27FC236}">
                <a16:creationId xmlns:a16="http://schemas.microsoft.com/office/drawing/2014/main" id="{92E4D419-587C-59C3-F7A7-AE9A2A0F784E}"/>
              </a:ext>
            </a:extLst>
          </p:cNvPr>
          <p:cNvGrpSpPr>
            <a:grpSpLocks/>
          </p:cNvGrpSpPr>
          <p:nvPr/>
        </p:nvGrpSpPr>
        <p:grpSpPr bwMode="auto">
          <a:xfrm>
            <a:off x="585788" y="1184970"/>
            <a:ext cx="10812374" cy="1077218"/>
            <a:chOff x="736202" y="3231542"/>
            <a:chExt cx="10338668" cy="1080981"/>
          </a:xfrm>
        </p:grpSpPr>
        <p:sp>
          <p:nvSpPr>
            <p:cNvPr id="6169" name="TextBox 10">
              <a:extLst>
                <a:ext uri="{FF2B5EF4-FFF2-40B4-BE49-F238E27FC236}">
                  <a16:creationId xmlns:a16="http://schemas.microsoft.com/office/drawing/2014/main" id="{EFFE5945-09CE-EA35-B933-145EC928D0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9801" y="3231542"/>
              <a:ext cx="9865069" cy="1080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Sử dụng bàn phím, em làm được những việc gì dưới đây?</a:t>
              </a:r>
            </a:p>
          </p:txBody>
        </p:sp>
        <p:pic>
          <p:nvPicPr>
            <p:cNvPr id="6170" name="Picture 6">
              <a:extLst>
                <a:ext uri="{FF2B5EF4-FFF2-40B4-BE49-F238E27FC236}">
                  <a16:creationId xmlns:a16="http://schemas.microsoft.com/office/drawing/2014/main" id="{67BE191A-941D-00AD-D5A6-B0635B20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202" y="3423244"/>
              <a:ext cx="563562" cy="511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C0521D1E-9C3F-867F-07CA-4289C39D4E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0126260"/>
              </p:ext>
            </p:extLst>
          </p:nvPr>
        </p:nvGraphicFramePr>
        <p:xfrm>
          <a:off x="1925638" y="2340378"/>
          <a:ext cx="8101012" cy="2635250"/>
        </p:xfrm>
        <a:graphic>
          <a:graphicData uri="http://schemas.openxmlformats.org/drawingml/2006/table">
            <a:tbl>
              <a:tblPr/>
              <a:tblGrid>
                <a:gridCol w="403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2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46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Gõ chữ</a:t>
                      </a:r>
                    </a:p>
                  </a:txBody>
                  <a:tcPr marL="6351" marR="6351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Gõ các kí hiệu</a:t>
                      </a:r>
                    </a:p>
                  </a:txBody>
                  <a:tcPr marL="6351" marR="6351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46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Gõ số</a:t>
                      </a:r>
                    </a:p>
                  </a:txBody>
                  <a:tcPr marL="6351" marR="6351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Nghe nhạc</a:t>
                      </a:r>
                    </a:p>
                  </a:txBody>
                  <a:tcPr marL="6351" marR="6351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60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Nhìn màn hình</a:t>
                      </a:r>
                    </a:p>
                  </a:txBody>
                  <a:tcPr marL="6351" marR="6351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Xem thông tin</a:t>
                      </a:r>
                    </a:p>
                  </a:txBody>
                  <a:tcPr marL="6351" marR="6351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2" name="Rectangle 31">
            <a:extLst>
              <a:ext uri="{FF2B5EF4-FFF2-40B4-BE49-F238E27FC236}">
                <a16:creationId xmlns:a16="http://schemas.microsoft.com/office/drawing/2014/main" id="{38A22DBD-383C-1534-52AC-6D5D263ADEE8}"/>
              </a:ext>
            </a:extLst>
          </p:cNvPr>
          <p:cNvSpPr/>
          <p:nvPr/>
        </p:nvSpPr>
        <p:spPr>
          <a:xfrm>
            <a:off x="6096000" y="3398838"/>
            <a:ext cx="3402013" cy="6746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275A8CB-AFC1-C819-72EF-F4B79FFDDA42}"/>
              </a:ext>
            </a:extLst>
          </p:cNvPr>
          <p:cNvSpPr/>
          <p:nvPr/>
        </p:nvSpPr>
        <p:spPr>
          <a:xfrm>
            <a:off x="6096000" y="4267200"/>
            <a:ext cx="3402013" cy="6746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E432B43-DD69-DD86-6610-370999B829D2}"/>
              </a:ext>
            </a:extLst>
          </p:cNvPr>
          <p:cNvSpPr/>
          <p:nvPr/>
        </p:nvSpPr>
        <p:spPr>
          <a:xfrm>
            <a:off x="2165350" y="4222750"/>
            <a:ext cx="3402013" cy="6746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0AD0CC-D68B-C72D-F1F8-6C3BAC540026}"/>
              </a:ext>
            </a:extLst>
          </p:cNvPr>
          <p:cNvSpPr/>
          <p:nvPr/>
        </p:nvSpPr>
        <p:spPr>
          <a:xfrm>
            <a:off x="190500" y="165100"/>
            <a:ext cx="11823700" cy="6477000"/>
          </a:xfrm>
          <a:prstGeom prst="roundRect">
            <a:avLst>
              <a:gd name="adj" fmla="val 8432"/>
            </a:avLst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68410" y="1871003"/>
            <a:ext cx="9129141" cy="4253476"/>
            <a:chOff x="1438476" y="2162683"/>
            <a:chExt cx="8401050" cy="391347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38476" y="2170903"/>
              <a:ext cx="8401050" cy="390525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V="1">
              <a:off x="3695900" y="2162683"/>
              <a:ext cx="5789293" cy="170273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1941349" y="361061"/>
            <a:ext cx="7906045" cy="1279869"/>
            <a:chOff x="612228" y="1160223"/>
            <a:chExt cx="10710196" cy="1331405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9208" y="1160223"/>
              <a:ext cx="825607" cy="643980"/>
            </a:xfrm>
            <a:prstGeom prst="rect">
              <a:avLst/>
            </a:prstGeom>
          </p:spPr>
        </p:pic>
        <p:sp>
          <p:nvSpPr>
            <p:cNvPr id="20" name="Rounded Rectangle 19"/>
            <p:cNvSpPr/>
            <p:nvPr/>
          </p:nvSpPr>
          <p:spPr>
            <a:xfrm>
              <a:off x="612228" y="1189491"/>
              <a:ext cx="10710196" cy="1302137"/>
            </a:xfrm>
            <a:prstGeom prst="round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2625879" y="410993"/>
            <a:ext cx="7013723" cy="1250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6263" indent="-407988" algn="just">
              <a:lnSpc>
                <a:spcPct val="114000"/>
              </a:lnSpc>
            </a:pPr>
            <a:r>
              <a:rPr lang="en-US" sz="22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10.2 </a:t>
            </a:r>
            <a:r>
              <a:rPr lang="en-US" sz="22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76263" indent="-407988" algn="just">
              <a:lnSpc>
                <a:spcPct val="114000"/>
              </a:lnSpc>
              <a:buFontTx/>
              <a:buChar char="-"/>
            </a:pPr>
            <a:r>
              <a:rPr lang="vi-VN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khu vực chính có những hàng phím nào?</a:t>
            </a:r>
            <a:endParaRPr lang="en-US" sz="22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6263" indent="-407988" algn="just">
              <a:lnSpc>
                <a:spcPct val="114000"/>
              </a:lnSpc>
              <a:buFontTx/>
              <a:buChar char="-"/>
            </a:pP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20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58892" y="6031571"/>
            <a:ext cx="4985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10.2. </a:t>
            </a:r>
            <a:r>
              <a:rPr lang="en-US" sz="2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</a:t>
            </a:r>
            <a:r>
              <a:rPr lang="en-US" sz="2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vực</a:t>
            </a:r>
            <a:r>
              <a:rPr lang="en-US" sz="2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2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2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endParaRPr lang="en-US" sz="20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675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BÀI 10. BAN PHIM MAY TINH v1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4EC481D-59C4-49BB-8933-066981BD8CF5}:28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55D7DCF-4CF5-4E75-A911-AFCC33FB17F9}:33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0236642-D833-4C1F-9B3C-5ACB658A18F6}:28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83C4EFC-29A5-4A9D-A354-FB108F7A7CA0}:32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BC6164C-5FE4-46BD-9F7B-58BEC80FAE07}:36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3BA82E0-140C-4EDF-9EA0-DF6723BE240D}:36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3BC596A-13AB-4B37-851D-E7C54B9651F6}:33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2BA0B2C-BA03-4114-8A3A-781A9A2A388D}:36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22E5BDF-A412-47A8-B479-0443E233E3F1}:26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9AEF49A-BBC6-41F9-9E0D-ED0DC98E731E}:35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4.014"/>
  <p:tag name="ISPRING_SLIDE_ID_2" val="{BEB8BDCD-57C9-4B31-B251-AF59750DEC89}"/>
  <p:tag name="GENSWF_SLIDE_UID" val="{1BDA48DF-C057-4B7C-8909-51F86A71382C}:36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E2E9EAE-D461-40DC-8475-6982611838EB}:36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A6298D1-1415-46AE-B718-281CEB283FFF}:36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BD147C0-4AA3-46F9-BAA8-AB009F85C437}:25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E580EA4-7F0C-42B6-A321-F04572520933}:25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C737BA1-5D87-458E-982E-168A9EB9327E}:28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A979069-70FC-4A8F-94C1-7DA389B32DFB}:3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B89C318-313A-40CC-AA01-95967610F2C4}:31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1923</TotalTime>
  <Words>717</Words>
  <Application>Microsoft Office PowerPoint</Application>
  <PresentationFormat>Widescreen</PresentationFormat>
  <Paragraphs>147</Paragraphs>
  <Slides>18</Slides>
  <Notes>18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10. BAN PHIM MAY TINH v1</dc:title>
  <dc:creator>Admin</dc:creator>
  <cp:lastModifiedBy>Nguyễn Thị Hương</cp:lastModifiedBy>
  <cp:revision>139</cp:revision>
  <dcterms:created xsi:type="dcterms:W3CDTF">2022-01-27T15:18:21Z</dcterms:created>
  <dcterms:modified xsi:type="dcterms:W3CDTF">2023-11-15T07:46:24Z</dcterms:modified>
</cp:coreProperties>
</file>