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80" r:id="rId4"/>
    <p:sldId id="283" r:id="rId5"/>
    <p:sldId id="258" r:id="rId6"/>
    <p:sldId id="286" r:id="rId7"/>
    <p:sldId id="287" r:id="rId8"/>
    <p:sldId id="288" r:id="rId9"/>
    <p:sldId id="285" r:id="rId10"/>
    <p:sldId id="290" r:id="rId11"/>
    <p:sldId id="289" r:id="rId12"/>
    <p:sldId id="265" r:id="rId13"/>
    <p:sldId id="264" r:id="rId14"/>
    <p:sldId id="2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CC00CC"/>
    <a:srgbClr val="FFCCFF"/>
    <a:srgbClr val="9900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506071" y="2097741"/>
            <a:ext cx="8686800" cy="3160059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65174" y="334358"/>
            <a:ext cx="4353220" cy="687617"/>
          </a:xfrm>
          <a:prstGeom prst="roundRect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39" y="1929883"/>
            <a:ext cx="5437192" cy="2412682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6254795" y="2063995"/>
            <a:ext cx="4986229" cy="1816374"/>
          </a:xfrm>
          <a:prstGeom prst="cloud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ở hang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9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675679" y="1430013"/>
            <a:ext cx="4205941" cy="2276356"/>
            <a:chOff x="-557345" y="1457283"/>
            <a:chExt cx="6763138" cy="23680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81545" y="1651520"/>
              <a:ext cx="825608" cy="579171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-557345" y="1457283"/>
              <a:ext cx="6763138" cy="236802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385020" y="1641115"/>
            <a:ext cx="3356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qw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qw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wq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wq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400" dirty="0"/>
              <a:t>.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67" y="1332475"/>
            <a:ext cx="5437192" cy="2412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07" y="4038779"/>
            <a:ext cx="5498152" cy="239250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69583" y="4252461"/>
            <a:ext cx="4205941" cy="1965459"/>
            <a:chOff x="-557345" y="1457283"/>
            <a:chExt cx="6763138" cy="20446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81545" y="1651520"/>
              <a:ext cx="825608" cy="579171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-557345" y="1457283"/>
              <a:ext cx="6763138" cy="2044604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378924" y="4463563"/>
            <a:ext cx="3356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mx, c, c, c, c,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6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293788"/>
            <a:ext cx="3657995" cy="761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7203" y="1410810"/>
            <a:ext cx="7749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 THI: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GÕ NHANH, GÕ ĐÚNG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1442295" y="1963644"/>
            <a:ext cx="9184943" cy="4156740"/>
          </a:xfrm>
          <a:prstGeom prst="horizontalScroll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  <a:p>
            <a:pPr marL="401638" indent="-2921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HS: 1 HS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HS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01638" indent="-292100" algn="just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Notepad.</a:t>
            </a:r>
          </a:p>
          <a:p>
            <a:pPr marL="401638" indent="-292100" algn="just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Mỗi ngón tay được phân công gõ một số phím. Khi chờ gõ phím, những ngón tay đặt trên hàng phím cơ sở.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758025" y="56341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1</a:t>
            </a:r>
            <a:endParaRPr lang="vi-VN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vi-VN" sz="36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28479" y="2147208"/>
            <a:ext cx="623313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4000" b="1" dirty="0">
              <a:ln w="28575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>
                <a:ln w="28575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 ĐẶT NGÓN TAY GÕ PHÍM</a:t>
            </a:r>
            <a:endParaRPr lang="vi-VN" sz="4000" b="1" dirty="0">
              <a:ln w="28575"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623322" y="2251881"/>
            <a:ext cx="8776272" cy="3060510"/>
          </a:xfrm>
          <a:prstGeom prst="cloud">
            <a:avLst/>
          </a:prstGeom>
          <a:solidFill>
            <a:srgbClr val="CC00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xòe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vi-VN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39435" y="3081652"/>
            <a:ext cx="3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Chuột</a:t>
            </a:r>
            <a:r>
              <a:rPr lang="en-US" dirty="0"/>
              <a:t>,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,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05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78" y="633849"/>
            <a:ext cx="7653427" cy="5412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46106" y="2756647"/>
            <a:ext cx="2815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dirty="0"/>
              <a:t> 1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676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95836"/>
            <a:ext cx="3420802" cy="6448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3417" y="913825"/>
            <a:ext cx="5031548" cy="572494"/>
            <a:chOff x="676256" y="1379897"/>
            <a:chExt cx="5031548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46073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từng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ngón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21" y="2919128"/>
            <a:ext cx="6176221" cy="337061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3739" y="1607951"/>
            <a:ext cx="10388002" cy="1173787"/>
            <a:chOff x="-302484" y="1189491"/>
            <a:chExt cx="14757938" cy="122105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07914" y="1202187"/>
              <a:ext cx="825608" cy="64398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-302484" y="1189491"/>
              <a:ext cx="14757938" cy="1221052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14223" y="1643196"/>
            <a:ext cx="96333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dirty="0">
                <a:solidFill>
                  <a:srgbClr val="3333CC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Em hãy quan sát hình sau xem </a:t>
            </a:r>
            <a:r>
              <a:rPr lang="vi-VN" sz="22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màu sắc tương ứng </a:t>
            </a:r>
            <a:r>
              <a:rPr lang="vi-VN" sz="2200" dirty="0">
                <a:solidFill>
                  <a:srgbClr val="3333CC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với </a:t>
            </a:r>
            <a:r>
              <a:rPr lang="vi-VN" sz="22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mỗi ngón tay</a:t>
            </a:r>
            <a:r>
              <a:rPr lang="vi-VN" sz="2200" dirty="0">
                <a:solidFill>
                  <a:srgbClr val="3333CC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sẽ </a:t>
            </a:r>
            <a:r>
              <a:rPr lang="vi-VN" sz="22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gõ những phím </a:t>
            </a:r>
            <a:r>
              <a:rPr lang="vi-VN" sz="2200" dirty="0">
                <a:solidFill>
                  <a:srgbClr val="3333CC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nào trên bàn phím và tự điền vào phiếu học tập, sau đó chia sẻ nhóm đôi.</a:t>
            </a:r>
            <a:endParaRPr lang="en-US" sz="22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983" y="3200399"/>
            <a:ext cx="4505993" cy="28578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B6F58C4-88AF-6FB4-EA52-9D1B038E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2344810"/>
            <a:ext cx="10654349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95836"/>
            <a:ext cx="3420802" cy="6448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3417" y="913825"/>
            <a:ext cx="5031548" cy="572494"/>
            <a:chOff x="676256" y="1379897"/>
            <a:chExt cx="5031548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46073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từng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ngón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632" y="1573277"/>
            <a:ext cx="8178852" cy="3001111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650537" y="4250857"/>
            <a:ext cx="6616473" cy="2015597"/>
          </a:xfrm>
          <a:prstGeom prst="cloud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ại sao hàng ở giữa trong khu vực chính của bàn phím lại có tên là 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vi-VN" sz="2200" b="1" dirty="0">
                <a:latin typeface="Arial" panose="020B0604020202020204" pitchFamily="34" charset="0"/>
                <a:cs typeface="Arial" panose="020B0604020202020204" pitchFamily="34" charset="0"/>
              </a:rPr>
              <a:t> cơ sở 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8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95836"/>
            <a:ext cx="3420802" cy="6448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3417" y="913825"/>
            <a:ext cx="5031548" cy="572494"/>
            <a:chOff x="676256" y="1379897"/>
            <a:chExt cx="5031548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46073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từng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ngón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632" y="1573277"/>
            <a:ext cx="8178852" cy="3001111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853739" y="4206240"/>
            <a:ext cx="5555191" cy="1816374"/>
          </a:xfrm>
          <a:prstGeom prst="cloud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300" b="1" dirty="0"/>
              <a:t>ai ngón trỏ luôn đặt lên trên hai phím gì?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95836"/>
            <a:ext cx="3420802" cy="6448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9993" y="962593"/>
            <a:ext cx="5207878" cy="572494"/>
            <a:chOff x="676256" y="1379897"/>
            <a:chExt cx="5207878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47836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Gõ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mười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ngón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07307" y="1938527"/>
            <a:ext cx="9314389" cy="3194304"/>
            <a:chOff x="-302484" y="1330452"/>
            <a:chExt cx="13232686" cy="33229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1629" y="1575673"/>
              <a:ext cx="825608" cy="579171"/>
            </a:xfrm>
            <a:prstGeom prst="rect">
              <a:avLst/>
            </a:prstGeom>
          </p:spPr>
        </p:pic>
        <p:sp>
          <p:nvSpPr>
            <p:cNvPr id="17" name="Rounded Rectangle 16"/>
            <p:cNvSpPr/>
            <p:nvPr/>
          </p:nvSpPr>
          <p:spPr>
            <a:xfrm>
              <a:off x="-302484" y="1330452"/>
              <a:ext cx="13232686" cy="332293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952549" y="2213130"/>
            <a:ext cx="8325307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rgbClr val="FF0000"/>
                </a:solidFill>
              </a:rPr>
              <a:t>Em hãy tập gõ phím theo hướng dẫn sau: </a:t>
            </a:r>
            <a:endParaRPr lang="en-US" sz="2400" b="1" dirty="0">
              <a:solidFill>
                <a:srgbClr val="FF0000"/>
              </a:solidFill>
            </a:endParaRPr>
          </a:p>
          <a:p>
            <a:pPr indent="231775"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• </a:t>
            </a:r>
            <a:r>
              <a:rPr lang="en-US" sz="2400" dirty="0">
                <a:solidFill>
                  <a:srgbClr val="3333CC"/>
                </a:solidFill>
              </a:rPr>
              <a:t>  </a:t>
            </a:r>
            <a:r>
              <a:rPr lang="en-US" sz="2400" dirty="0"/>
              <a:t> </a:t>
            </a:r>
            <a:r>
              <a:rPr lang="vi-VN" sz="2400" dirty="0">
                <a:solidFill>
                  <a:srgbClr val="3333CC"/>
                </a:solidFill>
              </a:rPr>
              <a:t>Đặt những ngón tay trên hàng phím cơ sở; </a:t>
            </a:r>
            <a:endParaRPr lang="en-US" sz="2400" dirty="0">
              <a:solidFill>
                <a:srgbClr val="3333CC"/>
              </a:solidFill>
            </a:endParaRPr>
          </a:p>
          <a:p>
            <a:pPr indent="231775"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• </a:t>
            </a:r>
            <a:r>
              <a:rPr lang="en-US" sz="2400" dirty="0">
                <a:solidFill>
                  <a:srgbClr val="3333CC"/>
                </a:solidFill>
              </a:rPr>
              <a:t>   </a:t>
            </a:r>
            <a:r>
              <a:rPr lang="vi-VN" sz="2400" dirty="0">
                <a:solidFill>
                  <a:srgbClr val="3333CC"/>
                </a:solidFill>
              </a:rPr>
              <a:t>Nhìn thẳng vào màn hình; </a:t>
            </a:r>
            <a:endParaRPr lang="en-US" sz="2400" dirty="0">
              <a:solidFill>
                <a:srgbClr val="3333CC"/>
              </a:solidFill>
            </a:endParaRPr>
          </a:p>
          <a:p>
            <a:pPr indent="231775"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• </a:t>
            </a:r>
            <a:r>
              <a:rPr lang="en-US" sz="2400" dirty="0">
                <a:solidFill>
                  <a:srgbClr val="3333CC"/>
                </a:solidFill>
              </a:rPr>
              <a:t>   </a:t>
            </a:r>
            <a:r>
              <a:rPr lang="vi-VN" sz="2400" dirty="0">
                <a:solidFill>
                  <a:srgbClr val="3333CC"/>
                </a:solidFill>
              </a:rPr>
              <a:t>Gõ nhẹ, dứt khoát; </a:t>
            </a:r>
            <a:endParaRPr lang="en-US" sz="2400" dirty="0">
              <a:solidFill>
                <a:srgbClr val="3333CC"/>
              </a:solidFill>
            </a:endParaRPr>
          </a:p>
          <a:p>
            <a:pPr marL="573088" indent="-341313" algn="just">
              <a:lnSpc>
                <a:spcPct val="120000"/>
              </a:lnSpc>
            </a:pPr>
            <a:r>
              <a:rPr lang="vi-VN" sz="2400" dirty="0">
                <a:solidFill>
                  <a:srgbClr val="3333CC"/>
                </a:solidFill>
              </a:rPr>
              <a:t>• </a:t>
            </a:r>
            <a:r>
              <a:rPr lang="en-US" sz="2400" dirty="0">
                <a:solidFill>
                  <a:srgbClr val="3333CC"/>
                </a:solidFill>
              </a:rPr>
              <a:t>  </a:t>
            </a:r>
            <a:r>
              <a:rPr lang="vi-VN" sz="2400" dirty="0">
                <a:solidFill>
                  <a:srgbClr val="3333CC"/>
                </a:solidFill>
              </a:rPr>
              <a:t>Mỗi ngón tay chỉ gõ một số phím có màu tương ứng với màu ngón tay</a:t>
            </a:r>
            <a:endParaRPr lang="en-US" sz="22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60" y="281236"/>
            <a:ext cx="3640665" cy="767548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536747" y="1090926"/>
            <a:ext cx="4986229" cy="1816374"/>
          </a:xfrm>
          <a:prstGeom prst="cloud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82015" y="831625"/>
            <a:ext cx="4205941" cy="2703077"/>
            <a:chOff x="-557345" y="1457281"/>
            <a:chExt cx="6763138" cy="28119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61940" y="1867130"/>
              <a:ext cx="825608" cy="579171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-557345" y="1457281"/>
              <a:ext cx="6763138" cy="2811923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715740" y="1286569"/>
            <a:ext cx="3356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as, as,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g;, g;, ;g, ;g, ha, ah, ha, ha, ah.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9C486F-D282-782B-BA21-CE76DE0A8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666" y="281236"/>
            <a:ext cx="6176221" cy="3502703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D773838-0446-3CC8-5C05-A479EB981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0" y="3644271"/>
            <a:ext cx="10762019" cy="293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550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Dell123</cp:lastModifiedBy>
  <cp:revision>147</cp:revision>
  <dcterms:created xsi:type="dcterms:W3CDTF">2022-01-27T15:18:21Z</dcterms:created>
  <dcterms:modified xsi:type="dcterms:W3CDTF">2022-11-11T07:27:40Z</dcterms:modified>
</cp:coreProperties>
</file>