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59" r:id="rId3"/>
    <p:sldId id="289" r:id="rId4"/>
    <p:sldId id="301" r:id="rId5"/>
    <p:sldId id="297" r:id="rId6"/>
    <p:sldId id="306" r:id="rId7"/>
    <p:sldId id="262" r:id="rId8"/>
    <p:sldId id="286" r:id="rId9"/>
    <p:sldId id="302" r:id="rId10"/>
    <p:sldId id="268" r:id="rId11"/>
    <p:sldId id="272" r:id="rId12"/>
    <p:sldId id="281" r:id="rId13"/>
    <p:sldId id="282" r:id="rId14"/>
    <p:sldId id="284" r:id="rId15"/>
    <p:sldId id="305" r:id="rId16"/>
    <p:sldId id="285" r:id="rId17"/>
    <p:sldId id="308" r:id="rId18"/>
    <p:sldId id="275" r:id="rId19"/>
    <p:sldId id="277" r:id="rId20"/>
  </p:sldIdLst>
  <p:sldSz cx="121618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E460"/>
    <a:srgbClr val="FFFF85"/>
    <a:srgbClr val="BD196F"/>
    <a:srgbClr val="FDF4BF"/>
    <a:srgbClr val="FBE879"/>
    <a:srgbClr val="FAE14C"/>
    <a:srgbClr val="FCC94A"/>
    <a:srgbClr val="FF19AD"/>
    <a:srgbClr val="FACDA8"/>
    <a:srgbClr val="64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735" autoAdjust="0"/>
    <p:restoredTop sz="90747" autoAdjust="0"/>
  </p:normalViewPr>
  <p:slideViewPr>
    <p:cSldViewPr>
      <p:cViewPr>
        <p:scale>
          <a:sx n="50" d="100"/>
          <a:sy n="50" d="100"/>
        </p:scale>
        <p:origin x="-360" y="-282"/>
      </p:cViewPr>
      <p:guideLst>
        <p:guide orient="horz" pos="2160"/>
        <p:guide pos="383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393E71-07F5-488B-AE25-F3CA7D5BF9F6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6B2E6C-2AFC-4020-8547-494ABD7E6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073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0489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6807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chú</a:t>
            </a:r>
            <a:r>
              <a:rPr lang="en-US" baseline="0" smtClean="0"/>
              <a:t> ý giải thích cho HS hiểu tác dụng của dấu ngoặc kép.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1939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Câu</a:t>
            </a:r>
            <a:r>
              <a:rPr lang="en-US" baseline="0" smtClean="0"/>
              <a:t> dài nên GV hướng dẫn viết bảng nhé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988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579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012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28995" y="274639"/>
            <a:ext cx="3637994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8678" y="274639"/>
            <a:ext cx="1071762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52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630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723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678" y="1600201"/>
            <a:ext cx="7176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126" y="1600201"/>
            <a:ext cx="71788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400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351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585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163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820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005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D0918-B3BC-4D15-9AF8-385E8378AD06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56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9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0" y="0"/>
            <a:ext cx="12161838" cy="3022600"/>
          </a:xfrm>
          <a:prstGeom prst="rect">
            <a:avLst/>
          </a:prstGeom>
          <a:solidFill>
            <a:srgbClr val="0086EA"/>
          </a:solidFill>
          <a:effectLst>
            <a:glow rad="50800">
              <a:schemeClr val="accent5">
                <a:satMod val="175000"/>
                <a:alpha val="18000"/>
              </a:schemeClr>
            </a:glow>
          </a:effectLst>
        </p:spPr>
        <p:txBody>
          <a:bodyPr vert="horz" lIns="91294" tIns="45647" rIns="91294" bIns="45647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10600" b="1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3074" name="Picture 2" descr="Bộ SGK Lớp 6 - Kết nối tri thức với cuộc sống - Công ty Cổ phần Đầu tư và  Phát triển Giáo dục Phương Nam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329384" y="462491"/>
            <a:ext cx="2039642" cy="187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94362" y="1254919"/>
            <a:ext cx="8330788" cy="1325563"/>
          </a:xfrm>
        </p:spPr>
        <p:txBody>
          <a:bodyPr>
            <a:noAutofit/>
          </a:bodyPr>
          <a:lstStyle/>
          <a:p>
            <a:pPr algn="ctr"/>
            <a:r>
              <a:rPr lang="en-US" sz="10600" b="1">
                <a:solidFill>
                  <a:schemeClr val="bg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TIẾNG </a:t>
            </a:r>
            <a:r>
              <a:rPr lang="en-US" sz="10600" b="1" smtClean="0">
                <a:solidFill>
                  <a:schemeClr val="bg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VIỆT </a:t>
            </a:r>
            <a:r>
              <a:rPr lang="en-US" sz="10600" b="1" smtClean="0">
                <a:solidFill>
                  <a:schemeClr val="bg1"/>
                </a:solidFill>
                <a:latin typeface=".VnArialH" pitchFamily="34" charset="0"/>
                <a:ea typeface="AvantGarde" pitchFamily="2" charset="0"/>
                <a:cs typeface="AvantGarde" pitchFamily="2" charset="0"/>
              </a:rPr>
              <a:t>1</a:t>
            </a:r>
            <a:endParaRPr lang="en-US" sz="10600" b="1">
              <a:solidFill>
                <a:schemeClr val="bg1"/>
              </a:solidFill>
              <a:latin typeface=".VnArialH" pitchFamily="34" charset="0"/>
              <a:ea typeface="AvantGarde" pitchFamily="2" charset="0"/>
              <a:cs typeface="AvantGarde" pitchFamily="2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513" y="4205197"/>
            <a:ext cx="4512126" cy="2182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23003"/>
            <a:ext cx="3439518" cy="4234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Connector 8"/>
          <p:cNvCxnSpPr/>
          <p:nvPr/>
        </p:nvCxnSpPr>
        <p:spPr>
          <a:xfrm flipH="1" flipV="1">
            <a:off x="0" y="6807200"/>
            <a:ext cx="12161838" cy="16933"/>
          </a:xfrm>
          <a:prstGeom prst="line">
            <a:avLst/>
          </a:prstGeom>
          <a:ln w="88900">
            <a:solidFill>
              <a:srgbClr val="0086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698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153522" y="838200"/>
            <a:ext cx="6116686" cy="5511427"/>
            <a:chOff x="3776643" y="1064242"/>
            <a:chExt cx="5055113" cy="4554898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29" t="38146" r="31418" b="34483"/>
            <a:stretch/>
          </p:blipFill>
          <p:spPr bwMode="auto">
            <a:xfrm>
              <a:off x="3815813" y="1064242"/>
              <a:ext cx="5015943" cy="19969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908" t="29419" r="30948" b="35290"/>
            <a:stretch/>
          </p:blipFill>
          <p:spPr bwMode="auto">
            <a:xfrm>
              <a:off x="3776643" y="3037537"/>
              <a:ext cx="4963037" cy="25816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2" name="Group 11"/>
          <p:cNvGrpSpPr/>
          <p:nvPr/>
        </p:nvGrpSpPr>
        <p:grpSpPr>
          <a:xfrm>
            <a:off x="215396" y="203422"/>
            <a:ext cx="3382243" cy="941185"/>
            <a:chOff x="63500" y="1429216"/>
            <a:chExt cx="2542972" cy="705889"/>
          </a:xfrm>
        </p:grpSpPr>
        <p:sp>
          <p:nvSpPr>
            <p:cNvPr id="13" name="Rounded Rectangle 12"/>
            <p:cNvSpPr/>
            <p:nvPr/>
          </p:nvSpPr>
          <p:spPr>
            <a:xfrm>
              <a:off x="384357" y="1429216"/>
              <a:ext cx="2222115" cy="705889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Viết vở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3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45344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aphic 14">
            <a:extLst>
              <a:ext uri="{FF2B5EF4-FFF2-40B4-BE49-F238E27FC236}">
                <a16:creationId xmlns="" xmlns:a16="http://schemas.microsoft.com/office/drawing/2014/main" xmlns:lc="http://schemas.openxmlformats.org/drawingml/2006/lockedCanvas" id="{FE321B6A-AE05-42F1-BF68-60EA5CECEF77}"/>
              </a:ext>
            </a:extLst>
          </p:cNvPr>
          <p:cNvGrpSpPr/>
          <p:nvPr/>
        </p:nvGrpSpPr>
        <p:grpSpPr>
          <a:xfrm>
            <a:off x="2194719" y="389604"/>
            <a:ext cx="9205993" cy="6524786"/>
            <a:chOff x="2444748" y="555045"/>
            <a:chExt cx="7282048" cy="5727454"/>
          </a:xfrm>
        </p:grpSpPr>
        <p:sp>
          <p:nvSpPr>
            <p:cNvPr id="14" name="Freeform: Shape 10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7500081E-F564-4513-A350-13970AFCAEC4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5" name="Freeform: Shape 11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61C2E04B-B1F4-4D13-A437-33CC9D134FCC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6" name="Freeform: Shape 12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C5674F7D-7C5D-4FFB-974D-F31C76A651B2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7" name="Freeform: Shape 13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9CEC8E02-869B-4F10-AE50-0AB2B3880C3C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8" name="Freeform: Shape 14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E39ED037-185D-4496-8224-1006913919BD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9" name="Freeform: Shape 15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F3F25A6E-1B55-4E06-BC06-42521BD2727F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0" name="Freeform: Shape 16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1CB8120A-881D-4445-AE1B-D01327D6FABF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1" name="Freeform: Shape 17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9A11AA7F-BDA3-4021-A1C3-18D8F616184E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  <p:pic>
        <p:nvPicPr>
          <p:cNvPr id="3" name="kể chuyện lớp 1 mật ong của gấu con sách kết nối tri thức với cuộc sống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595789" y="647669"/>
            <a:ext cx="8514330" cy="4586695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15396" y="203422"/>
            <a:ext cx="4036722" cy="941185"/>
            <a:chOff x="63500" y="1429216"/>
            <a:chExt cx="3035050" cy="705889"/>
          </a:xfrm>
        </p:grpSpPr>
        <p:sp>
          <p:nvSpPr>
            <p:cNvPr id="8" name="Rounded Rectangle 7"/>
            <p:cNvSpPr/>
            <p:nvPr/>
          </p:nvSpPr>
          <p:spPr>
            <a:xfrm>
              <a:off x="498941" y="1429216"/>
              <a:ext cx="2599609" cy="705889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Kể chuyện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4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8340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61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51805" y="327016"/>
            <a:ext cx="109344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Mật ong của gấu con</a:t>
            </a:r>
            <a:endParaRPr lang="en-US" sz="6000" b="1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7" t="30652" r="52856" b="38420"/>
          <a:stretch/>
        </p:blipFill>
        <p:spPr>
          <a:xfrm>
            <a:off x="3292421" y="1342679"/>
            <a:ext cx="5345195" cy="5438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448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47" t="29919" r="7946" b="39153"/>
          <a:stretch/>
        </p:blipFill>
        <p:spPr>
          <a:xfrm>
            <a:off x="3337719" y="609600"/>
            <a:ext cx="5345195" cy="5438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410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2" t="61581" r="52781" b="7491"/>
          <a:stretch/>
        </p:blipFill>
        <p:spPr>
          <a:xfrm>
            <a:off x="3337719" y="609600"/>
            <a:ext cx="5345195" cy="5438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74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95" t="61486" r="-1" b="7586"/>
          <a:stretch/>
        </p:blipFill>
        <p:spPr>
          <a:xfrm>
            <a:off x="3261519" y="909145"/>
            <a:ext cx="6156683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283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57083" y="327016"/>
            <a:ext cx="99403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Mật ong của gấu con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5" t="30558" b="7586"/>
          <a:stretch/>
        </p:blipFill>
        <p:spPr>
          <a:xfrm>
            <a:off x="3405352" y="1545021"/>
            <a:ext cx="5403226" cy="4981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553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t="-11000" r="-12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3719" y="533400"/>
            <a:ext cx="9525000" cy="3886200"/>
          </a:xfrm>
        </p:spPr>
        <p:txBody>
          <a:bodyPr>
            <a:noAutofit/>
          </a:bodyPr>
          <a:lstStyle/>
          <a:p>
            <a:pPr algn="l"/>
            <a:r>
              <a:rPr lang="en-US" u="sng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 học: </a:t>
            </a:r>
            <a:r>
              <a:rPr lang="en-US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/>
            </a:r>
            <a:br>
              <a:rPr lang="en-US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</a:br>
            <a:r>
              <a:rPr lang="en-US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Trong cuộc sống, chúng ta nên biết chia sẻ, không nên ích kỉ và tham lam.  </a:t>
            </a:r>
            <a:endParaRPr lang="en-US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4861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0" y="4291232"/>
            <a:ext cx="2818875" cy="24483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9591358" y="4438774"/>
            <a:ext cx="2570480" cy="240517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67" b="21945"/>
          <a:stretch/>
        </p:blipFill>
        <p:spPr>
          <a:xfrm>
            <a:off x="1889919" y="38100"/>
            <a:ext cx="8792308" cy="4552950"/>
          </a:xfrm>
          <a:prstGeom prst="rect">
            <a:avLst/>
          </a:prstGeom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2844" y="2068731"/>
            <a:ext cx="6116066" cy="2331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872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0" y="4291232"/>
            <a:ext cx="2818875" cy="24483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9591358" y="4438774"/>
            <a:ext cx="2570480" cy="24051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67" b="21945"/>
          <a:stretch/>
        </p:blipFill>
        <p:spPr>
          <a:xfrm>
            <a:off x="1889919" y="38100"/>
            <a:ext cx="8792308" cy="455295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00058" y="2690812"/>
            <a:ext cx="65341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smtClean="0">
                <a:latin typeface="Bandit" pitchFamily="18" charset="0"/>
                <a:ea typeface="Bandit" pitchFamily="18" charset="0"/>
                <a:cs typeface="Bandit" pitchFamily="18" charset="0"/>
              </a:rPr>
              <a:t>Dặn dò</a:t>
            </a:r>
            <a:endParaRPr lang="en-US" sz="8000">
              <a:latin typeface="Bandit" pitchFamily="18" charset="0"/>
              <a:ea typeface="Bandit" pitchFamily="18" charset="0"/>
              <a:cs typeface="Bandi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45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0778945"/>
              </p:ext>
            </p:extLst>
          </p:nvPr>
        </p:nvGraphicFramePr>
        <p:xfrm>
          <a:off x="852707" y="4038600"/>
          <a:ext cx="10873746" cy="190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2291"/>
                <a:gridCol w="1812291"/>
                <a:gridCol w="1812291"/>
                <a:gridCol w="1812291"/>
                <a:gridCol w="1812291"/>
                <a:gridCol w="1812291"/>
              </a:tblGrid>
              <a:tr h="9525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E4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E4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E4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E4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E4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525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E4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E4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E4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E4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E4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E460"/>
                    </a:solidFill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-84457" y="-167309"/>
            <a:ext cx="11739552" cy="1949358"/>
          </a:xfrm>
          <a:custGeom>
            <a:avLst/>
            <a:gdLst>
              <a:gd name="connsiteX0" fmla="*/ 0 w 9144000"/>
              <a:gd name="connsiteY0" fmla="*/ 0 h 1373524"/>
              <a:gd name="connsiteX1" fmla="*/ 9144000 w 9144000"/>
              <a:gd name="connsiteY1" fmla="*/ 0 h 1373524"/>
              <a:gd name="connsiteX2" fmla="*/ 9144000 w 9144000"/>
              <a:gd name="connsiteY2" fmla="*/ 1373524 h 1373524"/>
              <a:gd name="connsiteX3" fmla="*/ 0 w 9144000"/>
              <a:gd name="connsiteY3" fmla="*/ 1373524 h 1373524"/>
              <a:gd name="connsiteX4" fmla="*/ 0 w 91440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05000 w 9207500"/>
              <a:gd name="connsiteY3" fmla="*/ 11430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30400 w 9207500"/>
              <a:gd name="connsiteY3" fmla="*/ 10795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098800 w 9207500"/>
              <a:gd name="connsiteY3" fmla="*/ 1181100 h 1373524"/>
              <a:gd name="connsiteX4" fmla="*/ 1930400 w 9207500"/>
              <a:gd name="connsiteY4" fmla="*/ 1079500 h 1373524"/>
              <a:gd name="connsiteX5" fmla="*/ 0 w 9207500"/>
              <a:gd name="connsiteY5" fmla="*/ 992524 h 1373524"/>
              <a:gd name="connsiteX6" fmla="*/ 63500 w 9207500"/>
              <a:gd name="connsiteY6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733800 w 9207500"/>
              <a:gd name="connsiteY3" fmla="*/ 1244600 h 1373524"/>
              <a:gd name="connsiteX4" fmla="*/ 3098800 w 9207500"/>
              <a:gd name="connsiteY4" fmla="*/ 1181100 h 1373524"/>
              <a:gd name="connsiteX5" fmla="*/ 1930400 w 9207500"/>
              <a:gd name="connsiteY5" fmla="*/ 1079500 h 1373524"/>
              <a:gd name="connsiteX6" fmla="*/ 0 w 9207500"/>
              <a:gd name="connsiteY6" fmla="*/ 992524 h 1373524"/>
              <a:gd name="connsiteX7" fmla="*/ 63500 w 9207500"/>
              <a:gd name="connsiteY7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4318000 w 9207500"/>
              <a:gd name="connsiteY3" fmla="*/ 1282700 h 1373524"/>
              <a:gd name="connsiteX4" fmla="*/ 3733800 w 9207500"/>
              <a:gd name="connsiteY4" fmla="*/ 1244600 h 1373524"/>
              <a:gd name="connsiteX5" fmla="*/ 3098800 w 9207500"/>
              <a:gd name="connsiteY5" fmla="*/ 1181100 h 1373524"/>
              <a:gd name="connsiteX6" fmla="*/ 1930400 w 9207500"/>
              <a:gd name="connsiteY6" fmla="*/ 1079500 h 1373524"/>
              <a:gd name="connsiteX7" fmla="*/ 0 w 9207500"/>
              <a:gd name="connsiteY7" fmla="*/ 992524 h 1373524"/>
              <a:gd name="connsiteX8" fmla="*/ 63500 w 9207500"/>
              <a:gd name="connsiteY8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5080000 w 9207500"/>
              <a:gd name="connsiteY3" fmla="*/ 1308100 h 1373524"/>
              <a:gd name="connsiteX4" fmla="*/ 4318000 w 9207500"/>
              <a:gd name="connsiteY4" fmla="*/ 1282700 h 1373524"/>
              <a:gd name="connsiteX5" fmla="*/ 3733800 w 9207500"/>
              <a:gd name="connsiteY5" fmla="*/ 1244600 h 1373524"/>
              <a:gd name="connsiteX6" fmla="*/ 3098800 w 9207500"/>
              <a:gd name="connsiteY6" fmla="*/ 1181100 h 1373524"/>
              <a:gd name="connsiteX7" fmla="*/ 1930400 w 9207500"/>
              <a:gd name="connsiteY7" fmla="*/ 1079500 h 1373524"/>
              <a:gd name="connsiteX8" fmla="*/ 0 w 9207500"/>
              <a:gd name="connsiteY8" fmla="*/ 992524 h 1373524"/>
              <a:gd name="connsiteX9" fmla="*/ 63500 w 9207500"/>
              <a:gd name="connsiteY9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070600 w 9207500"/>
              <a:gd name="connsiteY3" fmla="*/ 1270000 h 1373524"/>
              <a:gd name="connsiteX4" fmla="*/ 5080000 w 9207500"/>
              <a:gd name="connsiteY4" fmla="*/ 1308100 h 1373524"/>
              <a:gd name="connsiteX5" fmla="*/ 4318000 w 9207500"/>
              <a:gd name="connsiteY5" fmla="*/ 1282700 h 1373524"/>
              <a:gd name="connsiteX6" fmla="*/ 3733800 w 9207500"/>
              <a:gd name="connsiteY6" fmla="*/ 1244600 h 1373524"/>
              <a:gd name="connsiteX7" fmla="*/ 3098800 w 9207500"/>
              <a:gd name="connsiteY7" fmla="*/ 1181100 h 1373524"/>
              <a:gd name="connsiteX8" fmla="*/ 1930400 w 9207500"/>
              <a:gd name="connsiteY8" fmla="*/ 1079500 h 1373524"/>
              <a:gd name="connsiteX9" fmla="*/ 0 w 9207500"/>
              <a:gd name="connsiteY9" fmla="*/ 992524 h 1373524"/>
              <a:gd name="connsiteX10" fmla="*/ 63500 w 9207500"/>
              <a:gd name="connsiteY10" fmla="*/ 0 h 1373524"/>
              <a:gd name="connsiteX0" fmla="*/ 63500 w 9207500"/>
              <a:gd name="connsiteY0" fmla="*/ 0 h 1436045"/>
              <a:gd name="connsiteX1" fmla="*/ 9207500 w 9207500"/>
              <a:gd name="connsiteY1" fmla="*/ 0 h 1436045"/>
              <a:gd name="connsiteX2" fmla="*/ 9207500 w 9207500"/>
              <a:gd name="connsiteY2" fmla="*/ 1373524 h 1436045"/>
              <a:gd name="connsiteX3" fmla="*/ 6731000 w 9207500"/>
              <a:gd name="connsiteY3" fmla="*/ 1168400 h 1436045"/>
              <a:gd name="connsiteX4" fmla="*/ 6070600 w 9207500"/>
              <a:gd name="connsiteY4" fmla="*/ 1270000 h 1436045"/>
              <a:gd name="connsiteX5" fmla="*/ 5080000 w 9207500"/>
              <a:gd name="connsiteY5" fmla="*/ 1308100 h 1436045"/>
              <a:gd name="connsiteX6" fmla="*/ 4318000 w 9207500"/>
              <a:gd name="connsiteY6" fmla="*/ 1282700 h 1436045"/>
              <a:gd name="connsiteX7" fmla="*/ 3733800 w 9207500"/>
              <a:gd name="connsiteY7" fmla="*/ 1244600 h 1436045"/>
              <a:gd name="connsiteX8" fmla="*/ 3098800 w 9207500"/>
              <a:gd name="connsiteY8" fmla="*/ 1181100 h 1436045"/>
              <a:gd name="connsiteX9" fmla="*/ 1930400 w 9207500"/>
              <a:gd name="connsiteY9" fmla="*/ 1079500 h 1436045"/>
              <a:gd name="connsiteX10" fmla="*/ 0 w 9207500"/>
              <a:gd name="connsiteY10" fmla="*/ 992524 h 1436045"/>
              <a:gd name="connsiteX11" fmla="*/ 63500 w 9207500"/>
              <a:gd name="connsiteY11" fmla="*/ 0 h 1436045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731000 w 9207500"/>
              <a:gd name="connsiteY3" fmla="*/ 1168400 h 1373524"/>
              <a:gd name="connsiteX4" fmla="*/ 6070600 w 9207500"/>
              <a:gd name="connsiteY4" fmla="*/ 1270000 h 1373524"/>
              <a:gd name="connsiteX5" fmla="*/ 5080000 w 9207500"/>
              <a:gd name="connsiteY5" fmla="*/ 1308100 h 1373524"/>
              <a:gd name="connsiteX6" fmla="*/ 4318000 w 9207500"/>
              <a:gd name="connsiteY6" fmla="*/ 1282700 h 1373524"/>
              <a:gd name="connsiteX7" fmla="*/ 3733800 w 9207500"/>
              <a:gd name="connsiteY7" fmla="*/ 1244600 h 1373524"/>
              <a:gd name="connsiteX8" fmla="*/ 3098800 w 9207500"/>
              <a:gd name="connsiteY8" fmla="*/ 1181100 h 1373524"/>
              <a:gd name="connsiteX9" fmla="*/ 1930400 w 9207500"/>
              <a:gd name="connsiteY9" fmla="*/ 1079500 h 1373524"/>
              <a:gd name="connsiteX10" fmla="*/ 0 w 9207500"/>
              <a:gd name="connsiteY10" fmla="*/ 992524 h 1373524"/>
              <a:gd name="connsiteX11" fmla="*/ 63500 w 9207500"/>
              <a:gd name="connsiteY11" fmla="*/ 0 h 1373524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024326"/>
              <a:gd name="connsiteY0" fmla="*/ 12700 h 1320800"/>
              <a:gd name="connsiteX1" fmla="*/ 8826500 w 9024326"/>
              <a:gd name="connsiteY1" fmla="*/ 0 h 1320800"/>
              <a:gd name="connsiteX2" fmla="*/ 9004300 w 9024326"/>
              <a:gd name="connsiteY2" fmla="*/ 662324 h 1320800"/>
              <a:gd name="connsiteX3" fmla="*/ 6731000 w 9024326"/>
              <a:gd name="connsiteY3" fmla="*/ 1181100 h 1320800"/>
              <a:gd name="connsiteX4" fmla="*/ 6070600 w 9024326"/>
              <a:gd name="connsiteY4" fmla="*/ 1282700 h 1320800"/>
              <a:gd name="connsiteX5" fmla="*/ 5080000 w 9024326"/>
              <a:gd name="connsiteY5" fmla="*/ 1320800 h 1320800"/>
              <a:gd name="connsiteX6" fmla="*/ 4318000 w 9024326"/>
              <a:gd name="connsiteY6" fmla="*/ 1295400 h 1320800"/>
              <a:gd name="connsiteX7" fmla="*/ 3733800 w 9024326"/>
              <a:gd name="connsiteY7" fmla="*/ 1257300 h 1320800"/>
              <a:gd name="connsiteX8" fmla="*/ 3098800 w 9024326"/>
              <a:gd name="connsiteY8" fmla="*/ 1193800 h 1320800"/>
              <a:gd name="connsiteX9" fmla="*/ 1930400 w 9024326"/>
              <a:gd name="connsiteY9" fmla="*/ 1092200 h 1320800"/>
              <a:gd name="connsiteX10" fmla="*/ 0 w 9024326"/>
              <a:gd name="connsiteY10" fmla="*/ 1005224 h 1320800"/>
              <a:gd name="connsiteX11" fmla="*/ 63500 w 9024326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5852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57900 w 8826500"/>
              <a:gd name="connsiteY4" fmla="*/ 12700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219732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114780 h 1320800"/>
              <a:gd name="connsiteX10" fmla="*/ 0 w 8826500"/>
              <a:gd name="connsiteY10" fmla="*/ 1219732 h 1320800"/>
              <a:gd name="connsiteX11" fmla="*/ 63500 w 8826500"/>
              <a:gd name="connsiteY11" fmla="*/ 12700 h 132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826500" h="1320800">
                <a:moveTo>
                  <a:pt x="63500" y="12700"/>
                </a:moveTo>
                <a:lnTo>
                  <a:pt x="8826500" y="0"/>
                </a:lnTo>
                <a:cubicBezTo>
                  <a:pt x="8758767" y="216541"/>
                  <a:pt x="8652933" y="534683"/>
                  <a:pt x="8483600" y="662324"/>
                </a:cubicBezTo>
                <a:cubicBezTo>
                  <a:pt x="8034867" y="1015807"/>
                  <a:pt x="7304617" y="1096754"/>
                  <a:pt x="6781800" y="1206500"/>
                </a:cubicBezTo>
                <a:cubicBezTo>
                  <a:pt x="6462183" y="1278146"/>
                  <a:pt x="6335183" y="1278467"/>
                  <a:pt x="6070600" y="1308100"/>
                </a:cubicBezTo>
                <a:lnTo>
                  <a:pt x="5080000" y="1320800"/>
                </a:lnTo>
                <a:lnTo>
                  <a:pt x="4318000" y="1295400"/>
                </a:lnTo>
                <a:lnTo>
                  <a:pt x="3733800" y="1257300"/>
                </a:lnTo>
                <a:lnTo>
                  <a:pt x="3098800" y="1193800"/>
                </a:lnTo>
                <a:lnTo>
                  <a:pt x="1930400" y="1114780"/>
                </a:lnTo>
                <a:lnTo>
                  <a:pt x="0" y="1219732"/>
                </a:lnTo>
                <a:lnTo>
                  <a:pt x="63500" y="1270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spcCol="0"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119" y="247650"/>
            <a:ext cx="2203358" cy="2227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180130" y="295634"/>
            <a:ext cx="1422278" cy="676911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3600" b="1" smtClean="0">
                <a:solidFill>
                  <a:schemeClr val="bg1"/>
                </a:solidFill>
                <a:latin typeface="Arrus-Black" pitchFamily="18" charset="0"/>
                <a:ea typeface="Arrus-Black" pitchFamily="18" charset="0"/>
                <a:cs typeface="Arrus-Black" pitchFamily="18" charset="0"/>
              </a:rPr>
              <a:t>BÀI</a:t>
            </a:r>
            <a:endParaRPr lang="en-US" sz="3600" b="1">
              <a:solidFill>
                <a:schemeClr val="bg1"/>
              </a:solidFill>
              <a:latin typeface="Arrus-Black" pitchFamily="18" charset="0"/>
              <a:ea typeface="Arrus-Black" pitchFamily="18" charset="0"/>
              <a:cs typeface="Arrus-Black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372015" y="742950"/>
            <a:ext cx="1127504" cy="943848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5300" b="1" smtClean="0">
                <a:solidFill>
                  <a:srgbClr val="FFC000"/>
                </a:solidFill>
                <a:latin typeface=".VnCooper" pitchFamily="34" charset="0"/>
                <a:ea typeface="Arial-Rounded" pitchFamily="34" charset="0"/>
                <a:cs typeface="Arial-Rounded" pitchFamily="34" charset="0"/>
              </a:rPr>
              <a:t>55</a:t>
            </a:r>
            <a:endParaRPr lang="en-US" sz="5300" b="1">
              <a:solidFill>
                <a:srgbClr val="FFC000"/>
              </a:solidFill>
              <a:latin typeface=".VnCooper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200450" y="2209800"/>
            <a:ext cx="3448696" cy="941185"/>
            <a:chOff x="63500" y="1429216"/>
            <a:chExt cx="2592937" cy="705889"/>
          </a:xfrm>
        </p:grpSpPr>
        <p:sp>
          <p:nvSpPr>
            <p:cNvPr id="4" name="Rounded Rectangle 3"/>
            <p:cNvSpPr/>
            <p:nvPr/>
          </p:nvSpPr>
          <p:spPr>
            <a:xfrm>
              <a:off x="384358" y="1429216"/>
              <a:ext cx="2272079" cy="705889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7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  <a:endParaRPr lang="en-US" sz="37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3" name="Oval 2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3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1</a:t>
              </a:r>
              <a:endParaRPr lang="en-US" sz="43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5" name="Title 1"/>
          <p:cNvSpPr txBox="1">
            <a:spLocks/>
          </p:cNvSpPr>
          <p:nvPr/>
        </p:nvSpPr>
        <p:spPr>
          <a:xfrm>
            <a:off x="3212149" y="69601"/>
            <a:ext cx="10717370" cy="150108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b="1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ÔN TẬP</a:t>
            </a:r>
          </a:p>
          <a:p>
            <a:pPr>
              <a:lnSpc>
                <a:spcPct val="120000"/>
              </a:lnSpc>
            </a:pPr>
            <a:r>
              <a:rPr lang="en-US" b="1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 KỂ CHUYỆN</a:t>
            </a:r>
            <a:endParaRPr lang="en-US" b="1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9" name="Title 1"/>
          <p:cNvSpPr txBox="1">
            <a:spLocks/>
          </p:cNvSpPr>
          <p:nvPr/>
        </p:nvSpPr>
        <p:spPr>
          <a:xfrm>
            <a:off x="1191437" y="4225162"/>
            <a:ext cx="1198642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nét</a:t>
            </a:r>
            <a:endParaRPr lang="en-US" sz="48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4" name="Title 1"/>
          <p:cNvSpPr txBox="1">
            <a:spLocks/>
          </p:cNvSpPr>
          <p:nvPr/>
        </p:nvSpPr>
        <p:spPr>
          <a:xfrm>
            <a:off x="2989466" y="4225162"/>
            <a:ext cx="1198642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tết</a:t>
            </a:r>
            <a:endParaRPr lang="en-US" sz="48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5" name="Title 1"/>
          <p:cNvSpPr txBox="1">
            <a:spLocks/>
          </p:cNvSpPr>
          <p:nvPr/>
        </p:nvSpPr>
        <p:spPr>
          <a:xfrm>
            <a:off x="4803261" y="4225162"/>
            <a:ext cx="1198642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thịt</a:t>
            </a:r>
            <a:endParaRPr lang="en-US" sz="48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6" name="Title 1"/>
          <p:cNvSpPr txBox="1">
            <a:spLocks/>
          </p:cNvSpPr>
          <p:nvPr/>
        </p:nvSpPr>
        <p:spPr>
          <a:xfrm>
            <a:off x="6637961" y="4225162"/>
            <a:ext cx="1198642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sút</a:t>
            </a:r>
            <a:endParaRPr lang="en-US" sz="48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7" name="Title 1"/>
          <p:cNvSpPr txBox="1">
            <a:spLocks/>
          </p:cNvSpPr>
          <p:nvPr/>
        </p:nvSpPr>
        <p:spPr>
          <a:xfrm>
            <a:off x="8173880" y="4225162"/>
            <a:ext cx="1563876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mứt</a:t>
            </a:r>
            <a:endParaRPr lang="en-US" sz="4800" dirty="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9" name="Title 1"/>
          <p:cNvSpPr txBox="1">
            <a:spLocks/>
          </p:cNvSpPr>
          <p:nvPr/>
        </p:nvSpPr>
        <p:spPr>
          <a:xfrm>
            <a:off x="1078262" y="5105400"/>
            <a:ext cx="1450357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tháp</a:t>
            </a:r>
            <a:endParaRPr lang="en-US" sz="48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0" name="Title 1"/>
          <p:cNvSpPr txBox="1">
            <a:spLocks/>
          </p:cNvSpPr>
          <p:nvPr/>
        </p:nvSpPr>
        <p:spPr>
          <a:xfrm>
            <a:off x="3002148" y="5105400"/>
            <a:ext cx="1198642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sắp</a:t>
            </a:r>
            <a:endParaRPr lang="en-US" sz="48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1" name="Title 1"/>
          <p:cNvSpPr txBox="1">
            <a:spLocks/>
          </p:cNvSpPr>
          <p:nvPr/>
        </p:nvSpPr>
        <p:spPr>
          <a:xfrm>
            <a:off x="4815943" y="5105400"/>
            <a:ext cx="1198642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lấp</a:t>
            </a:r>
            <a:endParaRPr lang="en-US" sz="48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2" name="Title 1"/>
          <p:cNvSpPr txBox="1">
            <a:spLocks/>
          </p:cNvSpPr>
          <p:nvPr/>
        </p:nvSpPr>
        <p:spPr>
          <a:xfrm>
            <a:off x="6298053" y="5105400"/>
            <a:ext cx="1878457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chóp</a:t>
            </a:r>
            <a:endParaRPr lang="en-US" sz="4800" dirty="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3" name="Title 1"/>
          <p:cNvSpPr txBox="1">
            <a:spLocks/>
          </p:cNvSpPr>
          <p:nvPr/>
        </p:nvSpPr>
        <p:spPr>
          <a:xfrm>
            <a:off x="8415925" y="5105400"/>
            <a:ext cx="1198642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lốp</a:t>
            </a:r>
            <a:endParaRPr lang="en-US" sz="48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4" name="Title 1"/>
          <p:cNvSpPr txBox="1">
            <a:spLocks/>
          </p:cNvSpPr>
          <p:nvPr/>
        </p:nvSpPr>
        <p:spPr>
          <a:xfrm>
            <a:off x="10195719" y="5105400"/>
            <a:ext cx="1198642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lớp</a:t>
            </a:r>
            <a:endParaRPr lang="en-US" sz="48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3710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2" grpId="0"/>
      <p:bldP spid="5" grpId="0"/>
      <p:bldP spid="39" grpId="0"/>
      <p:bldP spid="54" grpId="0"/>
      <p:bldP spid="55" grpId="0"/>
      <p:bldP spid="56" grpId="0"/>
      <p:bldP spid="57" grpId="0"/>
      <p:bldP spid="59" grpId="0"/>
      <p:bldP spid="60" grpId="0"/>
      <p:bldP spid="61" grpId="0"/>
      <p:bldP spid="62" grpId="0"/>
      <p:bldP spid="63" grpId="0"/>
      <p:bldP spid="6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9" t="44021" r="4810" b="23175"/>
          <a:stretch/>
        </p:blipFill>
        <p:spPr>
          <a:xfrm>
            <a:off x="0" y="394041"/>
            <a:ext cx="12161838" cy="6418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42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4147024" y="201629"/>
            <a:ext cx="3831382" cy="903271"/>
          </a:xfrm>
          <a:prstGeom prst="roundRect">
            <a:avLst/>
          </a:prstGeom>
          <a:solidFill>
            <a:srgbClr val="006F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mứt sen</a:t>
            </a:r>
            <a:endParaRPr lang="en-US" sz="4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2" name="Picture 2" descr="Cách Làm Các Loại Mứt Truyền Thống Đãi Tết Cho Những Người Bận Rộn | Nguyễn  Ki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5897" y="1309582"/>
            <a:ext cx="7806844" cy="520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2825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75469" y="685800"/>
            <a:ext cx="10972800" cy="5439918"/>
          </a:xfrm>
          <a:prstGeom prst="roundRect">
            <a:avLst/>
          </a:prstGeom>
          <a:solidFill>
            <a:srgbClr val="FAE14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540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Trời xám xịt, mưa sầm sầm như trút. Sấm sét ì ầm xa xa. Cây cỏ ngã rạp vào nhau. Một lúc sau, mưa lộp độp rồi dứt hẳn. Mặt trời ló khỏi chân mây. Vạn vật như thức dậy, đầy ắp sắc màu.</a:t>
            </a:r>
            <a:endParaRPr lang="en-US" sz="540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2028461" y="1810404"/>
            <a:ext cx="129038" cy="81495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1813048" y="517233"/>
            <a:ext cx="520456" cy="45800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tx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1</a:t>
            </a:r>
            <a:endParaRPr lang="en-US" sz="2800" b="1">
              <a:solidFill>
                <a:schemeClr val="tx1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2814902" y="1594536"/>
            <a:ext cx="692445" cy="45800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tx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2</a:t>
            </a:r>
            <a:endParaRPr lang="en-US" sz="2800" b="1">
              <a:solidFill>
                <a:schemeClr val="tx1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7820236" y="1810403"/>
            <a:ext cx="129038" cy="81495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4978618" y="2590800"/>
            <a:ext cx="141942" cy="81495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8094659" y="1539556"/>
            <a:ext cx="572502" cy="41636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tx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3</a:t>
            </a:r>
            <a:endParaRPr lang="en-US" sz="2800" b="1">
              <a:solidFill>
                <a:schemeClr val="tx1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6061869" y="3405759"/>
            <a:ext cx="228600" cy="81495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5203116" y="2317731"/>
            <a:ext cx="572502" cy="41636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tx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4</a:t>
            </a:r>
            <a:endParaRPr lang="en-US" sz="2800" b="1">
              <a:solidFill>
                <a:schemeClr val="tx1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4175919" y="4252249"/>
            <a:ext cx="228600" cy="81495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6538119" y="3197576"/>
            <a:ext cx="572502" cy="41636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tx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5</a:t>
            </a:r>
            <a:endParaRPr lang="en-US" sz="2800" b="1">
              <a:solidFill>
                <a:schemeClr val="tx1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5775618" y="5085601"/>
            <a:ext cx="228600" cy="81495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4692367" y="4044066"/>
            <a:ext cx="572502" cy="41636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tx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6</a:t>
            </a:r>
            <a:endParaRPr lang="en-US" sz="2800" b="1">
              <a:solidFill>
                <a:schemeClr val="tx1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9123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 animBg="1"/>
      <p:bldP spid="12" grpId="0" animBg="1"/>
      <p:bldP spid="14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75469" y="194182"/>
            <a:ext cx="11677650" cy="4861560"/>
          </a:xfrm>
          <a:prstGeom prst="roundRect">
            <a:avLst/>
          </a:prstGeom>
          <a:solidFill>
            <a:srgbClr val="FAE14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54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lang="en-US" sz="54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Trời</a:t>
            </a:r>
            <a:r>
              <a:rPr lang="en-US" sz="54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xám</a:t>
            </a:r>
            <a:r>
              <a:rPr lang="en-US" sz="54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xịt</a:t>
            </a:r>
            <a:r>
              <a:rPr lang="en-US" sz="54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54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mưa</a:t>
            </a:r>
            <a:r>
              <a:rPr lang="en-US" sz="54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sầm</a:t>
            </a:r>
            <a:r>
              <a:rPr lang="en-US" sz="54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sầm</a:t>
            </a:r>
            <a:r>
              <a:rPr lang="en-US" sz="54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như</a:t>
            </a:r>
            <a:r>
              <a:rPr lang="en-US" sz="54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trút</a:t>
            </a:r>
            <a:r>
              <a:rPr lang="en-US" sz="54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54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Sấm</a:t>
            </a:r>
            <a:r>
              <a:rPr lang="en-US" sz="54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sét</a:t>
            </a:r>
            <a:r>
              <a:rPr lang="en-US" sz="54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ì </a:t>
            </a:r>
            <a:r>
              <a:rPr lang="en-US" sz="54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ầm</a:t>
            </a:r>
            <a:r>
              <a:rPr lang="en-US" sz="54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xa</a:t>
            </a:r>
            <a:r>
              <a:rPr lang="en-US" sz="54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xa</a:t>
            </a:r>
            <a:r>
              <a:rPr lang="en-US" sz="54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54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Cây</a:t>
            </a:r>
            <a:r>
              <a:rPr lang="en-US" sz="54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cỏ</a:t>
            </a:r>
            <a:r>
              <a:rPr lang="en-US" sz="54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ngã</a:t>
            </a:r>
            <a:r>
              <a:rPr lang="en-US" sz="54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rạp</a:t>
            </a:r>
            <a:r>
              <a:rPr lang="en-US" sz="54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vào</a:t>
            </a:r>
            <a:r>
              <a:rPr lang="en-US" sz="54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nhau</a:t>
            </a:r>
            <a:r>
              <a:rPr lang="en-US" sz="54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54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Một</a:t>
            </a:r>
            <a:r>
              <a:rPr lang="en-US" sz="54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lúc</a:t>
            </a:r>
            <a:r>
              <a:rPr lang="en-US" sz="54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sau</a:t>
            </a:r>
            <a:r>
              <a:rPr lang="en-US" sz="54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54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mưa</a:t>
            </a:r>
            <a:r>
              <a:rPr lang="en-US" sz="54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lộp</a:t>
            </a:r>
            <a:r>
              <a:rPr lang="en-US" sz="54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độp</a:t>
            </a:r>
            <a:r>
              <a:rPr lang="en-US" sz="54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rồi</a:t>
            </a:r>
            <a:r>
              <a:rPr lang="en-US" sz="54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dứt</a:t>
            </a:r>
            <a:r>
              <a:rPr lang="en-US" sz="54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hẳn</a:t>
            </a:r>
            <a:r>
              <a:rPr lang="en-US" sz="54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54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Mặt</a:t>
            </a:r>
            <a:r>
              <a:rPr lang="en-US" sz="54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trời</a:t>
            </a:r>
            <a:r>
              <a:rPr lang="en-US" sz="54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ló</a:t>
            </a:r>
            <a:r>
              <a:rPr lang="en-US" sz="54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khỏi</a:t>
            </a:r>
            <a:r>
              <a:rPr lang="en-US" sz="54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chân</a:t>
            </a:r>
            <a:r>
              <a:rPr lang="en-US" sz="54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mây</a:t>
            </a:r>
            <a:r>
              <a:rPr lang="en-US" sz="54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54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Vạn</a:t>
            </a:r>
            <a:r>
              <a:rPr lang="en-US" sz="54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vật</a:t>
            </a:r>
            <a:r>
              <a:rPr lang="en-US" sz="54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như</a:t>
            </a:r>
            <a:r>
              <a:rPr lang="en-US" sz="54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thức</a:t>
            </a:r>
            <a:r>
              <a:rPr lang="en-US" sz="54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dậy</a:t>
            </a:r>
            <a:r>
              <a:rPr lang="en-US" sz="54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54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đầy</a:t>
            </a:r>
            <a:r>
              <a:rPr lang="en-US" sz="54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ắp</a:t>
            </a:r>
            <a:r>
              <a:rPr lang="en-US" sz="54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sắc</a:t>
            </a:r>
            <a:r>
              <a:rPr lang="en-US" sz="54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màu</a:t>
            </a:r>
            <a:r>
              <a:rPr lang="en-US" sz="54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1974025" y="990600"/>
            <a:ext cx="314557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118519" y="1828800"/>
            <a:ext cx="5486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ounded Rectangle 3"/>
          <p:cNvSpPr/>
          <p:nvPr/>
        </p:nvSpPr>
        <p:spPr>
          <a:xfrm>
            <a:off x="667481" y="5531047"/>
            <a:ext cx="10931381" cy="993598"/>
          </a:xfrm>
          <a:prstGeom prst="roundRect">
            <a:avLst/>
          </a:prstGeom>
          <a:solidFill>
            <a:srgbClr val="006F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Bầu trời có màu sắc như thế nào lúc có mưa?</a:t>
            </a:r>
            <a:endParaRPr lang="en-US" sz="4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6385719" y="3457902"/>
            <a:ext cx="4800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020187" y="4256688"/>
            <a:ext cx="2819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404519" y="4256688"/>
            <a:ext cx="6629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667481" y="5531047"/>
            <a:ext cx="10931381" cy="993598"/>
          </a:xfrm>
          <a:prstGeom prst="roundRect">
            <a:avLst/>
          </a:prstGeom>
          <a:solidFill>
            <a:srgbClr val="006F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Tiếng sấm sét như thế nào?</a:t>
            </a:r>
            <a:endParaRPr lang="en-US" sz="4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67481" y="5531047"/>
            <a:ext cx="10931381" cy="993598"/>
          </a:xfrm>
          <a:prstGeom prst="roundRect">
            <a:avLst/>
          </a:prstGeom>
          <a:solidFill>
            <a:srgbClr val="006F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Sau cơm mưa có gì xuất hiện?</a:t>
            </a:r>
            <a:endParaRPr lang="en-US" sz="4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667481" y="5531047"/>
            <a:ext cx="10931381" cy="993598"/>
          </a:xfrm>
          <a:prstGeom prst="roundRect">
            <a:avLst/>
          </a:prstGeom>
          <a:solidFill>
            <a:srgbClr val="006F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Sau cơn mưa, vạn vật như thế nào?</a:t>
            </a:r>
            <a:endParaRPr lang="en-US" sz="4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963066" y="5003188"/>
            <a:ext cx="458445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5058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  <p:bldP spid="14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0" y="4291232"/>
            <a:ext cx="2818875" cy="24483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9591358" y="4438774"/>
            <a:ext cx="2570480" cy="24051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67" b="21945"/>
          <a:stretch/>
        </p:blipFill>
        <p:spPr>
          <a:xfrm>
            <a:off x="1813719" y="152400"/>
            <a:ext cx="8792308" cy="455295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62236" y="2818047"/>
            <a:ext cx="10489585" cy="1325563"/>
          </a:xfrm>
        </p:spPr>
        <p:txBody>
          <a:bodyPr>
            <a:noAutofit/>
          </a:bodyPr>
          <a:lstStyle/>
          <a:p>
            <a:pPr algn="ctr"/>
            <a:r>
              <a:rPr lang="en-US" sz="9600" b="1" smtClean="0">
                <a:solidFill>
                  <a:srgbClr val="0070C0"/>
                </a:solidFill>
                <a:latin typeface="DomCasual" pitchFamily="18" charset="0"/>
                <a:ea typeface="DomCasual" pitchFamily="18" charset="0"/>
                <a:cs typeface="DomCasual" pitchFamily="18" charset="0"/>
              </a:rPr>
              <a:t>Thư giãn nào!</a:t>
            </a:r>
            <a:endParaRPr lang="en-US" sz="9600" b="1">
              <a:solidFill>
                <a:srgbClr val="0070C0"/>
              </a:solidFill>
              <a:latin typeface="DomCasual" pitchFamily="18" charset="0"/>
              <a:ea typeface="DomCasual" pitchFamily="18" charset="0"/>
              <a:cs typeface="DomCasual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438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17" name="Rounded Rectangle 16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Viết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2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61119" y="2403133"/>
            <a:ext cx="12560344" cy="2080402"/>
            <a:chOff x="-15081" y="2184691"/>
            <a:chExt cx="15198016" cy="2517286"/>
          </a:xfrm>
        </p:grpSpPr>
        <p:pic>
          <p:nvPicPr>
            <p:cNvPr id="3076" name="Picture 4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7658"/>
            <a:stretch/>
          </p:blipFill>
          <p:spPr bwMode="auto">
            <a:xfrm>
              <a:off x="-15081" y="2184691"/>
              <a:ext cx="7599008" cy="2517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4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7658"/>
            <a:stretch/>
          </p:blipFill>
          <p:spPr bwMode="auto">
            <a:xfrm>
              <a:off x="7583927" y="2184691"/>
              <a:ext cx="7599008" cy="2517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0" name="TextBox 9"/>
          <p:cNvSpPr txBox="1"/>
          <p:nvPr/>
        </p:nvSpPr>
        <p:spPr>
          <a:xfrm>
            <a:off x="-1412039" y="3080960"/>
            <a:ext cx="13499608" cy="1169353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vi-VN" sz="6800">
                <a:solidFill>
                  <a:srgbClr val="FF0000"/>
                </a:solidFill>
                <a:latin typeface="HP001 4 hàng" pitchFamily="34" charset="0"/>
              </a:rPr>
              <a:t> Gần hồ có wgŧ </a:t>
            </a:r>
            <a:r>
              <a:rPr lang="el-GR" sz="6800">
                <a:solidFill>
                  <a:srgbClr val="FF0000"/>
                </a:solidFill>
                <a:latin typeface="HP001 4 hàng" pitchFamily="34" charset="0"/>
              </a:rPr>
              <a:t>κ</a:t>
            </a:r>
            <a:r>
              <a:rPr lang="vi-VN" sz="6800">
                <a:solidFill>
                  <a:srgbClr val="FF0000"/>
                </a:solidFill>
                <a:latin typeface="HP001 4 hàng" pitchFamily="34" charset="0"/>
              </a:rPr>
              <a:t>áp cao </a:t>
            </a:r>
            <a:r>
              <a:rPr lang="el-GR" sz="6800">
                <a:solidFill>
                  <a:srgbClr val="FF0000"/>
                </a:solidFill>
                <a:latin typeface="HP001 4 hàng" pitchFamily="34" charset="0"/>
              </a:rPr>
              <a:t>ν</a:t>
            </a:r>
            <a:r>
              <a:rPr lang="vi-VN" sz="6800" smtClean="0">
                <a:solidFill>
                  <a:srgbClr val="FF0000"/>
                </a:solidFill>
                <a:latin typeface="HP001 4 hàng" pitchFamily="34" charset="0"/>
              </a:rPr>
              <a:t>Ǽt</a:t>
            </a:r>
            <a:r>
              <a:rPr lang="en-US" sz="6800" smtClean="0">
                <a:solidFill>
                  <a:srgbClr val="FF0000"/>
                </a:solidFill>
                <a:latin typeface="HP001 4 hàng" pitchFamily="34" charset="0"/>
              </a:rPr>
              <a:t>.</a:t>
            </a:r>
            <a:r>
              <a:rPr lang="vi-VN" sz="6800" smtClean="0">
                <a:solidFill>
                  <a:srgbClr val="FF0000"/>
                </a:solidFill>
                <a:latin typeface="HP001 4 hàng" pitchFamily="34" charset="0"/>
              </a:rPr>
              <a:t> </a:t>
            </a:r>
            <a:endParaRPr lang="en-US" sz="680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9526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278657" y="76200"/>
            <a:ext cx="5606113" cy="6626463"/>
          </a:xfrm>
        </p:spPr>
      </p:pic>
    </p:spTree>
    <p:extLst>
      <p:ext uri="{BB962C8B-B14F-4D97-AF65-F5344CB8AC3E}">
        <p14:creationId xmlns:p14="http://schemas.microsoft.com/office/powerpoint/2010/main" val="3771714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41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2165</TotalTime>
  <Words>136</Words>
  <Application>Microsoft Office PowerPoint</Application>
  <PresentationFormat>Custom</PresentationFormat>
  <Paragraphs>51</Paragraphs>
  <Slides>19</Slides>
  <Notes>6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TIẾNG VIỆT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Thư giãn nào!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học:   Trong cuộc sống, chúng ta nên biết chia sẻ, không nên ích kỉ và tham lam. 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Techsi.vn</cp:lastModifiedBy>
  <cp:revision>252</cp:revision>
  <dcterms:created xsi:type="dcterms:W3CDTF">2021-05-08T14:00:55Z</dcterms:created>
  <dcterms:modified xsi:type="dcterms:W3CDTF">2022-11-25T03:08:28Z</dcterms:modified>
</cp:coreProperties>
</file>