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343" r:id="rId4"/>
    <p:sldId id="346" r:id="rId5"/>
    <p:sldId id="348" r:id="rId6"/>
    <p:sldId id="344" r:id="rId7"/>
    <p:sldId id="360" r:id="rId8"/>
    <p:sldId id="347" r:id="rId9"/>
    <p:sldId id="259" r:id="rId10"/>
    <p:sldId id="260" r:id="rId11"/>
    <p:sldId id="382" r:id="rId12"/>
    <p:sldId id="336" r:id="rId13"/>
    <p:sldId id="383" r:id="rId14"/>
    <p:sldId id="376" r:id="rId15"/>
    <p:sldId id="262" r:id="rId16"/>
    <p:sldId id="263" r:id="rId17"/>
    <p:sldId id="282" r:id="rId18"/>
    <p:sldId id="283" r:id="rId19"/>
    <p:sldId id="284" r:id="rId20"/>
    <p:sldId id="384" r:id="rId21"/>
    <p:sldId id="264" r:id="rId22"/>
    <p:sldId id="372" r:id="rId23"/>
    <p:sldId id="355" r:id="rId24"/>
    <p:sldId id="267" r:id="rId25"/>
    <p:sldId id="357" r:id="rId26"/>
    <p:sldId id="350" r:id="rId27"/>
    <p:sldId id="385" r:id="rId28"/>
    <p:sldId id="356" r:id="rId29"/>
    <p:sldId id="308" r:id="rId30"/>
    <p:sldId id="342" r:id="rId31"/>
    <p:sldId id="294" r:id="rId32"/>
    <p:sldId id="377" r:id="rId33"/>
    <p:sldId id="268" r:id="rId34"/>
    <p:sldId id="279" r:id="rId35"/>
    <p:sldId id="367" r:id="rId36"/>
    <p:sldId id="286" r:id="rId37"/>
    <p:sldId id="359" r:id="rId38"/>
    <p:sldId id="386" r:id="rId39"/>
    <p:sldId id="387" r:id="rId40"/>
    <p:sldId id="314" r:id="rId41"/>
    <p:sldId id="272" r:id="rId42"/>
    <p:sldId id="338" r:id="rId43"/>
    <p:sldId id="339" r:id="rId44"/>
    <p:sldId id="326" r:id="rId45"/>
    <p:sldId id="274" r:id="rId46"/>
    <p:sldId id="275" r:id="rId47"/>
    <p:sldId id="389" r:id="rId48"/>
    <p:sldId id="277" r:id="rId49"/>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4" autoAdjust="0"/>
    <p:restoredTop sz="90214" autoAdjust="0"/>
  </p:normalViewPr>
  <p:slideViewPr>
    <p:cSldViewPr>
      <p:cViewPr>
        <p:scale>
          <a:sx n="50" d="100"/>
          <a:sy n="50" d="100"/>
        </p:scale>
        <p:origin x="-822" y="-438"/>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6/6/2021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Đến</a:t>
            </a:r>
            <a:r>
              <a:rPr lang="en-US" baseline="0" smtClean="0"/>
              <a:t> đây HS viết thành thạo rồi nên người soạn không tạo video đồ chữ nữa nhé!</a:t>
            </a:r>
          </a:p>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Chim bìm</a:t>
            </a:r>
            <a:r>
              <a:rPr lang="en-US" baseline="0" smtClean="0"/>
              <a:t> bịp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3677006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41</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42</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43</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6767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6/6/2021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6/6/2021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6/6/2021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6/6/2021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slide" Target="slide9.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image" Target="../media/image10.jpeg"/><Relationship Id="rId10" Type="http://schemas.openxmlformats.org/officeDocument/2006/relationships/slide" Target="slide7.xml"/><Relationship Id="rId4" Type="http://schemas.openxmlformats.org/officeDocument/2006/relationships/slide" Target="slide3.xml"/><Relationship Id="rId9" Type="http://schemas.openxmlformats.org/officeDocument/2006/relationships/image" Target="../media/image7.jpeg"/><Relationship Id="rId1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5.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n</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ep</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71442"/>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n</a:t>
            </a:r>
            <a:r>
              <a:rPr lang="en-US" sz="8800">
                <a:solidFill>
                  <a:srgbClr val="FF0000"/>
                </a:solidFill>
                <a:latin typeface="Arial-Rounded" pitchFamily="34" charset="0"/>
                <a:ea typeface="Arial-Rounded" pitchFamily="34" charset="0"/>
                <a:cs typeface="Arial-Rounded" pitchFamily="34" charset="0"/>
              </a:rPr>
              <a:t>e</a:t>
            </a:r>
            <a:r>
              <a:rPr lang="en-US" sz="8800" smtClean="0">
                <a:solidFill>
                  <a:srgbClr val="FF0000"/>
                </a:solidFill>
                <a:latin typeface="Arial-Rounded" pitchFamily="34" charset="0"/>
                <a:ea typeface="Arial-Rounded" pitchFamily="34" charset="0"/>
                <a:cs typeface="Arial-Rounded" pitchFamily="34" charset="0"/>
              </a:rPr>
              <a:t>p</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1963787"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ep</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14587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a:t>
            </a:r>
            <a:r>
              <a:rPr lang="en-US" sz="8800" smtClean="0">
                <a:solidFill>
                  <a:srgbClr val="FF0000"/>
                </a:solidFill>
                <a:latin typeface="Arial-Rounded" pitchFamily="34" charset="0"/>
                <a:ea typeface="Arial-Rounded" pitchFamily="34" charset="0"/>
                <a:cs typeface="Arial-Rounded" pitchFamily="34" charset="0"/>
              </a:rPr>
              <a:t>p</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447928" y="475746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246228"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a:t>
            </a:r>
            <a:r>
              <a:rPr lang="en-US" sz="8800" smtClean="0">
                <a:solidFill>
                  <a:srgbClr val="FF0000"/>
                </a:solidFill>
                <a:latin typeface="Arial-Rounded" pitchFamily="34" charset="0"/>
                <a:ea typeface="Arial-Rounded" pitchFamily="34" charset="0"/>
                <a:cs typeface="Arial-Rounded" pitchFamily="34" charset="0"/>
              </a:rPr>
              <a:t>p</a:t>
            </a:r>
            <a:endParaRPr lang="en-US" sz="88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076839"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a:t>
            </a:r>
            <a:r>
              <a:rPr lang="en-US" sz="8800" smtClean="0">
                <a:solidFill>
                  <a:srgbClr val="FF0000"/>
                </a:solidFill>
                <a:latin typeface="Arial-Rounded" pitchFamily="34" charset="0"/>
                <a:ea typeface="Arial-Rounded" pitchFamily="34" charset="0"/>
                <a:cs typeface="Arial-Rounded" pitchFamily="34" charset="0"/>
              </a:rPr>
              <a:t>p</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5" name="TextBox 4"/>
          <p:cNvSpPr txBox="1"/>
          <p:nvPr/>
        </p:nvSpPr>
        <p:spPr>
          <a:xfrm>
            <a:off x="480219" y="3546768"/>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ep</a:t>
            </a:r>
            <a:endParaRPr lang="en-US" sz="11500">
              <a:latin typeface="Arial-Rounded" pitchFamily="34" charset="0"/>
              <a:ea typeface="Arial-Rounded" pitchFamily="34" charset="0"/>
              <a:cs typeface="Arial-Rounded" pitchFamily="34" charset="0"/>
            </a:endParaRPr>
          </a:p>
        </p:txBody>
      </p:sp>
      <p:sp>
        <p:nvSpPr>
          <p:cNvPr id="6" name="TextBox 5"/>
          <p:cNvSpPr txBox="1"/>
          <p:nvPr/>
        </p:nvSpPr>
        <p:spPr>
          <a:xfrm>
            <a:off x="3356769" y="3546768"/>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êp</a:t>
            </a:r>
            <a:endParaRPr lang="en-US" sz="11500">
              <a:latin typeface="Arial-Rounded" pitchFamily="34" charset="0"/>
              <a:ea typeface="Arial-Rounded" pitchFamily="34" charset="0"/>
              <a:cs typeface="Arial-Rounded" pitchFamily="34" charset="0"/>
            </a:endParaRPr>
          </a:p>
        </p:txBody>
      </p:sp>
      <p:sp>
        <p:nvSpPr>
          <p:cNvPr id="7" name="TextBox 6"/>
          <p:cNvSpPr txBox="1"/>
          <p:nvPr/>
        </p:nvSpPr>
        <p:spPr>
          <a:xfrm>
            <a:off x="6237288" y="3546768"/>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ip</a:t>
            </a:r>
            <a:endParaRPr lang="en-US" sz="11500">
              <a:latin typeface="Arial-Rounded" pitchFamily="34" charset="0"/>
              <a:ea typeface="Arial-Rounded" pitchFamily="34" charset="0"/>
              <a:cs typeface="Arial-Rounded" pitchFamily="34" charset="0"/>
            </a:endParaRPr>
          </a:p>
        </p:txBody>
      </p:sp>
      <p:sp>
        <p:nvSpPr>
          <p:cNvPr id="8" name="TextBox 7"/>
          <p:cNvSpPr txBox="1"/>
          <p:nvPr/>
        </p:nvSpPr>
        <p:spPr>
          <a:xfrm>
            <a:off x="846229" y="3546768"/>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p</a:t>
            </a:r>
            <a:endParaRPr lang="en-US" sz="11500">
              <a:solidFill>
                <a:srgbClr val="FF0000"/>
              </a:solidFill>
              <a:latin typeface="Arial-Rounded" pitchFamily="34" charset="0"/>
              <a:ea typeface="Arial-Rounded" pitchFamily="34" charset="0"/>
              <a:cs typeface="Arial-Rounded" pitchFamily="34" charset="0"/>
            </a:endParaRPr>
          </a:p>
        </p:txBody>
      </p:sp>
      <p:sp>
        <p:nvSpPr>
          <p:cNvPr id="9" name="TextBox 8"/>
          <p:cNvSpPr txBox="1"/>
          <p:nvPr/>
        </p:nvSpPr>
        <p:spPr>
          <a:xfrm>
            <a:off x="3726839" y="3546768"/>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p</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382508" y="3546768"/>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p</a:t>
            </a:r>
            <a:endParaRPr lang="en-US" sz="11500">
              <a:solidFill>
                <a:srgbClr val="FF0000"/>
              </a:solidFill>
              <a:latin typeface="Arial-Rounded" pitchFamily="34" charset="0"/>
              <a:ea typeface="Arial-Rounded" pitchFamily="34" charset="0"/>
              <a:cs typeface="Arial-Rounded" pitchFamily="34" charset="0"/>
            </a:endParaRPr>
          </a:p>
        </p:txBody>
      </p:sp>
      <p:sp>
        <p:nvSpPr>
          <p:cNvPr id="11" name="TextBox 10"/>
          <p:cNvSpPr txBox="1"/>
          <p:nvPr/>
        </p:nvSpPr>
        <p:spPr>
          <a:xfrm>
            <a:off x="76109" y="3546768"/>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e</a:t>
            </a:r>
            <a:endParaRPr lang="en-US" sz="11500">
              <a:solidFill>
                <a:srgbClr val="7030A0"/>
              </a:solidFill>
              <a:latin typeface="Arial-Rounded" pitchFamily="34" charset="0"/>
              <a:ea typeface="Arial-Rounded" pitchFamily="34" charset="0"/>
              <a:cs typeface="Arial-Rounded" pitchFamily="34" charset="0"/>
            </a:endParaRPr>
          </a:p>
        </p:txBody>
      </p:sp>
      <p:sp>
        <p:nvSpPr>
          <p:cNvPr id="12" name="TextBox 11"/>
          <p:cNvSpPr txBox="1"/>
          <p:nvPr/>
        </p:nvSpPr>
        <p:spPr>
          <a:xfrm>
            <a:off x="2952659" y="3546768"/>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ê</a:t>
            </a:r>
            <a:endParaRPr lang="en-US" sz="11500">
              <a:solidFill>
                <a:srgbClr val="00B0F0"/>
              </a:solidFill>
              <a:latin typeface="Arial-Rounded" pitchFamily="34" charset="0"/>
              <a:ea typeface="Arial-Rounded" pitchFamily="34" charset="0"/>
              <a:cs typeface="Arial-Rounded" pitchFamily="34" charset="0"/>
            </a:endParaRPr>
          </a:p>
        </p:txBody>
      </p:sp>
      <p:sp>
        <p:nvSpPr>
          <p:cNvPr id="13" name="TextBox 12"/>
          <p:cNvSpPr txBox="1"/>
          <p:nvPr/>
        </p:nvSpPr>
        <p:spPr>
          <a:xfrm>
            <a:off x="5829209" y="3546768"/>
            <a:ext cx="2552700" cy="1862048"/>
          </a:xfrm>
          <a:prstGeom prst="rect">
            <a:avLst/>
          </a:prstGeom>
          <a:noFill/>
        </p:spPr>
        <p:txBody>
          <a:bodyPr wrap="square" rtlCol="0">
            <a:spAutoFit/>
          </a:bodyPr>
          <a:lstStyle/>
          <a:p>
            <a:pPr algn="ctr"/>
            <a:r>
              <a:rPr lang="en-US" sz="11500" smtClean="0">
                <a:solidFill>
                  <a:srgbClr val="FFFF00"/>
                </a:solidFill>
                <a:latin typeface="Arial-Rounded" pitchFamily="34" charset="0"/>
                <a:ea typeface="Arial-Rounded" pitchFamily="34" charset="0"/>
                <a:cs typeface="Arial-Rounded" pitchFamily="34" charset="0"/>
              </a:rPr>
              <a:t>i</a:t>
            </a:r>
            <a:endParaRPr lang="en-US" sz="11500">
              <a:solidFill>
                <a:srgbClr val="FFFF00"/>
              </a:solidFill>
              <a:latin typeface="Arial-Rounded" pitchFamily="34" charset="0"/>
              <a:ea typeface="Arial-Rounded" pitchFamily="34" charset="0"/>
              <a:cs typeface="Arial-Rounded" pitchFamily="34" charset="0"/>
            </a:endParaRPr>
          </a:p>
        </p:txBody>
      </p:sp>
      <p:sp>
        <p:nvSpPr>
          <p:cNvPr id="14" name="TextBox 13"/>
          <p:cNvSpPr txBox="1"/>
          <p:nvPr/>
        </p:nvSpPr>
        <p:spPr>
          <a:xfrm>
            <a:off x="9151938" y="3546768"/>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up</a:t>
            </a:r>
            <a:endParaRPr lang="en-US" sz="11500">
              <a:latin typeface="Arial-Rounded" pitchFamily="34" charset="0"/>
              <a:ea typeface="Arial-Rounded" pitchFamily="34" charset="0"/>
              <a:cs typeface="Arial-Rounded" pitchFamily="34" charset="0"/>
            </a:endParaRPr>
          </a:p>
        </p:txBody>
      </p:sp>
      <p:sp>
        <p:nvSpPr>
          <p:cNvPr id="15" name="TextBox 14"/>
          <p:cNvSpPr txBox="1"/>
          <p:nvPr/>
        </p:nvSpPr>
        <p:spPr>
          <a:xfrm>
            <a:off x="9551988" y="3546768"/>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p</a:t>
            </a:r>
            <a:endParaRPr lang="en-US" sz="115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8736716" y="3546768"/>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u</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9565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8104"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kẹp</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6028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nẹp</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5981289"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nếp</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62492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4077558"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562169"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a:t>
            </a:r>
            <a:r>
              <a:rPr lang="en-US" sz="6600" smtClean="0">
                <a:solidFill>
                  <a:srgbClr val="FF0000"/>
                </a:solidFill>
                <a:latin typeface="Arial-Rounded" pitchFamily="34" charset="0"/>
                <a:ea typeface="Arial-Rounded" pitchFamily="34" charset="0"/>
                <a:cs typeface="Arial-Rounded" pitchFamily="34" charset="0"/>
              </a:rPr>
              <a:t>p</a:t>
            </a:r>
            <a:endParaRPr lang="en-US" sz="6600">
              <a:solidFill>
                <a:srgbClr val="FF000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85457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xếp</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9111594"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a:t>
            </a:r>
            <a:r>
              <a:rPr lang="en-US" sz="6600" smtClean="0">
                <a:solidFill>
                  <a:srgbClr val="FF0000"/>
                </a:solidFill>
                <a:latin typeface="Arial-Rounded" pitchFamily="34" charset="0"/>
                <a:ea typeface="Arial-Rounded" pitchFamily="34" charset="0"/>
                <a:cs typeface="Arial-Rounded" pitchFamily="34" charset="0"/>
              </a:rPr>
              <a:t>p</a:t>
            </a:r>
            <a:endParaRPr lang="en-US" sz="6600">
              <a:solidFill>
                <a:srgbClr val="FF0000"/>
              </a:solidFill>
              <a:latin typeface="Arial-Rounded" pitchFamily="34" charset="0"/>
              <a:ea typeface="Arial-Rounded" pitchFamily="34" charset="0"/>
              <a:cs typeface="Arial-Rounded" pitchFamily="34" charset="0"/>
            </a:endParaRPr>
          </a:p>
        </p:txBody>
      </p:sp>
      <p:pic>
        <p:nvPicPr>
          <p:cNvPr id="3074" name="Picture 2" descr="Kẹp sắt đen 51mm – Văn Phòng Xa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944" y="457200"/>
            <a:ext cx="4406759" cy="44067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ẸP NHỰA PVC CHỮ V ỐP GÓ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889" y="9144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ơ lược về nếp sáp và nếp cái hoa vàng | Cung cấp nếp từ nhà má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44" y="547117"/>
            <a:ext cx="5341527" cy="40061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gấp quần áo không bị nhăn khi đi du lịch cực đơn giản – Phan Nguyễ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093" y="557760"/>
            <a:ext cx="6286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4"/>
                                        </p:tgtEl>
                                      </p:cBhvr>
                                    </p:animEffect>
                                    <p:set>
                                      <p:cBhvr>
                                        <p:cTn id="17" dur="1" fill="hold">
                                          <p:stCondLst>
                                            <p:cond delay="499"/>
                                          </p:stCondLst>
                                        </p:cTn>
                                        <p:tgtEl>
                                          <p:spTgt spid="30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76"/>
                                        </p:tgtEl>
                                      </p:cBhvr>
                                    </p:animEffect>
                                    <p:set>
                                      <p:cBhvr>
                                        <p:cTn id="32" dur="1" fill="hold">
                                          <p:stCondLst>
                                            <p:cond delay="499"/>
                                          </p:stCondLst>
                                        </p:cTn>
                                        <p:tgtEl>
                                          <p:spTgt spid="307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78"/>
                                        </p:tgtEl>
                                        <p:attrNameLst>
                                          <p:attrName>style.visibility</p:attrName>
                                        </p:attrNameLst>
                                      </p:cBhvr>
                                      <p:to>
                                        <p:strVal val="visible"/>
                                      </p:to>
                                    </p:set>
                                    <p:animEffect transition="in" filter="fade">
                                      <p:cBhvr>
                                        <p:cTn id="50" dur="500"/>
                                        <p:tgtEl>
                                          <p:spTgt spid="30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078"/>
                                        </p:tgtEl>
                                      </p:cBhvr>
                                    </p:animEffect>
                                    <p:set>
                                      <p:cBhvr>
                                        <p:cTn id="55" dur="1" fill="hold">
                                          <p:stCondLst>
                                            <p:cond delay="499"/>
                                          </p:stCondLst>
                                        </p:cTn>
                                        <p:tgtEl>
                                          <p:spTgt spid="307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80"/>
                                        </p:tgtEl>
                                        <p:attrNameLst>
                                          <p:attrName>style.visibility</p:attrName>
                                        </p:attrNameLst>
                                      </p:cBhvr>
                                      <p:to>
                                        <p:strVal val="visible"/>
                                      </p:to>
                                    </p:set>
                                    <p:animEffect transition="in" filter="fade">
                                      <p:cBhvr>
                                        <p:cTn id="65" dur="500"/>
                                        <p:tgtEl>
                                          <p:spTgt spid="308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3080"/>
                                        </p:tgtEl>
                                      </p:cBhvr>
                                    </p:animEffect>
                                    <p:set>
                                      <p:cBhvr>
                                        <p:cTn id="70" dur="1" fill="hold">
                                          <p:stCondLst>
                                            <p:cond delay="499"/>
                                          </p:stCondLst>
                                        </p:cTn>
                                        <p:tgtEl>
                                          <p:spTgt spid="308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8104"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kịp</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6028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nhịp</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5981289"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búp</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62492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4318136"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592149"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85457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giúp</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9231514"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pic>
        <p:nvPicPr>
          <p:cNvPr id="5122" name="Picture 2" descr="Nối nhịp cầu vu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919" y="424435"/>
            <a:ext cx="5445044" cy="40422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a Sen Nụ Búp - Ảnh miễn phí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347" y="207041"/>
            <a:ext cx="5687658" cy="42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22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fade">
                                      <p:cBhvr>
                                        <p:cTn id="40" dur="500"/>
                                        <p:tgtEl>
                                          <p:spTgt spid="51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5124"/>
                                        </p:tgtEl>
                                      </p:cBhvr>
                                    </p:animEffect>
                                    <p:set>
                                      <p:cBhvr>
                                        <p:cTn id="45" dur="1" fill="hold">
                                          <p:stCondLst>
                                            <p:cond delay="499"/>
                                          </p:stCondLst>
                                        </p:cTn>
                                        <p:tgtEl>
                                          <p:spTgt spid="512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1295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itle 1"/>
          <p:cNvSpPr txBox="1">
            <a:spLocks/>
          </p:cNvSpPr>
          <p:nvPr/>
        </p:nvSpPr>
        <p:spPr>
          <a:xfrm>
            <a:off x="1078104" y="40602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kịp</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3602836" y="40817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nhịp</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5981289" y="40780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búp</a:t>
            </a:r>
            <a:endParaRPr lang="en-US" sz="6600">
              <a:solidFill>
                <a:srgbClr val="0070C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1624926" y="38839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4318136" y="39054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6592149" y="39017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8545704" y="40807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giúp</a:t>
            </a:r>
            <a:endParaRPr lang="en-US" sz="6600">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9231514" y="39044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1078104" y="258470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kẹp</a:t>
            </a:r>
            <a:endParaRPr lang="en-US" sz="6600">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3602836" y="260621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nẹp</a:t>
            </a:r>
            <a:endParaRPr lang="en-US" sz="6600">
              <a:solidFill>
                <a:srgbClr val="0070C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5981289" y="260246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nếp</a:t>
            </a:r>
            <a:endParaRPr lang="en-US" sz="6600">
              <a:solidFill>
                <a:srgbClr val="0070C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1624926" y="240842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52" name="Title 1"/>
          <p:cNvSpPr txBox="1">
            <a:spLocks/>
          </p:cNvSpPr>
          <p:nvPr/>
        </p:nvSpPr>
        <p:spPr>
          <a:xfrm>
            <a:off x="4077558" y="242992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6562169" y="242617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a:t>
            </a:r>
            <a:r>
              <a:rPr lang="en-US" sz="6600" smtClean="0">
                <a:solidFill>
                  <a:srgbClr val="FF0000"/>
                </a:solidFill>
                <a:latin typeface="Arial-Rounded" pitchFamily="34" charset="0"/>
                <a:ea typeface="Arial-Rounded" pitchFamily="34" charset="0"/>
                <a:cs typeface="Arial-Rounded" pitchFamily="34" charset="0"/>
              </a:rPr>
              <a:t>p</a:t>
            </a:r>
            <a:endParaRPr lang="en-US" sz="6600">
              <a:solidFill>
                <a:srgbClr val="FF000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8545704" y="260522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xếp</a:t>
            </a:r>
            <a:endParaRPr lang="en-US" sz="6600">
              <a:solidFill>
                <a:srgbClr val="0070C0"/>
              </a:solidFill>
              <a:latin typeface="Arial-Rounded" pitchFamily="34" charset="0"/>
              <a:ea typeface="Arial-Rounded" pitchFamily="34" charset="0"/>
              <a:cs typeface="Arial-Rounded" pitchFamily="34" charset="0"/>
            </a:endParaRPr>
          </a:p>
        </p:txBody>
      </p:sp>
      <p:sp>
        <p:nvSpPr>
          <p:cNvPr id="55" name="Title 1"/>
          <p:cNvSpPr txBox="1">
            <a:spLocks/>
          </p:cNvSpPr>
          <p:nvPr/>
        </p:nvSpPr>
        <p:spPr>
          <a:xfrm>
            <a:off x="9111594" y="242893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a:t>
            </a:r>
            <a:r>
              <a:rPr lang="en-US" sz="6600" smtClean="0">
                <a:solidFill>
                  <a:srgbClr val="FF0000"/>
                </a:solidFill>
                <a:latin typeface="Arial-Rounded" pitchFamily="34" charset="0"/>
                <a:ea typeface="Arial-Rounded" pitchFamily="34" charset="0"/>
                <a:cs typeface="Arial-Rounded" pitchFamily="34" charset="0"/>
              </a:rPr>
              <a:t>p</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66652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971924" y="58128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kịp</a:t>
            </a:r>
            <a:endParaRPr lang="en-US" sz="66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3602836" y="58343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nhịp</a:t>
            </a:r>
            <a:endParaRPr lang="en-US" sz="66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5981289" y="58306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búp</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1518746" y="56365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4318136" y="565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6592149" y="56543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8545704" y="58333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giúp</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9231514" y="56570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1078104" y="4746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kẹp</a:t>
            </a:r>
            <a:endParaRPr lang="en-US" sz="66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3602836" y="4767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nẹp</a:t>
            </a:r>
            <a:endParaRPr lang="en-US" sz="66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5981289" y="4763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nếp</a:t>
            </a:r>
            <a:endParaRPr lang="en-US" sz="66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1624926" y="4569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4077558"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6562169" y="4587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a:t>
            </a:r>
            <a:r>
              <a:rPr lang="en-US" sz="6600" smtClean="0">
                <a:solidFill>
                  <a:srgbClr val="FF0000"/>
                </a:solidFill>
                <a:latin typeface="Arial-Rounded" pitchFamily="34" charset="0"/>
                <a:ea typeface="Arial-Rounded" pitchFamily="34" charset="0"/>
                <a:cs typeface="Arial-Rounded" pitchFamily="34" charset="0"/>
              </a:rPr>
              <a:t>p</a:t>
            </a:r>
            <a:endParaRPr lang="en-US" sz="66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8545704" y="47665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xếp</a:t>
            </a:r>
            <a:endParaRPr lang="en-US" sz="6600">
              <a:solidFill>
                <a:srgbClr val="0070C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9111594" y="45902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a:t>
            </a:r>
            <a:r>
              <a:rPr lang="en-US" sz="6600" smtClean="0">
                <a:solidFill>
                  <a:srgbClr val="FF0000"/>
                </a:solidFill>
                <a:latin typeface="Arial-Rounded" pitchFamily="34" charset="0"/>
                <a:ea typeface="Arial-Rounded" pitchFamily="34" charset="0"/>
                <a:cs typeface="Arial-Rounded" pitchFamily="34" charset="0"/>
              </a:rPr>
              <a:t>p</a:t>
            </a:r>
            <a:endParaRPr lang="en-US" sz="6600">
              <a:solidFill>
                <a:srgbClr val="FF0000"/>
              </a:solidFill>
              <a:latin typeface="Arial-Rounded" pitchFamily="34" charset="0"/>
              <a:ea typeface="Arial-Rounded" pitchFamily="34" charset="0"/>
              <a:cs typeface="Arial-Rounded" pitchFamily="34" charset="0"/>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726" y="-54013"/>
            <a:ext cx="7881215" cy="507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đôi dép</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268949"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ep</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1 Đôi Dép Đi Trong Nhà Chống Trượt Hình Ngựa Một Sừng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817" y="135659"/>
            <a:ext cx="4301292" cy="430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a:t>
            </a:r>
            <a:r>
              <a:rPr lang="en-US" sz="9600" smtClean="0">
                <a:solidFill>
                  <a:srgbClr val="0070C0"/>
                </a:solidFill>
                <a:latin typeface="Arial-Rounded" pitchFamily="34" charset="0"/>
                <a:ea typeface="Arial-Rounded" pitchFamily="34" charset="0"/>
                <a:cs typeface="Arial-Rounded" pitchFamily="34" charset="0"/>
              </a:rPr>
              <a:t>ầu bếp</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6544965" y="5452570"/>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ê</a:t>
            </a:r>
            <a:r>
              <a:rPr lang="en-US" sz="9600" smtClean="0">
                <a:solidFill>
                  <a:srgbClr val="FF0000"/>
                </a:solidFill>
                <a:latin typeface="Arial-Rounded" pitchFamily="34" charset="0"/>
                <a:ea typeface="Arial-Rounded" pitchFamily="34" charset="0"/>
                <a:cs typeface="Arial-Rounded" pitchFamily="34" charset="0"/>
              </a:rPr>
              <a:t>p</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Đầu bếp Võ Quốc và niềm đam mê bất tận với món ăn Việt - Sài Gòn Tiếp Th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052" y="381000"/>
            <a:ext cx="7285312" cy="448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bìm bịp</a:t>
            </a:r>
            <a:endParaRPr lang="en-US" sz="96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358261" y="5561425"/>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i</a:t>
            </a:r>
            <a:r>
              <a:rPr lang="en-US" sz="9600" smtClean="0">
                <a:solidFill>
                  <a:srgbClr val="FF0000"/>
                </a:solidFill>
                <a:latin typeface="Arial-Rounded" pitchFamily="34" charset="0"/>
                <a:ea typeface="Arial-Rounded" pitchFamily="34" charset="0"/>
                <a:cs typeface="Arial-Rounded" pitchFamily="34" charset="0"/>
              </a:rPr>
              <a:t>p</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Cần bán chim bìm bịp tự nhiên làm thuốc hoặc ăn thịt | 5gi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950" y="328534"/>
            <a:ext cx="4999173" cy="476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22656" t="15495" b="10314"/>
          <a:stretch/>
        </p:blipFill>
        <p:spPr>
          <a:xfrm>
            <a:off x="6119754" y="3786533"/>
            <a:ext cx="2257734" cy="2777836"/>
          </a:xfrm>
          <a:prstGeom prst="rect">
            <a:avLst/>
          </a:prstGeom>
        </p:spPr>
      </p:pic>
      <p:pic>
        <p:nvPicPr>
          <p:cNvPr id="13" name="Picture 12">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b="8529"/>
          <a:stretch/>
        </p:blipFill>
        <p:spPr>
          <a:xfrm>
            <a:off x="3694630" y="1375860"/>
            <a:ext cx="1928094" cy="2194400"/>
          </a:xfrm>
          <a:prstGeom prst="rect">
            <a:avLst/>
          </a:prstGeom>
        </p:spPr>
      </p:pic>
      <p:pic>
        <p:nvPicPr>
          <p:cNvPr id="16" name="Picture 15">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b="9664"/>
          <a:stretch/>
        </p:blipFill>
        <p:spPr>
          <a:xfrm>
            <a:off x="3197601" y="3803548"/>
            <a:ext cx="2922153" cy="3032390"/>
          </a:xfrm>
          <a:prstGeom prst="rect">
            <a:avLst/>
          </a:prstGeom>
        </p:spPr>
      </p:pic>
      <p:pic>
        <p:nvPicPr>
          <p:cNvPr id="17" name="Picture 1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70563" t="41858" b="11241"/>
          <a:stretch/>
        </p:blipFill>
        <p:spPr>
          <a:xfrm>
            <a:off x="8672648" y="3899486"/>
            <a:ext cx="1905000" cy="2664883"/>
          </a:xfrm>
          <a:prstGeom prst="rect">
            <a:avLst/>
          </a:prstGeom>
          <a:ln>
            <a:noFill/>
          </a:ln>
        </p:spPr>
      </p:pic>
      <p:pic>
        <p:nvPicPr>
          <p:cNvPr id="18" name="Picture 17">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t="-328" b="7833"/>
          <a:stretch/>
        </p:blipFill>
        <p:spPr>
          <a:xfrm>
            <a:off x="6290336" y="1219200"/>
            <a:ext cx="1916570" cy="2378300"/>
          </a:xfrm>
          <a:prstGeom prst="rect">
            <a:avLst/>
          </a:prstGeom>
          <a:ln>
            <a:noFill/>
          </a:ln>
        </p:spPr>
      </p:pic>
      <p:pic>
        <p:nvPicPr>
          <p:cNvPr id="3074" name="Picture 2">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pic>
        <p:nvPicPr>
          <p:cNvPr id="3" name="Picture 2">
            <a:hlinkClick r:id="rId14" action="ppaction://hlinksldjump"/>
          </p:cNvPr>
          <p:cNvPicPr>
            <a:picLocks noChangeAspect="1"/>
          </p:cNvPicPr>
          <p:nvPr/>
        </p:nvPicPr>
        <p:blipFill rotWithShape="1">
          <a:blip r:embed="rId15" cstate="print">
            <a:extLst>
              <a:ext uri="{28A0092B-C50C-407E-A947-70E740481C1C}">
                <a14:useLocalDpi xmlns:a14="http://schemas.microsoft.com/office/drawing/2010/main" val="0"/>
              </a:ext>
            </a:extLst>
          </a:blip>
          <a:srcRect b="7534"/>
          <a:stretch/>
        </p:blipFill>
        <p:spPr>
          <a:xfrm>
            <a:off x="8672648" y="1219200"/>
            <a:ext cx="1826981" cy="2606410"/>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búp sen</a:t>
            </a:r>
            <a:endParaRPr lang="en-US" sz="96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4162179" y="5561425"/>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a:t>
            </a:r>
            <a:r>
              <a:rPr lang="en-US" sz="9600" smtClean="0">
                <a:solidFill>
                  <a:srgbClr val="FF0000"/>
                </a:solidFill>
                <a:latin typeface="Arial-Rounded" pitchFamily="34" charset="0"/>
                <a:ea typeface="Arial-Rounded" pitchFamily="34" charset="0"/>
                <a:cs typeface="Arial-Rounded" pitchFamily="34" charset="0"/>
              </a:rPr>
              <a:t>p</a:t>
            </a:r>
            <a:endParaRPr lang="en-US" sz="9600">
              <a:solidFill>
                <a:srgbClr val="FF0000"/>
              </a:solidFill>
              <a:latin typeface="Arial-Rounded" pitchFamily="34" charset="0"/>
              <a:ea typeface="Arial-Rounded" pitchFamily="34" charset="0"/>
              <a:cs typeface="Arial-Rounded" pitchFamily="34" charset="0"/>
            </a:endParaRPr>
          </a:p>
        </p:txBody>
      </p:sp>
      <p:pic>
        <p:nvPicPr>
          <p:cNvPr id="6" name="Picture 4" descr="Hoa Sen Nụ Búp - Ảnh miễn phí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389" y="396313"/>
            <a:ext cx="6256424"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5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75428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bìm bịp</a:t>
            </a:r>
            <a:endParaRPr lang="en-US" sz="54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188991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đầu bếp</a:t>
            </a:r>
            <a:endParaRPr lang="en-US" sz="54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1100932" y="471909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đôi dép</a:t>
            </a:r>
            <a:endParaRPr lang="en-US" sz="54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681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búp sen</a:t>
            </a:r>
            <a:endParaRPr lang="en-US" sz="5400">
              <a:solidFill>
                <a:srgbClr val="0070C0"/>
              </a:solidFill>
              <a:latin typeface="Arial-Rounded" pitchFamily="34" charset="0"/>
              <a:ea typeface="Arial-Rounded" pitchFamily="34" charset="0"/>
              <a:cs typeface="Arial-Rounded" pitchFamily="34" charset="0"/>
            </a:endParaRPr>
          </a:p>
        </p:txBody>
      </p:sp>
      <p:pic>
        <p:nvPicPr>
          <p:cNvPr id="18" name="Picture 4" descr="Hoa Sen Nụ Búp - Ảnh miễn phí trên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0380" y="2128555"/>
            <a:ext cx="2931739" cy="21988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ần bán chim bìm bịp tự nhiên làm thuốc hoặc ăn thịt | 5gi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2538" y="2150421"/>
            <a:ext cx="2209800"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 Đôi Dép Đi Trong Nhà Chống Trượt Hình Ngựa Một Sừng | Shopee Việt N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04" y="2150420"/>
            <a:ext cx="2205669"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Đầu bếp Võ Quốc và niềm đam mê bất tận với món ăn Việt - Sài Gòn Tiếp Thị"/>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624943" y="2150421"/>
            <a:ext cx="1791776" cy="220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54289" y="556845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bìm bịp</a:t>
            </a:r>
            <a:endParaRPr lang="en-US" sz="54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1889919" y="556845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đầu bếp</a:t>
            </a:r>
            <a:endParaRPr lang="en-US" sz="54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100932" y="557285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đôi dép</a:t>
            </a:r>
            <a:endParaRPr lang="en-US" sz="54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7681119" y="556845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búp sen</a:t>
            </a:r>
            <a:endParaRPr lang="en-US" sz="5400">
              <a:solidFill>
                <a:srgbClr val="0070C0"/>
              </a:solidFill>
              <a:latin typeface="Arial-Rounded" pitchFamily="34" charset="0"/>
              <a:ea typeface="Arial-Rounded" pitchFamily="34" charset="0"/>
              <a:cs typeface="Arial-Rounded" pitchFamily="34"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257" y="-152400"/>
            <a:ext cx="8287799" cy="588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3013368"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ep</a:t>
            </a:r>
            <a:endParaRPr lang="en-US" sz="28600">
              <a:solidFill>
                <a:srgbClr val="FF0000"/>
              </a:solidFill>
              <a:latin typeface="HP001 4 hàng" pitchFamily="34" charset="0"/>
            </a:endParaRPr>
          </a:p>
        </p:txBody>
      </p:sp>
      <p:sp>
        <p:nvSpPr>
          <p:cNvPr id="8" name="TextBox 7"/>
          <p:cNvSpPr txBox="1"/>
          <p:nvPr/>
        </p:nvSpPr>
        <p:spPr>
          <a:xfrm>
            <a:off x="740706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ep</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P.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4003" y="-520447"/>
            <a:ext cx="119974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302015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êp</a:t>
            </a:r>
            <a:endParaRPr lang="en-US" sz="28600">
              <a:solidFill>
                <a:srgbClr val="FF0000"/>
              </a:solidFill>
              <a:latin typeface="HP001 4 hàng" pitchFamily="34" charset="0"/>
            </a:endParaRPr>
          </a:p>
        </p:txBody>
      </p:sp>
      <p:sp>
        <p:nvSpPr>
          <p:cNvPr id="8" name="TextBox 7"/>
          <p:cNvSpPr txBox="1"/>
          <p:nvPr/>
        </p:nvSpPr>
        <p:spPr>
          <a:xfrm>
            <a:off x="7426119" y="3009901"/>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êp</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ÊP.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1424" y="76200"/>
            <a:ext cx="119974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9443256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3020154"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Łp </a:t>
            </a:r>
            <a:endParaRPr lang="en-US" sz="28600">
              <a:solidFill>
                <a:srgbClr val="FF0000"/>
              </a:solidFill>
              <a:latin typeface="HP001 4 hàng" pitchFamily="34" charset="0"/>
            </a:endParaRPr>
          </a:p>
        </p:txBody>
      </p:sp>
      <p:sp>
        <p:nvSpPr>
          <p:cNvPr id="8" name="TextBox 7"/>
          <p:cNvSpPr txBox="1"/>
          <p:nvPr/>
        </p:nvSpPr>
        <p:spPr>
          <a:xfrm>
            <a:off x="7426119" y="3009901"/>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Łp </a:t>
            </a:r>
            <a:endParaRPr lang="en-US" sz="14000">
              <a:solidFill>
                <a:srgbClr val="FF0000"/>
              </a:solidFill>
              <a:latin typeface="HP001 4 hàng" pitchFamily="34" charset="0"/>
            </a:endParaRPr>
          </a:p>
        </p:txBody>
      </p:sp>
      <p:pic>
        <p:nvPicPr>
          <p:cNvPr id="6"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432709" y="-166116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101402" y="-56750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91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67724E-7 5.46043E-6 L 0.0269 -0.10781 L 0.0269 0.05808 L 0.02925 0.08029 L 0.03329 0.08955 L 0.04008 0.09672 L 0.04818 0.09765 L 0.05797 0.08955 L 0.06659 0.07636 L 0.07625 0.05183 L 0.08487 0.01435 L 0.10563 -0.10781 L 0.10497 0.31121 L 0.10615 0.02847 L 0.12051 -0.03354 L 0.132 -0.06709 L 0.14179 -0.08653 L 0.15498 -0.09972 L 0.16582 -0.10064 L 0.17156 -0.09879 L 0.17796 -0.09463 L 0.18253 -0.08537 L 0.18475 -0.07519 L 0.1871 -0.05899 L 0.1871 0.05392 L 0.1888 0.07335 L 0.19232 0.08538 L 0.19911 0.09464 L 0.20603 0.09765 L 0.21125 0.09556 L 0.21922 0.08538 L 0.23071 0.06202 L 0.24794 -0.00208 " pathEditMode="relative" ptsTypes="AAAAAAAAAAAAAAAAAAAAAAAAAAAAAAAAA">
                                      <p:cBhvr>
                                        <p:cTn id="11" dur="8000" fill="hold"/>
                                        <p:tgtEl>
                                          <p:spTgt spid="5"/>
                                        </p:tgtEl>
                                        <p:attrNameLst>
                                          <p:attrName>ppt_x</p:attrName>
                                          <p:attrName>ppt_y</p:attrName>
                                        </p:attrNameLst>
                                      </p:cBhvr>
                                    </p:animMotion>
                                  </p:childTnLst>
                                </p:cTn>
                              </p:par>
                            </p:childTnLst>
                          </p:cTn>
                        </p:par>
                        <p:par>
                          <p:cTn id="12" fill="hold">
                            <p:stCondLst>
                              <p:cond delay="8500"/>
                            </p:stCondLst>
                            <p:childTnLst>
                              <p:par>
                                <p:cTn id="13" presetID="10" presetClass="exit" presetSubtype="0" fill="hold" nodeType="afterEffect">
                                  <p:stCondLst>
                                    <p:cond delay="0"/>
                                  </p:stCondLst>
                                  <p:childTnLst>
                                    <p:animEffect transition="out" filter="fade">
                                      <p:cBhvr>
                                        <p:cTn id="14" dur="1750"/>
                                        <p:tgtEl>
                                          <p:spTgt spid="5"/>
                                        </p:tgtEl>
                                      </p:cBhvr>
                                    </p:animEffect>
                                    <p:set>
                                      <p:cBhvr>
                                        <p:cTn id="15" dur="1" fill="hold">
                                          <p:stCondLst>
                                            <p:cond delay="1749"/>
                                          </p:stCondLst>
                                        </p:cTn>
                                        <p:tgtEl>
                                          <p:spTgt spid="5"/>
                                        </p:tgtEl>
                                        <p:attrNameLst>
                                          <p:attrName>style.visibility</p:attrName>
                                        </p:attrNameLst>
                                      </p:cBhvr>
                                      <p:to>
                                        <p:strVal val="hidden"/>
                                      </p:to>
                                    </p:set>
                                  </p:childTnLst>
                                </p:cTn>
                              </p:par>
                            </p:childTnLst>
                          </p:cTn>
                        </p:par>
                        <p:par>
                          <p:cTn id="16" fill="hold">
                            <p:stCondLst>
                              <p:cond delay="1025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750"/>
                                        <p:tgtEl>
                                          <p:spTgt spid="6"/>
                                        </p:tgtEl>
                                      </p:cBhvr>
                                    </p:animEffect>
                                  </p:childTnLst>
                                </p:cTn>
                              </p:par>
                            </p:childTnLst>
                          </p:cTn>
                        </p:par>
                        <p:par>
                          <p:cTn id="20" fill="hold">
                            <p:stCondLst>
                              <p:cond delay="12000"/>
                            </p:stCondLst>
                            <p:childTnLst>
                              <p:par>
                                <p:cTn id="21" presetID="10" presetClass="exit" presetSubtype="0" fill="hold" nodeType="afterEffect">
                                  <p:stCondLst>
                                    <p:cond delay="0"/>
                                  </p:stCondLst>
                                  <p:childTnLst>
                                    <p:animEffect transition="out" filter="fade">
                                      <p:cBhvr>
                                        <p:cTn id="22" dur="1750"/>
                                        <p:tgtEl>
                                          <p:spTgt spid="6"/>
                                        </p:tgtEl>
                                      </p:cBhvr>
                                    </p:animEffect>
                                    <p:set>
                                      <p:cBhvr>
                                        <p:cTn id="23" dur="1" fill="hold">
                                          <p:stCondLst>
                                            <p:cond delay="17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6518583"/>
              </p:ext>
            </p:extLst>
          </p:nvPr>
        </p:nvGraphicFramePr>
        <p:xfrm>
          <a:off x="215396" y="74676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303291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Ďp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 Ďp </a:t>
            </a:r>
            <a:endParaRPr lang="en-US" sz="14000">
              <a:solidFill>
                <a:srgbClr val="FF0000"/>
              </a:solidFill>
              <a:latin typeface="HP001 4 hàng" pitchFamily="34" charset="0"/>
            </a:endParaRPr>
          </a:p>
        </p:txBody>
      </p:sp>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78188" y="-583137"/>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35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6.00287E-7 2.71171E-6 L 0.02714 -0.10551 L 0.02714 0.05321 L 0.02949 0.07242 L 0.03432 0.08746 L 0.03967 0.0937 L 0.0475 0.09902 L 0.05533 0.0981 L 0.06434 0.09486 L 0.07399 0.08306 L 0.08365 0.06293 L 0.09383 0.02869 L 0.10466 -0.01597 L 0.10949 -0.05345 L 0.10949 -0.10667 L 0.10949 0.05437 L 0.11131 0.07774 L 0.11732 0.09278 L 0.12632 0.09902 L 0.13298 0.0981 L 0.14316 0.09069 L 0.15151 0.07566 L 0.16299 0.04373 L 0.16782 0.02013 L 0.17617 -0.02453 L 0.18648 -0.10667 L 0.18648 0.31443 L 0.18766 0.03516 L 0.20149 -0.02245 L 0.21232 -0.0597 L 0.22367 -0.0833 L 0.2345 -0.09718 L 0.24664 -0.10135 L 0.25865 -0.09602 L 0.26517 -0.08422 L 0.26765 -0.07266 L 0.26882 -0.05877 L 0.27 -0.04258 L 0.27 0.05437 L 0.273 0.07982 L 0.279 0.09278 L 0.28448 0.09694 L 0.29231 0.09694 L 0.29884 0.0937 L 0.30484 0.08422 L 0.31398 0.05969 L 0.33016 0.00324 " pathEditMode="relative" ptsTypes="AAAAAAAAAAAAAAAAAAAAAAAAAAAAAAAAAAAAAAAAAAAAAAA">
                                      <p:cBhvr>
                                        <p:cTn id="11" dur="12000" fill="hold"/>
                                        <p:tgtEl>
                                          <p:spTgt spid="5"/>
                                        </p:tgtEl>
                                        <p:attrNameLst>
                                          <p:attrName>ppt_x</p:attrName>
                                          <p:attrName>ppt_y</p:attrName>
                                        </p:attrNameLst>
                                      </p:cBhvr>
                                    </p:animMotion>
                                  </p:childTnLst>
                                </p:cTn>
                              </p:par>
                            </p:childTnLst>
                          </p:cTn>
                        </p:par>
                        <p:par>
                          <p:cTn id="12" fill="hold">
                            <p:stCondLst>
                              <p:cond delay="12500"/>
                            </p:stCondLst>
                            <p:childTnLst>
                              <p:par>
                                <p:cTn id="13" presetID="10" presetClass="exit" presetSubtype="0" fill="hold" nodeType="afterEffect">
                                  <p:stCondLst>
                                    <p:cond delay="0"/>
                                  </p:stCondLst>
                                  <p:childTnLst>
                                    <p:animEffect transition="out" filter="fade">
                                      <p:cBhvr>
                                        <p:cTn id="14" dur="1750"/>
                                        <p:tgtEl>
                                          <p:spTgt spid="5"/>
                                        </p:tgtEl>
                                      </p:cBhvr>
                                    </p:animEffect>
                                    <p:set>
                                      <p:cBhvr>
                                        <p:cTn id="15" dur="1" fill="hold">
                                          <p:stCondLst>
                                            <p:cond delay="1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442119" y="1183168"/>
            <a:ext cx="9171053" cy="4539506"/>
          </a:xfrm>
          <a:prstGeom prst="rect">
            <a:avLst/>
          </a:prstGeom>
          <a:noFill/>
        </p:spPr>
        <p:txBody>
          <a:bodyPr wrap="square" lIns="121725" tIns="60862" rIns="121725" bIns="60862" rtlCol="0">
            <a:spAutoFit/>
          </a:bodyPr>
          <a:lstStyle/>
          <a:p>
            <a:r>
              <a:rPr lang="el-GR" sz="28700">
                <a:solidFill>
                  <a:srgbClr val="FF0000"/>
                </a:solidFill>
                <a:latin typeface="HP001 4 hàng" pitchFamily="34" charset="0"/>
              </a:rPr>
              <a:t> χ</a:t>
            </a:r>
            <a:r>
              <a:rPr lang="en-US" sz="28700">
                <a:solidFill>
                  <a:srgbClr val="FF0000"/>
                </a:solidFill>
                <a:latin typeface="HP001 4 hàng" pitchFamily="34" charset="0"/>
              </a:rPr>
              <a:t>ĺp </a:t>
            </a:r>
            <a:endParaRPr lang="en-US" sz="28700">
              <a:solidFill>
                <a:srgbClr val="FF0000"/>
              </a:solidFill>
              <a:latin typeface="HP001 4 hàng" pitchFamily="34" charset="0"/>
            </a:endParaRPr>
          </a:p>
        </p:txBody>
      </p:sp>
      <p:sp>
        <p:nvSpPr>
          <p:cNvPr id="8" name="TextBox 7"/>
          <p:cNvSpPr txBox="1"/>
          <p:nvPr/>
        </p:nvSpPr>
        <p:spPr>
          <a:xfrm>
            <a:off x="8207169" y="2548546"/>
            <a:ext cx="5417550" cy="2323515"/>
          </a:xfrm>
          <a:prstGeom prst="rect">
            <a:avLst/>
          </a:prstGeom>
          <a:noFill/>
        </p:spPr>
        <p:txBody>
          <a:bodyPr wrap="square" lIns="121725" tIns="60862" rIns="121725" bIns="60862" rtlCol="0">
            <a:spAutoFit/>
          </a:bodyPr>
          <a:lstStyle/>
          <a:p>
            <a:r>
              <a:rPr lang="el-GR" sz="14300">
                <a:solidFill>
                  <a:srgbClr val="FF0000"/>
                </a:solidFill>
                <a:latin typeface="HP001 4 hàng" pitchFamily="34" charset="0"/>
              </a:rPr>
              <a:t> χ</a:t>
            </a:r>
            <a:r>
              <a:rPr lang="en-US" sz="14300">
                <a:solidFill>
                  <a:srgbClr val="FF0000"/>
                </a:solidFill>
                <a:latin typeface="HP001 4 hàng" pitchFamily="34" charset="0"/>
              </a:rPr>
              <a:t>ĺp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669" y="1047750"/>
            <a:ext cx="4762500" cy="4762500"/>
          </a:xfrm>
          <a:prstGeom prst="rect">
            <a:avLst/>
          </a:prstGeom>
        </p:spPr>
      </p:pic>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2510613" y="1689844"/>
            <a:ext cx="12138819" cy="4539506"/>
          </a:xfrm>
          <a:prstGeom prst="rect">
            <a:avLst/>
          </a:prstGeom>
          <a:noFill/>
        </p:spPr>
        <p:txBody>
          <a:bodyPr wrap="square" lIns="121725" tIns="60862" rIns="121725" bIns="60862" rtlCol="0">
            <a:spAutoFit/>
          </a:bodyPr>
          <a:lstStyle/>
          <a:p>
            <a:pPr algn="ctr"/>
            <a:r>
              <a:rPr lang="el-GR" sz="28700" smtClean="0">
                <a:solidFill>
                  <a:srgbClr val="FF0000"/>
                </a:solidFill>
                <a:latin typeface="HP001 4 hàng" pitchFamily="34" charset="0"/>
              </a:rPr>
              <a:t>λ</a:t>
            </a:r>
            <a:r>
              <a:rPr lang="lv-LV" sz="28700">
                <a:solidFill>
                  <a:srgbClr val="FF0000"/>
                </a:solidFill>
                <a:latin typeface="HP001 4 hàng" pitchFamily="34" charset="0"/>
              </a:rPr>
              <a:t>Żp </a:t>
            </a:r>
            <a:endParaRPr lang="en-US" sz="28700">
              <a:solidFill>
                <a:srgbClr val="FF0000"/>
              </a:solidFill>
              <a:latin typeface="HP001 4 hàng" pitchFamily="34" charset="0"/>
            </a:endParaRPr>
          </a:p>
        </p:txBody>
      </p:sp>
      <p:sp>
        <p:nvSpPr>
          <p:cNvPr id="13" name="TextBox 12"/>
          <p:cNvSpPr txBox="1"/>
          <p:nvPr/>
        </p:nvSpPr>
        <p:spPr>
          <a:xfrm>
            <a:off x="5378391" y="3066997"/>
            <a:ext cx="5417550" cy="2323515"/>
          </a:xfrm>
          <a:prstGeom prst="rect">
            <a:avLst/>
          </a:prstGeom>
          <a:noFill/>
        </p:spPr>
        <p:txBody>
          <a:bodyPr wrap="square" lIns="121725" tIns="60862" rIns="121725" bIns="60862" rtlCol="0">
            <a:spAutoFit/>
          </a:bodyPr>
          <a:lstStyle/>
          <a:p>
            <a:pPr algn="ctr"/>
            <a:r>
              <a:rPr lang="el-GR" sz="14300">
                <a:solidFill>
                  <a:srgbClr val="FF0000"/>
                </a:solidFill>
                <a:latin typeface="HP001 4 hàng" pitchFamily="34" charset="0"/>
              </a:rPr>
              <a:t> λ</a:t>
            </a:r>
            <a:r>
              <a:rPr lang="lv-LV" sz="14300">
                <a:solidFill>
                  <a:srgbClr val="FF0000"/>
                </a:solidFill>
                <a:latin typeface="HP001 4 hàng" pitchFamily="34" charset="0"/>
              </a:rPr>
              <a:t>Żp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327721381"/>
              </p:ext>
            </p:extLst>
          </p:nvPr>
        </p:nvGraphicFramePr>
        <p:xfrm>
          <a:off x="215396" y="81741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2707307" y="1689844"/>
            <a:ext cx="12138819" cy="4539506"/>
          </a:xfrm>
          <a:prstGeom prst="rect">
            <a:avLst/>
          </a:prstGeom>
          <a:noFill/>
        </p:spPr>
        <p:txBody>
          <a:bodyPr wrap="square" lIns="121725" tIns="60862" rIns="121725" bIns="60862" rtlCol="0">
            <a:spAutoFit/>
          </a:bodyPr>
          <a:lstStyle/>
          <a:p>
            <a:pPr algn="ctr"/>
            <a:r>
              <a:rPr lang="el-GR" sz="28700">
                <a:solidFill>
                  <a:srgbClr val="FF0000"/>
                </a:solidFill>
                <a:latin typeface="HP001 4 hàng" pitchFamily="34" charset="0"/>
              </a:rPr>
              <a:t> λ</a:t>
            </a:r>
            <a:r>
              <a:rPr lang="en-US" sz="28700">
                <a:solidFill>
                  <a:srgbClr val="FF0000"/>
                </a:solidFill>
                <a:latin typeface="HP001 4 hàng" pitchFamily="34" charset="0"/>
              </a:rPr>
              <a:t>Ǽp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2" name="TextBox 11"/>
          <p:cNvSpPr txBox="1"/>
          <p:nvPr/>
        </p:nvSpPr>
        <p:spPr>
          <a:xfrm>
            <a:off x="8170827" y="3066997"/>
            <a:ext cx="5417550" cy="2323515"/>
          </a:xfrm>
          <a:prstGeom prst="rect">
            <a:avLst/>
          </a:prstGeom>
          <a:noFill/>
        </p:spPr>
        <p:txBody>
          <a:bodyPr wrap="square" lIns="121725" tIns="60862" rIns="121725" bIns="60862" rtlCol="0">
            <a:spAutoFit/>
          </a:bodyPr>
          <a:lstStyle/>
          <a:p>
            <a:r>
              <a:rPr lang="el-GR" sz="14300">
                <a:solidFill>
                  <a:srgbClr val="FF0000"/>
                </a:solidFill>
                <a:latin typeface="HP001 4 hàng" pitchFamily="34" charset="0"/>
              </a:rPr>
              <a:t> λ</a:t>
            </a:r>
            <a:r>
              <a:rPr lang="en-US" sz="14300">
                <a:solidFill>
                  <a:srgbClr val="FF0000"/>
                </a:solidFill>
                <a:latin typeface="HP001 4 hàng" pitchFamily="34" charset="0"/>
              </a:rPr>
              <a:t>Ǽp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911208253"/>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6269182" y="2816471"/>
            <a:ext cx="6538119"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a:rPr>
              <a:t>êp</a:t>
            </a:r>
            <a:r>
              <a:rPr lang="en-US" sz="18000" smtClean="0">
                <a:solidFill>
                  <a:srgbClr val="FF0000"/>
                </a:solidFill>
                <a:latin typeface="HP001 4 hàng" pitchFamily="34" charset="0"/>
              </a:rPr>
              <a:t> </a:t>
            </a:r>
            <a:r>
              <a:rPr lang="en-US" sz="9000" smtClean="0">
                <a:solidFill>
                  <a:srgbClr val="FF0000"/>
                </a:solidFill>
                <a:latin typeface="HP001 4 hàng"/>
              </a:rPr>
              <a:t>êp</a:t>
            </a:r>
            <a:endParaRPr lang="en-US" sz="9000">
              <a:solidFill>
                <a:srgbClr val="FF0000"/>
              </a:solidFill>
              <a:latin typeface="HP001 4 hàng" pitchFamily="34" charset="0"/>
            </a:endParaRPr>
          </a:p>
        </p:txBody>
      </p:sp>
      <p:sp>
        <p:nvSpPr>
          <p:cNvPr id="15" name="TextBox 14"/>
          <p:cNvSpPr txBox="1"/>
          <p:nvPr/>
        </p:nvSpPr>
        <p:spPr>
          <a:xfrm>
            <a:off x="560171" y="2822098"/>
            <a:ext cx="6624334"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a:rPr>
              <a:t>ep</a:t>
            </a:r>
            <a:r>
              <a:rPr lang="el-GR" sz="18000" smtClean="0">
                <a:solidFill>
                  <a:srgbClr val="FF0000"/>
                </a:solidFill>
                <a:latin typeface="HP001 4 hàng"/>
              </a:rPr>
              <a:t> </a:t>
            </a:r>
            <a:r>
              <a:rPr lang="en-US" sz="9000" smtClean="0">
                <a:solidFill>
                  <a:srgbClr val="FF0000"/>
                </a:solidFill>
                <a:latin typeface="HP001 4 hàng"/>
              </a:rPr>
              <a:t>ep</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626940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6" name="TextBox 15"/>
          <p:cNvSpPr txBox="1"/>
          <p:nvPr/>
        </p:nvSpPr>
        <p:spPr>
          <a:xfrm>
            <a:off x="579279" y="2822098"/>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a:rPr>
              <a:t>Łp</a:t>
            </a:r>
            <a:r>
              <a:rPr lang="el-GR" sz="18000" smtClean="0">
                <a:solidFill>
                  <a:srgbClr val="FF0000"/>
                </a:solidFill>
                <a:latin typeface="HP001 4 hàng"/>
              </a:rPr>
              <a:t> </a:t>
            </a:r>
            <a:r>
              <a:rPr lang="en-US" sz="9000">
                <a:solidFill>
                  <a:srgbClr val="FF0000"/>
                </a:solidFill>
                <a:latin typeface="HP001 4 hàng"/>
              </a:rPr>
              <a:t>Łp</a:t>
            </a:r>
            <a:endParaRPr lang="en-US" sz="9000">
              <a:solidFill>
                <a:srgbClr val="FF0000"/>
              </a:solidFill>
              <a:latin typeface="HP001 4 hàng" pitchFamily="34" charset="0"/>
            </a:endParaRPr>
          </a:p>
        </p:txBody>
      </p:sp>
      <p:sp>
        <p:nvSpPr>
          <p:cNvPr id="7" name="TextBox 6"/>
          <p:cNvSpPr txBox="1"/>
          <p:nvPr/>
        </p:nvSpPr>
        <p:spPr>
          <a:xfrm>
            <a:off x="6279039" y="2822098"/>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a:rPr>
              <a:t>Ďp</a:t>
            </a:r>
            <a:r>
              <a:rPr lang="el-GR" sz="18000" smtClean="0">
                <a:solidFill>
                  <a:srgbClr val="FF0000"/>
                </a:solidFill>
                <a:latin typeface="HP001 4 hàng"/>
              </a:rPr>
              <a:t> </a:t>
            </a:r>
            <a:r>
              <a:rPr lang="en-US" sz="9600">
                <a:solidFill>
                  <a:srgbClr val="FF0000"/>
                </a:solidFill>
                <a:latin typeface="HP001 4 hàng"/>
              </a:rPr>
              <a:t>Ďp</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207211" y="3126898"/>
            <a:ext cx="10987314" cy="2892902"/>
          </a:xfrm>
          <a:prstGeom prst="rect">
            <a:avLst/>
          </a:prstGeom>
          <a:noFill/>
        </p:spPr>
        <p:txBody>
          <a:bodyPr wrap="square" lIns="121725" tIns="60862" rIns="121725" bIns="60862" rtlCol="0">
            <a:spAutoFit/>
          </a:bodyPr>
          <a:lstStyle/>
          <a:p>
            <a:pPr algn="ctr"/>
            <a:r>
              <a:rPr lang="el-GR" sz="18000">
                <a:solidFill>
                  <a:srgbClr val="FF0000"/>
                </a:solidFill>
                <a:latin typeface="HP001 4H"/>
                <a:ea typeface="HP001 4H"/>
              </a:rPr>
              <a:t>χ</a:t>
            </a:r>
            <a:r>
              <a:rPr lang="lv-LV" sz="18000">
                <a:solidFill>
                  <a:srgbClr val="FF0000"/>
                </a:solidFill>
                <a:latin typeface="HP001 4H"/>
                <a:ea typeface="HP001 4H"/>
              </a:rPr>
              <a:t>ĺp</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37107544"/>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624681" y="3978493"/>
            <a:ext cx="11338719" cy="1600240"/>
          </a:xfrm>
          <a:prstGeom prst="rect">
            <a:avLst/>
          </a:prstGeom>
          <a:noFill/>
        </p:spPr>
        <p:txBody>
          <a:bodyPr wrap="square" lIns="121725" tIns="60862" rIns="121725" bIns="60862" rtlCol="0">
            <a:spAutoFit/>
          </a:bodyPr>
          <a:lstStyle/>
          <a:p>
            <a:pPr algn="ctr"/>
            <a:r>
              <a:rPr lang="el-GR" sz="9600">
                <a:solidFill>
                  <a:srgbClr val="FF0000"/>
                </a:solidFill>
                <a:latin typeface="HP001 4H"/>
                <a:ea typeface="HP001 4H"/>
              </a:rPr>
              <a:t>χ</a:t>
            </a:r>
            <a:r>
              <a:rPr lang="lv-LV" sz="9600">
                <a:solidFill>
                  <a:srgbClr val="FF0000"/>
                </a:solidFill>
                <a:latin typeface="HP001 4H"/>
                <a:ea typeface="HP001 4H"/>
              </a:rPr>
              <a:t>ĺp</a:t>
            </a:r>
            <a:endParaRPr lang="en-US" sz="8800">
              <a:solidFill>
                <a:srgbClr val="FF0000"/>
              </a:solidFill>
              <a:latin typeface="HP001 4 hàng" pitchFamily="34" charset="0"/>
            </a:endParaRPr>
          </a:p>
        </p:txBody>
      </p:sp>
    </p:spTree>
    <p:extLst>
      <p:ext uri="{BB962C8B-B14F-4D97-AF65-F5344CB8AC3E}">
        <p14:creationId xmlns:p14="http://schemas.microsoft.com/office/powerpoint/2010/main" val="1649016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409478" y="3126898"/>
            <a:ext cx="11338719" cy="2892902"/>
          </a:xfrm>
          <a:prstGeom prst="rect">
            <a:avLst/>
          </a:prstGeom>
          <a:noFill/>
        </p:spPr>
        <p:txBody>
          <a:bodyPr wrap="square" lIns="121725" tIns="60862" rIns="121725" bIns="60862" rtlCol="0">
            <a:spAutoFit/>
          </a:bodyPr>
          <a:lstStyle/>
          <a:p>
            <a:pPr algn="ctr"/>
            <a:r>
              <a:rPr lang="el-GR" sz="18000">
                <a:solidFill>
                  <a:srgbClr val="FF0000"/>
                </a:solidFill>
                <a:latin typeface="HP001 4 hàng" pitchFamily="34" charset="0"/>
              </a:rPr>
              <a:t>λ</a:t>
            </a:r>
            <a:r>
              <a:rPr lang="lt-LT" sz="18000">
                <a:solidFill>
                  <a:srgbClr val="FF0000"/>
                </a:solidFill>
                <a:latin typeface="HP001 4 hàng" pitchFamily="34" charset="0"/>
              </a:rPr>
              <a:t>Űm </a:t>
            </a:r>
            <a:r>
              <a:rPr lang="el-GR" sz="18000">
                <a:solidFill>
                  <a:srgbClr val="FF0000"/>
                </a:solidFill>
                <a:latin typeface="HP001 4 hàng" pitchFamily="34" charset="0"/>
              </a:rPr>
              <a:t>λ</a:t>
            </a:r>
            <a:r>
              <a:rPr lang="lt-LT" sz="18000">
                <a:solidFill>
                  <a:srgbClr val="FF0000"/>
                </a:solidFill>
                <a:latin typeface="HP001 4 hàng" pitchFamily="34" charset="0"/>
              </a:rPr>
              <a:t>Żp</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836879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457200" y="3978493"/>
            <a:ext cx="11338719" cy="1507907"/>
          </a:xfrm>
          <a:prstGeom prst="rect">
            <a:avLst/>
          </a:prstGeom>
          <a:noFill/>
        </p:spPr>
        <p:txBody>
          <a:bodyPr wrap="square" lIns="121725" tIns="60862" rIns="121725" bIns="60862" rtlCol="0">
            <a:spAutoFit/>
          </a:bodyPr>
          <a:lstStyle/>
          <a:p>
            <a:pPr algn="ctr"/>
            <a:r>
              <a:rPr lang="el-GR" sz="9000">
                <a:solidFill>
                  <a:srgbClr val="FF0000"/>
                </a:solidFill>
                <a:latin typeface="HP001 4 hàng" pitchFamily="34" charset="0"/>
              </a:rPr>
              <a:t>λ</a:t>
            </a:r>
            <a:r>
              <a:rPr lang="lt-LT" sz="9000">
                <a:solidFill>
                  <a:srgbClr val="FF0000"/>
                </a:solidFill>
                <a:latin typeface="HP001 4 hàng" pitchFamily="34" charset="0"/>
              </a:rPr>
              <a:t>Űm </a:t>
            </a:r>
            <a:r>
              <a:rPr lang="el-GR" sz="9000">
                <a:solidFill>
                  <a:srgbClr val="FF0000"/>
                </a:solidFill>
                <a:latin typeface="HP001 4 hàng" pitchFamily="34" charset="0"/>
              </a:rPr>
              <a:t>λ</a:t>
            </a:r>
            <a:r>
              <a:rPr lang="lt-LT" sz="9000">
                <a:solidFill>
                  <a:srgbClr val="FF0000"/>
                </a:solidFill>
                <a:latin typeface="HP001 4 hàng" pitchFamily="34" charset="0"/>
              </a:rPr>
              <a:t>Żp</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68809194"/>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409478" y="3126898"/>
            <a:ext cx="11338719" cy="2892902"/>
          </a:xfrm>
          <a:prstGeom prst="rect">
            <a:avLst/>
          </a:prstGeom>
          <a:noFill/>
        </p:spPr>
        <p:txBody>
          <a:bodyPr wrap="square" lIns="121725" tIns="60862" rIns="121725" bIns="60862" rtlCol="0">
            <a:spAutoFit/>
          </a:bodyPr>
          <a:lstStyle/>
          <a:p>
            <a:pPr algn="ctr"/>
            <a:r>
              <a:rPr lang="el-GR" sz="18000">
                <a:solidFill>
                  <a:srgbClr val="FF0000"/>
                </a:solidFill>
                <a:latin typeface="HP001 4 hàng" pitchFamily="34" charset="0"/>
              </a:rPr>
              <a:t> λ</a:t>
            </a:r>
            <a:r>
              <a:rPr lang="en-US" sz="18000">
                <a:solidFill>
                  <a:srgbClr val="FF0000"/>
                </a:solidFill>
                <a:latin typeface="HP001 4 hàng" pitchFamily="34" charset="0"/>
              </a:rPr>
              <a:t>Ǽp sen</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1834510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9582806"/>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243999" y="3978493"/>
            <a:ext cx="11338719" cy="1507907"/>
          </a:xfrm>
          <a:prstGeom prst="rect">
            <a:avLst/>
          </a:prstGeom>
          <a:noFill/>
        </p:spPr>
        <p:txBody>
          <a:bodyPr wrap="square" lIns="121725" tIns="60862" rIns="121725" bIns="60862" rtlCol="0">
            <a:spAutoFit/>
          </a:bodyPr>
          <a:lstStyle/>
          <a:p>
            <a:pPr algn="ctr"/>
            <a:r>
              <a:rPr lang="el-GR" sz="9000">
                <a:solidFill>
                  <a:srgbClr val="FF0000"/>
                </a:solidFill>
                <a:latin typeface="HP001 4 hàng" pitchFamily="34" charset="0"/>
              </a:rPr>
              <a:t> λ</a:t>
            </a:r>
            <a:r>
              <a:rPr lang="en-US" sz="9000">
                <a:solidFill>
                  <a:srgbClr val="FF0000"/>
                </a:solidFill>
                <a:latin typeface="HP001 4 hàng" pitchFamily="34" charset="0"/>
              </a:rPr>
              <a:t>Ǽp sen</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593020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187343" y="1371600"/>
            <a:ext cx="7825344" cy="4475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smtClean="0">
                <a:solidFill>
                  <a:schemeClr val="bg1"/>
                </a:solidFill>
                <a:latin typeface="Arial-Rounded" pitchFamily="34" charset="0"/>
                <a:ea typeface="Arial-Rounded" pitchFamily="34" charset="0"/>
                <a:cs typeface="Arial-Rounded" pitchFamily="34" charset="0"/>
              </a:rPr>
              <a:t>tia chớp</a:t>
            </a:r>
          </a:p>
          <a:p>
            <a:pPr algn="ctr"/>
            <a:r>
              <a:rPr lang="en-US" sz="8800" smtClean="0">
                <a:solidFill>
                  <a:schemeClr val="bg1"/>
                </a:solidFill>
                <a:latin typeface="Arial-Rounded" pitchFamily="34" charset="0"/>
                <a:ea typeface="Arial-Rounded" pitchFamily="34" charset="0"/>
                <a:cs typeface="Arial-Rounded" pitchFamily="34" charset="0"/>
              </a:rPr>
              <a:t>nết na</a:t>
            </a:r>
            <a:endParaRPr lang="en-US" sz="88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54" t="23958" r="31362" b="22083"/>
          <a:stretch/>
        </p:blipFill>
        <p:spPr bwMode="auto">
          <a:xfrm>
            <a:off x="1889919" y="259080"/>
            <a:ext cx="8001400" cy="635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6755" t="2630" r="10133" b="63934"/>
          <a:stretch/>
        </p:blipFill>
        <p:spPr>
          <a:xfrm>
            <a:off x="1888851" y="0"/>
            <a:ext cx="6797950" cy="3969954"/>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337536"/>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a:t>
            </a:r>
            <a:r>
              <a:rPr lang="en-US" smtClean="0">
                <a:solidFill>
                  <a:srgbClr val="0070C0"/>
                </a:solidFill>
                <a:latin typeface="Arial-Rounded" pitchFamily="34" charset="0"/>
                <a:ea typeface="Arial-Rounded" pitchFamily="34" charset="0"/>
                <a:cs typeface="Arial-Rounded" pitchFamily="34" charset="0"/>
              </a:rPr>
              <a:t>Dịp nghỉ lễ, nhà Hà có chú Tư và cô Lan đến chơi. Mẹ nấu súp gà, cơm nếp và rán cá chép. Hà giúp mẹ rửa rau quả và sắp xếp bát đĩa. Bố thì dọn dẹp nhà cửa. Nhà Hà hôm nay thật là vui.</a:t>
            </a:r>
            <a:endParaRPr lang="en-US" smtClean="0">
              <a:solidFill>
                <a:srgbClr val="0070C0"/>
              </a:solidFill>
              <a:latin typeface="Arial-Rounded" pitchFamily="34" charset="0"/>
              <a:ea typeface="Arial-Rounded" pitchFamily="34" charset="0"/>
              <a:cs typeface="Arial-Rounded" pitchFamily="34" charset="0"/>
            </a:endParaRPr>
          </a:p>
        </p:txBody>
      </p:sp>
      <p:cxnSp>
        <p:nvCxnSpPr>
          <p:cNvPr id="32" name="Straight Connector 31"/>
          <p:cNvCxnSpPr/>
          <p:nvPr/>
        </p:nvCxnSpPr>
        <p:spPr>
          <a:xfrm>
            <a:off x="1280319" y="4785731"/>
            <a:ext cx="7059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69683" y="5412067"/>
            <a:ext cx="848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850111" y="4883364"/>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96348" y="3788317"/>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1934570" y="4625523"/>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536645" y="4883365"/>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075307" y="5446775"/>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70596" y="520757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10616907" y="5404049"/>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1654560" y="5286809"/>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4</a:t>
            </a:r>
          </a:p>
        </p:txBody>
      </p:sp>
      <p:cxnSp>
        <p:nvCxnSpPr>
          <p:cNvPr id="20" name="Straight Connector 19"/>
          <p:cNvCxnSpPr/>
          <p:nvPr/>
        </p:nvCxnSpPr>
        <p:spPr>
          <a:xfrm flipH="1">
            <a:off x="5121590" y="6037606"/>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39745" y="6037606"/>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174250" y="5990729"/>
            <a:ext cx="7909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60882" y="6646188"/>
            <a:ext cx="9023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1893738" y="6058306"/>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242719" y="6425677"/>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5</a:t>
            </a:r>
            <a:endParaRPr lang="en-US" sz="28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6561" y="922731"/>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dịp</a:t>
            </a:r>
            <a:endParaRPr lang="en-US" sz="9600" smtClean="0">
              <a:solidFill>
                <a:schemeClr val="bg1"/>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627889" y="922731"/>
            <a:ext cx="3854083"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súp</a:t>
            </a:r>
            <a:endParaRPr lang="en-US" sz="9600">
              <a:solidFill>
                <a:schemeClr val="bg1"/>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627889" y="2920174"/>
            <a:ext cx="3854083"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xếp</a:t>
            </a:r>
            <a:endParaRPr lang="en-US" sz="9600" smtClean="0">
              <a:solidFill>
                <a:schemeClr val="bg1"/>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1286561" y="2920174"/>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giúp</a:t>
            </a:r>
            <a:endParaRPr lang="en-US" sz="9600" smtClean="0">
              <a:solidFill>
                <a:schemeClr val="bg1"/>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286561" y="4841268"/>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dọn dẹp</a:t>
            </a:r>
            <a:endParaRPr lang="en-US" sz="9600" smtClean="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Dịp nghỉ lễ, nhà Hà có chú Tư và cô Lan đến chơi. Mẹ nấu súp gà, cơm nếp và rán cá chép. Hà giúp mẹ rửa rau quả và sắp xếp bát đĩa. Bố thì dọn dẹp nhà cửa. Nhà Hà hôm nay thật là vui.</a:t>
            </a:r>
          </a:p>
        </p:txBody>
      </p:sp>
      <p:cxnSp>
        <p:nvCxnSpPr>
          <p:cNvPr id="47" name="Straight Connector 46"/>
          <p:cNvCxnSpPr/>
          <p:nvPr/>
        </p:nvCxnSpPr>
        <p:spPr>
          <a:xfrm>
            <a:off x="1280319" y="1564668"/>
            <a:ext cx="104634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35110" y="2286000"/>
            <a:ext cx="37646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66184"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Dịp nghỉ lễ, nhà Hà có ai tới chơi?</a:t>
            </a:r>
            <a:endParaRPr lang="en-US" sz="4400">
              <a:latin typeface="Arial-Rounded" pitchFamily="34" charset="0"/>
              <a:ea typeface="Arial-Rounded" pitchFamily="34" charset="0"/>
              <a:cs typeface="Arial-Rounded" pitchFamily="34" charset="0"/>
            </a:endParaRPr>
          </a:p>
        </p:txBody>
      </p:sp>
      <p:sp>
        <p:nvSpPr>
          <p:cNvPr id="15" name="Rounded Rectangle 14"/>
          <p:cNvSpPr/>
          <p:nvPr/>
        </p:nvSpPr>
        <p:spPr>
          <a:xfrm>
            <a:off x="451103"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Mẹ Hà nấu những món gì?</a:t>
            </a:r>
            <a:endParaRPr lang="en-US" sz="5400">
              <a:latin typeface="Arial-Rounded" pitchFamily="34" charset="0"/>
              <a:ea typeface="Arial-Rounded" pitchFamily="34" charset="0"/>
              <a:cs typeface="Arial-Rounded" pitchFamily="34" charset="0"/>
            </a:endParaRPr>
          </a:p>
        </p:txBody>
      </p:sp>
      <p:cxnSp>
        <p:nvCxnSpPr>
          <p:cNvPr id="18" name="Straight Connector 17"/>
          <p:cNvCxnSpPr/>
          <p:nvPr/>
        </p:nvCxnSpPr>
        <p:spPr>
          <a:xfrm>
            <a:off x="4629746" y="2286000"/>
            <a:ext cx="42705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387434" y="2286000"/>
            <a:ext cx="23488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80319" y="2971800"/>
            <a:ext cx="3733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32970"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Hà giúp mẹ làm gì?</a:t>
            </a:r>
            <a:endParaRPr lang="en-US" sz="5400">
              <a:latin typeface="Arial-Rounded" pitchFamily="34" charset="0"/>
              <a:ea typeface="Arial-Rounded" pitchFamily="34" charset="0"/>
              <a:cs typeface="Arial-Rounded" pitchFamily="34" charset="0"/>
            </a:endParaRPr>
          </a:p>
        </p:txBody>
      </p:sp>
      <p:cxnSp>
        <p:nvCxnSpPr>
          <p:cNvPr id="28" name="Straight Connector 27"/>
          <p:cNvCxnSpPr/>
          <p:nvPr/>
        </p:nvCxnSpPr>
        <p:spPr>
          <a:xfrm>
            <a:off x="5471319" y="3017520"/>
            <a:ext cx="62724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9586" y="3733800"/>
            <a:ext cx="69081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66184" y="5452352"/>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latin typeface="Arial-Rounded" pitchFamily="34" charset="0"/>
                <a:ea typeface="Arial-Rounded" pitchFamily="34" charset="0"/>
                <a:cs typeface="Arial-Rounded" pitchFamily="34" charset="0"/>
              </a:rPr>
              <a:t>Bố Hà làm gì?</a:t>
            </a:r>
            <a:endParaRPr lang="en-US" sz="6600">
              <a:latin typeface="Arial-Rounded" pitchFamily="34" charset="0"/>
              <a:ea typeface="Arial-Rounded" pitchFamily="34" charset="0"/>
              <a:cs typeface="Arial-Rounded" pitchFamily="34" charset="0"/>
            </a:endParaRPr>
          </a:p>
        </p:txBody>
      </p:sp>
      <p:cxnSp>
        <p:nvCxnSpPr>
          <p:cNvPr id="32" name="Straight Connector 31"/>
          <p:cNvCxnSpPr/>
          <p:nvPr/>
        </p:nvCxnSpPr>
        <p:spPr>
          <a:xfrm>
            <a:off x="7496502" y="3756660"/>
            <a:ext cx="42841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35110" y="4495800"/>
            <a:ext cx="23168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7" grpId="0" animBg="1"/>
      <p:bldP spid="3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Dịp nghỉ lễ, nhà Hà có chú Tư và cô Lan đến chơi. Mẹ nấu súp gà, cơm nếp và rán cá chép. Hà giúp mẹ rửa rau quả và sắp xếp bát đĩa. Bố thì dọn dẹp nhà cửa. Nhà Hà hôm nay thật là vui.</a:t>
            </a:r>
            <a:endParaRPr lang="en-US" sz="3600">
              <a:solidFill>
                <a:srgbClr val="0070C0"/>
              </a:solidFill>
              <a:latin typeface="Arial-Rounded" pitchFamily="34" charset="0"/>
              <a:ea typeface="Arial-Rounded" pitchFamily="34" charset="0"/>
              <a:cs typeface="Arial-Rounded"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71308"/>
            <a:ext cx="9747713" cy="4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804319" y="943705"/>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Khi nhà có khách</a:t>
            </a:r>
            <a:endParaRPr lang="en-US" sz="6000">
              <a:solidFill>
                <a:srgbClr val="0070C0"/>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8797"/>
          <a:stretch/>
        </p:blipFill>
        <p:spPr>
          <a:xfrm>
            <a:off x="2024689" y="1737360"/>
            <a:ext cx="8179279" cy="489204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Dịp nghỉ lễ, nhà Hà có chú Tư và cô Lan đến chơi. Mẹ nấu súp gà, cơm nếp và rán cá chép. Hà giúp mẹ rửa rau quả và sắp xếp bát đĩa. Bố thì dọn dẹp nhà cửa. Nhà Hà hôm nay thật là vui.</a:t>
            </a:r>
            <a:endParaRPr lang="en-US" sz="3600">
              <a:solidFill>
                <a:srgbClr val="0070C0"/>
              </a:solidFill>
              <a:latin typeface="Arial-Rounded" pitchFamily="34" charset="0"/>
              <a:ea typeface="Arial-Rounded" pitchFamily="34" charset="0"/>
              <a:cs typeface="Arial-Rounded"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71308"/>
            <a:ext cx="9747713" cy="4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4692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519" y="1752600"/>
            <a:ext cx="3039195" cy="3052763"/>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ần bán chim bìm bịp tự nhiên làm thuốc hoặc ăn thịt | 5gi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565" y="304800"/>
            <a:ext cx="4550126" cy="47634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2364415" y="5522394"/>
            <a:ext cx="7546615"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7200" smtClean="0">
                <a:solidFill>
                  <a:srgbClr val="FF0000"/>
                </a:solidFill>
                <a:latin typeface="Arial-Rounded" pitchFamily="34" charset="0"/>
                <a:ea typeface="Arial-Rounded" pitchFamily="34" charset="0"/>
                <a:cs typeface="Arial-Rounded" pitchFamily="34" charset="0"/>
              </a:rPr>
              <a:t>Đây là loài chim gì?</a:t>
            </a:r>
            <a:endParaRPr lang="en-US" sz="72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8794" y="2000250"/>
            <a:ext cx="3524250" cy="2857500"/>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364416" y="381000"/>
            <a:ext cx="7546615"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7200" smtClean="0">
                <a:solidFill>
                  <a:srgbClr val="FF0000"/>
                </a:solidFill>
                <a:latin typeface="Arial-Rounded" pitchFamily="34" charset="0"/>
                <a:ea typeface="Arial-Rounded" pitchFamily="34" charset="0"/>
                <a:cs typeface="Arial-Rounded" pitchFamily="34" charset="0"/>
              </a:rPr>
              <a:t>Đây là nghề gì?</a:t>
            </a:r>
            <a:endParaRPr lang="en-US" sz="7200">
              <a:solidFill>
                <a:srgbClr val="FF0000"/>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7383"/>
          <a:stretch/>
        </p:blipFill>
        <p:spPr>
          <a:xfrm>
            <a:off x="4480719" y="2304737"/>
            <a:ext cx="2832100" cy="4046901"/>
          </a:xfrm>
          <a:prstGeom prst="rect">
            <a:avLst/>
          </a:prstGeom>
        </p:spPr>
      </p:pic>
    </p:spTree>
    <p:extLst>
      <p:ext uri="{BB962C8B-B14F-4D97-AF65-F5344CB8AC3E}">
        <p14:creationId xmlns:p14="http://schemas.microsoft.com/office/powerpoint/2010/main" val="404594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71178"/>
          <a:stretch/>
        </p:blipFill>
        <p:spPr>
          <a:xfrm>
            <a:off x="115194" y="-34862"/>
            <a:ext cx="11721661" cy="4844001"/>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FFC000"/>
                </a:solidFill>
                <a:latin typeface=".VnCooper" pitchFamily="34" charset="0"/>
                <a:ea typeface="Arial-Rounded" pitchFamily="34" charset="0"/>
                <a:cs typeface="Arial-Rounded" pitchFamily="34" charset="0"/>
              </a:rPr>
              <a:t>56</a:t>
            </a:r>
            <a:endParaRPr lang="en-US" sz="5300" b="1">
              <a:solidFill>
                <a:srgbClr val="FFC00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e</a:t>
            </a:r>
            <a:r>
              <a:rPr lang="en-US" sz="8800" b="1" smtClean="0">
                <a:solidFill>
                  <a:schemeClr val="bg1"/>
                </a:solidFill>
                <a:latin typeface="Arial-Rounded" pitchFamily="34" charset="0"/>
                <a:ea typeface="Arial-Rounded" pitchFamily="34" charset="0"/>
                <a:cs typeface="Arial-Rounded" pitchFamily="34" charset="0"/>
              </a:rPr>
              <a:t>p  êp  ip  up</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739858"/>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6" name="Group 5"/>
          <p:cNvGrpSpPr/>
          <p:nvPr/>
        </p:nvGrpSpPr>
        <p:grpSpPr>
          <a:xfrm>
            <a:off x="308531" y="4652062"/>
            <a:ext cx="11838012" cy="1957619"/>
            <a:chOff x="308531" y="4652062"/>
            <a:chExt cx="11838012" cy="1957619"/>
          </a:xfrm>
        </p:grpSpPr>
        <p:grpSp>
          <p:nvGrpSpPr>
            <p:cNvPr id="9" name="Group 8"/>
            <p:cNvGrpSpPr/>
            <p:nvPr/>
          </p:nvGrpSpPr>
          <p:grpSpPr>
            <a:xfrm>
              <a:off x="308531" y="4652062"/>
              <a:ext cx="11838012" cy="1957619"/>
              <a:chOff x="723424" y="4896432"/>
              <a:chExt cx="12220170" cy="1957619"/>
            </a:xfrm>
          </p:grpSpPr>
          <p:grpSp>
            <p:nvGrpSpPr>
              <p:cNvPr id="29" name="Group 28"/>
              <p:cNvGrpSpPr/>
              <p:nvPr/>
            </p:nvGrpSpPr>
            <p:grpSpPr>
              <a:xfrm>
                <a:off x="723424" y="4896432"/>
                <a:ext cx="12220170" cy="1957619"/>
                <a:chOff x="502854" y="4949771"/>
                <a:chExt cx="11192984" cy="1957619"/>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smtClean="0">
                      <a:solidFill>
                        <a:srgbClr val="0070C0"/>
                      </a:solidFill>
                      <a:latin typeface="Arial-Rounded" pitchFamily="34" charset="0"/>
                      <a:ea typeface="Arial-Rounded" pitchFamily="34" charset="0"/>
                      <a:cs typeface="Arial-Rounded" pitchFamily="34" charset="0"/>
                    </a:rPr>
                    <a:t>	Trong bếp, lũ cún con múp míp nép vào bên mẹ.</a:t>
                  </a:r>
                  <a:endParaRPr lang="en-US" sz="5000" b="1">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2870529" y="49497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FF0000"/>
                      </a:solidFill>
                      <a:latin typeface="Arial-Rounded" pitchFamily="34" charset="0"/>
                      <a:ea typeface="Arial-Rounded" pitchFamily="34" charset="0"/>
                      <a:cs typeface="Arial-Rounded" pitchFamily="34" charset="0"/>
                    </a:rPr>
                    <a:t>ê</a:t>
                  </a:r>
                  <a:r>
                    <a:rPr lang="en-US" sz="5000" b="1" smtClean="0">
                      <a:solidFill>
                        <a:srgbClr val="FF0000"/>
                      </a:solidFill>
                      <a:latin typeface="Arial-Rounded" pitchFamily="34" charset="0"/>
                      <a:ea typeface="Arial-Rounded" pitchFamily="34" charset="0"/>
                      <a:cs typeface="Arial-Rounded" pitchFamily="34" charset="0"/>
                    </a:rPr>
                    <a:t>p</a:t>
                  </a:r>
                  <a:endParaRPr lang="en-US" sz="5000" b="1">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9862102" y="49497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FF0000"/>
                      </a:solidFill>
                      <a:latin typeface="Arial-Rounded" pitchFamily="34" charset="0"/>
                      <a:ea typeface="Arial-Rounded" pitchFamily="34" charset="0"/>
                      <a:cs typeface="Arial-Rounded" pitchFamily="34" charset="0"/>
                    </a:rPr>
                    <a:t>ep</a:t>
                  </a:r>
                  <a:endParaRPr lang="en-US" sz="5000" b="1">
                    <a:solidFill>
                      <a:srgbClr val="FF0000"/>
                    </a:solidFill>
                    <a:latin typeface="Arial-Rounded" pitchFamily="34" charset="0"/>
                    <a:ea typeface="Arial-Rounded" pitchFamily="34" charset="0"/>
                    <a:cs typeface="Arial-Rounded" pitchFamily="34" charset="0"/>
                  </a:endParaRPr>
                </a:p>
              </p:txBody>
            </p:sp>
          </p:grpSp>
          <p:sp>
            <p:nvSpPr>
              <p:cNvPr id="20" name="Title 1"/>
              <p:cNvSpPr txBox="1">
                <a:spLocks/>
              </p:cNvSpPr>
              <p:nvPr/>
            </p:nvSpPr>
            <p:spPr>
              <a:xfrm>
                <a:off x="8603873" y="4896432"/>
                <a:ext cx="1344665"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u</a:t>
                </a:r>
                <a:r>
                  <a:rPr lang="en-US" sz="5000" b="1" smtClean="0">
                    <a:solidFill>
                      <a:srgbClr val="FF0000"/>
                    </a:solidFill>
                    <a:latin typeface="Arial-Rounded" pitchFamily="34" charset="0"/>
                    <a:ea typeface="Arial-Rounded" pitchFamily="34" charset="0"/>
                    <a:cs typeface="Arial-Rounded" pitchFamily="34" charset="0"/>
                  </a:rPr>
                  <a:t>p</a:t>
                </a:r>
                <a:endParaRPr lang="en-US" sz="5000" b="1">
                  <a:solidFill>
                    <a:srgbClr val="FF0000"/>
                  </a:solidFill>
                  <a:latin typeface="Arial-Rounded" pitchFamily="34" charset="0"/>
                  <a:ea typeface="Arial-Rounded" pitchFamily="34" charset="0"/>
                  <a:cs typeface="Arial-Rounded" pitchFamily="34" charset="0"/>
                </a:endParaRPr>
              </a:p>
            </p:txBody>
          </p:sp>
        </p:gr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1097"/>
            <a:stretch/>
          </p:blipFill>
          <p:spPr bwMode="auto">
            <a:xfrm>
              <a:off x="9016625" y="5269497"/>
              <a:ext cx="1938337" cy="88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3932</TotalTime>
  <Words>343</Words>
  <Application>Microsoft Office PowerPoint</Application>
  <PresentationFormat>Custom</PresentationFormat>
  <Paragraphs>197</Paragraphs>
  <Slides>48</Slides>
  <Notes>32</Notes>
  <HiddenSlides>0</HiddenSlides>
  <MMClips>2</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507</cp:revision>
  <dcterms:created xsi:type="dcterms:W3CDTF">2021-05-08T14:00:55Z</dcterms:created>
  <dcterms:modified xsi:type="dcterms:W3CDTF">2021-06-06T11:24:22Z</dcterms:modified>
</cp:coreProperties>
</file>