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8" r:id="rId4"/>
    <p:sldId id="301" r:id="rId5"/>
    <p:sldId id="259" r:id="rId6"/>
    <p:sldId id="260" r:id="rId7"/>
    <p:sldId id="261" r:id="rId8"/>
    <p:sldId id="262" r:id="rId9"/>
    <p:sldId id="263" r:id="rId10"/>
    <p:sldId id="264" r:id="rId11"/>
    <p:sldId id="265" r:id="rId12"/>
    <p:sldId id="273" r:id="rId13"/>
    <p:sldId id="267" r:id="rId14"/>
    <p:sldId id="266" r:id="rId15"/>
    <p:sldId id="268" r:id="rId16"/>
    <p:sldId id="269" r:id="rId17"/>
    <p:sldId id="274" r:id="rId18"/>
    <p:sldId id="270" r:id="rId19"/>
    <p:sldId id="291" r:id="rId20"/>
    <p:sldId id="294" r:id="rId21"/>
    <p:sldId id="271" r:id="rId22"/>
    <p:sldId id="275" r:id="rId23"/>
    <p:sldId id="298" r:id="rId24"/>
    <p:sldId id="293" r:id="rId25"/>
    <p:sldId id="283" r:id="rId26"/>
    <p:sldId id="285" r:id="rId27"/>
    <p:sldId id="295" r:id="rId28"/>
    <p:sldId id="297" r:id="rId29"/>
    <p:sldId id="299" r:id="rId30"/>
    <p:sldId id="286" r:id="rId31"/>
    <p:sldId id="278" r:id="rId32"/>
    <p:sldId id="279" r:id="rId33"/>
    <p:sldId id="300" r:id="rId34"/>
    <p:sldId id="280" r:id="rId35"/>
    <p:sldId id="303" r:id="rId36"/>
    <p:sldId id="281" r:id="rId37"/>
    <p:sldId id="28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00FFFF"/>
    <a:srgbClr val="FFFF66"/>
    <a:srgbClr val="FF6600"/>
    <a:srgbClr val="00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3238" autoAdjust="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76957B-D798-4360-B220-35159BD4958A}" type="datetimeFigureOut">
              <a:rPr lang="en-US" smtClean="0"/>
              <a:pPr/>
              <a:t>2/13/2022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EE045E-0B17-4CA7-9BF2-395764571324}" type="slidenum">
              <a:rPr lang="en-US" smtClean="0"/>
              <a:pPr/>
              <a:t>‹#›</a:t>
            </a:fld>
            <a:endParaRPr lang="en-US"/>
          </a:p>
        </p:txBody>
      </p:sp>
    </p:spTree>
    <p:extLst>
      <p:ext uri="{BB962C8B-B14F-4D97-AF65-F5344CB8AC3E}">
        <p14:creationId xmlns:p14="http://schemas.microsoft.com/office/powerpoint/2010/main" xmlns="" val="4276242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EE045E-0B17-4CA7-9BF2-395764571324}" type="slidenum">
              <a:rPr lang="en-US" smtClean="0"/>
              <a:pPr/>
              <a:t>14</a:t>
            </a:fld>
            <a:endParaRPr lang="en-US"/>
          </a:p>
        </p:txBody>
      </p:sp>
    </p:spTree>
    <p:extLst>
      <p:ext uri="{BB962C8B-B14F-4D97-AF65-F5344CB8AC3E}">
        <p14:creationId xmlns:p14="http://schemas.microsoft.com/office/powerpoint/2010/main" xmlns="" val="2359869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EE045E-0B17-4CA7-9BF2-395764571324}" type="slidenum">
              <a:rPr lang="en-US" smtClean="0"/>
              <a:pPr/>
              <a:t>19</a:t>
            </a:fld>
            <a:endParaRPr lang="en-US"/>
          </a:p>
        </p:txBody>
      </p:sp>
    </p:spTree>
    <p:extLst>
      <p:ext uri="{BB962C8B-B14F-4D97-AF65-F5344CB8AC3E}">
        <p14:creationId xmlns:p14="http://schemas.microsoft.com/office/powerpoint/2010/main" xmlns="" val="1971430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EE045E-0B17-4CA7-9BF2-395764571324}" type="slidenum">
              <a:rPr lang="en-US" smtClean="0"/>
              <a:pPr/>
              <a:t>23</a:t>
            </a:fld>
            <a:endParaRPr lang="en-US"/>
          </a:p>
        </p:txBody>
      </p:sp>
    </p:spTree>
    <p:extLst>
      <p:ext uri="{BB962C8B-B14F-4D97-AF65-F5344CB8AC3E}">
        <p14:creationId xmlns:p14="http://schemas.microsoft.com/office/powerpoint/2010/main" xmlns="" val="2657329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EE045E-0B17-4CA7-9BF2-395764571324}" type="slidenum">
              <a:rPr lang="en-US" smtClean="0"/>
              <a:pPr/>
              <a:t>25</a:t>
            </a:fld>
            <a:endParaRPr lang="en-US"/>
          </a:p>
        </p:txBody>
      </p:sp>
    </p:spTree>
    <p:extLst>
      <p:ext uri="{BB962C8B-B14F-4D97-AF65-F5344CB8AC3E}">
        <p14:creationId xmlns:p14="http://schemas.microsoft.com/office/powerpoint/2010/main" xmlns="" val="3818915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A7468F0-5EE3-4C8C-B4FA-C91E44370F2A}" type="datetimeFigureOut">
              <a:rPr lang="en-US" smtClean="0"/>
              <a:pPr/>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675AF-87F5-4617-970D-3D85BEA91892}" type="slidenum">
              <a:rPr lang="en-US" smtClean="0"/>
              <a:pPr/>
              <a:t>‹#›</a:t>
            </a:fld>
            <a:endParaRPr lang="en-US"/>
          </a:p>
        </p:txBody>
      </p:sp>
    </p:spTree>
    <p:extLst>
      <p:ext uri="{BB962C8B-B14F-4D97-AF65-F5344CB8AC3E}">
        <p14:creationId xmlns:p14="http://schemas.microsoft.com/office/powerpoint/2010/main" xmlns="" val="3560969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7468F0-5EE3-4C8C-B4FA-C91E44370F2A}" type="datetimeFigureOut">
              <a:rPr lang="en-US" smtClean="0"/>
              <a:pPr/>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675AF-87F5-4617-970D-3D85BEA91892}" type="slidenum">
              <a:rPr lang="en-US" smtClean="0"/>
              <a:pPr/>
              <a:t>‹#›</a:t>
            </a:fld>
            <a:endParaRPr lang="en-US"/>
          </a:p>
        </p:txBody>
      </p:sp>
    </p:spTree>
    <p:extLst>
      <p:ext uri="{BB962C8B-B14F-4D97-AF65-F5344CB8AC3E}">
        <p14:creationId xmlns:p14="http://schemas.microsoft.com/office/powerpoint/2010/main" xmlns="" val="2322412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7468F0-5EE3-4C8C-B4FA-C91E44370F2A}" type="datetimeFigureOut">
              <a:rPr lang="en-US" smtClean="0"/>
              <a:pPr/>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675AF-87F5-4617-970D-3D85BEA91892}" type="slidenum">
              <a:rPr lang="en-US" smtClean="0"/>
              <a:pPr/>
              <a:t>‹#›</a:t>
            </a:fld>
            <a:endParaRPr lang="en-US"/>
          </a:p>
        </p:txBody>
      </p:sp>
    </p:spTree>
    <p:extLst>
      <p:ext uri="{BB962C8B-B14F-4D97-AF65-F5344CB8AC3E}">
        <p14:creationId xmlns:p14="http://schemas.microsoft.com/office/powerpoint/2010/main" xmlns="" val="1007356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7468F0-5EE3-4C8C-B4FA-C91E44370F2A}" type="datetimeFigureOut">
              <a:rPr lang="en-US" smtClean="0"/>
              <a:pPr/>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675AF-87F5-4617-970D-3D85BEA91892}" type="slidenum">
              <a:rPr lang="en-US" smtClean="0"/>
              <a:pPr/>
              <a:t>‹#›</a:t>
            </a:fld>
            <a:endParaRPr lang="en-US"/>
          </a:p>
        </p:txBody>
      </p:sp>
    </p:spTree>
    <p:extLst>
      <p:ext uri="{BB962C8B-B14F-4D97-AF65-F5344CB8AC3E}">
        <p14:creationId xmlns:p14="http://schemas.microsoft.com/office/powerpoint/2010/main" xmlns="" val="488729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7468F0-5EE3-4C8C-B4FA-C91E44370F2A}" type="datetimeFigureOut">
              <a:rPr lang="en-US" smtClean="0"/>
              <a:pPr/>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675AF-87F5-4617-970D-3D85BEA91892}" type="slidenum">
              <a:rPr lang="en-US" smtClean="0"/>
              <a:pPr/>
              <a:t>‹#›</a:t>
            </a:fld>
            <a:endParaRPr lang="en-US"/>
          </a:p>
        </p:txBody>
      </p:sp>
    </p:spTree>
    <p:extLst>
      <p:ext uri="{BB962C8B-B14F-4D97-AF65-F5344CB8AC3E}">
        <p14:creationId xmlns:p14="http://schemas.microsoft.com/office/powerpoint/2010/main" xmlns="" val="4286078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7468F0-5EE3-4C8C-B4FA-C91E44370F2A}" type="datetimeFigureOut">
              <a:rPr lang="en-US" smtClean="0"/>
              <a:pPr/>
              <a:t>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675AF-87F5-4617-970D-3D85BEA91892}" type="slidenum">
              <a:rPr lang="en-US" smtClean="0"/>
              <a:pPr/>
              <a:t>‹#›</a:t>
            </a:fld>
            <a:endParaRPr lang="en-US"/>
          </a:p>
        </p:txBody>
      </p:sp>
    </p:spTree>
    <p:extLst>
      <p:ext uri="{BB962C8B-B14F-4D97-AF65-F5344CB8AC3E}">
        <p14:creationId xmlns:p14="http://schemas.microsoft.com/office/powerpoint/2010/main" xmlns="" val="1680271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7468F0-5EE3-4C8C-B4FA-C91E44370F2A}" type="datetimeFigureOut">
              <a:rPr lang="en-US" smtClean="0"/>
              <a:pPr/>
              <a:t>2/13/2022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6675AF-87F5-4617-970D-3D85BEA91892}" type="slidenum">
              <a:rPr lang="en-US" smtClean="0"/>
              <a:pPr/>
              <a:t>‹#›</a:t>
            </a:fld>
            <a:endParaRPr lang="en-US"/>
          </a:p>
        </p:txBody>
      </p:sp>
    </p:spTree>
    <p:extLst>
      <p:ext uri="{BB962C8B-B14F-4D97-AF65-F5344CB8AC3E}">
        <p14:creationId xmlns:p14="http://schemas.microsoft.com/office/powerpoint/2010/main" xmlns="" val="2225265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7468F0-5EE3-4C8C-B4FA-C91E44370F2A}" type="datetimeFigureOut">
              <a:rPr lang="en-US" smtClean="0"/>
              <a:pPr/>
              <a:t>2/13/2022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6675AF-87F5-4617-970D-3D85BEA91892}" type="slidenum">
              <a:rPr lang="en-US" smtClean="0"/>
              <a:pPr/>
              <a:t>‹#›</a:t>
            </a:fld>
            <a:endParaRPr lang="en-US"/>
          </a:p>
        </p:txBody>
      </p:sp>
    </p:spTree>
    <p:extLst>
      <p:ext uri="{BB962C8B-B14F-4D97-AF65-F5344CB8AC3E}">
        <p14:creationId xmlns:p14="http://schemas.microsoft.com/office/powerpoint/2010/main" xmlns="" val="1270328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7468F0-5EE3-4C8C-B4FA-C91E44370F2A}" type="datetimeFigureOut">
              <a:rPr lang="en-US" smtClean="0"/>
              <a:pPr/>
              <a:t>2/13/2022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6675AF-87F5-4617-970D-3D85BEA91892}" type="slidenum">
              <a:rPr lang="en-US" smtClean="0"/>
              <a:pPr/>
              <a:t>‹#›</a:t>
            </a:fld>
            <a:endParaRPr lang="en-US"/>
          </a:p>
        </p:txBody>
      </p:sp>
    </p:spTree>
    <p:extLst>
      <p:ext uri="{BB962C8B-B14F-4D97-AF65-F5344CB8AC3E}">
        <p14:creationId xmlns:p14="http://schemas.microsoft.com/office/powerpoint/2010/main" xmlns="" val="1943455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7468F0-5EE3-4C8C-B4FA-C91E44370F2A}" type="datetimeFigureOut">
              <a:rPr lang="en-US" smtClean="0"/>
              <a:pPr/>
              <a:t>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675AF-87F5-4617-970D-3D85BEA91892}" type="slidenum">
              <a:rPr lang="en-US" smtClean="0"/>
              <a:pPr/>
              <a:t>‹#›</a:t>
            </a:fld>
            <a:endParaRPr lang="en-US"/>
          </a:p>
        </p:txBody>
      </p:sp>
    </p:spTree>
    <p:extLst>
      <p:ext uri="{BB962C8B-B14F-4D97-AF65-F5344CB8AC3E}">
        <p14:creationId xmlns:p14="http://schemas.microsoft.com/office/powerpoint/2010/main" xmlns="" val="972913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7468F0-5EE3-4C8C-B4FA-C91E44370F2A}" type="datetimeFigureOut">
              <a:rPr lang="en-US" smtClean="0"/>
              <a:pPr/>
              <a:t>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675AF-87F5-4617-970D-3D85BEA91892}" type="slidenum">
              <a:rPr lang="en-US" smtClean="0"/>
              <a:pPr/>
              <a:t>‹#›</a:t>
            </a:fld>
            <a:endParaRPr lang="en-US"/>
          </a:p>
        </p:txBody>
      </p:sp>
    </p:spTree>
    <p:extLst>
      <p:ext uri="{BB962C8B-B14F-4D97-AF65-F5344CB8AC3E}">
        <p14:creationId xmlns:p14="http://schemas.microsoft.com/office/powerpoint/2010/main" xmlns="" val="1155619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7468F0-5EE3-4C8C-B4FA-C91E44370F2A}" type="datetimeFigureOut">
              <a:rPr lang="en-US" smtClean="0"/>
              <a:pPr/>
              <a:t>2/13/2022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6675AF-87F5-4617-970D-3D85BEA91892}" type="slidenum">
              <a:rPr lang="en-US" smtClean="0"/>
              <a:pPr/>
              <a:t>‹#›</a:t>
            </a:fld>
            <a:endParaRPr lang="en-US"/>
          </a:p>
        </p:txBody>
      </p:sp>
    </p:spTree>
    <p:extLst>
      <p:ext uri="{BB962C8B-B14F-4D97-AF65-F5344CB8AC3E}">
        <p14:creationId xmlns:p14="http://schemas.microsoft.com/office/powerpoint/2010/main" xmlns="" val="1656742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79512" y="2348880"/>
            <a:ext cx="8721352" cy="1928612"/>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numCol="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5400" b="1" cap="all" dirty="0">
                <a:ln w="9000" cmpd="sng">
                  <a:noFill/>
                  <a:prstDash val="solid"/>
                </a:ln>
                <a:solidFill>
                  <a:srgbClr val="FF0000"/>
                </a:solidFill>
                <a:effectLst>
                  <a:reflection blurRad="12700" stA="28000" endPos="45000" dist="1000" dir="5400000" sy="-100000" algn="bl" rotWithShape="0"/>
                </a:effectLst>
              </a:rPr>
              <a:t>NHÀ MÁY HIỆN ĐẠI ĐẦU TIÊN CỦA NƯỚC TA</a:t>
            </a:r>
            <a:endParaRPr lang="en-US" sz="5400" b="1" cap="all" dirty="0">
              <a:ln w="9000" cmpd="sng">
                <a:noFill/>
                <a:prstDash val="solid"/>
              </a:ln>
              <a:solidFill>
                <a:srgbClr val="FF0000"/>
              </a:solidFill>
              <a:effectLst>
                <a:reflection blurRad="12700" stA="28000" endPos="45000" dist="1000" dir="5400000" sy="-100000" algn="bl" rotWithShape="0"/>
              </a:effectLst>
            </a:endParaRPr>
          </a:p>
        </p:txBody>
      </p:sp>
      <p:sp>
        <p:nvSpPr>
          <p:cNvPr id="2" name="TextBox 1">
            <a:extLst>
              <a:ext uri="{FF2B5EF4-FFF2-40B4-BE49-F238E27FC236}">
                <a16:creationId xmlns:a16="http://schemas.microsoft.com/office/drawing/2014/main" xmlns="" id="{9EC73605-F659-45AD-868E-53F54EA42485}"/>
              </a:ext>
            </a:extLst>
          </p:cNvPr>
          <p:cNvSpPr txBox="1"/>
          <p:nvPr/>
        </p:nvSpPr>
        <p:spPr>
          <a:xfrm>
            <a:off x="2362200" y="762000"/>
            <a:ext cx="4724400" cy="1107996"/>
          </a:xfrm>
          <a:prstGeom prst="rect">
            <a:avLst/>
          </a:prstGeom>
          <a:noFill/>
        </p:spPr>
        <p:txBody>
          <a:bodyPr wrap="square" rtlCol="0">
            <a:spAutoFit/>
          </a:bodyPr>
          <a:lstStyle/>
          <a:p>
            <a:pPr algn="ctr"/>
            <a:r>
              <a:rPr lang="vi-VN" sz="6600" u="sng" dirty="0">
                <a:latin typeface="+mj-lt"/>
              </a:rPr>
              <a:t>LỊCH SỬ</a:t>
            </a:r>
          </a:p>
        </p:txBody>
      </p:sp>
    </p:spTree>
    <p:extLst>
      <p:ext uri="{BB962C8B-B14F-4D97-AF65-F5344CB8AC3E}">
        <p14:creationId xmlns:p14="http://schemas.microsoft.com/office/powerpoint/2010/main" xmlns="" val="358801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116632"/>
            <a:ext cx="9144000" cy="1359024"/>
          </a:xfrm>
        </p:spPr>
        <p:txBody>
          <a:bodyPr>
            <a:noAutofit/>
          </a:bodyPr>
          <a:lstStyle/>
          <a:p>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2800" dirty="0" err="1">
                <a:solidFill>
                  <a:srgbClr val="00B050"/>
                </a:solidFill>
                <a:latin typeface="Times New Roman" pitchFamily="18" charset="0"/>
                <a:cs typeface="Times New Roman" pitchFamily="18" charset="0"/>
              </a:rPr>
              <a:t>Lịch</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sử</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vi-VN" sz="2400" b="1" dirty="0">
                <a:solidFill>
                  <a:srgbClr val="FF0000"/>
                </a:solidFill>
                <a:latin typeface="Times New Roman" pitchFamily="18" charset="0"/>
                <a:cs typeface="Times New Roman" pitchFamily="18" charset="0"/>
              </a:rPr>
              <a:t>NHÀ MÁY HIỆN ĐẠI ĐẦU TIÊN CỦA NƯỚC TA</a:t>
            </a:r>
            <a:endParaRPr lang="en-US" sz="2400" dirty="0">
              <a:latin typeface="Times New Roman" pitchFamily="18" charset="0"/>
              <a:cs typeface="Times New Roman" pitchFamily="18" charset="0"/>
            </a:endParaRPr>
          </a:p>
        </p:txBody>
      </p:sp>
      <p:sp>
        <p:nvSpPr>
          <p:cNvPr id="6" name="Text Box 15"/>
          <p:cNvSpPr txBox="1">
            <a:spLocks noChangeArrowheads="1"/>
          </p:cNvSpPr>
          <p:nvPr/>
        </p:nvSpPr>
        <p:spPr bwMode="auto">
          <a:xfrm>
            <a:off x="99544" y="1628800"/>
            <a:ext cx="8703670" cy="1269796"/>
          </a:xfrm>
          <a:prstGeom prst="rect">
            <a:avLst/>
          </a:prstGeom>
          <a:ln/>
        </p:spPr>
        <p:style>
          <a:lnRef idx="2">
            <a:schemeClr val="accent5"/>
          </a:lnRef>
          <a:fillRef idx="1">
            <a:schemeClr val="lt1"/>
          </a:fillRef>
          <a:effectRef idx="0">
            <a:schemeClr val="accent5"/>
          </a:effectRef>
          <a:fontRef idx="minor">
            <a:schemeClr val="dk1"/>
          </a:fontRef>
        </p:style>
        <p:txBody>
          <a:bodyPr wrap="square" lIns="282156" tIns="141078" rIns="282156" bIns="141078">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en-US" sz="3200" b="1">
                <a:latin typeface="Times New Roman" pitchFamily="18" charset="0"/>
              </a:rPr>
              <a:t>2. Tại sao Đảng và Chính phủ quyết định xây dựng một nhà máy cơ khí hiện đại?</a:t>
            </a:r>
          </a:p>
        </p:txBody>
      </p:sp>
      <p:sp>
        <p:nvSpPr>
          <p:cNvPr id="7" name="Text Box 19"/>
          <p:cNvSpPr txBox="1">
            <a:spLocks noChangeArrowheads="1"/>
          </p:cNvSpPr>
          <p:nvPr/>
        </p:nvSpPr>
        <p:spPr bwMode="auto">
          <a:xfrm>
            <a:off x="142434" y="3501008"/>
            <a:ext cx="8720928" cy="2747124"/>
          </a:xfrm>
          <a:prstGeom prst="rect">
            <a:avLst/>
          </a:prstGeom>
          <a:solidFill>
            <a:srgbClr val="FFFF66"/>
          </a:solidFill>
          <a:ln>
            <a:noFill/>
          </a:ln>
        </p:spPr>
        <p:txBody>
          <a:bodyPr wrap="square" lIns="282156" tIns="141078" rIns="282156" bIns="141078">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algn="just" eaLnBrk="1" hangingPunct="1">
              <a:spcBef>
                <a:spcPct val="50000"/>
              </a:spcBef>
              <a:buFont typeface="Wingdings" pitchFamily="2" charset="2"/>
              <a:buNone/>
            </a:pPr>
            <a:r>
              <a:rPr lang="vi-VN" sz="3200" b="1">
                <a:latin typeface="Times New Roman" pitchFamily="18" charset="0"/>
              </a:rPr>
              <a:t>Để góp phần trang bị máy móc cho sản xuất ở miền Bắc, từng bước thay thế công cụ sản xuất thô sơ có năng xuất lao động thấp. Nhà máy cơ khí hiện đại làm nòng cốt cho ngành công nghiệp của nước ta.</a:t>
            </a:r>
            <a:endParaRPr lang="en-US" sz="3200" b="1">
              <a:latin typeface="Times New Roman" pitchFamily="18" charset="0"/>
            </a:endParaRPr>
          </a:p>
        </p:txBody>
      </p:sp>
    </p:spTree>
    <p:extLst>
      <p:ext uri="{BB962C8B-B14F-4D97-AF65-F5344CB8AC3E}">
        <p14:creationId xmlns:p14="http://schemas.microsoft.com/office/powerpoint/2010/main" xmlns="" val="263148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116632"/>
            <a:ext cx="9144000" cy="1359024"/>
          </a:xfrm>
        </p:spPr>
        <p:txBody>
          <a:bodyPr>
            <a:noAutofit/>
          </a:bodyPr>
          <a:lstStyle/>
          <a:p>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2800" dirty="0" err="1">
                <a:solidFill>
                  <a:srgbClr val="00B050"/>
                </a:solidFill>
                <a:latin typeface="Times New Roman" pitchFamily="18" charset="0"/>
                <a:cs typeface="Times New Roman" pitchFamily="18" charset="0"/>
              </a:rPr>
              <a:t>Lịch</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sử</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vi-VN" sz="2400" b="1" dirty="0">
                <a:solidFill>
                  <a:srgbClr val="FF0000"/>
                </a:solidFill>
                <a:latin typeface="Times New Roman" pitchFamily="18" charset="0"/>
                <a:cs typeface="Times New Roman" pitchFamily="18" charset="0"/>
              </a:rPr>
              <a:t>NHÀ MÁY HIỆN ĐẠI ĐẦU TIÊN CỦA NƯỚC TA</a:t>
            </a:r>
            <a:endParaRPr lang="en-US" sz="2400" dirty="0">
              <a:latin typeface="Times New Roman" pitchFamily="18" charset="0"/>
              <a:cs typeface="Times New Roman" pitchFamily="18" charset="0"/>
            </a:endParaRPr>
          </a:p>
        </p:txBody>
      </p:sp>
      <p:sp>
        <p:nvSpPr>
          <p:cNvPr id="3" name="Text Box 16"/>
          <p:cNvSpPr txBox="1">
            <a:spLocks noChangeArrowheads="1"/>
          </p:cNvSpPr>
          <p:nvPr/>
        </p:nvSpPr>
        <p:spPr bwMode="auto">
          <a:xfrm>
            <a:off x="99543" y="1715542"/>
            <a:ext cx="8745615" cy="1269796"/>
          </a:xfrm>
          <a:prstGeom prst="rect">
            <a:avLst/>
          </a:prstGeom>
          <a:ln/>
        </p:spPr>
        <p:style>
          <a:lnRef idx="2">
            <a:schemeClr val="accent5"/>
          </a:lnRef>
          <a:fillRef idx="1">
            <a:schemeClr val="lt1"/>
          </a:fillRef>
          <a:effectRef idx="0">
            <a:schemeClr val="accent5"/>
          </a:effectRef>
          <a:fontRef idx="minor">
            <a:schemeClr val="dk1"/>
          </a:fontRef>
        </p:style>
        <p:txBody>
          <a:bodyPr wrap="square" lIns="282156" tIns="141078" rIns="282156" bIns="141078">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en-US" sz="3200" b="1" dirty="0">
                <a:latin typeface="Times New Roman" pitchFamily="18" charset="0"/>
              </a:rPr>
              <a:t>3. </a:t>
            </a:r>
            <a:r>
              <a:rPr lang="en-US" sz="3200" b="1" dirty="0" err="1">
                <a:latin typeface="Times New Roman" pitchFamily="18" charset="0"/>
              </a:rPr>
              <a:t>Nhà</a:t>
            </a:r>
            <a:r>
              <a:rPr lang="en-US" sz="3200" b="1" dirty="0">
                <a:latin typeface="Times New Roman" pitchFamily="18" charset="0"/>
              </a:rPr>
              <a:t> </a:t>
            </a:r>
            <a:r>
              <a:rPr lang="en-US" sz="3200" b="1" dirty="0" err="1">
                <a:latin typeface="Times New Roman" pitchFamily="18" charset="0"/>
              </a:rPr>
              <a:t>máy</a:t>
            </a:r>
            <a:r>
              <a:rPr lang="en-US" sz="3200" b="1" dirty="0">
                <a:latin typeface="Times New Roman" pitchFamily="18" charset="0"/>
              </a:rPr>
              <a:t> </a:t>
            </a:r>
            <a:r>
              <a:rPr lang="en-US" sz="3200" b="1" dirty="0" err="1">
                <a:latin typeface="Times New Roman" pitchFamily="18" charset="0"/>
              </a:rPr>
              <a:t>hiện</a:t>
            </a:r>
            <a:r>
              <a:rPr lang="en-US" sz="3200" b="1" dirty="0">
                <a:latin typeface="Times New Roman" pitchFamily="18" charset="0"/>
              </a:rPr>
              <a:t> </a:t>
            </a:r>
            <a:r>
              <a:rPr lang="en-US" sz="3200" b="1" dirty="0" err="1">
                <a:latin typeface="Times New Roman" pitchFamily="18" charset="0"/>
              </a:rPr>
              <a:t>đại</a:t>
            </a:r>
            <a:r>
              <a:rPr lang="en-US" sz="3200" b="1" dirty="0">
                <a:latin typeface="Times New Roman" pitchFamily="18" charset="0"/>
              </a:rPr>
              <a:t> </a:t>
            </a:r>
            <a:r>
              <a:rPr lang="en-US" sz="3200" b="1" dirty="0" err="1">
                <a:latin typeface="Times New Roman" pitchFamily="18" charset="0"/>
              </a:rPr>
              <a:t>đầu</a:t>
            </a:r>
            <a:r>
              <a:rPr lang="en-US" sz="3200" b="1" dirty="0">
                <a:latin typeface="Times New Roman" pitchFamily="18" charset="0"/>
              </a:rPr>
              <a:t> </a:t>
            </a:r>
            <a:r>
              <a:rPr lang="en-US" sz="3200" b="1" dirty="0" err="1">
                <a:latin typeface="Times New Roman" pitchFamily="18" charset="0"/>
              </a:rPr>
              <a:t>tiên</a:t>
            </a:r>
            <a:r>
              <a:rPr lang="en-US" sz="3200" b="1" dirty="0">
                <a:latin typeface="Times New Roman" pitchFamily="18" charset="0"/>
              </a:rPr>
              <a:t> </a:t>
            </a:r>
            <a:r>
              <a:rPr lang="en-US" sz="3200" b="1" dirty="0" err="1">
                <a:latin typeface="Times New Roman" pitchFamily="18" charset="0"/>
              </a:rPr>
              <a:t>của</a:t>
            </a:r>
            <a:r>
              <a:rPr lang="en-US" sz="3200" b="1" dirty="0">
                <a:latin typeface="Times New Roman" pitchFamily="18" charset="0"/>
              </a:rPr>
              <a:t> </a:t>
            </a:r>
            <a:r>
              <a:rPr lang="en-US" sz="3200" b="1" dirty="0" err="1">
                <a:latin typeface="Times New Roman" pitchFamily="18" charset="0"/>
              </a:rPr>
              <a:t>nước</a:t>
            </a:r>
            <a:r>
              <a:rPr lang="en-US" sz="3200" b="1" dirty="0">
                <a:latin typeface="Times New Roman" pitchFamily="18" charset="0"/>
              </a:rPr>
              <a:t> ta </a:t>
            </a:r>
            <a:r>
              <a:rPr lang="en-US" sz="3200" b="1" dirty="0" err="1">
                <a:latin typeface="Times New Roman" pitchFamily="18" charset="0"/>
              </a:rPr>
              <a:t>là</a:t>
            </a:r>
            <a:r>
              <a:rPr lang="en-US" sz="3200" b="1" dirty="0">
                <a:latin typeface="Times New Roman" pitchFamily="18" charset="0"/>
              </a:rPr>
              <a:t> </a:t>
            </a:r>
            <a:r>
              <a:rPr lang="en-US" sz="3200" b="1" dirty="0" err="1">
                <a:latin typeface="Times New Roman" pitchFamily="18" charset="0"/>
              </a:rPr>
              <a:t>nhà</a:t>
            </a:r>
            <a:r>
              <a:rPr lang="en-US" sz="3200" b="1" dirty="0">
                <a:latin typeface="Times New Roman" pitchFamily="18" charset="0"/>
              </a:rPr>
              <a:t> </a:t>
            </a:r>
            <a:r>
              <a:rPr lang="en-US" sz="3200" b="1" dirty="0" err="1">
                <a:latin typeface="Times New Roman" pitchFamily="18" charset="0"/>
              </a:rPr>
              <a:t>máy</a:t>
            </a:r>
            <a:r>
              <a:rPr lang="en-US" sz="3200" b="1" dirty="0">
                <a:latin typeface="Times New Roman" pitchFamily="18" charset="0"/>
              </a:rPr>
              <a:t> </a:t>
            </a:r>
            <a:r>
              <a:rPr lang="en-US" sz="3200" b="1" dirty="0" err="1">
                <a:latin typeface="Times New Roman" pitchFamily="18" charset="0"/>
              </a:rPr>
              <a:t>nào</a:t>
            </a:r>
            <a:r>
              <a:rPr lang="en-US" sz="3200" b="1" dirty="0">
                <a:latin typeface="Times New Roman" pitchFamily="18" charset="0"/>
              </a:rPr>
              <a:t>?</a:t>
            </a:r>
          </a:p>
        </p:txBody>
      </p:sp>
      <p:sp>
        <p:nvSpPr>
          <p:cNvPr id="6" name="Text Box 19"/>
          <p:cNvSpPr txBox="1">
            <a:spLocks noChangeArrowheads="1"/>
          </p:cNvSpPr>
          <p:nvPr/>
        </p:nvSpPr>
        <p:spPr bwMode="auto">
          <a:xfrm>
            <a:off x="123588" y="3429000"/>
            <a:ext cx="8720928" cy="777354"/>
          </a:xfrm>
          <a:prstGeom prst="rect">
            <a:avLst/>
          </a:prstGeom>
          <a:solidFill>
            <a:srgbClr val="FFFF66"/>
          </a:solidFill>
          <a:ln>
            <a:noFill/>
          </a:ln>
        </p:spPr>
        <p:txBody>
          <a:bodyPr wrap="square" lIns="282156" tIns="141078" rIns="282156" bIns="141078">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buFont typeface="Wingdings" pitchFamily="2" charset="2"/>
              <a:buNone/>
            </a:pPr>
            <a:r>
              <a:rPr lang="en-US" sz="3200" b="1">
                <a:latin typeface="Times New Roman" pitchFamily="18" charset="0"/>
              </a:rPr>
              <a:t>Đó là Nhà máy Cơ khí Hà Nội.</a:t>
            </a:r>
          </a:p>
        </p:txBody>
      </p:sp>
    </p:spTree>
    <p:extLst>
      <p:ext uri="{BB962C8B-B14F-4D97-AF65-F5344CB8AC3E}">
        <p14:creationId xmlns:p14="http://schemas.microsoft.com/office/powerpoint/2010/main" xmlns="" val="16878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a:extLst>
              <a:ext uri="{28A0092B-C50C-407E-A947-70E740481C1C}">
                <a14:useLocalDpi xmlns:a14="http://schemas.microsoft.com/office/drawing/2010/main" xmlns="" val="0"/>
              </a:ext>
            </a:extLst>
          </a:blip>
          <a:srcRect l="21896" t="15659" r="8099" b="29822"/>
          <a:stretch>
            <a:fillRect/>
          </a:stretch>
        </p:blipFill>
        <p:spPr bwMode="auto">
          <a:xfrm>
            <a:off x="145685" y="260648"/>
            <a:ext cx="8784976" cy="573325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Box 19"/>
          <p:cNvSpPr txBox="1">
            <a:spLocks noChangeArrowheads="1"/>
          </p:cNvSpPr>
          <p:nvPr/>
        </p:nvSpPr>
        <p:spPr bwMode="auto">
          <a:xfrm>
            <a:off x="171552" y="5877272"/>
            <a:ext cx="8720928" cy="777354"/>
          </a:xfrm>
          <a:prstGeom prst="rect">
            <a:avLst/>
          </a:prstGeom>
          <a:noFill/>
          <a:ln>
            <a:noFill/>
          </a:ln>
        </p:spPr>
        <p:txBody>
          <a:bodyPr wrap="square" lIns="282156" tIns="141078" rIns="282156" bIns="141078">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algn="ctr" eaLnBrk="1" hangingPunct="1">
              <a:spcBef>
                <a:spcPct val="50000"/>
              </a:spcBef>
              <a:buFont typeface="Wingdings" pitchFamily="2" charset="2"/>
              <a:buNone/>
            </a:pPr>
            <a:r>
              <a:rPr lang="en-US" sz="3200" b="1">
                <a:solidFill>
                  <a:srgbClr val="0000FF"/>
                </a:solidFill>
                <a:latin typeface="Times New Roman" pitchFamily="18" charset="0"/>
              </a:rPr>
              <a:t>Nhà máy Cơ khí Hà Nội</a:t>
            </a:r>
          </a:p>
        </p:txBody>
      </p:sp>
    </p:spTree>
    <p:extLst>
      <p:ext uri="{BB962C8B-B14F-4D97-AF65-F5344CB8AC3E}">
        <p14:creationId xmlns:p14="http://schemas.microsoft.com/office/powerpoint/2010/main" xmlns="" val="409651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116632"/>
            <a:ext cx="9144000" cy="1359024"/>
          </a:xfrm>
        </p:spPr>
        <p:txBody>
          <a:bodyPr>
            <a:noAutofit/>
          </a:bodyPr>
          <a:lstStyle/>
          <a:p>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2800" dirty="0" err="1">
                <a:solidFill>
                  <a:srgbClr val="00B050"/>
                </a:solidFill>
                <a:latin typeface="Times New Roman" pitchFamily="18" charset="0"/>
                <a:cs typeface="Times New Roman" pitchFamily="18" charset="0"/>
              </a:rPr>
              <a:t>Lịch</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sử</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vi-VN" sz="2400" b="1" dirty="0">
                <a:solidFill>
                  <a:srgbClr val="FF0000"/>
                </a:solidFill>
                <a:latin typeface="Times New Roman" pitchFamily="18" charset="0"/>
                <a:cs typeface="Times New Roman" pitchFamily="18" charset="0"/>
              </a:rPr>
              <a:t>NHÀ MÁY HIỆN ĐẠI ĐẦU TIÊN CỦA NƯỚC TA</a:t>
            </a:r>
            <a:endParaRPr lang="en-US" sz="2400" dirty="0">
              <a:latin typeface="Times New Roman" pitchFamily="18" charset="0"/>
              <a:cs typeface="Times New Roman" pitchFamily="18" charset="0"/>
            </a:endParaRPr>
          </a:p>
        </p:txBody>
      </p:sp>
      <p:sp>
        <p:nvSpPr>
          <p:cNvPr id="6" name="Horizontal Scroll 5"/>
          <p:cNvSpPr/>
          <p:nvPr/>
        </p:nvSpPr>
        <p:spPr>
          <a:xfrm>
            <a:off x="822655" y="2416368"/>
            <a:ext cx="7776864" cy="4032448"/>
          </a:xfrm>
          <a:prstGeom prst="horizontalScroll">
            <a:avLst/>
          </a:prstGeom>
          <a:ln w="1905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lvl="0" algn="ctr"/>
            <a:endParaRPr lang="en-US" sz="2800" b="1" i="1" dirty="0">
              <a:solidFill>
                <a:schemeClr val="tx1"/>
              </a:solidFill>
              <a:latin typeface="Arial" pitchFamily="34" charset="0"/>
              <a:cs typeface="Arial" pitchFamily="34" charset="0"/>
            </a:endParaRPr>
          </a:p>
          <a:p>
            <a:pPr lvl="0" algn="just"/>
            <a:r>
              <a:rPr lang="vi-VN" sz="3200" b="1" i="1">
                <a:solidFill>
                  <a:schemeClr val="tx1"/>
                </a:solidFill>
                <a:latin typeface="+mj-lt"/>
                <a:cs typeface="Arial" pitchFamily="34" charset="0"/>
              </a:rPr>
              <a:t>Để xây dựng thành công chủ nghĩa xã hội và trở thành hậu phương cho cách mạng miền Nam, chúng ta cần công nghiệp hóa nền sản xuất của nước nhà. Việc xây dựng nhà máy hiện đại là điều cần thiết</a:t>
            </a:r>
            <a:r>
              <a:rPr lang="en-US" sz="3200" b="1" i="1">
                <a:solidFill>
                  <a:schemeClr val="tx1"/>
                </a:solidFill>
                <a:latin typeface="+mj-lt"/>
                <a:cs typeface="Arial" pitchFamily="34" charset="0"/>
              </a:rPr>
              <a:t>.</a:t>
            </a:r>
            <a:endParaRPr lang="en-US" sz="3200" b="1" dirty="0">
              <a:solidFill>
                <a:schemeClr val="tx1"/>
              </a:solidFill>
              <a:latin typeface="+mj-lt"/>
              <a:cs typeface="Arial" pitchFamily="34" charset="0"/>
            </a:endParaRPr>
          </a:p>
          <a:p>
            <a:pPr algn="ctr"/>
            <a:endParaRPr lang="en-US" sz="3200" b="1" dirty="0">
              <a:solidFill>
                <a:schemeClr val="tx1"/>
              </a:solidFill>
              <a:latin typeface="+mj-lt"/>
              <a:cs typeface="Arial" pitchFamily="34" charset="0"/>
            </a:endParaRPr>
          </a:p>
        </p:txBody>
      </p:sp>
      <p:sp>
        <p:nvSpPr>
          <p:cNvPr id="7" name="Text Box 16"/>
          <p:cNvSpPr txBox="1">
            <a:spLocks noChangeArrowheads="1"/>
          </p:cNvSpPr>
          <p:nvPr/>
        </p:nvSpPr>
        <p:spPr bwMode="auto">
          <a:xfrm>
            <a:off x="1611711" y="1715542"/>
            <a:ext cx="5624585" cy="777354"/>
          </a:xfrm>
          <a:prstGeom prst="rect">
            <a:avLst/>
          </a:prstGeom>
          <a:ln/>
        </p:spPr>
        <p:style>
          <a:lnRef idx="1">
            <a:schemeClr val="accent6"/>
          </a:lnRef>
          <a:fillRef idx="2">
            <a:schemeClr val="accent6"/>
          </a:fillRef>
          <a:effectRef idx="1">
            <a:schemeClr val="accent6"/>
          </a:effectRef>
          <a:fontRef idx="minor">
            <a:schemeClr val="dk1"/>
          </a:fontRef>
        </p:style>
        <p:txBody>
          <a:bodyPr wrap="square" lIns="282156" tIns="141078" rIns="282156" bIns="141078">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algn="ctr" eaLnBrk="1" hangingPunct="1">
              <a:spcBef>
                <a:spcPct val="50000"/>
              </a:spcBef>
            </a:pPr>
            <a:r>
              <a:rPr lang="vi-VN" sz="3200" b="1">
                <a:latin typeface="Times New Roman" pitchFamily="18" charset="0"/>
              </a:rPr>
              <a:t>Kết luận hoạt động 1</a:t>
            </a:r>
            <a:endParaRPr lang="en-US" sz="3200" b="1">
              <a:latin typeface="Times New Roman" pitchFamily="18" charset="0"/>
            </a:endParaRPr>
          </a:p>
        </p:txBody>
      </p:sp>
    </p:spTree>
    <p:extLst>
      <p:ext uri="{BB962C8B-B14F-4D97-AF65-F5344CB8AC3E}">
        <p14:creationId xmlns:p14="http://schemas.microsoft.com/office/powerpoint/2010/main" xmlns="" val="334219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90264"/>
            <a:ext cx="9144000" cy="1359024"/>
          </a:xfrm>
        </p:spPr>
        <p:txBody>
          <a:bodyPr>
            <a:noAutofit/>
          </a:bodyPr>
          <a:lstStyle/>
          <a:p>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2800" dirty="0" err="1">
                <a:solidFill>
                  <a:srgbClr val="00B050"/>
                </a:solidFill>
                <a:latin typeface="Times New Roman" pitchFamily="18" charset="0"/>
                <a:cs typeface="Times New Roman" pitchFamily="18" charset="0"/>
              </a:rPr>
              <a:t>Lịch</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sử</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vi-VN" sz="2400" b="1" dirty="0">
                <a:solidFill>
                  <a:srgbClr val="FF0000"/>
                </a:solidFill>
                <a:latin typeface="Times New Roman" pitchFamily="18" charset="0"/>
                <a:cs typeface="Times New Roman" pitchFamily="18" charset="0"/>
              </a:rPr>
              <a:t>NHÀ MÁY HIỆN ĐẠI ĐẦU TIÊN CỦA NƯỚC TA</a:t>
            </a:r>
            <a:endParaRPr lang="en-US" sz="2400" dirty="0">
              <a:latin typeface="Times New Roman" pitchFamily="18" charset="0"/>
              <a:cs typeface="Times New Roman" pitchFamily="18" charset="0"/>
            </a:endParaRPr>
          </a:p>
        </p:txBody>
      </p:sp>
      <p:sp>
        <p:nvSpPr>
          <p:cNvPr id="4" name="Rectangle 3"/>
          <p:cNvSpPr/>
          <p:nvPr/>
        </p:nvSpPr>
        <p:spPr>
          <a:xfrm>
            <a:off x="323528" y="1124744"/>
            <a:ext cx="8496944" cy="954107"/>
          </a:xfrm>
          <a:prstGeom prst="rect">
            <a:avLst/>
          </a:prstGeom>
        </p:spPr>
        <p:txBody>
          <a:bodyPr wrap="square">
            <a:spAutoFit/>
          </a:bodyPr>
          <a:lstStyle/>
          <a:p>
            <a:pPr marL="457200" indent="-457200" algn="ctr">
              <a:buFont typeface="Wingdings" pitchFamily="2" charset="2"/>
              <a:buChar char="q"/>
            </a:pPr>
            <a:r>
              <a:rPr lang="vi-VN" sz="2800" b="1" i="1">
                <a:solidFill>
                  <a:srgbClr val="0070C0"/>
                </a:solidFill>
                <a:latin typeface="+mj-lt"/>
              </a:rPr>
              <a:t>Hoạt động 2: </a:t>
            </a:r>
          </a:p>
          <a:p>
            <a:pPr algn="ctr"/>
            <a:r>
              <a:rPr lang="vi-VN" sz="2800" b="1" i="1">
                <a:solidFill>
                  <a:srgbClr val="0070C0"/>
                </a:solidFill>
                <a:latin typeface="+mj-lt"/>
              </a:rPr>
              <a:t>Quá trình xây dựng Nhà máy Cơ khí Hà Nội</a:t>
            </a:r>
            <a:endParaRPr lang="vi-VN" sz="2800" b="1" i="1" dirty="0">
              <a:solidFill>
                <a:srgbClr val="0070C0"/>
              </a:solidFill>
              <a:latin typeface="+mj-lt"/>
            </a:endParaRPr>
          </a:p>
        </p:txBody>
      </p:sp>
      <p:pic>
        <p:nvPicPr>
          <p:cNvPr id="6" name="Picture 9" descr="BOOK03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496" y="2465291"/>
            <a:ext cx="549796" cy="361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438472" y="2357289"/>
            <a:ext cx="8382000" cy="1384995"/>
          </a:xfrm>
          <a:prstGeom prst="rect">
            <a:avLst/>
          </a:prstGeom>
          <a:noFill/>
        </p:spPr>
        <p:txBody>
          <a:bodyPr wrap="square" rtlCol="0">
            <a:spAutoFit/>
          </a:bodyPr>
          <a:lstStyle/>
          <a:p>
            <a:pPr algn="ctr"/>
            <a:r>
              <a:rPr lang="vi-VN" sz="2800" b="1">
                <a:latin typeface="Times New Roman" pitchFamily="18" charset="0"/>
                <a:cs typeface="Times New Roman" pitchFamily="18" charset="0"/>
              </a:rPr>
              <a:t>Đọc ngữ liệu SGK từ " Tháng 12 – 1955..... đến thực dân Pháp xâm lược</a:t>
            </a:r>
          </a:p>
          <a:p>
            <a:pPr algn="ctr"/>
            <a:endParaRPr lang="en-US" sz="2800" dirty="0">
              <a:latin typeface="Times New Roman" pitchFamily="18" charset="0"/>
              <a:cs typeface="Times New Roman" pitchFamily="18" charset="0"/>
            </a:endParaRPr>
          </a:p>
        </p:txBody>
      </p:sp>
      <p:sp>
        <p:nvSpPr>
          <p:cNvPr id="8" name="TextBox 7"/>
          <p:cNvSpPr txBox="1"/>
          <p:nvPr/>
        </p:nvSpPr>
        <p:spPr>
          <a:xfrm>
            <a:off x="-252536" y="2826514"/>
            <a:ext cx="8382000" cy="523220"/>
          </a:xfrm>
          <a:prstGeom prst="rect">
            <a:avLst/>
          </a:prstGeom>
          <a:noFill/>
        </p:spPr>
        <p:txBody>
          <a:bodyPr wrap="square" rtlCol="0">
            <a:spAutoFit/>
          </a:bodyPr>
          <a:lstStyle/>
          <a:p>
            <a:pPr algn="just"/>
            <a:endParaRPr lang="vi-VN" sz="2800">
              <a:latin typeface="Times New Roman" pitchFamily="18" charset="0"/>
              <a:cs typeface="Times New Roman" pitchFamily="18" charset="0"/>
            </a:endParaRPr>
          </a:p>
        </p:txBody>
      </p:sp>
      <p:pic>
        <p:nvPicPr>
          <p:cNvPr id="2" name="Picture 1"/>
          <p:cNvPicPr>
            <a:picLocks noChangeAspect="1"/>
          </p:cNvPicPr>
          <p:nvPr/>
        </p:nvPicPr>
        <p:blipFill>
          <a:blip r:embed="rId4">
            <a:extLst>
              <a:ext uri="{BEBA8EAE-BF5A-486C-A8C5-ECC9F3942E4B}">
                <a14:imgProps xmlns:a14="http://schemas.microsoft.com/office/drawing/2010/main" xmlns="">
                  <a14:imgLayer r:embed="rId5">
                    <a14:imgEffect>
                      <a14:backgroundRemoval t="1750" b="90000" l="4308" r="99077">
                        <a14:foregroundMark x1="14154" y1="57500" x2="4308" y2="81750"/>
                        <a14:foregroundMark x1="41846" y1="82250" x2="58462" y2="88000"/>
                        <a14:foregroundMark x1="67231" y1="85750" x2="77385" y2="89250"/>
                        <a14:foregroundMark x1="87231" y1="39750" x2="99077" y2="40250"/>
                        <a14:foregroundMark x1="49385" y1="11750" x2="48000" y2="1750"/>
                        <a14:foregroundMark x1="63538" y1="80500" x2="64308" y2="84000"/>
                        <a14:foregroundMark x1="69385" y1="47750" x2="68615" y2="58250"/>
                        <a14:foregroundMark x1="89692" y1="67250" x2="87538" y2="77750"/>
                        <a14:foregroundMark x1="90923" y1="67250" x2="89231" y2="81750"/>
                      </a14:backgroundRemoval>
                    </a14:imgEffect>
                  </a14:imgLayer>
                </a14:imgProps>
              </a:ext>
              <a:ext uri="{28A0092B-C50C-407E-A947-70E740481C1C}">
                <a14:useLocalDpi xmlns:a14="http://schemas.microsoft.com/office/drawing/2010/main" xmlns="" val="0"/>
              </a:ext>
            </a:extLst>
          </a:blip>
          <a:stretch>
            <a:fillRect/>
          </a:stretch>
        </p:blipFill>
        <p:spPr>
          <a:xfrm>
            <a:off x="2267744" y="4077072"/>
            <a:ext cx="4032448" cy="2376264"/>
          </a:xfrm>
          <a:prstGeom prst="rect">
            <a:avLst/>
          </a:prstGeom>
        </p:spPr>
      </p:pic>
    </p:spTree>
    <p:extLst>
      <p:ext uri="{BB962C8B-B14F-4D97-AF65-F5344CB8AC3E}">
        <p14:creationId xmlns:p14="http://schemas.microsoft.com/office/powerpoint/2010/main" xmlns="" val="170393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116632"/>
            <a:ext cx="9144000" cy="1359024"/>
          </a:xfrm>
        </p:spPr>
        <p:txBody>
          <a:bodyPr>
            <a:noAutofit/>
          </a:bodyPr>
          <a:lstStyle/>
          <a:p>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2800" dirty="0" err="1">
                <a:solidFill>
                  <a:srgbClr val="00B050"/>
                </a:solidFill>
                <a:latin typeface="Times New Roman" pitchFamily="18" charset="0"/>
                <a:cs typeface="Times New Roman" pitchFamily="18" charset="0"/>
              </a:rPr>
              <a:t>Lịch</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sử</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vi-VN" sz="2400" b="1" dirty="0">
                <a:solidFill>
                  <a:srgbClr val="FF0000"/>
                </a:solidFill>
                <a:latin typeface="Times New Roman" pitchFamily="18" charset="0"/>
                <a:cs typeface="Times New Roman" pitchFamily="18" charset="0"/>
              </a:rPr>
              <a:t>NHÀ MÁY HIỆN ĐẠI ĐẦU TIÊN CỦA NƯỚC TA</a:t>
            </a:r>
            <a:endParaRPr lang="en-US" sz="2400" dirty="0">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4151472338"/>
              </p:ext>
            </p:extLst>
          </p:nvPr>
        </p:nvGraphicFramePr>
        <p:xfrm>
          <a:off x="179512" y="1484784"/>
          <a:ext cx="8784976" cy="5456814"/>
        </p:xfrm>
        <a:graphic>
          <a:graphicData uri="http://schemas.openxmlformats.org/drawingml/2006/table">
            <a:tbl>
              <a:tblPr/>
              <a:tblGrid>
                <a:gridCol w="3312368">
                  <a:extLst>
                    <a:ext uri="{9D8B030D-6E8A-4147-A177-3AD203B41FA5}">
                      <a16:colId xmlns:a16="http://schemas.microsoft.com/office/drawing/2014/main" xmlns="" val="20000"/>
                    </a:ext>
                  </a:extLst>
                </a:gridCol>
                <a:gridCol w="5472608">
                  <a:extLst>
                    <a:ext uri="{9D8B030D-6E8A-4147-A177-3AD203B41FA5}">
                      <a16:colId xmlns:a16="http://schemas.microsoft.com/office/drawing/2014/main" xmlns="" val="20001"/>
                    </a:ext>
                  </a:extLst>
                </a:gridCol>
              </a:tblGrid>
              <a:tr h="765753">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NHÀ MÁY CƠ KHÍ HÀ NỘI</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xmlns="" val="10000"/>
                  </a:ext>
                </a:extLst>
              </a:tr>
              <a:tr h="60239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a:ln>
                            <a:noFill/>
                          </a:ln>
                          <a:solidFill>
                            <a:schemeClr val="tx1"/>
                          </a:solidFill>
                          <a:effectLst/>
                          <a:latin typeface="Times New Roman" pitchFamily="18" charset="0"/>
                          <a:cs typeface="Times New Roman" pitchFamily="18" charset="0"/>
                        </a:rPr>
                        <a:t>Thời gian khởi công</a:t>
                      </a:r>
                      <a:endParaRPr kumimoji="0" lang="en-US" sz="2800" b="1" i="0" u="none" strike="noStrike" cap="none" normalizeH="0" baseline="0">
                        <a:ln>
                          <a:noFill/>
                        </a:ln>
                        <a:solidFill>
                          <a:schemeClr val="tx1"/>
                        </a:solidFill>
                        <a:effectLst/>
                        <a:latin typeface="Times New Roman" pitchFamily="18" charset="0"/>
                        <a:cs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826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a:ln>
                            <a:noFill/>
                          </a:ln>
                          <a:solidFill>
                            <a:schemeClr val="tx1"/>
                          </a:solidFill>
                          <a:effectLst/>
                          <a:latin typeface="Times New Roman" pitchFamily="18" charset="0"/>
                          <a:cs typeface="Times New Roman" pitchFamily="18" charset="0"/>
                        </a:rPr>
                        <a:t>Địa điểm</a:t>
                      </a:r>
                      <a:endParaRPr kumimoji="0" lang="en-US" sz="2800" b="1" i="0" u="none" strike="noStrike" cap="none" normalizeH="0" baseline="0">
                        <a:ln>
                          <a:noFill/>
                        </a:ln>
                        <a:solidFill>
                          <a:schemeClr val="tx1"/>
                        </a:solidFill>
                        <a:effectLst/>
                        <a:latin typeface="Times New Roman" pitchFamily="18" charset="0"/>
                        <a:cs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8555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a:ln>
                            <a:noFill/>
                          </a:ln>
                          <a:solidFill>
                            <a:schemeClr val="tx1"/>
                          </a:solidFill>
                          <a:effectLst/>
                          <a:latin typeface="Times New Roman" pitchFamily="18" charset="0"/>
                          <a:cs typeface="Times New Roman" pitchFamily="18" charset="0"/>
                        </a:rPr>
                        <a:t>Diện tích</a:t>
                      </a:r>
                      <a:endParaRPr kumimoji="0" lang="en-US" sz="2800" b="1" i="0" u="none" strike="noStrike" cap="none" normalizeH="0" baseline="0">
                        <a:ln>
                          <a:noFill/>
                        </a:ln>
                        <a:solidFill>
                          <a:schemeClr val="tx1"/>
                        </a:solidFill>
                        <a:effectLst/>
                        <a:latin typeface="Times New Roman" pitchFamily="18" charset="0"/>
                        <a:cs typeface="Times New Roman" pitchFamily="18" charset="0"/>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97552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dirty="0">
                          <a:ln>
                            <a:noFill/>
                          </a:ln>
                          <a:solidFill>
                            <a:schemeClr val="tx1"/>
                          </a:solidFill>
                          <a:effectLst/>
                          <a:latin typeface="Times New Roman" pitchFamily="18" charset="0"/>
                          <a:cs typeface="Times New Roman" pitchFamily="18" charset="0"/>
                        </a:rPr>
                        <a:t>Quy mô</a:t>
                      </a: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65157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a:ln>
                            <a:noFill/>
                          </a:ln>
                          <a:solidFill>
                            <a:schemeClr val="tx1"/>
                          </a:solidFill>
                          <a:effectLst/>
                          <a:latin typeface="Times New Roman" pitchFamily="18" charset="0"/>
                          <a:cs typeface="Times New Roman" pitchFamily="18" charset="0"/>
                        </a:rPr>
                        <a:t>Thời gian khánh thành</a:t>
                      </a:r>
                      <a:endParaRPr kumimoji="0" lang="en-US" sz="2800" b="1" i="0" u="none" strike="noStrike" cap="none" normalizeH="0" baseline="0">
                        <a:ln>
                          <a:noFill/>
                        </a:ln>
                        <a:solidFill>
                          <a:schemeClr val="tx1"/>
                        </a:solidFill>
                        <a:effectLst/>
                        <a:latin typeface="Times New Roman" pitchFamily="18" charset="0"/>
                        <a:cs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66274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a:ln>
                            <a:noFill/>
                          </a:ln>
                          <a:solidFill>
                            <a:schemeClr val="tx1"/>
                          </a:solidFill>
                          <a:effectLst/>
                          <a:latin typeface="Times New Roman" pitchFamily="18" charset="0"/>
                          <a:cs typeface="Times New Roman" pitchFamily="18" charset="0"/>
                        </a:rPr>
                        <a:t>Nước giúp đỡ ta</a:t>
                      </a:r>
                      <a:endParaRPr kumimoji="0" lang="en-US" sz="2800" b="1" i="0" u="none" strike="noStrike" cap="none" normalizeH="0" baseline="0">
                        <a:ln>
                          <a:noFill/>
                        </a:ln>
                        <a:solidFill>
                          <a:schemeClr val="tx1"/>
                        </a:solidFill>
                        <a:effectLst/>
                        <a:latin typeface="Times New Roman" pitchFamily="18" charset="0"/>
                        <a:cs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sp>
        <p:nvSpPr>
          <p:cNvPr id="6" name="Text Box 65"/>
          <p:cNvSpPr txBox="1">
            <a:spLocks noChangeArrowheads="1"/>
          </p:cNvSpPr>
          <p:nvPr/>
        </p:nvSpPr>
        <p:spPr bwMode="auto">
          <a:xfrm>
            <a:off x="3563888" y="2204864"/>
            <a:ext cx="3672408" cy="7157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282156" tIns="141078" rIns="282156" bIns="141078">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vi-VN" sz="2800" b="1" dirty="0">
                <a:solidFill>
                  <a:srgbClr val="FF3300"/>
                </a:solidFill>
                <a:latin typeface="Times New Roman" pitchFamily="18" charset="0"/>
              </a:rPr>
              <a:t>T</a:t>
            </a:r>
            <a:r>
              <a:rPr lang="en-US" sz="2800" b="1" dirty="0" err="1">
                <a:solidFill>
                  <a:srgbClr val="FF3300"/>
                </a:solidFill>
                <a:latin typeface="Times New Roman" pitchFamily="18" charset="0"/>
              </a:rPr>
              <a:t>háng</a:t>
            </a:r>
            <a:r>
              <a:rPr lang="en-US" sz="2800" b="1" dirty="0">
                <a:solidFill>
                  <a:srgbClr val="FF3300"/>
                </a:solidFill>
                <a:latin typeface="Times New Roman" pitchFamily="18" charset="0"/>
              </a:rPr>
              <a:t> 12/1955</a:t>
            </a:r>
          </a:p>
        </p:txBody>
      </p:sp>
      <p:sp>
        <p:nvSpPr>
          <p:cNvPr id="7" name="Text Box 65"/>
          <p:cNvSpPr txBox="1">
            <a:spLocks noChangeArrowheads="1"/>
          </p:cNvSpPr>
          <p:nvPr/>
        </p:nvSpPr>
        <p:spPr bwMode="auto">
          <a:xfrm>
            <a:off x="3635897" y="2920663"/>
            <a:ext cx="5328591" cy="7157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282156" tIns="141078" rIns="282156" bIns="141078">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vi-VN" sz="2800" b="1">
                <a:solidFill>
                  <a:srgbClr val="FF3300"/>
                </a:solidFill>
                <a:latin typeface="Times New Roman" pitchFamily="18" charset="0"/>
              </a:rPr>
              <a:t>Phía tây nam Thủ đô Hà Nội</a:t>
            </a:r>
            <a:endParaRPr lang="en-US" sz="2800" b="1">
              <a:solidFill>
                <a:srgbClr val="FF3300"/>
              </a:solidFill>
              <a:latin typeface="Times New Roman" pitchFamily="18" charset="0"/>
            </a:endParaRPr>
          </a:p>
        </p:txBody>
      </p:sp>
      <p:sp>
        <p:nvSpPr>
          <p:cNvPr id="8" name="Text Box 65"/>
          <p:cNvSpPr txBox="1">
            <a:spLocks noChangeArrowheads="1"/>
          </p:cNvSpPr>
          <p:nvPr/>
        </p:nvSpPr>
        <p:spPr bwMode="auto">
          <a:xfrm>
            <a:off x="3635896" y="3649305"/>
            <a:ext cx="4464496" cy="7157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282156" tIns="141078" rIns="282156" bIns="141078">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vi-VN" sz="2800" b="1">
                <a:solidFill>
                  <a:srgbClr val="FF3300"/>
                </a:solidFill>
                <a:latin typeface="Times New Roman" pitchFamily="18" charset="0"/>
              </a:rPr>
              <a:t>Hơn 10 vạn mét vuông</a:t>
            </a:r>
            <a:endParaRPr lang="en-US" sz="2800" b="1">
              <a:solidFill>
                <a:srgbClr val="FF3300"/>
              </a:solidFill>
              <a:latin typeface="Times New Roman" pitchFamily="18" charset="0"/>
            </a:endParaRPr>
          </a:p>
        </p:txBody>
      </p:sp>
      <p:sp>
        <p:nvSpPr>
          <p:cNvPr id="9" name="Text Box 65"/>
          <p:cNvSpPr txBox="1">
            <a:spLocks noChangeArrowheads="1"/>
          </p:cNvSpPr>
          <p:nvPr/>
        </p:nvSpPr>
        <p:spPr bwMode="auto">
          <a:xfrm>
            <a:off x="3635898" y="4288054"/>
            <a:ext cx="5472606" cy="11466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282156" tIns="141078" rIns="282156" bIns="141078">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vi-VN" sz="2800" b="1" dirty="0">
                <a:solidFill>
                  <a:srgbClr val="FF3300"/>
                </a:solidFill>
                <a:latin typeface="Times New Roman" pitchFamily="18" charset="0"/>
              </a:rPr>
              <a:t>Lớn nhất khu vực Đông Nam Á thời bấy giờ</a:t>
            </a:r>
            <a:endParaRPr lang="en-US" sz="2800" b="1" dirty="0">
              <a:solidFill>
                <a:srgbClr val="FF3300"/>
              </a:solidFill>
              <a:latin typeface="Times New Roman" pitchFamily="18" charset="0"/>
            </a:endParaRPr>
          </a:p>
        </p:txBody>
      </p:sp>
      <p:sp>
        <p:nvSpPr>
          <p:cNvPr id="10" name="Text Box 65"/>
          <p:cNvSpPr txBox="1">
            <a:spLocks noChangeArrowheads="1"/>
          </p:cNvSpPr>
          <p:nvPr/>
        </p:nvSpPr>
        <p:spPr bwMode="auto">
          <a:xfrm>
            <a:off x="3563888" y="5373216"/>
            <a:ext cx="4464496" cy="7157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282156" tIns="141078" rIns="282156" bIns="141078">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vi-VN" sz="2800" b="1" dirty="0">
                <a:solidFill>
                  <a:srgbClr val="FF3300"/>
                </a:solidFill>
                <a:latin typeface="Times New Roman" pitchFamily="18" charset="0"/>
              </a:rPr>
              <a:t>Tháng 4/1958</a:t>
            </a:r>
            <a:endParaRPr lang="en-US" sz="2800" b="1" dirty="0">
              <a:solidFill>
                <a:srgbClr val="FF3300"/>
              </a:solidFill>
              <a:latin typeface="Times New Roman" pitchFamily="18" charset="0"/>
            </a:endParaRPr>
          </a:p>
        </p:txBody>
      </p:sp>
      <p:sp>
        <p:nvSpPr>
          <p:cNvPr id="11" name="Text Box 65"/>
          <p:cNvSpPr txBox="1">
            <a:spLocks noChangeArrowheads="1"/>
          </p:cNvSpPr>
          <p:nvPr/>
        </p:nvSpPr>
        <p:spPr bwMode="auto">
          <a:xfrm>
            <a:off x="3563888" y="6241593"/>
            <a:ext cx="4464496" cy="7157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282156" tIns="141078" rIns="282156" bIns="141078">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vi-VN" sz="2800" b="1">
                <a:solidFill>
                  <a:srgbClr val="FF3300"/>
                </a:solidFill>
                <a:latin typeface="Times New Roman" pitchFamily="18" charset="0"/>
              </a:rPr>
              <a:t>Liên Xô</a:t>
            </a:r>
            <a:endParaRPr lang="en-US" sz="2800" b="1">
              <a:solidFill>
                <a:srgbClr val="FF3300"/>
              </a:solidFill>
              <a:latin typeface="Times New Roman" pitchFamily="18" charset="0"/>
            </a:endParaRPr>
          </a:p>
        </p:txBody>
      </p:sp>
    </p:spTree>
    <p:extLst>
      <p:ext uri="{BB962C8B-B14F-4D97-AF65-F5344CB8AC3E}">
        <p14:creationId xmlns:p14="http://schemas.microsoft.com/office/powerpoint/2010/main" xmlns="" val="378051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7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strVal val="#ppt_w*0.70"/>
                                          </p:val>
                                        </p:tav>
                                        <p:tav tm="100000">
                                          <p:val>
                                            <p:strVal val="#ppt_w"/>
                                          </p:val>
                                        </p:tav>
                                      </p:tavLst>
                                    </p:anim>
                                    <p:anim calcmode="lin" valueType="num">
                                      <p:cBhvr>
                                        <p:cTn id="15" dur="500" fill="hold"/>
                                        <p:tgtEl>
                                          <p:spTgt spid="7"/>
                                        </p:tgtEl>
                                        <p:attrNameLst>
                                          <p:attrName>ppt_h</p:attrName>
                                        </p:attrNameLst>
                                      </p:cBhvr>
                                      <p:tavLst>
                                        <p:tav tm="0">
                                          <p:val>
                                            <p:strVal val="#ppt_h"/>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strVal val="#ppt_w*0.70"/>
                                          </p:val>
                                        </p:tav>
                                        <p:tav tm="100000">
                                          <p:val>
                                            <p:strVal val="#ppt_w"/>
                                          </p:val>
                                        </p:tav>
                                      </p:tavLst>
                                    </p:anim>
                                    <p:anim calcmode="lin" valueType="num">
                                      <p:cBhvr>
                                        <p:cTn id="22" dur="500" fill="hold"/>
                                        <p:tgtEl>
                                          <p:spTgt spid="8"/>
                                        </p:tgtEl>
                                        <p:attrNameLst>
                                          <p:attrName>ppt_h</p:attrName>
                                        </p:attrNameLst>
                                      </p:cBhvr>
                                      <p:tavLst>
                                        <p:tav tm="0">
                                          <p:val>
                                            <p:strVal val="#ppt_h"/>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strVal val="#ppt_w*0.70"/>
                                          </p:val>
                                        </p:tav>
                                        <p:tav tm="100000">
                                          <p:val>
                                            <p:strVal val="#ppt_w"/>
                                          </p:val>
                                        </p:tav>
                                      </p:tavLst>
                                    </p:anim>
                                    <p:anim calcmode="lin" valueType="num">
                                      <p:cBhvr>
                                        <p:cTn id="29" dur="500" fill="hold"/>
                                        <p:tgtEl>
                                          <p:spTgt spid="9"/>
                                        </p:tgtEl>
                                        <p:attrNameLst>
                                          <p:attrName>ppt_h</p:attrName>
                                        </p:attrNameLst>
                                      </p:cBhvr>
                                      <p:tavLst>
                                        <p:tav tm="0">
                                          <p:val>
                                            <p:strVal val="#ppt_h"/>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strVal val="#ppt_w*0.70"/>
                                          </p:val>
                                        </p:tav>
                                        <p:tav tm="100000">
                                          <p:val>
                                            <p:strVal val="#ppt_w"/>
                                          </p:val>
                                        </p:tav>
                                      </p:tavLst>
                                    </p:anim>
                                    <p:anim calcmode="lin" valueType="num">
                                      <p:cBhvr>
                                        <p:cTn id="36" dur="500" fill="hold"/>
                                        <p:tgtEl>
                                          <p:spTgt spid="10"/>
                                        </p:tgtEl>
                                        <p:attrNameLst>
                                          <p:attrName>ppt_h</p:attrName>
                                        </p:attrNameLst>
                                      </p:cBhvr>
                                      <p:tavLst>
                                        <p:tav tm="0">
                                          <p:val>
                                            <p:strVal val="#ppt_h"/>
                                          </p:val>
                                        </p:tav>
                                        <p:tav tm="100000">
                                          <p:val>
                                            <p:strVal val="#ppt_h"/>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strVal val="#ppt_w*0.70"/>
                                          </p:val>
                                        </p:tav>
                                        <p:tav tm="100000">
                                          <p:val>
                                            <p:strVal val="#ppt_w"/>
                                          </p:val>
                                        </p:tav>
                                      </p:tavLst>
                                    </p:anim>
                                    <p:anim calcmode="lin" valueType="num">
                                      <p:cBhvr>
                                        <p:cTn id="43" dur="500" fill="hold"/>
                                        <p:tgtEl>
                                          <p:spTgt spid="11"/>
                                        </p:tgtEl>
                                        <p:attrNameLst>
                                          <p:attrName>ppt_h</p:attrName>
                                        </p:attrNameLst>
                                      </p:cBhvr>
                                      <p:tavLst>
                                        <p:tav tm="0">
                                          <p:val>
                                            <p:strVal val="#ppt_h"/>
                                          </p:val>
                                        </p:tav>
                                        <p:tav tm="100000">
                                          <p:val>
                                            <p:strVal val="#ppt_h"/>
                                          </p:val>
                                        </p:tav>
                                      </p:tavLst>
                                    </p:anim>
                                    <p:animEffect transition="in" filter="fad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116632"/>
            <a:ext cx="9144000" cy="1359024"/>
          </a:xfrm>
        </p:spPr>
        <p:txBody>
          <a:bodyPr>
            <a:noAutofit/>
          </a:bodyPr>
          <a:lstStyle/>
          <a:p>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2800" dirty="0" err="1">
                <a:solidFill>
                  <a:srgbClr val="00B050"/>
                </a:solidFill>
                <a:latin typeface="Times New Roman" pitchFamily="18" charset="0"/>
                <a:cs typeface="Times New Roman" pitchFamily="18" charset="0"/>
              </a:rPr>
              <a:t>Lịch</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sử</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vi-VN" sz="2400" b="1" dirty="0">
                <a:solidFill>
                  <a:srgbClr val="FF0000"/>
                </a:solidFill>
                <a:latin typeface="Times New Roman" pitchFamily="18" charset="0"/>
                <a:cs typeface="Times New Roman" pitchFamily="18" charset="0"/>
              </a:rPr>
              <a:t>NHÀ MÁY HIỆN ĐẠI ĐẦU TIÊN CỦA NƯỚC TA</a:t>
            </a:r>
            <a:endParaRPr lang="en-US" sz="2400" dirty="0">
              <a:latin typeface="Times New Roman" pitchFamily="18" charset="0"/>
              <a:cs typeface="Times New Roman" pitchFamily="18" charset="0"/>
            </a:endParaRPr>
          </a:p>
        </p:txBody>
      </p:sp>
      <p:sp>
        <p:nvSpPr>
          <p:cNvPr id="4" name="Text Box 16"/>
          <p:cNvSpPr txBox="1">
            <a:spLocks noChangeArrowheads="1"/>
          </p:cNvSpPr>
          <p:nvPr/>
        </p:nvSpPr>
        <p:spPr bwMode="auto">
          <a:xfrm>
            <a:off x="1611711" y="1715542"/>
            <a:ext cx="5624585" cy="777354"/>
          </a:xfrm>
          <a:prstGeom prst="rect">
            <a:avLst/>
          </a:prstGeom>
          <a:ln/>
        </p:spPr>
        <p:style>
          <a:lnRef idx="1">
            <a:schemeClr val="accent6"/>
          </a:lnRef>
          <a:fillRef idx="2">
            <a:schemeClr val="accent6"/>
          </a:fillRef>
          <a:effectRef idx="1">
            <a:schemeClr val="accent6"/>
          </a:effectRef>
          <a:fontRef idx="minor">
            <a:schemeClr val="dk1"/>
          </a:fontRef>
        </p:style>
        <p:txBody>
          <a:bodyPr wrap="square" lIns="282156" tIns="141078" rIns="282156" bIns="141078">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algn="ctr" eaLnBrk="1" hangingPunct="1">
              <a:spcBef>
                <a:spcPct val="50000"/>
              </a:spcBef>
            </a:pPr>
            <a:r>
              <a:rPr lang="vi-VN" sz="3200" b="1">
                <a:latin typeface="Times New Roman" pitchFamily="18" charset="0"/>
              </a:rPr>
              <a:t>Kết luận hoạt động 2</a:t>
            </a:r>
            <a:endParaRPr lang="en-US" sz="3200" b="1">
              <a:latin typeface="Times New Roman" pitchFamily="18" charset="0"/>
            </a:endParaRPr>
          </a:p>
        </p:txBody>
      </p:sp>
      <p:sp>
        <p:nvSpPr>
          <p:cNvPr id="6" name="Horizontal Scroll 5"/>
          <p:cNvSpPr/>
          <p:nvPr/>
        </p:nvSpPr>
        <p:spPr>
          <a:xfrm>
            <a:off x="822655" y="2416368"/>
            <a:ext cx="7776864" cy="4032448"/>
          </a:xfrm>
          <a:prstGeom prst="horizontalScroll">
            <a:avLst/>
          </a:prstGeom>
          <a:ln/>
        </p:spPr>
        <p:style>
          <a:lnRef idx="1">
            <a:schemeClr val="accent3"/>
          </a:lnRef>
          <a:fillRef idx="2">
            <a:schemeClr val="accent3"/>
          </a:fillRef>
          <a:effectRef idx="1">
            <a:schemeClr val="accent3"/>
          </a:effectRef>
          <a:fontRef idx="minor">
            <a:schemeClr val="dk1"/>
          </a:fontRef>
        </p:style>
        <p:txBody>
          <a:bodyPr rtlCol="0" anchor="ctr"/>
          <a:lstStyle/>
          <a:p>
            <a:pPr lvl="0" algn="just"/>
            <a:r>
              <a:rPr lang="vi-VN" sz="2800" b="1" i="1">
                <a:solidFill>
                  <a:schemeClr val="tx1"/>
                </a:solidFill>
                <a:latin typeface="+mj-lt"/>
                <a:cs typeface="Arial" pitchFamily="34" charset="0"/>
              </a:rPr>
              <a:t>Nhà máy Cơ khí Hà Nội khởi công xây dựng vào tháng 12-1955 với sự giúp đỡ của Liên Xô và đến tháng 4-1958 thì hoàn thành.</a:t>
            </a:r>
            <a:endParaRPr lang="en-US" sz="3200" b="1" dirty="0">
              <a:solidFill>
                <a:schemeClr val="tx1"/>
              </a:solidFill>
              <a:latin typeface="+mj-lt"/>
              <a:cs typeface="Arial" pitchFamily="34" charset="0"/>
            </a:endParaRPr>
          </a:p>
          <a:p>
            <a:pPr algn="just"/>
            <a:endParaRPr lang="en-US" sz="3200" b="1" dirty="0">
              <a:solidFill>
                <a:schemeClr val="tx1"/>
              </a:solidFill>
              <a:latin typeface="+mj-lt"/>
              <a:cs typeface="Arial" pitchFamily="34" charset="0"/>
            </a:endParaRPr>
          </a:p>
        </p:txBody>
      </p:sp>
    </p:spTree>
    <p:extLst>
      <p:ext uri="{BB962C8B-B14F-4D97-AF65-F5344CB8AC3E}">
        <p14:creationId xmlns:p14="http://schemas.microsoft.com/office/powerpoint/2010/main" xmlns="" val="202737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Le khanh thanh nha may co khi Ha Noi"/>
          <p:cNvPicPr>
            <a:picLocks noChangeAspect="1" noChangeArrowheads="1"/>
          </p:cNvPicPr>
          <p:nvPr/>
        </p:nvPicPr>
        <p:blipFill>
          <a:blip r:embed="rId2">
            <a:lum bright="-12000" contrast="12000"/>
            <a:extLst>
              <a:ext uri="{28A0092B-C50C-407E-A947-70E740481C1C}">
                <a14:useLocalDpi xmlns:a14="http://schemas.microsoft.com/office/drawing/2010/main" xmlns="" val="0"/>
              </a:ext>
            </a:extLst>
          </a:blip>
          <a:srcRect/>
          <a:stretch>
            <a:fillRect/>
          </a:stretch>
        </p:blipFill>
        <p:spPr bwMode="auto">
          <a:xfrm>
            <a:off x="611560" y="476672"/>
            <a:ext cx="7848872" cy="5184576"/>
          </a:xfrm>
          <a:prstGeom prst="rect">
            <a:avLst/>
          </a:prstGeom>
          <a:noFill/>
          <a:ln w="9525">
            <a:solidFill>
              <a:srgbClr val="FF7C80"/>
            </a:solidFill>
            <a:miter lim="800000"/>
            <a:headEnd/>
            <a:tailEnd/>
          </a:ln>
          <a:extLst>
            <a:ext uri="{909E8E84-426E-40DD-AFC4-6F175D3DCCD1}">
              <a14:hiddenFill xmlns:a14="http://schemas.microsoft.com/office/drawing/2010/main" xmlns="">
                <a:solidFill>
                  <a:srgbClr val="FFFFFF"/>
                </a:solidFill>
              </a14:hiddenFill>
            </a:ext>
          </a:extLst>
        </p:spPr>
      </p:pic>
      <p:sp>
        <p:nvSpPr>
          <p:cNvPr id="7" name="Text Box 19"/>
          <p:cNvSpPr txBox="1">
            <a:spLocks noChangeArrowheads="1"/>
          </p:cNvSpPr>
          <p:nvPr/>
        </p:nvSpPr>
        <p:spPr bwMode="auto">
          <a:xfrm>
            <a:off x="35496" y="5661248"/>
            <a:ext cx="8720928" cy="777354"/>
          </a:xfrm>
          <a:prstGeom prst="rect">
            <a:avLst/>
          </a:prstGeom>
          <a:noFill/>
          <a:ln>
            <a:noFill/>
          </a:ln>
        </p:spPr>
        <p:txBody>
          <a:bodyPr wrap="square" lIns="282156" tIns="141078" rIns="282156" bIns="141078">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algn="ctr" eaLnBrk="1" hangingPunct="1">
              <a:spcBef>
                <a:spcPct val="50000"/>
              </a:spcBef>
              <a:buFont typeface="Wingdings" pitchFamily="2" charset="2"/>
              <a:buNone/>
            </a:pPr>
            <a:r>
              <a:rPr lang="vi-VN" sz="3200" b="1">
                <a:solidFill>
                  <a:srgbClr val="0000FF"/>
                </a:solidFill>
                <a:latin typeface="Times New Roman" pitchFamily="18" charset="0"/>
              </a:rPr>
              <a:t>Lễ khánh thành Nhà máy Cơ khí Hà Nội</a:t>
            </a:r>
            <a:endParaRPr lang="en-US" sz="3200" b="1">
              <a:solidFill>
                <a:srgbClr val="0000FF"/>
              </a:solidFill>
              <a:latin typeface="Times New Roman" pitchFamily="18" charset="0"/>
            </a:endParaRPr>
          </a:p>
        </p:txBody>
      </p:sp>
    </p:spTree>
    <p:extLst>
      <p:ext uri="{BB962C8B-B14F-4D97-AF65-F5344CB8AC3E}">
        <p14:creationId xmlns:p14="http://schemas.microsoft.com/office/powerpoint/2010/main" xmlns="" val="312643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9392"/>
            <a:ext cx="9144000" cy="1359024"/>
          </a:xfrm>
        </p:spPr>
        <p:txBody>
          <a:bodyPr>
            <a:noAutofit/>
          </a:bodyPr>
          <a:lstStyle/>
          <a:p>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2800" dirty="0" err="1">
                <a:solidFill>
                  <a:srgbClr val="00B050"/>
                </a:solidFill>
                <a:latin typeface="Times New Roman" pitchFamily="18" charset="0"/>
                <a:cs typeface="Times New Roman" pitchFamily="18" charset="0"/>
              </a:rPr>
              <a:t>Lịch</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sử</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vi-VN" sz="2400" b="1" dirty="0">
                <a:solidFill>
                  <a:srgbClr val="FF0000"/>
                </a:solidFill>
                <a:latin typeface="Times New Roman" pitchFamily="18" charset="0"/>
                <a:cs typeface="Times New Roman" pitchFamily="18" charset="0"/>
              </a:rPr>
              <a:t>NHÀ MÁY HIỆN ĐẠI ĐẦU TIÊN CỦA NƯỚC TA</a:t>
            </a:r>
            <a:endParaRPr lang="en-US" sz="2400" dirty="0">
              <a:latin typeface="Times New Roman" pitchFamily="18" charset="0"/>
              <a:cs typeface="Times New Roman" pitchFamily="18" charset="0"/>
            </a:endParaRPr>
          </a:p>
        </p:txBody>
      </p:sp>
      <p:sp>
        <p:nvSpPr>
          <p:cNvPr id="5" name="Rectangle 4"/>
          <p:cNvSpPr/>
          <p:nvPr/>
        </p:nvSpPr>
        <p:spPr>
          <a:xfrm>
            <a:off x="323528" y="1268760"/>
            <a:ext cx="8496944" cy="1384995"/>
          </a:xfrm>
          <a:prstGeom prst="rect">
            <a:avLst/>
          </a:prstGeom>
        </p:spPr>
        <p:txBody>
          <a:bodyPr wrap="square">
            <a:spAutoFit/>
          </a:bodyPr>
          <a:lstStyle/>
          <a:p>
            <a:pPr marL="457200" indent="-457200" algn="ctr">
              <a:buFont typeface="Wingdings" pitchFamily="2" charset="2"/>
              <a:buChar char="q"/>
            </a:pPr>
            <a:r>
              <a:rPr lang="vi-VN" sz="2800" b="1" i="1">
                <a:solidFill>
                  <a:srgbClr val="0070C0"/>
                </a:solidFill>
                <a:latin typeface="+mj-lt"/>
              </a:rPr>
              <a:t>Hoạt động 3:Những đóng góp của Nhà máy Cơ khí Hà Nội vào công cuộc xây dựng và bảo vệ đất nước.</a:t>
            </a:r>
          </a:p>
          <a:p>
            <a:pPr algn="ctr"/>
            <a:endParaRPr lang="vi-VN" sz="2800" b="1" i="1">
              <a:solidFill>
                <a:srgbClr val="0070C0"/>
              </a:solidFill>
              <a:latin typeface="+mj-lt"/>
            </a:endParaRPr>
          </a:p>
        </p:txBody>
      </p:sp>
      <p:pic>
        <p:nvPicPr>
          <p:cNvPr id="6" name="Picture 9" descr="BOOK03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5292" y="2383352"/>
            <a:ext cx="549796" cy="361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415587" y="2281195"/>
            <a:ext cx="8382000" cy="954107"/>
          </a:xfrm>
          <a:prstGeom prst="rect">
            <a:avLst/>
          </a:prstGeom>
          <a:noFill/>
        </p:spPr>
        <p:txBody>
          <a:bodyPr wrap="square" rtlCol="0">
            <a:spAutoFit/>
          </a:bodyPr>
          <a:lstStyle/>
          <a:p>
            <a:pPr algn="ctr"/>
            <a:r>
              <a:rPr lang="vi-VN" sz="2800" b="1">
                <a:latin typeface="Times New Roman" pitchFamily="18" charset="0"/>
                <a:cs typeface="Times New Roman" pitchFamily="18" charset="0"/>
              </a:rPr>
              <a:t>     Đọc ngữ liệu trong SGK từ " Từ nơi đây.... đến Bác Hồ về thăm"  và trả lời các câu hỏi:</a:t>
            </a:r>
          </a:p>
        </p:txBody>
      </p:sp>
      <p:sp>
        <p:nvSpPr>
          <p:cNvPr id="11" name="Text Box 16"/>
          <p:cNvSpPr txBox="1">
            <a:spLocks noChangeArrowheads="1"/>
          </p:cNvSpPr>
          <p:nvPr/>
        </p:nvSpPr>
        <p:spPr bwMode="auto">
          <a:xfrm>
            <a:off x="195988" y="3429000"/>
            <a:ext cx="8745615" cy="1269796"/>
          </a:xfrm>
          <a:prstGeom prst="rect">
            <a:avLst/>
          </a:prstGeom>
          <a:ln/>
        </p:spPr>
        <p:style>
          <a:lnRef idx="2">
            <a:schemeClr val="accent5"/>
          </a:lnRef>
          <a:fillRef idx="1">
            <a:schemeClr val="lt1"/>
          </a:fillRef>
          <a:effectRef idx="0">
            <a:schemeClr val="accent5"/>
          </a:effectRef>
          <a:fontRef idx="minor">
            <a:schemeClr val="dk1"/>
          </a:fontRef>
        </p:style>
        <p:txBody>
          <a:bodyPr wrap="square" lIns="282156" tIns="141078" rIns="282156" bIns="141078">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vi-VN" sz="3200" b="1">
                <a:latin typeface="Times New Roman" pitchFamily="18" charset="0"/>
              </a:rPr>
              <a:t>1</a:t>
            </a:r>
            <a:r>
              <a:rPr lang="en-US" sz="3200" b="1">
                <a:latin typeface="Times New Roman" pitchFamily="18" charset="0"/>
              </a:rPr>
              <a:t>. </a:t>
            </a:r>
            <a:r>
              <a:rPr lang="vi-VN" sz="3200" b="1">
                <a:latin typeface="Times New Roman" pitchFamily="18" charset="0"/>
              </a:rPr>
              <a:t>Kể tên các sản phẩm của Nhà máy Cơ khí Hà Nội ?</a:t>
            </a:r>
            <a:endParaRPr lang="en-US" sz="3200" b="1">
              <a:latin typeface="Times New Roman" pitchFamily="18" charset="0"/>
            </a:endParaRPr>
          </a:p>
        </p:txBody>
      </p:sp>
      <p:sp>
        <p:nvSpPr>
          <p:cNvPr id="13" name="Text Box 16"/>
          <p:cNvSpPr txBox="1">
            <a:spLocks noChangeArrowheads="1"/>
          </p:cNvSpPr>
          <p:nvPr/>
        </p:nvSpPr>
        <p:spPr bwMode="auto">
          <a:xfrm>
            <a:off x="218873" y="4869160"/>
            <a:ext cx="8745615" cy="1269796"/>
          </a:xfrm>
          <a:prstGeom prst="rect">
            <a:avLst/>
          </a:prstGeom>
          <a:ln/>
        </p:spPr>
        <p:style>
          <a:lnRef idx="2">
            <a:schemeClr val="accent5"/>
          </a:lnRef>
          <a:fillRef idx="1">
            <a:schemeClr val="lt1"/>
          </a:fillRef>
          <a:effectRef idx="0">
            <a:schemeClr val="accent5"/>
          </a:effectRef>
          <a:fontRef idx="minor">
            <a:schemeClr val="dk1"/>
          </a:fontRef>
        </p:style>
        <p:txBody>
          <a:bodyPr wrap="square" lIns="282156" tIns="141078" rIns="282156" bIns="141078">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vi-VN" sz="3200" b="1">
                <a:latin typeface="Times New Roman" pitchFamily="18" charset="0"/>
              </a:rPr>
              <a:t>2. Nhà máy Cơ khí Hà Nội đã có đóng góp gì trong công cuộc xây dựng và bảo vệ đất nước ?</a:t>
            </a:r>
            <a:endParaRPr lang="en-US" sz="3200" b="1">
              <a:latin typeface="Times New Roman" pitchFamily="18" charset="0"/>
            </a:endParaRPr>
          </a:p>
        </p:txBody>
      </p:sp>
    </p:spTree>
    <p:extLst>
      <p:ext uri="{BB962C8B-B14F-4D97-AF65-F5344CB8AC3E}">
        <p14:creationId xmlns:p14="http://schemas.microsoft.com/office/powerpoint/2010/main" xmlns="" val="112898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fltVal val="0"/>
                                          </p:val>
                                        </p:tav>
                                        <p:tav tm="100000">
                                          <p:val>
                                            <p:strVal val="#ppt_w"/>
                                          </p:val>
                                        </p:tav>
                                      </p:tavLst>
                                    </p:anim>
                                    <p:anim calcmode="lin" valueType="num">
                                      <p:cBhvr>
                                        <p:cTn id="15" dur="1000" fill="hold"/>
                                        <p:tgtEl>
                                          <p:spTgt spid="11"/>
                                        </p:tgtEl>
                                        <p:attrNameLst>
                                          <p:attrName>ppt_h</p:attrName>
                                        </p:attrNameLst>
                                      </p:cBhvr>
                                      <p:tavLst>
                                        <p:tav tm="0">
                                          <p:val>
                                            <p:fltVal val="0"/>
                                          </p:val>
                                        </p:tav>
                                        <p:tav tm="100000">
                                          <p:val>
                                            <p:strVal val="#ppt_h"/>
                                          </p:val>
                                        </p:tav>
                                      </p:tavLst>
                                    </p:anim>
                                    <p:anim calcmode="lin" valueType="num">
                                      <p:cBhvr>
                                        <p:cTn id="16" dur="1000" fill="hold"/>
                                        <p:tgtEl>
                                          <p:spTgt spid="11"/>
                                        </p:tgtEl>
                                        <p:attrNameLst>
                                          <p:attrName>style.rotation</p:attrName>
                                        </p:attrNameLst>
                                      </p:cBhvr>
                                      <p:tavLst>
                                        <p:tav tm="0">
                                          <p:val>
                                            <p:fltVal val="90"/>
                                          </p:val>
                                        </p:tav>
                                        <p:tav tm="100000">
                                          <p:val>
                                            <p:fltVal val="0"/>
                                          </p:val>
                                        </p:tav>
                                      </p:tavLst>
                                    </p:anim>
                                    <p:animEffect transition="in" filter="fade">
                                      <p:cBhvr>
                                        <p:cTn id="17" dur="1000"/>
                                        <p:tgtEl>
                                          <p:spTgt spid="11"/>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1000" fill="hold"/>
                                        <p:tgtEl>
                                          <p:spTgt spid="13"/>
                                        </p:tgtEl>
                                        <p:attrNameLst>
                                          <p:attrName>ppt_w</p:attrName>
                                        </p:attrNameLst>
                                      </p:cBhvr>
                                      <p:tavLst>
                                        <p:tav tm="0">
                                          <p:val>
                                            <p:fltVal val="0"/>
                                          </p:val>
                                        </p:tav>
                                        <p:tav tm="100000">
                                          <p:val>
                                            <p:strVal val="#ppt_w"/>
                                          </p:val>
                                        </p:tav>
                                      </p:tavLst>
                                    </p:anim>
                                    <p:anim calcmode="lin" valueType="num">
                                      <p:cBhvr>
                                        <p:cTn id="21" dur="1000" fill="hold"/>
                                        <p:tgtEl>
                                          <p:spTgt spid="13"/>
                                        </p:tgtEl>
                                        <p:attrNameLst>
                                          <p:attrName>ppt_h</p:attrName>
                                        </p:attrNameLst>
                                      </p:cBhvr>
                                      <p:tavLst>
                                        <p:tav tm="0">
                                          <p:val>
                                            <p:fltVal val="0"/>
                                          </p:val>
                                        </p:tav>
                                        <p:tav tm="100000">
                                          <p:val>
                                            <p:strVal val="#ppt_h"/>
                                          </p:val>
                                        </p:tav>
                                      </p:tavLst>
                                    </p:anim>
                                    <p:anim calcmode="lin" valueType="num">
                                      <p:cBhvr>
                                        <p:cTn id="22" dur="1000" fill="hold"/>
                                        <p:tgtEl>
                                          <p:spTgt spid="13"/>
                                        </p:tgtEl>
                                        <p:attrNameLst>
                                          <p:attrName>style.rotation</p:attrName>
                                        </p:attrNameLst>
                                      </p:cBhvr>
                                      <p:tavLst>
                                        <p:tav tm="0">
                                          <p:val>
                                            <p:fltVal val="90"/>
                                          </p:val>
                                        </p:tav>
                                        <p:tav tm="100000">
                                          <p:val>
                                            <p:fltVal val="0"/>
                                          </p:val>
                                        </p:tav>
                                      </p:tavLst>
                                    </p:anim>
                                    <p:animEffect transition="in" filter="fade">
                                      <p:cBhvr>
                                        <p:cTn id="2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9392"/>
            <a:ext cx="9144000" cy="1359024"/>
          </a:xfrm>
        </p:spPr>
        <p:txBody>
          <a:bodyPr>
            <a:noAutofit/>
          </a:bodyPr>
          <a:lstStyle/>
          <a:p>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2800" dirty="0" err="1">
                <a:solidFill>
                  <a:srgbClr val="00B050"/>
                </a:solidFill>
                <a:latin typeface="Times New Roman" pitchFamily="18" charset="0"/>
                <a:cs typeface="Times New Roman" pitchFamily="18" charset="0"/>
              </a:rPr>
              <a:t>Lịch</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sử</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vi-VN" sz="2400" b="1" dirty="0">
                <a:solidFill>
                  <a:srgbClr val="FF0000"/>
                </a:solidFill>
                <a:latin typeface="Times New Roman" pitchFamily="18" charset="0"/>
                <a:cs typeface="Times New Roman" pitchFamily="18" charset="0"/>
              </a:rPr>
              <a:t>NHÀ MÁY HIỆN ĐẠI ĐẦU TIÊN CỦA NƯỚC TA</a:t>
            </a:r>
            <a:endParaRPr lang="en-US" sz="2400" dirty="0">
              <a:latin typeface="Times New Roman" pitchFamily="18" charset="0"/>
              <a:cs typeface="Times New Roman" pitchFamily="18" charset="0"/>
            </a:endParaRPr>
          </a:p>
        </p:txBody>
      </p:sp>
      <p:sp>
        <p:nvSpPr>
          <p:cNvPr id="11" name="Text Box 16"/>
          <p:cNvSpPr txBox="1">
            <a:spLocks noChangeArrowheads="1"/>
          </p:cNvSpPr>
          <p:nvPr/>
        </p:nvSpPr>
        <p:spPr bwMode="auto">
          <a:xfrm>
            <a:off x="218873" y="1916832"/>
            <a:ext cx="8745615" cy="1269796"/>
          </a:xfrm>
          <a:prstGeom prst="rect">
            <a:avLst/>
          </a:prstGeom>
          <a:ln/>
        </p:spPr>
        <p:style>
          <a:lnRef idx="2">
            <a:schemeClr val="accent5"/>
          </a:lnRef>
          <a:fillRef idx="1">
            <a:schemeClr val="lt1"/>
          </a:fillRef>
          <a:effectRef idx="0">
            <a:schemeClr val="accent5"/>
          </a:effectRef>
          <a:fontRef idx="minor">
            <a:schemeClr val="dk1"/>
          </a:fontRef>
        </p:style>
        <p:txBody>
          <a:bodyPr wrap="square" lIns="282156" tIns="141078" rIns="282156" bIns="141078">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vi-VN" sz="3200" b="1">
                <a:latin typeface="Times New Roman" pitchFamily="18" charset="0"/>
              </a:rPr>
              <a:t>1</a:t>
            </a:r>
            <a:r>
              <a:rPr lang="en-US" sz="3200" b="1">
                <a:latin typeface="Times New Roman" pitchFamily="18" charset="0"/>
              </a:rPr>
              <a:t>. </a:t>
            </a:r>
            <a:r>
              <a:rPr lang="vi-VN" sz="3200" b="1">
                <a:latin typeface="Times New Roman" pitchFamily="18" charset="0"/>
              </a:rPr>
              <a:t>Kể tên các sản phẩm của Nhà máy Cơ khí Hà Nội ?</a:t>
            </a:r>
            <a:endParaRPr lang="en-US" sz="3200" b="1">
              <a:latin typeface="Times New Roman" pitchFamily="18" charset="0"/>
            </a:endParaRPr>
          </a:p>
        </p:txBody>
      </p:sp>
      <p:sp>
        <p:nvSpPr>
          <p:cNvPr id="8" name="Text Box 19"/>
          <p:cNvSpPr txBox="1">
            <a:spLocks noChangeArrowheads="1"/>
          </p:cNvSpPr>
          <p:nvPr/>
        </p:nvSpPr>
        <p:spPr bwMode="auto">
          <a:xfrm>
            <a:off x="218873" y="3501008"/>
            <a:ext cx="8720928" cy="1269796"/>
          </a:xfrm>
          <a:prstGeom prst="rect">
            <a:avLst/>
          </a:prstGeom>
          <a:solidFill>
            <a:srgbClr val="FFFF66"/>
          </a:solidFill>
          <a:ln>
            <a:noFill/>
          </a:ln>
        </p:spPr>
        <p:txBody>
          <a:bodyPr wrap="square" lIns="282156" tIns="141078" rIns="282156" bIns="141078">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algn="just" eaLnBrk="1" hangingPunct="1">
              <a:spcBef>
                <a:spcPct val="50000"/>
              </a:spcBef>
              <a:buFont typeface="Wingdings" pitchFamily="2" charset="2"/>
              <a:buNone/>
            </a:pPr>
            <a:r>
              <a:rPr lang="vi-VN" sz="3200" b="1" dirty="0">
                <a:latin typeface="Times New Roman" pitchFamily="18" charset="0"/>
              </a:rPr>
              <a:t>Các sản phẩm của Nhà máy Cơ khí Hà Nội là: máy phay, máy tiện, máy khoan, tên lửa A12,...</a:t>
            </a:r>
            <a:endParaRPr lang="en-US" sz="3200" b="1" dirty="0">
              <a:latin typeface="Times New Roman" pitchFamily="18" charset="0"/>
            </a:endParaRPr>
          </a:p>
        </p:txBody>
      </p:sp>
    </p:spTree>
    <p:extLst>
      <p:ext uri="{BB962C8B-B14F-4D97-AF65-F5344CB8AC3E}">
        <p14:creationId xmlns:p14="http://schemas.microsoft.com/office/powerpoint/2010/main" xmlns="" val="365429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vi-VN" b="1">
                <a:solidFill>
                  <a:srgbClr val="FF0000"/>
                </a:solidFill>
                <a:latin typeface="Times New Roman" pitchFamily="18" charset="0"/>
                <a:cs typeface="Times New Roman" pitchFamily="18" charset="0"/>
              </a:rPr>
              <a:t>Kiểm tra bài cũ</a:t>
            </a:r>
            <a:endParaRPr lang="en-US" b="1">
              <a:solidFill>
                <a:srgbClr val="FF0000"/>
              </a:solidFill>
              <a:latin typeface="Times New Roman" pitchFamily="18" charset="0"/>
              <a:cs typeface="Times New Roman" pitchFamily="18" charset="0"/>
            </a:endParaRPr>
          </a:p>
        </p:txBody>
      </p:sp>
      <p:sp>
        <p:nvSpPr>
          <p:cNvPr id="4" name="Content Placeholder 2"/>
          <p:cNvSpPr txBox="1">
            <a:spLocks noGrp="1"/>
          </p:cNvSpPr>
          <p:nvPr>
            <p:ph idx="1"/>
          </p:nvPr>
        </p:nvSpPr>
        <p:spPr>
          <a:xfrm>
            <a:off x="323528" y="1052736"/>
            <a:ext cx="8579296" cy="8206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vi-VN" sz="3600" b="1">
                <a:latin typeface="+mj-lt"/>
              </a:rPr>
              <a:t>Cuối năm 1959 đầu năm 1960, phong trào nào bùng nổ lên mạnh mẽ ở khắp miền Nam ?</a:t>
            </a:r>
            <a:endParaRPr lang="en-US" sz="3600" b="1" dirty="0">
              <a:latin typeface="+mj-lt"/>
            </a:endParaRPr>
          </a:p>
        </p:txBody>
      </p:sp>
      <p:sp>
        <p:nvSpPr>
          <p:cNvPr id="5" name="TextBox 4"/>
          <p:cNvSpPr txBox="1"/>
          <p:nvPr/>
        </p:nvSpPr>
        <p:spPr>
          <a:xfrm>
            <a:off x="0" y="2974886"/>
            <a:ext cx="9144000" cy="523220"/>
          </a:xfrm>
          <a:prstGeom prst="rect">
            <a:avLst/>
          </a:prstGeom>
          <a:solidFill>
            <a:schemeClr val="accent6">
              <a:lumMod val="40000"/>
              <a:lumOff val="60000"/>
            </a:schemeClr>
          </a:solidFill>
        </p:spPr>
        <p:txBody>
          <a:bodyPr wrap="square" rtlCol="0">
            <a:spAutoFit/>
          </a:bodyPr>
          <a:lstStyle/>
          <a:p>
            <a:r>
              <a:rPr lang="vi-VN" sz="2800" b="1">
                <a:latin typeface="+mj-lt"/>
              </a:rPr>
              <a:t>A. Phong trào đòi giảm thuế. </a:t>
            </a:r>
            <a:endParaRPr lang="vi-VN" sz="2800" b="1" dirty="0">
              <a:latin typeface="+mj-lt"/>
            </a:endParaRPr>
          </a:p>
        </p:txBody>
      </p:sp>
      <p:sp>
        <p:nvSpPr>
          <p:cNvPr id="6" name="TextBox 5"/>
          <p:cNvSpPr txBox="1"/>
          <p:nvPr/>
        </p:nvSpPr>
        <p:spPr>
          <a:xfrm>
            <a:off x="0" y="3982998"/>
            <a:ext cx="9144000" cy="523220"/>
          </a:xfrm>
          <a:prstGeom prst="rect">
            <a:avLst/>
          </a:prstGeom>
          <a:solidFill>
            <a:srgbClr val="FFFF00"/>
          </a:solidFill>
        </p:spPr>
        <p:txBody>
          <a:bodyPr wrap="square" rtlCol="0">
            <a:spAutoFit/>
          </a:bodyPr>
          <a:lstStyle/>
          <a:p>
            <a:r>
              <a:rPr lang="vi-VN" sz="2800" b="1">
                <a:latin typeface="+mj-lt"/>
              </a:rPr>
              <a:t>B. Phong trào Đồng Khởi.</a:t>
            </a:r>
            <a:endParaRPr lang="vi-VN" sz="2800" b="1" dirty="0">
              <a:latin typeface="+mj-lt"/>
            </a:endParaRPr>
          </a:p>
        </p:txBody>
      </p:sp>
      <p:sp>
        <p:nvSpPr>
          <p:cNvPr id="7" name="TextBox 6"/>
          <p:cNvSpPr txBox="1"/>
          <p:nvPr/>
        </p:nvSpPr>
        <p:spPr>
          <a:xfrm>
            <a:off x="15280" y="5043954"/>
            <a:ext cx="9128720" cy="523220"/>
          </a:xfrm>
          <a:prstGeom prst="rect">
            <a:avLst/>
          </a:prstGeom>
          <a:solidFill>
            <a:srgbClr val="FF66CC"/>
          </a:solidFill>
        </p:spPr>
        <p:txBody>
          <a:bodyPr wrap="square" rtlCol="0">
            <a:spAutoFit/>
          </a:bodyPr>
          <a:lstStyle/>
          <a:p>
            <a:r>
              <a:rPr lang="vi-VN" sz="2800" b="1">
                <a:latin typeface="+mj-lt"/>
              </a:rPr>
              <a:t>C. Phong trào đấu tranh của sinh viên, học sinh. </a:t>
            </a:r>
            <a:endParaRPr lang="en-US" sz="2800" b="1" dirty="0">
              <a:latin typeface="+mj-lt"/>
            </a:endParaRPr>
          </a:p>
        </p:txBody>
      </p:sp>
      <p:sp>
        <p:nvSpPr>
          <p:cNvPr id="8" name="TextBox 7"/>
          <p:cNvSpPr txBox="1"/>
          <p:nvPr/>
        </p:nvSpPr>
        <p:spPr>
          <a:xfrm>
            <a:off x="-36512" y="6002124"/>
            <a:ext cx="9180512" cy="523220"/>
          </a:xfrm>
          <a:prstGeom prst="rect">
            <a:avLst/>
          </a:prstGeom>
          <a:solidFill>
            <a:schemeClr val="accent5">
              <a:lumMod val="60000"/>
              <a:lumOff val="40000"/>
            </a:schemeClr>
          </a:solidFill>
        </p:spPr>
        <p:txBody>
          <a:bodyPr wrap="square" rtlCol="0">
            <a:spAutoFit/>
          </a:bodyPr>
          <a:lstStyle/>
          <a:p>
            <a:r>
              <a:rPr lang="vi-VN" sz="2800" b="1">
                <a:latin typeface="+mj-lt"/>
              </a:rPr>
              <a:t>D. Phong trào phản chiến của binh lính chính quyền.</a:t>
            </a:r>
            <a:endParaRPr lang="vi-VN" sz="2800" b="1" dirty="0">
              <a:latin typeface="+mj-lt"/>
            </a:endParaRPr>
          </a:p>
        </p:txBody>
      </p:sp>
      <p:sp>
        <p:nvSpPr>
          <p:cNvPr id="9" name="Oval 8"/>
          <p:cNvSpPr/>
          <p:nvPr/>
        </p:nvSpPr>
        <p:spPr>
          <a:xfrm>
            <a:off x="15280" y="3982998"/>
            <a:ext cx="467250" cy="49287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39837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heel(1)">
                                      <p:cBhvr>
                                        <p:cTn id="34"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6" grpId="0" animBg="1"/>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539552" y="5733256"/>
            <a:ext cx="8064896"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lgn="ctr" eaLnBrk="1" hangingPunct="1"/>
            <a:r>
              <a:rPr lang="en-US" sz="2800" b="1" i="0">
                <a:solidFill>
                  <a:srgbClr val="0000FF"/>
                </a:solidFill>
              </a:rPr>
              <a:t>Bác Hồ đang xem sản phẩm đầu tiên của nhà máy</a:t>
            </a:r>
          </a:p>
        </p:txBody>
      </p:sp>
      <p:pic>
        <p:nvPicPr>
          <p:cNvPr id="5" name="Picture 9" descr="70011179-13691sm"/>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3700" y="685800"/>
            <a:ext cx="8210748"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7562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Máy phay công nghiệp"/>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95849" y="188196"/>
            <a:ext cx="3708597" cy="3066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6" descr="Máy tiện"/>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27716" y="3778249"/>
            <a:ext cx="3876731"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8"/>
          <p:cNvSpPr txBox="1">
            <a:spLocks noChangeArrowheads="1"/>
          </p:cNvSpPr>
          <p:nvPr/>
        </p:nvSpPr>
        <p:spPr bwMode="auto">
          <a:xfrm>
            <a:off x="5306561" y="3320157"/>
            <a:ext cx="2667000" cy="396875"/>
          </a:xfrm>
          <a:prstGeom prst="rect">
            <a:avLst/>
          </a:prstGeom>
          <a:ln w="38100"/>
        </p:spPr>
        <p:style>
          <a:lnRef idx="2">
            <a:schemeClr val="accent6"/>
          </a:lnRef>
          <a:fillRef idx="1">
            <a:schemeClr val="lt1"/>
          </a:fillRef>
          <a:effectRef idx="0">
            <a:schemeClr val="accent6"/>
          </a:effectRef>
          <a:fontRef idx="minor">
            <a:schemeClr val="dk1"/>
          </a:fontRef>
        </p:style>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lgn="ctr" eaLnBrk="1" hangingPunct="1">
              <a:spcBef>
                <a:spcPct val="50000"/>
              </a:spcBef>
            </a:pPr>
            <a:r>
              <a:rPr lang="en-US" sz="2000" b="1" i="0">
                <a:solidFill>
                  <a:srgbClr val="0000FF"/>
                </a:solidFill>
              </a:rPr>
              <a:t>Máy phay công nghiệp</a:t>
            </a:r>
          </a:p>
        </p:txBody>
      </p:sp>
      <p:sp>
        <p:nvSpPr>
          <p:cNvPr id="7" name="Text Box 10"/>
          <p:cNvSpPr txBox="1">
            <a:spLocks noChangeArrowheads="1"/>
          </p:cNvSpPr>
          <p:nvPr/>
        </p:nvSpPr>
        <p:spPr bwMode="auto">
          <a:xfrm>
            <a:off x="6057900" y="6344493"/>
            <a:ext cx="1219200" cy="396875"/>
          </a:xfrm>
          <a:prstGeom prst="rect">
            <a:avLst/>
          </a:prstGeom>
          <a:ln w="38100"/>
        </p:spPr>
        <p:style>
          <a:lnRef idx="2">
            <a:schemeClr val="accent6"/>
          </a:lnRef>
          <a:fillRef idx="1">
            <a:schemeClr val="lt1"/>
          </a:fillRef>
          <a:effectRef idx="0">
            <a:schemeClr val="accent6"/>
          </a:effectRef>
          <a:fontRef idx="minor">
            <a:schemeClr val="dk1"/>
          </a:fontRef>
        </p:style>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lgn="ctr" eaLnBrk="1" hangingPunct="1">
              <a:spcBef>
                <a:spcPct val="50000"/>
              </a:spcBef>
            </a:pPr>
            <a:r>
              <a:rPr lang="en-US" sz="2000" b="1" i="0">
                <a:solidFill>
                  <a:srgbClr val="0000FF"/>
                </a:solidFill>
              </a:rPr>
              <a:t>Máy tiện</a:t>
            </a:r>
          </a:p>
        </p:txBody>
      </p:sp>
      <p:pic>
        <p:nvPicPr>
          <p:cNvPr id="8" name="Picture 11" descr="Máy phay củ"/>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7544" y="188196"/>
            <a:ext cx="3964756" cy="30837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2" descr="Máy khoan cần"/>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67544" y="3792537"/>
            <a:ext cx="3953950" cy="24792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 Box 13"/>
          <p:cNvSpPr txBox="1">
            <a:spLocks noChangeArrowheads="1"/>
          </p:cNvSpPr>
          <p:nvPr/>
        </p:nvSpPr>
        <p:spPr bwMode="auto">
          <a:xfrm>
            <a:off x="1671187" y="6323430"/>
            <a:ext cx="1600200" cy="396875"/>
          </a:xfrm>
          <a:prstGeom prst="rect">
            <a:avLst/>
          </a:prstGeom>
          <a:ln w="38100"/>
        </p:spPr>
        <p:style>
          <a:lnRef idx="2">
            <a:schemeClr val="accent6"/>
          </a:lnRef>
          <a:fillRef idx="1">
            <a:schemeClr val="lt1"/>
          </a:fillRef>
          <a:effectRef idx="0">
            <a:schemeClr val="accent6"/>
          </a:effectRef>
          <a:fontRef idx="minor">
            <a:schemeClr val="dk1"/>
          </a:fontRef>
        </p:style>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lgn="ctr" eaLnBrk="1" hangingPunct="1">
              <a:spcBef>
                <a:spcPct val="50000"/>
              </a:spcBef>
            </a:pPr>
            <a:r>
              <a:rPr lang="en-US" sz="2000" b="1" i="0">
                <a:solidFill>
                  <a:srgbClr val="0000FF"/>
                </a:solidFill>
              </a:rPr>
              <a:t>Máy khoan</a:t>
            </a:r>
          </a:p>
        </p:txBody>
      </p:sp>
      <p:sp>
        <p:nvSpPr>
          <p:cNvPr id="11" name="Text Box 14"/>
          <p:cNvSpPr txBox="1">
            <a:spLocks noChangeArrowheads="1"/>
          </p:cNvSpPr>
          <p:nvPr/>
        </p:nvSpPr>
        <p:spPr bwMode="auto">
          <a:xfrm>
            <a:off x="1421222" y="3306548"/>
            <a:ext cx="2057400" cy="396875"/>
          </a:xfrm>
          <a:prstGeom prst="rect">
            <a:avLst/>
          </a:prstGeom>
          <a:ln w="38100"/>
        </p:spPr>
        <p:style>
          <a:lnRef idx="2">
            <a:schemeClr val="accent6"/>
          </a:lnRef>
          <a:fillRef idx="1">
            <a:schemeClr val="lt1"/>
          </a:fillRef>
          <a:effectRef idx="0">
            <a:schemeClr val="accent6"/>
          </a:effectRef>
          <a:fontRef idx="minor">
            <a:schemeClr val="dk1"/>
          </a:fontRef>
        </p:style>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lgn="ctr" eaLnBrk="1" hangingPunct="1">
              <a:spcBef>
                <a:spcPct val="50000"/>
              </a:spcBef>
            </a:pPr>
            <a:r>
              <a:rPr lang="en-US" sz="2000" b="1" i="0">
                <a:solidFill>
                  <a:srgbClr val="0000FF"/>
                </a:solidFill>
              </a:rPr>
              <a:t>Máy phay gỗ</a:t>
            </a:r>
          </a:p>
        </p:txBody>
      </p:sp>
    </p:spTree>
    <p:extLst>
      <p:ext uri="{BB962C8B-B14F-4D97-AF65-F5344CB8AC3E}">
        <p14:creationId xmlns:p14="http://schemas.microsoft.com/office/powerpoint/2010/main" xmlns="" val="283518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ên lửa A1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1560" y="448195"/>
            <a:ext cx="7859216" cy="5334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5" name="Text Box 6"/>
          <p:cNvSpPr txBox="1">
            <a:spLocks noChangeArrowheads="1"/>
          </p:cNvSpPr>
          <p:nvPr/>
        </p:nvSpPr>
        <p:spPr bwMode="auto">
          <a:xfrm>
            <a:off x="2596952" y="6041750"/>
            <a:ext cx="3888432" cy="519113"/>
          </a:xfrm>
          <a:prstGeom prst="rect">
            <a:avLst/>
          </a:prstGeom>
          <a:ln w="38100"/>
        </p:spPr>
        <p:style>
          <a:lnRef idx="2">
            <a:schemeClr val="accent6"/>
          </a:lnRef>
          <a:fillRef idx="1">
            <a:schemeClr val="lt1"/>
          </a:fillRef>
          <a:effectRef idx="0">
            <a:schemeClr val="accent6"/>
          </a:effectRef>
          <a:fontRef idx="minor">
            <a:schemeClr val="dk1"/>
          </a:fontRef>
        </p:style>
        <p:txBody>
          <a:bodyPr wrap="square">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lgn="ctr" eaLnBrk="1" hangingPunct="1">
              <a:spcBef>
                <a:spcPct val="50000"/>
              </a:spcBef>
            </a:pPr>
            <a:r>
              <a:rPr lang="en-US" sz="2000" i="0">
                <a:solidFill>
                  <a:srgbClr val="0000FF"/>
                </a:solidFill>
              </a:rPr>
              <a:t> </a:t>
            </a:r>
            <a:r>
              <a:rPr lang="en-US" sz="2800" b="1" i="0">
                <a:solidFill>
                  <a:srgbClr val="0000FF"/>
                </a:solidFill>
              </a:rPr>
              <a:t>Tên lửa A12</a:t>
            </a:r>
          </a:p>
        </p:txBody>
      </p:sp>
    </p:spTree>
    <p:extLst>
      <p:ext uri="{BB962C8B-B14F-4D97-AF65-F5344CB8AC3E}">
        <p14:creationId xmlns:p14="http://schemas.microsoft.com/office/powerpoint/2010/main" xmlns="" val="2000257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A-1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1581" y="548680"/>
            <a:ext cx="8136904" cy="5420673"/>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sp>
        <p:nvSpPr>
          <p:cNvPr id="5" name="Text Box 6"/>
          <p:cNvSpPr txBox="1">
            <a:spLocks noChangeArrowheads="1"/>
          </p:cNvSpPr>
          <p:nvPr/>
        </p:nvSpPr>
        <p:spPr bwMode="auto">
          <a:xfrm>
            <a:off x="969784" y="5981523"/>
            <a:ext cx="6538583" cy="523220"/>
          </a:xfrm>
          <a:prstGeom prst="rect">
            <a:avLst/>
          </a:prstGeom>
          <a:noFill/>
          <a:ln w="9525">
            <a:noFill/>
            <a:miter lim="800000"/>
            <a:headEnd/>
            <a:tailEnd/>
          </a:ln>
          <a:effectLst/>
        </p:spPr>
        <p:txBody>
          <a:bodyPr wrap="square">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lgn="ctr" eaLnBrk="1" hangingPunct="1">
              <a:spcBef>
                <a:spcPct val="50000"/>
              </a:spcBef>
            </a:pPr>
            <a:r>
              <a:rPr lang="en-US" sz="2800" b="1" i="0">
                <a:solidFill>
                  <a:srgbClr val="0000FF"/>
                </a:solidFill>
              </a:rPr>
              <a:t>Bác Hồ xem bắn tên lửa A-12</a:t>
            </a:r>
          </a:p>
        </p:txBody>
      </p:sp>
    </p:spTree>
    <p:extLst>
      <p:ext uri="{BB962C8B-B14F-4D97-AF65-F5344CB8AC3E}">
        <p14:creationId xmlns:p14="http://schemas.microsoft.com/office/powerpoint/2010/main" xmlns="" val="3095714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9392"/>
            <a:ext cx="9144000" cy="1359024"/>
          </a:xfrm>
        </p:spPr>
        <p:txBody>
          <a:bodyPr>
            <a:noAutofit/>
          </a:bodyPr>
          <a:lstStyle/>
          <a:p>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2800" dirty="0" err="1">
                <a:solidFill>
                  <a:srgbClr val="00B050"/>
                </a:solidFill>
                <a:latin typeface="Times New Roman" pitchFamily="18" charset="0"/>
                <a:cs typeface="Times New Roman" pitchFamily="18" charset="0"/>
              </a:rPr>
              <a:t>Lịch</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sử</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vi-VN" sz="2400" b="1" dirty="0">
                <a:solidFill>
                  <a:srgbClr val="FF0000"/>
                </a:solidFill>
                <a:latin typeface="Times New Roman" pitchFamily="18" charset="0"/>
                <a:cs typeface="Times New Roman" pitchFamily="18" charset="0"/>
              </a:rPr>
              <a:t>NHÀ MÁY HIỆN ĐẠI ĐẦU TIÊN CỦA NƯỚC TA</a:t>
            </a:r>
            <a:endParaRPr lang="en-US" sz="2400" dirty="0">
              <a:latin typeface="Times New Roman" pitchFamily="18" charset="0"/>
              <a:cs typeface="Times New Roman" pitchFamily="18" charset="0"/>
            </a:endParaRPr>
          </a:p>
        </p:txBody>
      </p:sp>
      <p:sp>
        <p:nvSpPr>
          <p:cNvPr id="8" name="Text Box 19"/>
          <p:cNvSpPr txBox="1">
            <a:spLocks noChangeArrowheads="1"/>
          </p:cNvSpPr>
          <p:nvPr/>
        </p:nvSpPr>
        <p:spPr bwMode="auto">
          <a:xfrm>
            <a:off x="74857" y="3356992"/>
            <a:ext cx="8720928" cy="3301122"/>
          </a:xfrm>
          <a:prstGeom prst="rect">
            <a:avLst/>
          </a:prstGeom>
          <a:solidFill>
            <a:srgbClr val="FFFF66"/>
          </a:solidFill>
          <a:ln>
            <a:noFill/>
          </a:ln>
        </p:spPr>
        <p:style>
          <a:lnRef idx="2">
            <a:schemeClr val="accent6"/>
          </a:lnRef>
          <a:fillRef idx="1">
            <a:schemeClr val="lt1"/>
          </a:fillRef>
          <a:effectRef idx="0">
            <a:schemeClr val="accent6"/>
          </a:effectRef>
          <a:fontRef idx="minor">
            <a:schemeClr val="dk1"/>
          </a:fontRef>
        </p:style>
        <p:txBody>
          <a:bodyPr wrap="square" lIns="282156" tIns="141078" rIns="282156" bIns="141078">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algn="just" eaLnBrk="1" hangingPunct="1">
              <a:spcBef>
                <a:spcPct val="50000"/>
              </a:spcBef>
              <a:buFont typeface="Wingdings" pitchFamily="2" charset="2"/>
              <a:buNone/>
            </a:pPr>
            <a:r>
              <a:rPr lang="vi-VN" sz="2800" b="1">
                <a:latin typeface="Times New Roman" pitchFamily="18" charset="0"/>
              </a:rPr>
              <a:t>Nhà máy Cơ khí Hà Nội đã đóng góp vào công cuộc xây dựng và bảo vệ đất nước:</a:t>
            </a:r>
          </a:p>
          <a:p>
            <a:pPr algn="just" eaLnBrk="1" hangingPunct="1">
              <a:spcBef>
                <a:spcPct val="50000"/>
              </a:spcBef>
              <a:buFont typeface="Wingdings" pitchFamily="2" charset="2"/>
              <a:buNone/>
            </a:pPr>
            <a:r>
              <a:rPr lang="vi-VN" sz="2800" b="1">
                <a:latin typeface="Times New Roman" pitchFamily="18" charset="0"/>
              </a:rPr>
              <a:t>+ Công cuộc lao động xây dựng chủ nghĩa xã hội ở miền Bắc.</a:t>
            </a:r>
          </a:p>
          <a:p>
            <a:pPr algn="just" eaLnBrk="1" hangingPunct="1">
              <a:spcBef>
                <a:spcPct val="50000"/>
              </a:spcBef>
              <a:buFont typeface="Wingdings" pitchFamily="2" charset="2"/>
              <a:buNone/>
            </a:pPr>
            <a:r>
              <a:rPr lang="vi-VN" sz="2800" b="1">
                <a:latin typeface="Times New Roman" pitchFamily="18" charset="0"/>
              </a:rPr>
              <a:t>+ Cùng bộ đội đánh giặc trên chiến trường miền Nam (tên lửa A12). </a:t>
            </a:r>
            <a:endParaRPr lang="en-US" sz="2800" b="1">
              <a:latin typeface="Times New Roman" pitchFamily="18" charset="0"/>
            </a:endParaRPr>
          </a:p>
        </p:txBody>
      </p:sp>
      <p:sp>
        <p:nvSpPr>
          <p:cNvPr id="5" name="Text Box 16"/>
          <p:cNvSpPr txBox="1">
            <a:spLocks noChangeArrowheads="1"/>
          </p:cNvSpPr>
          <p:nvPr/>
        </p:nvSpPr>
        <p:spPr bwMode="auto">
          <a:xfrm>
            <a:off x="74857" y="1901369"/>
            <a:ext cx="8745615" cy="1146686"/>
          </a:xfrm>
          <a:prstGeom prst="rect">
            <a:avLst/>
          </a:prstGeom>
          <a:ln/>
        </p:spPr>
        <p:style>
          <a:lnRef idx="2">
            <a:schemeClr val="accent5"/>
          </a:lnRef>
          <a:fillRef idx="1">
            <a:schemeClr val="lt1"/>
          </a:fillRef>
          <a:effectRef idx="0">
            <a:schemeClr val="accent5"/>
          </a:effectRef>
          <a:fontRef idx="minor">
            <a:schemeClr val="dk1"/>
          </a:fontRef>
        </p:style>
        <p:txBody>
          <a:bodyPr wrap="square" lIns="282156" tIns="141078" rIns="282156" bIns="141078">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vi-VN" sz="2800" b="1">
                <a:latin typeface="Times New Roman" pitchFamily="18" charset="0"/>
              </a:rPr>
              <a:t>2. Nhà máy Cơ khí Hà Nội đã có đóng góp gì trong công cuộc xây dựng và bảo vệ đất nước ?</a:t>
            </a:r>
            <a:endParaRPr lang="en-US" sz="2800" b="1">
              <a:latin typeface="Times New Roman" pitchFamily="18" charset="0"/>
            </a:endParaRPr>
          </a:p>
        </p:txBody>
      </p:sp>
    </p:spTree>
    <p:extLst>
      <p:ext uri="{BB962C8B-B14F-4D97-AF65-F5344CB8AC3E}">
        <p14:creationId xmlns:p14="http://schemas.microsoft.com/office/powerpoint/2010/main" xmlns="" val="256285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9392"/>
            <a:ext cx="9144000" cy="1359024"/>
          </a:xfrm>
        </p:spPr>
        <p:txBody>
          <a:bodyPr>
            <a:noAutofit/>
          </a:bodyPr>
          <a:lstStyle/>
          <a:p>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2800" dirty="0" err="1">
                <a:solidFill>
                  <a:srgbClr val="00B050"/>
                </a:solidFill>
                <a:latin typeface="Times New Roman" pitchFamily="18" charset="0"/>
                <a:cs typeface="Times New Roman" pitchFamily="18" charset="0"/>
              </a:rPr>
              <a:t>Lịch</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sử</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vi-VN" sz="2400" b="1" dirty="0">
                <a:solidFill>
                  <a:srgbClr val="FF0000"/>
                </a:solidFill>
                <a:latin typeface="Times New Roman" pitchFamily="18" charset="0"/>
                <a:cs typeface="Times New Roman" pitchFamily="18" charset="0"/>
              </a:rPr>
              <a:t>NHÀ MÁY HIỆN ĐẠI ĐẦU TIÊN CỦA NƯỚC TA</a:t>
            </a:r>
            <a:endParaRPr lang="en-US" sz="2400" dirty="0">
              <a:latin typeface="Times New Roman" pitchFamily="18" charset="0"/>
              <a:cs typeface="Times New Roman" pitchFamily="18" charset="0"/>
            </a:endParaRPr>
          </a:p>
        </p:txBody>
      </p:sp>
      <p:sp>
        <p:nvSpPr>
          <p:cNvPr id="8" name="Text Box 16"/>
          <p:cNvSpPr txBox="1">
            <a:spLocks noChangeArrowheads="1"/>
          </p:cNvSpPr>
          <p:nvPr/>
        </p:nvSpPr>
        <p:spPr bwMode="auto">
          <a:xfrm>
            <a:off x="1637184" y="1278915"/>
            <a:ext cx="5624585" cy="777354"/>
          </a:xfrm>
          <a:prstGeom prst="rect">
            <a:avLst/>
          </a:prstGeom>
          <a:ln/>
        </p:spPr>
        <p:style>
          <a:lnRef idx="1">
            <a:schemeClr val="accent6"/>
          </a:lnRef>
          <a:fillRef idx="2">
            <a:schemeClr val="accent6"/>
          </a:fillRef>
          <a:effectRef idx="1">
            <a:schemeClr val="accent6"/>
          </a:effectRef>
          <a:fontRef idx="minor">
            <a:schemeClr val="dk1"/>
          </a:fontRef>
        </p:style>
        <p:txBody>
          <a:bodyPr wrap="square" lIns="282156" tIns="141078" rIns="282156" bIns="141078">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algn="ctr" eaLnBrk="1" hangingPunct="1">
              <a:spcBef>
                <a:spcPct val="50000"/>
              </a:spcBef>
            </a:pPr>
            <a:r>
              <a:rPr lang="vi-VN" sz="3200" b="1">
                <a:latin typeface="Times New Roman" pitchFamily="18" charset="0"/>
              </a:rPr>
              <a:t>Kết luận hoạt động 3</a:t>
            </a:r>
            <a:endParaRPr lang="en-US" sz="3200" b="1">
              <a:latin typeface="Times New Roman" pitchFamily="18" charset="0"/>
            </a:endParaRPr>
          </a:p>
        </p:txBody>
      </p:sp>
      <p:sp>
        <p:nvSpPr>
          <p:cNvPr id="10" name="Horizontal Scroll 9"/>
          <p:cNvSpPr/>
          <p:nvPr/>
        </p:nvSpPr>
        <p:spPr>
          <a:xfrm>
            <a:off x="0" y="1667592"/>
            <a:ext cx="9143999" cy="5190408"/>
          </a:xfrm>
          <a:prstGeom prst="horizontalScroll">
            <a:avLst/>
          </a:prstGeom>
          <a:ln/>
        </p:spPr>
        <p:style>
          <a:lnRef idx="1">
            <a:schemeClr val="accent3"/>
          </a:lnRef>
          <a:fillRef idx="2">
            <a:schemeClr val="accent3"/>
          </a:fillRef>
          <a:effectRef idx="1">
            <a:schemeClr val="accent3"/>
          </a:effectRef>
          <a:fontRef idx="minor">
            <a:schemeClr val="dk1"/>
          </a:fontRef>
        </p:style>
        <p:txBody>
          <a:bodyPr rtlCol="0" anchor="ctr"/>
          <a:lstStyle/>
          <a:p>
            <a:pPr algn="just">
              <a:spcBef>
                <a:spcPct val="50000"/>
              </a:spcBef>
            </a:pPr>
            <a:r>
              <a:rPr lang="vi-VN" sz="2400" b="1">
                <a:solidFill>
                  <a:schemeClr val="tx1"/>
                </a:solidFill>
                <a:latin typeface="Times New Roman" pitchFamily="18" charset="0"/>
              </a:rPr>
              <a:t> </a:t>
            </a:r>
            <a:r>
              <a:rPr lang="vi-VN" sz="2400" b="1">
                <a:latin typeface="Times New Roman" pitchFamily="18" charset="0"/>
              </a:rPr>
              <a:t>Nhà máy Cơ khí Hà Nội đã đóng góp vào công cuộc xây dựng và bảo vệ đất nước:</a:t>
            </a:r>
          </a:p>
          <a:p>
            <a:pPr algn="just">
              <a:spcBef>
                <a:spcPct val="50000"/>
              </a:spcBef>
            </a:pPr>
            <a:r>
              <a:rPr lang="vi-VN" sz="2400" b="1">
                <a:latin typeface="Times New Roman" pitchFamily="18" charset="0"/>
              </a:rPr>
              <a:t>+ Công cuộc lao động xây dựng chủ nghĩa xã hội ở miền Bắc.</a:t>
            </a:r>
          </a:p>
          <a:p>
            <a:pPr algn="just">
              <a:spcBef>
                <a:spcPct val="50000"/>
              </a:spcBef>
            </a:pPr>
            <a:r>
              <a:rPr lang="vi-VN" sz="2400" b="1">
                <a:latin typeface="Times New Roman" pitchFamily="18" charset="0"/>
              </a:rPr>
              <a:t>+ Cùng bộ đội đánh giặc trên chiến trường miền Nam (tên lửa A12). </a:t>
            </a:r>
            <a:endParaRPr lang="en-US" sz="2400" b="1">
              <a:latin typeface="Times New Roman" pitchFamily="18" charset="0"/>
            </a:endParaRPr>
          </a:p>
          <a:p>
            <a:pPr lvl="0" algn="just"/>
            <a:endParaRPr lang="vi-VN" sz="2400" b="1">
              <a:solidFill>
                <a:schemeClr val="tx1"/>
              </a:solidFill>
              <a:latin typeface="Times New Roman" pitchFamily="18" charset="0"/>
            </a:endParaRPr>
          </a:p>
        </p:txBody>
      </p:sp>
      <p:sp>
        <p:nvSpPr>
          <p:cNvPr id="5" name="TextBox 4"/>
          <p:cNvSpPr txBox="1"/>
          <p:nvPr/>
        </p:nvSpPr>
        <p:spPr>
          <a:xfrm>
            <a:off x="683568" y="5013176"/>
            <a:ext cx="8382000" cy="1200329"/>
          </a:xfrm>
          <a:prstGeom prst="rect">
            <a:avLst/>
          </a:prstGeom>
          <a:noFill/>
        </p:spPr>
        <p:txBody>
          <a:bodyPr wrap="square" rtlCol="0">
            <a:spAutoFit/>
          </a:bodyPr>
          <a:lstStyle/>
          <a:p>
            <a:pPr lvl="0" algn="just"/>
            <a:endParaRPr lang="vi-VN" sz="2400" b="1">
              <a:latin typeface="Times New Roman" pitchFamily="18" charset="0"/>
            </a:endParaRPr>
          </a:p>
          <a:p>
            <a:pPr lvl="0" algn="just"/>
            <a:r>
              <a:rPr lang="vi-VN" sz="2400" b="1">
                <a:latin typeface="Times New Roman" pitchFamily="18" charset="0"/>
                <a:sym typeface="Wingdings 3"/>
              </a:rPr>
              <a:t></a:t>
            </a:r>
            <a:r>
              <a:rPr lang="vi-VN" sz="2400" b="1">
                <a:latin typeface="Times New Roman" pitchFamily="18" charset="0"/>
              </a:rPr>
              <a:t>Nhà máy Cơ khí Hà Nội luôn đạt được thành tích to lớn, góp phần quan trọng vào công cuộc xây dựng và bảo vệ Tổ Quốc.</a:t>
            </a:r>
            <a:endParaRPr lang="en-US" sz="2400" b="1" dirty="0">
              <a:cs typeface="Arial" pitchFamily="34" charset="0"/>
            </a:endParaRPr>
          </a:p>
        </p:txBody>
      </p:sp>
    </p:spTree>
    <p:extLst>
      <p:ext uri="{BB962C8B-B14F-4D97-AF65-F5344CB8AC3E}">
        <p14:creationId xmlns:p14="http://schemas.microsoft.com/office/powerpoint/2010/main" xmlns="" val="296129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9392"/>
            <a:ext cx="9144000" cy="1359024"/>
          </a:xfrm>
        </p:spPr>
        <p:txBody>
          <a:bodyPr>
            <a:noAutofit/>
          </a:bodyPr>
          <a:lstStyle/>
          <a:p>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2800" dirty="0" err="1">
                <a:solidFill>
                  <a:srgbClr val="00B050"/>
                </a:solidFill>
                <a:latin typeface="Times New Roman" pitchFamily="18" charset="0"/>
                <a:cs typeface="Times New Roman" pitchFamily="18" charset="0"/>
              </a:rPr>
              <a:t>Lịch</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sử</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vi-VN" sz="2400" b="1" dirty="0">
                <a:solidFill>
                  <a:srgbClr val="FF0000"/>
                </a:solidFill>
                <a:latin typeface="Times New Roman" pitchFamily="18" charset="0"/>
                <a:cs typeface="Times New Roman" pitchFamily="18" charset="0"/>
              </a:rPr>
              <a:t>NHÀ MÁY HIỆN ĐẠI ĐẦU TIÊN CỦA NƯỚC TA</a:t>
            </a:r>
            <a:endParaRPr lang="en-US" sz="2400" dirty="0">
              <a:latin typeface="Times New Roman" pitchFamily="18" charset="0"/>
              <a:cs typeface="Times New Roman" pitchFamily="18" charset="0"/>
            </a:endParaRPr>
          </a:p>
        </p:txBody>
      </p:sp>
      <p:sp>
        <p:nvSpPr>
          <p:cNvPr id="2" name="Oval 1"/>
          <p:cNvSpPr/>
          <p:nvPr/>
        </p:nvSpPr>
        <p:spPr>
          <a:xfrm>
            <a:off x="21186" y="3036751"/>
            <a:ext cx="1979712" cy="1224136"/>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400">
                <a:latin typeface="+mj-lt"/>
              </a:rPr>
              <a:t>Năm 1958 - 1965</a:t>
            </a:r>
            <a:endParaRPr lang="en-US" sz="2400">
              <a:latin typeface="+mj-lt"/>
            </a:endParaRPr>
          </a:p>
        </p:txBody>
      </p:sp>
      <p:cxnSp>
        <p:nvCxnSpPr>
          <p:cNvPr id="8" name="Straight Arrow Connector 7"/>
          <p:cNvCxnSpPr/>
          <p:nvPr/>
        </p:nvCxnSpPr>
        <p:spPr>
          <a:xfrm flipV="1">
            <a:off x="1979712" y="2276872"/>
            <a:ext cx="864096"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2864994" y="1340768"/>
            <a:ext cx="6048672" cy="1119919"/>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400">
                <a:latin typeface="+mj-lt"/>
              </a:rPr>
              <a:t>Sản xuất 3353 máy công cụ các loại, tên lửa A12 là một trong những sản phẩm phục vụ chiến trường.</a:t>
            </a:r>
            <a:endParaRPr lang="en-US" sz="2400">
              <a:latin typeface="+mj-lt"/>
            </a:endParaRPr>
          </a:p>
        </p:txBody>
      </p:sp>
      <p:sp>
        <p:nvSpPr>
          <p:cNvPr id="13" name="Rounded Rectangle 12"/>
          <p:cNvSpPr/>
          <p:nvPr/>
        </p:nvSpPr>
        <p:spPr>
          <a:xfrm>
            <a:off x="2875266" y="2894360"/>
            <a:ext cx="6048672" cy="43844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400">
                <a:latin typeface="+mj-lt"/>
              </a:rPr>
              <a:t>9 lần đón Bác Hồ về thăm.</a:t>
            </a:r>
            <a:endParaRPr lang="en-US" sz="2400">
              <a:latin typeface="+mj-lt"/>
            </a:endParaRPr>
          </a:p>
        </p:txBody>
      </p:sp>
      <p:cxnSp>
        <p:nvCxnSpPr>
          <p:cNvPr id="14" name="Straight Arrow Connector 13"/>
          <p:cNvCxnSpPr>
            <a:endCxn id="13" idx="1"/>
          </p:cNvCxnSpPr>
          <p:nvPr/>
        </p:nvCxnSpPr>
        <p:spPr>
          <a:xfrm flipV="1">
            <a:off x="2004328" y="3113582"/>
            <a:ext cx="870938" cy="3827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983142" y="3507403"/>
            <a:ext cx="870938" cy="4256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2875266" y="3697800"/>
            <a:ext cx="6048672" cy="77911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400">
                <a:latin typeface="+mj-lt"/>
              </a:rPr>
              <a:t>Nhà nước tặng thưởng Huân chương Lao động hạng Nhất.</a:t>
            </a:r>
            <a:endParaRPr lang="en-US" sz="2400">
              <a:latin typeface="+mj-lt"/>
            </a:endParaRPr>
          </a:p>
        </p:txBody>
      </p:sp>
      <p:cxnSp>
        <p:nvCxnSpPr>
          <p:cNvPr id="25" name="Straight Arrow Connector 24"/>
          <p:cNvCxnSpPr/>
          <p:nvPr/>
        </p:nvCxnSpPr>
        <p:spPr>
          <a:xfrm>
            <a:off x="1983142" y="3528571"/>
            <a:ext cx="807365" cy="1663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2843808" y="4817288"/>
            <a:ext cx="6048672" cy="127600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400" dirty="0">
                <a:latin typeface="+mj-lt"/>
              </a:rPr>
              <a:t>Nhiều cá nhân được phong tặng danh hiệu cao quý, như đồng chí Phan Văn Cường (thợ rèn), được tặng danh hiệu Anh hùng Lao động.</a:t>
            </a:r>
            <a:endParaRPr lang="en-US" sz="2400" dirty="0">
              <a:latin typeface="+mj-lt"/>
            </a:endParaRPr>
          </a:p>
        </p:txBody>
      </p:sp>
    </p:spTree>
    <p:extLst>
      <p:ext uri="{BB962C8B-B14F-4D97-AF65-F5344CB8AC3E}">
        <p14:creationId xmlns:p14="http://schemas.microsoft.com/office/powerpoint/2010/main" xmlns="" val="296129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down)">
                                      <p:cBhvr>
                                        <p:cTn id="4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3" grpId="0" animBg="1"/>
      <p:bldP spid="23"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descr="Parchment"/>
          <p:cNvSpPr txBox="1">
            <a:spLocks noChangeArrowheads="1"/>
          </p:cNvSpPr>
          <p:nvPr/>
        </p:nvSpPr>
        <p:spPr bwMode="auto">
          <a:xfrm>
            <a:off x="18720" y="5841463"/>
            <a:ext cx="8729743" cy="461665"/>
          </a:xfrm>
          <a:prstGeom prst="rect">
            <a:avLst/>
          </a:prstGeom>
          <a:noFill/>
          <a:ln w="9525">
            <a:noFill/>
            <a:miter lim="800000"/>
            <a:headEnd/>
            <a:tailEnd/>
          </a:ln>
          <a:effectLst/>
        </p:spPr>
        <p:txBody>
          <a:bodyPr wrap="square">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lgn="ctr" eaLnBrk="1" hangingPunct="1">
              <a:spcBef>
                <a:spcPct val="50000"/>
              </a:spcBef>
            </a:pPr>
            <a:r>
              <a:rPr lang="en-US" b="1" i="0">
                <a:solidFill>
                  <a:srgbClr val="0000FF"/>
                </a:solidFill>
              </a:rPr>
              <a:t>Bác Hồ đến thăm phân xướng sản xuất máy khoa</a:t>
            </a:r>
            <a:r>
              <a:rPr lang="vi-VN" b="1" i="0">
                <a:solidFill>
                  <a:srgbClr val="0000FF"/>
                </a:solidFill>
              </a:rPr>
              <a:t>n</a:t>
            </a:r>
            <a:r>
              <a:rPr lang="en-US" b="1" i="0">
                <a:solidFill>
                  <a:srgbClr val="0000FF"/>
                </a:solidFill>
              </a:rPr>
              <a:t> công nghiệp</a:t>
            </a:r>
          </a:p>
        </p:txBody>
      </p:sp>
      <p:pic>
        <p:nvPicPr>
          <p:cNvPr id="5" name="Picture 8" descr="0047fz"/>
          <p:cNvPicPr>
            <a:picLocks noChangeAspect="1" noChangeArrowheads="1"/>
          </p:cNvPicPr>
          <p:nvPr/>
        </p:nvPicPr>
        <p:blipFill>
          <a:blip r:embed="rId2">
            <a:lum bright="-6000" contrast="18000"/>
            <a:extLst>
              <a:ext uri="{28A0092B-C50C-407E-A947-70E740481C1C}">
                <a14:useLocalDpi xmlns:a14="http://schemas.microsoft.com/office/drawing/2010/main" xmlns="" val="0"/>
              </a:ext>
            </a:extLst>
          </a:blip>
          <a:srcRect l="8080" t="6400" r="6850" b="3999"/>
          <a:stretch>
            <a:fillRect/>
          </a:stretch>
        </p:blipFill>
        <p:spPr bwMode="auto">
          <a:xfrm>
            <a:off x="281149" y="356650"/>
            <a:ext cx="8686204" cy="5484813"/>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46246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9392"/>
            <a:ext cx="9144000" cy="1359024"/>
          </a:xfrm>
        </p:spPr>
        <p:txBody>
          <a:bodyPr>
            <a:noAutofit/>
          </a:bodyPr>
          <a:lstStyle/>
          <a:p>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2800" dirty="0" err="1">
                <a:solidFill>
                  <a:srgbClr val="00B050"/>
                </a:solidFill>
                <a:latin typeface="Times New Roman" pitchFamily="18" charset="0"/>
                <a:cs typeface="Times New Roman" pitchFamily="18" charset="0"/>
              </a:rPr>
              <a:t>Lịch</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sử</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vi-VN" sz="2400" b="1" dirty="0">
                <a:solidFill>
                  <a:srgbClr val="FF0000"/>
                </a:solidFill>
                <a:latin typeface="Times New Roman" pitchFamily="18" charset="0"/>
                <a:cs typeface="Times New Roman" pitchFamily="18" charset="0"/>
              </a:rPr>
              <a:t>NHÀ MÁY HIỆN ĐẠI ĐẦU TIÊN CỦA NƯỚC TA</a:t>
            </a:r>
            <a:endParaRPr lang="en-US" sz="2400" dirty="0">
              <a:latin typeface="Times New Roman" pitchFamily="18" charset="0"/>
              <a:cs typeface="Times New Roman" pitchFamily="18" charset="0"/>
            </a:endParaRPr>
          </a:p>
        </p:txBody>
      </p:sp>
      <p:sp>
        <p:nvSpPr>
          <p:cNvPr id="2" name="Oval 1"/>
          <p:cNvSpPr/>
          <p:nvPr/>
        </p:nvSpPr>
        <p:spPr>
          <a:xfrm>
            <a:off x="0" y="3068960"/>
            <a:ext cx="1979712" cy="1224136"/>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400">
                <a:latin typeface="+mj-lt"/>
              </a:rPr>
              <a:t>Năm 1966 - 1975</a:t>
            </a:r>
            <a:endParaRPr lang="en-US" sz="2400">
              <a:latin typeface="+mj-lt"/>
            </a:endParaRPr>
          </a:p>
        </p:txBody>
      </p:sp>
      <p:cxnSp>
        <p:nvCxnSpPr>
          <p:cNvPr id="8" name="Straight Arrow Connector 7"/>
          <p:cNvCxnSpPr/>
          <p:nvPr/>
        </p:nvCxnSpPr>
        <p:spPr>
          <a:xfrm flipV="1">
            <a:off x="1979712" y="2276872"/>
            <a:ext cx="864096"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2843808" y="1700808"/>
            <a:ext cx="6048672" cy="79208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400">
                <a:latin typeface="+mj-lt"/>
              </a:rPr>
              <a:t>Nhà máy thực hiện nhiệm vụ " vừa sản xuất vừa chiến đấu ".</a:t>
            </a:r>
            <a:endParaRPr lang="en-US" sz="2400">
              <a:latin typeface="+mj-lt"/>
            </a:endParaRPr>
          </a:p>
        </p:txBody>
      </p:sp>
      <p:cxnSp>
        <p:nvCxnSpPr>
          <p:cNvPr id="19" name="Straight Arrow Connector 18"/>
          <p:cNvCxnSpPr>
            <a:endCxn id="23" idx="1"/>
          </p:cNvCxnSpPr>
          <p:nvPr/>
        </p:nvCxnSpPr>
        <p:spPr>
          <a:xfrm>
            <a:off x="1979712" y="3543059"/>
            <a:ext cx="792088" cy="11176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2771800" y="4271159"/>
            <a:ext cx="6048672" cy="77911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400" dirty="0">
                <a:latin typeface="+mj-lt"/>
              </a:rPr>
              <a:t>Được tặng hai Huân chương Chiến công hạng Ba.</a:t>
            </a:r>
            <a:endParaRPr lang="en-US" sz="2400" dirty="0">
              <a:latin typeface="+mj-lt"/>
            </a:endParaRPr>
          </a:p>
        </p:txBody>
      </p:sp>
      <p:sp>
        <p:nvSpPr>
          <p:cNvPr id="18" name="Rounded Rectangle 17"/>
          <p:cNvSpPr/>
          <p:nvPr/>
        </p:nvSpPr>
        <p:spPr>
          <a:xfrm>
            <a:off x="467544" y="5733256"/>
            <a:ext cx="7992888" cy="77911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400">
                <a:latin typeface="+mj-lt"/>
              </a:rPr>
              <a:t>- Hiện nay: Nhà máy Cơ khí Hà Nội đổi tên là Công ty Cơ khí Hà Nội.</a:t>
            </a:r>
            <a:endParaRPr lang="en-US" sz="2400">
              <a:latin typeface="+mj-lt"/>
            </a:endParaRPr>
          </a:p>
        </p:txBody>
      </p:sp>
    </p:spTree>
    <p:extLst>
      <p:ext uri="{BB962C8B-B14F-4D97-AF65-F5344CB8AC3E}">
        <p14:creationId xmlns:p14="http://schemas.microsoft.com/office/powerpoint/2010/main" xmlns="" val="423956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3" grpId="0" animBg="1"/>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images46714_NguyenTraiCty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620688"/>
            <a:ext cx="8208912" cy="4896544"/>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sp>
        <p:nvSpPr>
          <p:cNvPr id="5" name="Text Box 9" descr="Parchment"/>
          <p:cNvSpPr txBox="1">
            <a:spLocks noChangeArrowheads="1"/>
          </p:cNvSpPr>
          <p:nvPr/>
        </p:nvSpPr>
        <p:spPr bwMode="auto">
          <a:xfrm>
            <a:off x="323528" y="5865974"/>
            <a:ext cx="8370342" cy="461665"/>
          </a:xfrm>
          <a:prstGeom prst="rect">
            <a:avLst/>
          </a:prstGeom>
          <a:noFill/>
          <a:ln w="9525">
            <a:noFill/>
            <a:miter lim="800000"/>
            <a:headEnd/>
            <a:tailEnd/>
          </a:ln>
          <a:effec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lgn="ctr" eaLnBrk="1" hangingPunct="1">
              <a:spcBef>
                <a:spcPct val="50000"/>
              </a:spcBef>
            </a:pPr>
            <a:r>
              <a:rPr lang="vi-VN" b="1" i="0">
                <a:solidFill>
                  <a:srgbClr val="0000FF"/>
                </a:solidFill>
              </a:rPr>
              <a:t>Công ty Cơ khí Hà Nội</a:t>
            </a:r>
            <a:endParaRPr lang="en-US" b="1" i="0">
              <a:solidFill>
                <a:srgbClr val="0000FF"/>
              </a:solidFill>
            </a:endParaRPr>
          </a:p>
        </p:txBody>
      </p:sp>
    </p:spTree>
    <p:extLst>
      <p:ext uri="{BB962C8B-B14F-4D97-AF65-F5344CB8AC3E}">
        <p14:creationId xmlns:p14="http://schemas.microsoft.com/office/powerpoint/2010/main" xmlns="" val="313772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384"/>
            <a:ext cx="8229600" cy="1143000"/>
          </a:xfrm>
        </p:spPr>
        <p:txBody>
          <a:bodyPr/>
          <a:lstStyle/>
          <a:p>
            <a:r>
              <a:rPr lang="vi-VN" b="1">
                <a:solidFill>
                  <a:srgbClr val="FF0000"/>
                </a:solidFill>
                <a:latin typeface="Times New Roman" pitchFamily="18" charset="0"/>
                <a:cs typeface="Times New Roman" pitchFamily="18" charset="0"/>
              </a:rPr>
              <a:t>Kiểm tra bài cũ</a:t>
            </a:r>
            <a:endParaRPr lang="en-US" b="1">
              <a:solidFill>
                <a:srgbClr val="FF0000"/>
              </a:solidFill>
              <a:latin typeface="Times New Roman" pitchFamily="18" charset="0"/>
              <a:cs typeface="Times New Roman" pitchFamily="18" charset="0"/>
            </a:endParaRPr>
          </a:p>
        </p:txBody>
      </p:sp>
      <p:sp>
        <p:nvSpPr>
          <p:cNvPr id="5" name="Content Placeholder 2"/>
          <p:cNvSpPr txBox="1">
            <a:spLocks noGrp="1"/>
          </p:cNvSpPr>
          <p:nvPr>
            <p:ph idx="1"/>
          </p:nvPr>
        </p:nvSpPr>
        <p:spPr>
          <a:xfrm>
            <a:off x="323528" y="1052736"/>
            <a:ext cx="8579296" cy="12332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vi-VN" sz="3600" b="1" dirty="0">
                <a:latin typeface="+mj-lt"/>
              </a:rPr>
              <a:t>Địa điểm nào diễn ra phong trào “Đồng khởi” mạnh mẽ nhất?</a:t>
            </a:r>
            <a:endParaRPr lang="en-US" sz="3600" b="1" dirty="0">
              <a:latin typeface="+mj-lt"/>
            </a:endParaRPr>
          </a:p>
        </p:txBody>
      </p:sp>
      <p:sp>
        <p:nvSpPr>
          <p:cNvPr id="6" name="TextBox 5"/>
          <p:cNvSpPr txBox="1"/>
          <p:nvPr/>
        </p:nvSpPr>
        <p:spPr>
          <a:xfrm>
            <a:off x="0" y="2974886"/>
            <a:ext cx="9144000" cy="523220"/>
          </a:xfrm>
          <a:prstGeom prst="rect">
            <a:avLst/>
          </a:prstGeom>
          <a:solidFill>
            <a:schemeClr val="accent6">
              <a:lumMod val="40000"/>
              <a:lumOff val="60000"/>
            </a:schemeClr>
          </a:solidFill>
        </p:spPr>
        <p:txBody>
          <a:bodyPr wrap="square" rtlCol="0">
            <a:spAutoFit/>
          </a:bodyPr>
          <a:lstStyle/>
          <a:p>
            <a:r>
              <a:rPr lang="vi-VN" sz="2800" b="1">
                <a:latin typeface="+mj-lt"/>
              </a:rPr>
              <a:t>A. Biên Hòa </a:t>
            </a:r>
            <a:endParaRPr lang="vi-VN" sz="2800" b="1" dirty="0">
              <a:latin typeface="+mj-lt"/>
            </a:endParaRPr>
          </a:p>
        </p:txBody>
      </p:sp>
      <p:sp>
        <p:nvSpPr>
          <p:cNvPr id="7" name="TextBox 6"/>
          <p:cNvSpPr txBox="1"/>
          <p:nvPr/>
        </p:nvSpPr>
        <p:spPr>
          <a:xfrm>
            <a:off x="0" y="3982998"/>
            <a:ext cx="9144000" cy="523220"/>
          </a:xfrm>
          <a:prstGeom prst="rect">
            <a:avLst/>
          </a:prstGeom>
          <a:solidFill>
            <a:srgbClr val="FFFF00"/>
          </a:solidFill>
        </p:spPr>
        <p:txBody>
          <a:bodyPr wrap="square" rtlCol="0">
            <a:spAutoFit/>
          </a:bodyPr>
          <a:lstStyle/>
          <a:p>
            <a:r>
              <a:rPr lang="vi-VN" sz="2800" b="1">
                <a:latin typeface="+mj-lt"/>
              </a:rPr>
              <a:t>B. Cao Lãnh</a:t>
            </a:r>
            <a:endParaRPr lang="vi-VN" sz="2800" b="1" dirty="0">
              <a:latin typeface="+mj-lt"/>
            </a:endParaRPr>
          </a:p>
        </p:txBody>
      </p:sp>
      <p:sp>
        <p:nvSpPr>
          <p:cNvPr id="8" name="TextBox 7"/>
          <p:cNvSpPr txBox="1"/>
          <p:nvPr/>
        </p:nvSpPr>
        <p:spPr>
          <a:xfrm>
            <a:off x="15280" y="5043954"/>
            <a:ext cx="9128720" cy="523220"/>
          </a:xfrm>
          <a:prstGeom prst="rect">
            <a:avLst/>
          </a:prstGeom>
          <a:solidFill>
            <a:srgbClr val="FF66CC"/>
          </a:solidFill>
        </p:spPr>
        <p:txBody>
          <a:bodyPr wrap="square" rtlCol="0">
            <a:spAutoFit/>
          </a:bodyPr>
          <a:lstStyle/>
          <a:p>
            <a:r>
              <a:rPr lang="vi-VN" sz="2800" b="1">
                <a:latin typeface="+mj-lt"/>
              </a:rPr>
              <a:t>C. Bến Tre </a:t>
            </a:r>
            <a:endParaRPr lang="en-US" sz="2800" b="1" dirty="0">
              <a:latin typeface="+mj-lt"/>
            </a:endParaRPr>
          </a:p>
        </p:txBody>
      </p:sp>
      <p:sp>
        <p:nvSpPr>
          <p:cNvPr id="9" name="TextBox 8"/>
          <p:cNvSpPr txBox="1"/>
          <p:nvPr/>
        </p:nvSpPr>
        <p:spPr>
          <a:xfrm>
            <a:off x="-36512" y="6002124"/>
            <a:ext cx="9180512" cy="523220"/>
          </a:xfrm>
          <a:prstGeom prst="rect">
            <a:avLst/>
          </a:prstGeom>
          <a:solidFill>
            <a:schemeClr val="accent5">
              <a:lumMod val="60000"/>
              <a:lumOff val="40000"/>
            </a:schemeClr>
          </a:solidFill>
        </p:spPr>
        <p:txBody>
          <a:bodyPr wrap="square" rtlCol="0">
            <a:spAutoFit/>
          </a:bodyPr>
          <a:lstStyle/>
          <a:p>
            <a:r>
              <a:rPr lang="vi-VN" sz="2800" b="1">
                <a:latin typeface="+mj-lt"/>
              </a:rPr>
              <a:t>D. Mỹ Tho</a:t>
            </a:r>
            <a:endParaRPr lang="vi-VN" sz="2800" b="1" dirty="0">
              <a:latin typeface="+mj-lt"/>
            </a:endParaRPr>
          </a:p>
        </p:txBody>
      </p:sp>
      <p:sp>
        <p:nvSpPr>
          <p:cNvPr id="10" name="Oval 9"/>
          <p:cNvSpPr/>
          <p:nvPr/>
        </p:nvSpPr>
        <p:spPr>
          <a:xfrm>
            <a:off x="35496" y="5013176"/>
            <a:ext cx="467250" cy="49287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43061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1)">
                                      <p:cBhvr>
                                        <p:cTn id="34"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7" grpId="0" animBg="1"/>
      <p:bldP spid="8" grpId="0" animBg="1"/>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9392"/>
            <a:ext cx="9144000" cy="1359024"/>
          </a:xfrm>
        </p:spPr>
        <p:txBody>
          <a:bodyPr>
            <a:noAutofit/>
          </a:bodyPr>
          <a:lstStyle/>
          <a:p>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2800" dirty="0" err="1">
                <a:solidFill>
                  <a:srgbClr val="00B050"/>
                </a:solidFill>
                <a:latin typeface="Times New Roman" pitchFamily="18" charset="0"/>
                <a:cs typeface="Times New Roman" pitchFamily="18" charset="0"/>
              </a:rPr>
              <a:t>Lịch</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sử</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vi-VN" sz="2400" b="1" dirty="0">
                <a:solidFill>
                  <a:srgbClr val="FF0000"/>
                </a:solidFill>
                <a:latin typeface="Times New Roman" pitchFamily="18" charset="0"/>
                <a:cs typeface="Times New Roman" pitchFamily="18" charset="0"/>
              </a:rPr>
              <a:t>NHÀ MÁY HIỆN ĐẠI ĐẦU TIÊN CỦA NƯỚC TA</a:t>
            </a:r>
            <a:endParaRPr lang="en-US" sz="2400" dirty="0">
              <a:latin typeface="Times New Roman" pitchFamily="18" charset="0"/>
              <a:cs typeface="Times New Roman" pitchFamily="18" charset="0"/>
            </a:endParaRPr>
          </a:p>
        </p:txBody>
      </p:sp>
      <p:sp>
        <p:nvSpPr>
          <p:cNvPr id="12" name="Text Box 19"/>
          <p:cNvSpPr txBox="1">
            <a:spLocks noChangeArrowheads="1"/>
          </p:cNvSpPr>
          <p:nvPr/>
        </p:nvSpPr>
        <p:spPr bwMode="auto">
          <a:xfrm>
            <a:off x="2915817" y="1869944"/>
            <a:ext cx="4104456" cy="777354"/>
          </a:xfrm>
          <a:prstGeom prst="rect">
            <a:avLst/>
          </a:prstGeom>
          <a:solidFill>
            <a:srgbClr val="FFFF66"/>
          </a:solidFill>
          <a:ln>
            <a:noFill/>
          </a:ln>
        </p:spPr>
        <p:txBody>
          <a:bodyPr wrap="square" lIns="282156" tIns="141078" rIns="282156" bIns="141078">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algn="ctr" eaLnBrk="1" hangingPunct="1">
              <a:spcBef>
                <a:spcPct val="50000"/>
              </a:spcBef>
              <a:buFont typeface="Wingdings" pitchFamily="2" charset="2"/>
              <a:buNone/>
            </a:pPr>
            <a:r>
              <a:rPr lang="vi-VN" sz="3200" b="1">
                <a:latin typeface="Times New Roman" pitchFamily="18" charset="0"/>
              </a:rPr>
              <a:t>Nội dung bài học:</a:t>
            </a:r>
            <a:endParaRPr lang="en-US" sz="3200" b="1">
              <a:latin typeface="Times New Roman" pitchFamily="18" charset="0"/>
            </a:endParaRPr>
          </a:p>
        </p:txBody>
      </p:sp>
      <p:pic>
        <p:nvPicPr>
          <p:cNvPr id="2" name="Picture 1"/>
          <p:cNvPicPr>
            <a:picLocks noChangeAspect="1"/>
          </p:cNvPicPr>
          <p:nvPr/>
        </p:nvPicPr>
        <p:blipFill>
          <a:blip r:embed="rId2" cstate="print">
            <a:extLst>
              <a:ext uri="{BEBA8EAE-BF5A-486C-A8C5-ECC9F3942E4B}">
                <a14:imgProps xmlns:a14="http://schemas.microsoft.com/office/drawing/2010/main" xmlns="">
                  <a14:imgLayer r:embed="rId3">
                    <a14:imgEffect>
                      <a14:backgroundRemoval t="9871" b="95203" l="2148" r="89844">
                        <a14:foregroundMark x1="34375" y1="34963" x2="44824" y2="86624"/>
                        <a14:foregroundMark x1="49805" y1="40959" x2="28027" y2="84594"/>
                        <a14:foregroundMark x1="26660" y1="35609" x2="35059" y2="87915"/>
                        <a14:foregroundMark x1="25195" y1="33672" x2="55371" y2="40221"/>
                        <a14:foregroundMark x1="54688" y1="37638" x2="21777" y2="29705"/>
                        <a14:foregroundMark x1="49121" y1="33672" x2="44141" y2="86624"/>
                        <a14:foregroundMark x1="18945" y1="83948" x2="78516" y2="79982"/>
                        <a14:foregroundMark x1="47656" y1="30996" x2="44141" y2="85978"/>
                        <a14:foregroundMark x1="28711" y1="73985" x2="44141" y2="96587"/>
                        <a14:foregroundMark x1="20313" y1="83303" x2="42090" y2="96587"/>
                        <a14:foregroundMark x1="19629" y1="76661" x2="14746" y2="93266"/>
                        <a14:foregroundMark x1="46289" y1="72694" x2="49121" y2="76015"/>
                      </a14:backgroundRemoval>
                    </a14:imgEffect>
                  </a14:imgLayer>
                </a14:imgProps>
              </a:ext>
              <a:ext uri="{28A0092B-C50C-407E-A947-70E740481C1C}">
                <a14:useLocalDpi xmlns:a14="http://schemas.microsoft.com/office/drawing/2010/main" xmlns="" val="0"/>
              </a:ext>
            </a:extLst>
          </a:blip>
          <a:stretch>
            <a:fillRect/>
          </a:stretch>
        </p:blipFill>
        <p:spPr>
          <a:xfrm>
            <a:off x="0" y="2636912"/>
            <a:ext cx="1946779" cy="2060848"/>
          </a:xfrm>
          <a:prstGeom prst="rect">
            <a:avLst/>
          </a:prstGeom>
        </p:spPr>
      </p:pic>
      <p:sp>
        <p:nvSpPr>
          <p:cNvPr id="9" name="Horizontal Scroll 8"/>
          <p:cNvSpPr/>
          <p:nvPr/>
        </p:nvSpPr>
        <p:spPr>
          <a:xfrm>
            <a:off x="1763687" y="2416368"/>
            <a:ext cx="6835831" cy="4032448"/>
          </a:xfrm>
          <a:prstGeom prst="horizontalScroll">
            <a:avLst/>
          </a:prstGeom>
          <a:blipFill>
            <a:blip r:embed="rId4"/>
            <a:tile tx="0" ty="0" sx="100000" sy="100000" flip="none" algn="tl"/>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b="1">
                <a:solidFill>
                  <a:schemeClr val="tx1"/>
                </a:solidFill>
                <a:latin typeface="Times New Roman" pitchFamily="18" charset="0"/>
              </a:rPr>
              <a:t>Năm 1958, Nhà máy Cơ khí Hà Nội ra đời, góp phần to lớn vào công cuộc xây dựng chủ nghĩa xã hội ở miền Bắc và đấu tranh thống nhất đất nước.</a:t>
            </a:r>
            <a:endParaRPr lang="en-US" sz="3200" b="1" dirty="0">
              <a:solidFill>
                <a:schemeClr val="tx1"/>
              </a:solidFill>
              <a:latin typeface="+mj-lt"/>
              <a:cs typeface="Arial" pitchFamily="34" charset="0"/>
            </a:endParaRPr>
          </a:p>
        </p:txBody>
      </p:sp>
    </p:spTree>
    <p:extLst>
      <p:ext uri="{BB962C8B-B14F-4D97-AF65-F5344CB8AC3E}">
        <p14:creationId xmlns:p14="http://schemas.microsoft.com/office/powerpoint/2010/main" xmlns="" val="296129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39552" y="1772816"/>
            <a:ext cx="8229600" cy="1719064"/>
          </a:xfrm>
          <a:prstGeom prst="rect">
            <a:avLst/>
          </a:prstGeom>
          <a:noFill/>
          <a:scene3d>
            <a:camera prst="orthographicFront"/>
            <a:lightRig rig="flat" dir="tl">
              <a:rot lat="0" lon="0" rev="6600000"/>
            </a:lightRig>
          </a:scene3d>
          <a:sp3d>
            <a:bevelT/>
          </a:sp3d>
        </p:spPr>
        <p:txBody>
          <a:bodyPr wrap="none" lIns="91440" tIns="45720" rIns="91440" bIns="45720">
            <a:prstTxWarp prst="textWave1">
              <a:avLst/>
            </a:prstTxWarp>
            <a:spAutoFit/>
            <a:sp3d extrusionH="25400" contourW="8890">
              <a:bevelT w="38100" h="31750"/>
              <a:contourClr>
                <a:schemeClr val="accent2">
                  <a:shade val="75000"/>
                </a:schemeClr>
              </a:contourClr>
            </a:sp3d>
          </a:bodyPr>
          <a:lstStyle/>
          <a:p>
            <a:pPr algn="ctr"/>
            <a:r>
              <a:rPr lang="en-US" sz="5400"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TRÒ CHƠI</a:t>
            </a:r>
          </a:p>
          <a:p>
            <a:pPr algn="ctr"/>
            <a:r>
              <a:rPr lang="vi-VN" sz="5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Rung chuông vàng</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164288" y="-243408"/>
            <a:ext cx="1751856" cy="3048000"/>
          </a:xfrm>
          <a:prstGeom prst="rect">
            <a:avLst/>
          </a:prstGeom>
        </p:spPr>
      </p:pic>
      <p:pic>
        <p:nvPicPr>
          <p:cNvPr id="6" name="Picture 7" descr="D:\THƯ VIỆN HÌNH\Hinh anh\Christmas+Chucmung\Merry Chrismast\XMBL_008.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27784" y="3789040"/>
            <a:ext cx="3096344" cy="1728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1471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a:spLocks noChangeArrowheads="1"/>
          </p:cNvSpPr>
          <p:nvPr/>
        </p:nvSpPr>
        <p:spPr bwMode="auto">
          <a:xfrm>
            <a:off x="1960" y="1844824"/>
            <a:ext cx="1219200" cy="685800"/>
          </a:xfrm>
          <a:prstGeom prst="horizontalScroll">
            <a:avLst>
              <a:gd name="adj" fmla="val 12500"/>
            </a:avLst>
          </a:prstGeom>
          <a:solidFill>
            <a:srgbClr val="E3F53D"/>
          </a:solidFill>
          <a:ln w="9525">
            <a:solidFill>
              <a:srgbClr val="CC33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defRPr/>
            </a:pPr>
            <a:r>
              <a:rPr lang="en-US" sz="2800" i="0" dirty="0" err="1">
                <a:solidFill>
                  <a:srgbClr val="CC00CC"/>
                </a:solidFill>
                <a:effectLst>
                  <a:outerShdw blurRad="38100" dist="38100" dir="2700000" algn="tl">
                    <a:srgbClr val="000000"/>
                  </a:outerShdw>
                </a:effectLst>
                <a:cs typeface="Times New Roman" panose="02020603050405020304" pitchFamily="18" charset="0"/>
              </a:rPr>
              <a:t>Câu</a:t>
            </a:r>
            <a:r>
              <a:rPr lang="en-US" sz="2800" i="0" dirty="0">
                <a:solidFill>
                  <a:srgbClr val="CC00CC"/>
                </a:solidFill>
                <a:effectLst>
                  <a:outerShdw blurRad="38100" dist="38100" dir="2700000" algn="tl">
                    <a:srgbClr val="000000"/>
                  </a:outerShdw>
                </a:effectLst>
                <a:cs typeface="Times New Roman" panose="02020603050405020304" pitchFamily="18" charset="0"/>
              </a:rPr>
              <a:t> 1:</a:t>
            </a:r>
          </a:p>
        </p:txBody>
      </p:sp>
      <p:sp>
        <p:nvSpPr>
          <p:cNvPr id="6" name="Content Placeholder 3"/>
          <p:cNvSpPr>
            <a:spLocks noGrp="1"/>
          </p:cNvSpPr>
          <p:nvPr>
            <p:ph idx="1"/>
          </p:nvPr>
        </p:nvSpPr>
        <p:spPr>
          <a:xfrm>
            <a:off x="1403648" y="1700808"/>
            <a:ext cx="7293496" cy="1371599"/>
          </a:xfrm>
        </p:spPr>
        <p:txBody>
          <a:bodyPr>
            <a:normAutofit/>
          </a:bodyPr>
          <a:lstStyle/>
          <a:p>
            <a:pPr marL="0" indent="0">
              <a:buNone/>
            </a:pPr>
            <a:r>
              <a:rPr lang="en-US" b="1" i="1">
                <a:solidFill>
                  <a:srgbClr val="FF0000"/>
                </a:solidFill>
                <a:latin typeface="Arial" pitchFamily="34" charset="0"/>
                <a:cs typeface="Arial" pitchFamily="34" charset="0"/>
              </a:rPr>
              <a:t> </a:t>
            </a:r>
            <a:r>
              <a:rPr lang="vi-VN" b="1" i="1">
                <a:solidFill>
                  <a:srgbClr val="FF0000"/>
                </a:solidFill>
                <a:latin typeface="+mj-lt"/>
                <a:cs typeface="Arial" pitchFamily="34" charset="0"/>
              </a:rPr>
              <a:t>Nhà máy Cơ khí Hà Nội khởi công vào thời gian nào?</a:t>
            </a:r>
            <a:endParaRPr lang="en-US" b="1" i="1" dirty="0">
              <a:solidFill>
                <a:srgbClr val="FF0000"/>
              </a:solidFill>
              <a:latin typeface="+mj-lt"/>
              <a:cs typeface="Arial" pitchFamily="34" charset="0"/>
            </a:endParaRPr>
          </a:p>
        </p:txBody>
      </p:sp>
      <p:sp>
        <p:nvSpPr>
          <p:cNvPr id="7" name="Rectangle 6"/>
          <p:cNvSpPr/>
          <p:nvPr/>
        </p:nvSpPr>
        <p:spPr>
          <a:xfrm>
            <a:off x="1066800" y="3459832"/>
            <a:ext cx="2743200" cy="685800"/>
          </a:xfrm>
          <a:prstGeom prst="rect">
            <a:avLst/>
          </a:prstGeom>
          <a:ln w="28575">
            <a:solidFill>
              <a:srgbClr val="00B0F0"/>
            </a:solidFill>
          </a:ln>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a:latin typeface="Times New Roman" pitchFamily="18" charset="0"/>
                <a:cs typeface="Times New Roman" pitchFamily="18" charset="0"/>
              </a:rPr>
              <a:t>A</a:t>
            </a:r>
            <a:r>
              <a:rPr lang="en-US" sz="2400" b="1">
                <a:latin typeface="Times New Roman" pitchFamily="18" charset="0"/>
                <a:cs typeface="Times New Roman" pitchFamily="18" charset="0"/>
              </a:rPr>
              <a:t>. </a:t>
            </a:r>
            <a:r>
              <a:rPr lang="vi-VN" sz="2400" b="1">
                <a:latin typeface="Times New Roman" pitchFamily="18" charset="0"/>
                <a:cs typeface="Times New Roman" pitchFamily="18" charset="0"/>
              </a:rPr>
              <a:t>Tháng 2 - 1955</a:t>
            </a:r>
            <a:endParaRPr lang="en-US" sz="2400" b="1" dirty="0">
              <a:latin typeface="Times New Roman" pitchFamily="18" charset="0"/>
              <a:cs typeface="Times New Roman" pitchFamily="18" charset="0"/>
            </a:endParaRPr>
          </a:p>
        </p:txBody>
      </p:sp>
      <p:sp>
        <p:nvSpPr>
          <p:cNvPr id="8" name="Rectangle 7"/>
          <p:cNvSpPr/>
          <p:nvPr/>
        </p:nvSpPr>
        <p:spPr>
          <a:xfrm>
            <a:off x="4876800" y="3459832"/>
            <a:ext cx="2743200" cy="685800"/>
          </a:xfrm>
          <a:prstGeom prst="rect">
            <a:avLst/>
          </a:prstGeom>
          <a:ln w="28575">
            <a:solidFill>
              <a:srgbClr val="00B0F0"/>
            </a:solidFill>
          </a:ln>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a:latin typeface="Times New Roman" pitchFamily="18" charset="0"/>
                <a:cs typeface="Times New Roman" pitchFamily="18" charset="0"/>
              </a:rPr>
              <a:t>B</a:t>
            </a:r>
            <a:r>
              <a:rPr lang="en-US" sz="2400" b="1">
                <a:latin typeface="Times New Roman" pitchFamily="18" charset="0"/>
                <a:cs typeface="Times New Roman" pitchFamily="18" charset="0"/>
              </a:rPr>
              <a:t>. </a:t>
            </a:r>
            <a:r>
              <a:rPr lang="vi-VN" sz="2400" b="1">
                <a:latin typeface="Times New Roman" pitchFamily="18" charset="0"/>
                <a:cs typeface="Times New Roman" pitchFamily="18" charset="0"/>
              </a:rPr>
              <a:t>Tháng 4 - 1954</a:t>
            </a:r>
            <a:endParaRPr lang="en-US" sz="2400" b="1" dirty="0">
              <a:latin typeface="Times New Roman" pitchFamily="18" charset="0"/>
              <a:cs typeface="Times New Roman" pitchFamily="18" charset="0"/>
            </a:endParaRPr>
          </a:p>
        </p:txBody>
      </p:sp>
      <p:sp>
        <p:nvSpPr>
          <p:cNvPr id="9" name="Rectangle 8"/>
          <p:cNvSpPr/>
          <p:nvPr/>
        </p:nvSpPr>
        <p:spPr>
          <a:xfrm>
            <a:off x="1066800" y="4755232"/>
            <a:ext cx="2743200" cy="685800"/>
          </a:xfrm>
          <a:prstGeom prst="rect">
            <a:avLst/>
          </a:prstGeom>
          <a:ln w="28575">
            <a:solidFill>
              <a:srgbClr val="00B0F0"/>
            </a:solidFill>
          </a:ln>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2400" b="1" dirty="0">
                <a:latin typeface="Times New Roman" pitchFamily="18" charset="0"/>
                <a:cs typeface="Times New Roman" pitchFamily="18" charset="0"/>
              </a:rPr>
              <a:t>C</a:t>
            </a:r>
            <a:r>
              <a:rPr lang="en-US" sz="2400" b="1">
                <a:latin typeface="Times New Roman" pitchFamily="18" charset="0"/>
                <a:cs typeface="Times New Roman" pitchFamily="18" charset="0"/>
              </a:rPr>
              <a:t>. </a:t>
            </a:r>
            <a:r>
              <a:rPr lang="vi-VN" sz="2400" b="1">
                <a:latin typeface="Times New Roman" pitchFamily="18" charset="0"/>
                <a:cs typeface="Times New Roman" pitchFamily="18" charset="0"/>
              </a:rPr>
              <a:t>Tháng 12 - 1954</a:t>
            </a:r>
            <a:endParaRPr lang="en-US" sz="2400" b="1" dirty="0">
              <a:latin typeface="Times New Roman" pitchFamily="18" charset="0"/>
              <a:cs typeface="Times New Roman" pitchFamily="18" charset="0"/>
            </a:endParaRPr>
          </a:p>
        </p:txBody>
      </p:sp>
      <p:sp>
        <p:nvSpPr>
          <p:cNvPr id="10" name="Rectangle 9"/>
          <p:cNvSpPr/>
          <p:nvPr/>
        </p:nvSpPr>
        <p:spPr>
          <a:xfrm>
            <a:off x="4876800" y="4831432"/>
            <a:ext cx="2743200" cy="685800"/>
          </a:xfrm>
          <a:prstGeom prst="rect">
            <a:avLst/>
          </a:prstGeom>
          <a:ln w="28575">
            <a:solidFill>
              <a:srgbClr val="00B0F0"/>
            </a:solidFill>
          </a:ln>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a:latin typeface="Times New Roman" pitchFamily="18" charset="0"/>
                <a:cs typeface="Times New Roman" pitchFamily="18" charset="0"/>
              </a:rPr>
              <a:t>D</a:t>
            </a:r>
            <a:r>
              <a:rPr lang="en-US" sz="2400" b="1">
                <a:latin typeface="Times New Roman" pitchFamily="18" charset="0"/>
                <a:cs typeface="Times New Roman" pitchFamily="18" charset="0"/>
              </a:rPr>
              <a:t>. </a:t>
            </a:r>
            <a:r>
              <a:rPr lang="vi-VN" sz="2400" b="1">
                <a:latin typeface="Times New Roman" pitchFamily="18" charset="0"/>
                <a:cs typeface="Times New Roman" pitchFamily="18" charset="0"/>
              </a:rPr>
              <a:t>Tháng 12 - 1955</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283801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mph" presetSubtype="2" fill="hold" nodeType="clickEffect">
                                  <p:stCondLst>
                                    <p:cond delay="0"/>
                                  </p:stCondLst>
                                  <p:childTnLst>
                                    <p:animClr clrSpc="rgb" dir="cw">
                                      <p:cBhvr>
                                        <p:cTn id="25" dur="1000" fill="hold"/>
                                        <p:tgtEl>
                                          <p:spTgt spid="10"/>
                                        </p:tgtEl>
                                        <p:attrNameLst>
                                          <p:attrName>fillcolor</p:attrName>
                                        </p:attrNameLst>
                                      </p:cBhvr>
                                      <p:to>
                                        <a:srgbClr val="FF0000"/>
                                      </p:to>
                                    </p:animClr>
                                    <p:set>
                                      <p:cBhvr>
                                        <p:cTn id="26" dur="1000" fill="hold"/>
                                        <p:tgtEl>
                                          <p:spTgt spid="10"/>
                                        </p:tgtEl>
                                        <p:attrNameLst>
                                          <p:attrName>fill.type</p:attrName>
                                        </p:attrNameLst>
                                      </p:cBhvr>
                                      <p:to>
                                        <p:strVal val="solid"/>
                                      </p:to>
                                    </p:set>
                                    <p:set>
                                      <p:cBhvr>
                                        <p:cTn id="27" dur="1000" fill="hold"/>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P spid="8" grpId="0" animBg="1"/>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p:cNvSpPr>
            <a:spLocks noChangeArrowheads="1"/>
          </p:cNvSpPr>
          <p:nvPr/>
        </p:nvSpPr>
        <p:spPr bwMode="auto">
          <a:xfrm>
            <a:off x="228600" y="1700808"/>
            <a:ext cx="1219200" cy="685800"/>
          </a:xfrm>
          <a:prstGeom prst="horizontalScroll">
            <a:avLst>
              <a:gd name="adj" fmla="val 12500"/>
            </a:avLst>
          </a:prstGeom>
          <a:solidFill>
            <a:srgbClr val="E3F53D"/>
          </a:solidFill>
          <a:ln w="9525">
            <a:solidFill>
              <a:srgbClr val="CC33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defRPr/>
            </a:pPr>
            <a:r>
              <a:rPr lang="en-US" sz="2800" b="1" i="0">
                <a:solidFill>
                  <a:srgbClr val="CC00CC"/>
                </a:solidFill>
                <a:effectLst>
                  <a:outerShdw blurRad="38100" dist="38100" dir="2700000" algn="tl">
                    <a:srgbClr val="000000"/>
                  </a:outerShdw>
                </a:effectLst>
                <a:cs typeface="Times New Roman" panose="02020603050405020304" pitchFamily="18" charset="0"/>
              </a:rPr>
              <a:t>Câu 2:</a:t>
            </a:r>
          </a:p>
        </p:txBody>
      </p:sp>
      <p:sp>
        <p:nvSpPr>
          <p:cNvPr id="3" name="Content Placeholder 3"/>
          <p:cNvSpPr>
            <a:spLocks noGrp="1"/>
          </p:cNvSpPr>
          <p:nvPr>
            <p:ph idx="1"/>
          </p:nvPr>
        </p:nvSpPr>
        <p:spPr>
          <a:xfrm>
            <a:off x="1403648" y="1700808"/>
            <a:ext cx="7293496" cy="1371599"/>
          </a:xfrm>
        </p:spPr>
        <p:txBody>
          <a:bodyPr>
            <a:normAutofit/>
          </a:bodyPr>
          <a:lstStyle/>
          <a:p>
            <a:pPr marL="0" indent="0">
              <a:buNone/>
            </a:pPr>
            <a:r>
              <a:rPr lang="vi-VN" b="1" i="1">
                <a:solidFill>
                  <a:srgbClr val="FF0000"/>
                </a:solidFill>
                <a:latin typeface="Arial" pitchFamily="34" charset="0"/>
                <a:cs typeface="Arial" pitchFamily="34" charset="0"/>
              </a:rPr>
              <a:t> </a:t>
            </a:r>
            <a:r>
              <a:rPr lang="vi-VN" b="1" i="1">
                <a:solidFill>
                  <a:srgbClr val="FF0000"/>
                </a:solidFill>
                <a:latin typeface="+mj-lt"/>
                <a:cs typeface="Arial" pitchFamily="34" charset="0"/>
              </a:rPr>
              <a:t>Nhà máy Cơ khí Hà Nội được xây dựng với sự giúp đỡ của nước nào?</a:t>
            </a:r>
            <a:endParaRPr lang="en-US" b="1" i="1" dirty="0">
              <a:solidFill>
                <a:srgbClr val="FF0000"/>
              </a:solidFill>
              <a:latin typeface="+mj-lt"/>
              <a:cs typeface="Arial" pitchFamily="34" charset="0"/>
            </a:endParaRPr>
          </a:p>
        </p:txBody>
      </p:sp>
      <p:sp>
        <p:nvSpPr>
          <p:cNvPr id="8" name="Rectangle 7"/>
          <p:cNvSpPr/>
          <p:nvPr/>
        </p:nvSpPr>
        <p:spPr>
          <a:xfrm>
            <a:off x="1083699" y="3459832"/>
            <a:ext cx="2743200" cy="685800"/>
          </a:xfrm>
          <a:prstGeom prst="rect">
            <a:avLst/>
          </a:prstGeom>
          <a:ln w="28575">
            <a:solidFill>
              <a:srgbClr val="00B0F0"/>
            </a:solidFill>
          </a:ln>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a:latin typeface="Times New Roman" pitchFamily="18" charset="0"/>
                <a:cs typeface="Times New Roman" pitchFamily="18" charset="0"/>
              </a:rPr>
              <a:t>A</a:t>
            </a:r>
            <a:r>
              <a:rPr lang="en-US" sz="2400" b="1">
                <a:latin typeface="Times New Roman" pitchFamily="18" charset="0"/>
                <a:cs typeface="Times New Roman" pitchFamily="18" charset="0"/>
              </a:rPr>
              <a:t>. </a:t>
            </a:r>
            <a:r>
              <a:rPr lang="vi-VN" sz="2400" b="1">
                <a:latin typeface="Times New Roman" pitchFamily="18" charset="0"/>
                <a:cs typeface="Times New Roman" pitchFamily="18" charset="0"/>
              </a:rPr>
              <a:t>Trung Quốc</a:t>
            </a:r>
            <a:endParaRPr lang="en-US" sz="2400" b="1" dirty="0">
              <a:latin typeface="Times New Roman" pitchFamily="18" charset="0"/>
              <a:cs typeface="Times New Roman" pitchFamily="18" charset="0"/>
            </a:endParaRPr>
          </a:p>
        </p:txBody>
      </p:sp>
      <p:sp>
        <p:nvSpPr>
          <p:cNvPr id="9" name="Rectangle 8"/>
          <p:cNvSpPr/>
          <p:nvPr/>
        </p:nvSpPr>
        <p:spPr>
          <a:xfrm>
            <a:off x="4788024" y="4755232"/>
            <a:ext cx="2743200" cy="685800"/>
          </a:xfrm>
          <a:prstGeom prst="rect">
            <a:avLst/>
          </a:prstGeom>
          <a:ln w="28575">
            <a:solidFill>
              <a:srgbClr val="00B0F0"/>
            </a:solidFill>
          </a:ln>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rtlCol="0" anchor="ctr"/>
          <a:lstStyle/>
          <a:p>
            <a:r>
              <a:rPr lang="vi-VN" sz="2400" b="1">
                <a:latin typeface="Times New Roman" pitchFamily="18" charset="0"/>
                <a:cs typeface="Times New Roman" pitchFamily="18" charset="0"/>
              </a:rPr>
              <a:t>        D. Pháp</a:t>
            </a:r>
            <a:endParaRPr lang="en-US" sz="2400" b="1" dirty="0">
              <a:latin typeface="Times New Roman" pitchFamily="18" charset="0"/>
              <a:cs typeface="Times New Roman" pitchFamily="18" charset="0"/>
            </a:endParaRPr>
          </a:p>
        </p:txBody>
      </p:sp>
      <p:sp>
        <p:nvSpPr>
          <p:cNvPr id="10" name="Rectangle 9"/>
          <p:cNvSpPr/>
          <p:nvPr/>
        </p:nvSpPr>
        <p:spPr>
          <a:xfrm>
            <a:off x="1083699" y="4755232"/>
            <a:ext cx="2743200" cy="685800"/>
          </a:xfrm>
          <a:prstGeom prst="rect">
            <a:avLst/>
          </a:prstGeom>
          <a:ln w="28575">
            <a:solidFill>
              <a:srgbClr val="00B0F0"/>
            </a:solidFill>
          </a:ln>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rtlCol="0" anchor="ctr"/>
          <a:lstStyle/>
          <a:p>
            <a:r>
              <a:rPr lang="vi-VN" sz="2400" b="1">
                <a:latin typeface="Times New Roman" pitchFamily="18" charset="0"/>
                <a:cs typeface="Times New Roman" pitchFamily="18" charset="0"/>
              </a:rPr>
              <a:t>     C</a:t>
            </a:r>
            <a:r>
              <a:rPr lang="en-US" sz="2400" b="1">
                <a:latin typeface="Times New Roman" pitchFamily="18" charset="0"/>
                <a:cs typeface="Times New Roman" pitchFamily="18" charset="0"/>
              </a:rPr>
              <a:t>. </a:t>
            </a:r>
            <a:r>
              <a:rPr lang="vi-VN" sz="2400" b="1">
                <a:latin typeface="Times New Roman" pitchFamily="18" charset="0"/>
                <a:cs typeface="Times New Roman" pitchFamily="18" charset="0"/>
              </a:rPr>
              <a:t>Mỹ</a:t>
            </a:r>
            <a:endParaRPr lang="en-US" sz="2400" b="1" dirty="0">
              <a:latin typeface="Times New Roman" pitchFamily="18" charset="0"/>
              <a:cs typeface="Times New Roman" pitchFamily="18" charset="0"/>
            </a:endParaRPr>
          </a:p>
        </p:txBody>
      </p:sp>
      <p:sp>
        <p:nvSpPr>
          <p:cNvPr id="11" name="Rectangle 10"/>
          <p:cNvSpPr/>
          <p:nvPr/>
        </p:nvSpPr>
        <p:spPr>
          <a:xfrm>
            <a:off x="4788024" y="3459832"/>
            <a:ext cx="2743200" cy="685800"/>
          </a:xfrm>
          <a:prstGeom prst="rect">
            <a:avLst/>
          </a:prstGeom>
          <a:ln w="28575">
            <a:solidFill>
              <a:srgbClr val="00B0F0"/>
            </a:solidFill>
          </a:ln>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2400" b="1" dirty="0">
                <a:latin typeface="Times New Roman" pitchFamily="18" charset="0"/>
                <a:cs typeface="Times New Roman" pitchFamily="18" charset="0"/>
              </a:rPr>
              <a:t>B</a:t>
            </a:r>
            <a:r>
              <a:rPr lang="en-US" sz="2400" b="1">
                <a:latin typeface="Times New Roman" pitchFamily="18" charset="0"/>
                <a:cs typeface="Times New Roman" pitchFamily="18" charset="0"/>
              </a:rPr>
              <a:t>. </a:t>
            </a:r>
            <a:r>
              <a:rPr lang="vi-VN" sz="2400" b="1">
                <a:latin typeface="Times New Roman" pitchFamily="18" charset="0"/>
                <a:cs typeface="Times New Roman" pitchFamily="18" charset="0"/>
              </a:rPr>
              <a:t>Liên Xô</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428543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mph" presetSubtype="2" fill="hold" nodeType="clickEffect">
                                  <p:stCondLst>
                                    <p:cond delay="0"/>
                                  </p:stCondLst>
                                  <p:childTnLst>
                                    <p:animClr clrSpc="rgb" dir="cw">
                                      <p:cBhvr>
                                        <p:cTn id="25" dur="1000" fill="hold"/>
                                        <p:tgtEl>
                                          <p:spTgt spid="11"/>
                                        </p:tgtEl>
                                        <p:attrNameLst>
                                          <p:attrName>fillcolor</p:attrName>
                                        </p:attrNameLst>
                                      </p:cBhvr>
                                      <p:to>
                                        <a:srgbClr val="FF0000"/>
                                      </p:to>
                                    </p:animClr>
                                    <p:set>
                                      <p:cBhvr>
                                        <p:cTn id="26" dur="1000" fill="hold"/>
                                        <p:tgtEl>
                                          <p:spTgt spid="11"/>
                                        </p:tgtEl>
                                        <p:attrNameLst>
                                          <p:attrName>fill.type</p:attrName>
                                        </p:attrNameLst>
                                      </p:cBhvr>
                                      <p:to>
                                        <p:strVal val="solid"/>
                                      </p:to>
                                    </p:set>
                                    <p:set>
                                      <p:cBhvr>
                                        <p:cTn id="27" dur="1000" fill="hold"/>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9" grpId="0" animBg="1"/>
      <p:bldP spid="10"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ChangeArrowheads="1"/>
          </p:cNvSpPr>
          <p:nvPr/>
        </p:nvSpPr>
        <p:spPr bwMode="auto">
          <a:xfrm>
            <a:off x="345137" y="1827443"/>
            <a:ext cx="1219200" cy="685800"/>
          </a:xfrm>
          <a:prstGeom prst="horizontalScroll">
            <a:avLst>
              <a:gd name="adj" fmla="val 12500"/>
            </a:avLst>
          </a:prstGeom>
          <a:solidFill>
            <a:srgbClr val="E3F53D"/>
          </a:solidFill>
          <a:ln w="9525">
            <a:solidFill>
              <a:srgbClr val="CC33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defRPr/>
            </a:pPr>
            <a:r>
              <a:rPr lang="en-US" sz="2800" b="1" i="0">
                <a:solidFill>
                  <a:srgbClr val="CC00CC"/>
                </a:solidFill>
                <a:effectLst>
                  <a:outerShdw blurRad="38100" dist="38100" dir="2700000" algn="tl">
                    <a:srgbClr val="000000"/>
                  </a:outerShdw>
                </a:effectLst>
                <a:latin typeface="Arial" panose="020B0604020202020204" pitchFamily="34" charset="0"/>
              </a:rPr>
              <a:t>Câu 3:</a:t>
            </a:r>
          </a:p>
        </p:txBody>
      </p:sp>
      <p:sp>
        <p:nvSpPr>
          <p:cNvPr id="5" name="Content Placeholder 3"/>
          <p:cNvSpPr>
            <a:spLocks noGrp="1"/>
          </p:cNvSpPr>
          <p:nvPr>
            <p:ph idx="1"/>
          </p:nvPr>
        </p:nvSpPr>
        <p:spPr>
          <a:xfrm>
            <a:off x="1520185" y="1700808"/>
            <a:ext cx="7293496" cy="1371599"/>
          </a:xfrm>
        </p:spPr>
        <p:txBody>
          <a:bodyPr>
            <a:normAutofit/>
          </a:bodyPr>
          <a:lstStyle/>
          <a:p>
            <a:pPr marL="0" indent="0">
              <a:buNone/>
            </a:pPr>
            <a:r>
              <a:rPr lang="en-US" b="1" i="1">
                <a:solidFill>
                  <a:srgbClr val="FF0000"/>
                </a:solidFill>
                <a:latin typeface="Arial" pitchFamily="34" charset="0"/>
                <a:cs typeface="Arial" pitchFamily="34" charset="0"/>
              </a:rPr>
              <a:t> </a:t>
            </a:r>
            <a:r>
              <a:rPr lang="vi-VN" b="1" i="1">
                <a:solidFill>
                  <a:srgbClr val="FF0000"/>
                </a:solidFill>
                <a:latin typeface="+mj-lt"/>
                <a:cs typeface="Arial" pitchFamily="34" charset="0"/>
              </a:rPr>
              <a:t>Nhà máy Cơ khí Hà Nội khánh thành vào thời gian nào?</a:t>
            </a:r>
            <a:endParaRPr lang="en-US" b="1" i="1" dirty="0">
              <a:solidFill>
                <a:srgbClr val="FF0000"/>
              </a:solidFill>
              <a:latin typeface="+mj-lt"/>
              <a:cs typeface="Arial" pitchFamily="34" charset="0"/>
            </a:endParaRPr>
          </a:p>
        </p:txBody>
      </p:sp>
      <p:sp>
        <p:nvSpPr>
          <p:cNvPr id="6" name="Rectangle 5"/>
          <p:cNvSpPr/>
          <p:nvPr/>
        </p:nvSpPr>
        <p:spPr>
          <a:xfrm>
            <a:off x="1200236" y="3459832"/>
            <a:ext cx="2743200" cy="685800"/>
          </a:xfrm>
          <a:prstGeom prst="rect">
            <a:avLst/>
          </a:prstGeom>
          <a:ln w="28575">
            <a:solidFill>
              <a:srgbClr val="00B0F0"/>
            </a:solidFill>
          </a:ln>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a:latin typeface="Times New Roman" pitchFamily="18" charset="0"/>
                <a:cs typeface="Times New Roman" pitchFamily="18" charset="0"/>
              </a:rPr>
              <a:t>A</a:t>
            </a:r>
            <a:r>
              <a:rPr lang="en-US" sz="2400" b="1">
                <a:latin typeface="Times New Roman" pitchFamily="18" charset="0"/>
                <a:cs typeface="Times New Roman" pitchFamily="18" charset="0"/>
              </a:rPr>
              <a:t>. </a:t>
            </a:r>
            <a:r>
              <a:rPr lang="vi-VN" sz="2400" b="1">
                <a:latin typeface="Times New Roman" pitchFamily="18" charset="0"/>
                <a:cs typeface="Times New Roman" pitchFamily="18" charset="0"/>
              </a:rPr>
              <a:t>Tháng 5 - 1958</a:t>
            </a:r>
            <a:endParaRPr lang="en-US" sz="2400" b="1" dirty="0">
              <a:latin typeface="Times New Roman" pitchFamily="18" charset="0"/>
              <a:cs typeface="Times New Roman" pitchFamily="18" charset="0"/>
            </a:endParaRPr>
          </a:p>
        </p:txBody>
      </p:sp>
      <p:sp>
        <p:nvSpPr>
          <p:cNvPr id="7" name="Rectangle 6"/>
          <p:cNvSpPr/>
          <p:nvPr/>
        </p:nvSpPr>
        <p:spPr>
          <a:xfrm>
            <a:off x="4427984" y="4755232"/>
            <a:ext cx="3103240" cy="685800"/>
          </a:xfrm>
          <a:prstGeom prst="rect">
            <a:avLst/>
          </a:prstGeom>
          <a:ln w="28575">
            <a:solidFill>
              <a:srgbClr val="00B0F0"/>
            </a:solidFill>
          </a:ln>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rtlCol="0" anchor="ctr"/>
          <a:lstStyle/>
          <a:p>
            <a:r>
              <a:rPr lang="vi-VN" sz="2400" b="1">
                <a:latin typeface="Times New Roman" pitchFamily="18" charset="0"/>
                <a:cs typeface="Times New Roman" pitchFamily="18" charset="0"/>
              </a:rPr>
              <a:t>        D. Tháng 5 - 1956</a:t>
            </a:r>
            <a:endParaRPr lang="en-US" sz="2400" b="1" dirty="0">
              <a:latin typeface="Times New Roman" pitchFamily="18" charset="0"/>
              <a:cs typeface="Times New Roman" pitchFamily="18" charset="0"/>
            </a:endParaRPr>
          </a:p>
        </p:txBody>
      </p:sp>
      <p:sp>
        <p:nvSpPr>
          <p:cNvPr id="8" name="Rectangle 7"/>
          <p:cNvSpPr/>
          <p:nvPr/>
        </p:nvSpPr>
        <p:spPr>
          <a:xfrm>
            <a:off x="4440596" y="3459832"/>
            <a:ext cx="3103240" cy="685800"/>
          </a:xfrm>
          <a:prstGeom prst="rect">
            <a:avLst/>
          </a:prstGeom>
          <a:ln w="28575">
            <a:solidFill>
              <a:srgbClr val="00B0F0"/>
            </a:solidFill>
          </a:ln>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rtlCol="0" anchor="ctr"/>
          <a:lstStyle/>
          <a:p>
            <a:r>
              <a:rPr lang="vi-VN" sz="2400" b="1">
                <a:latin typeface="Times New Roman" pitchFamily="18" charset="0"/>
                <a:cs typeface="Times New Roman" pitchFamily="18" charset="0"/>
              </a:rPr>
              <a:t>     B</a:t>
            </a:r>
            <a:r>
              <a:rPr lang="en-US" sz="2400" b="1">
                <a:latin typeface="Times New Roman" pitchFamily="18" charset="0"/>
                <a:cs typeface="Times New Roman" pitchFamily="18" charset="0"/>
              </a:rPr>
              <a:t>. </a:t>
            </a:r>
            <a:r>
              <a:rPr lang="vi-VN" sz="2400" b="1">
                <a:latin typeface="Times New Roman" pitchFamily="18" charset="0"/>
                <a:cs typeface="Times New Roman" pitchFamily="18" charset="0"/>
              </a:rPr>
              <a:t>Tháng 4 - 1956</a:t>
            </a:r>
            <a:endParaRPr lang="en-US" sz="2400" b="1" dirty="0">
              <a:latin typeface="Times New Roman" pitchFamily="18" charset="0"/>
              <a:cs typeface="Times New Roman" pitchFamily="18" charset="0"/>
            </a:endParaRPr>
          </a:p>
        </p:txBody>
      </p:sp>
      <p:sp>
        <p:nvSpPr>
          <p:cNvPr id="9" name="Rectangle 8"/>
          <p:cNvSpPr/>
          <p:nvPr/>
        </p:nvSpPr>
        <p:spPr>
          <a:xfrm>
            <a:off x="1200236" y="4755232"/>
            <a:ext cx="2743200" cy="685800"/>
          </a:xfrm>
          <a:prstGeom prst="rect">
            <a:avLst/>
          </a:prstGeom>
          <a:ln w="28575">
            <a:solidFill>
              <a:srgbClr val="00B0F0"/>
            </a:solidFill>
          </a:ln>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2400" b="1" dirty="0">
                <a:latin typeface="Times New Roman" pitchFamily="18" charset="0"/>
                <a:cs typeface="Times New Roman" pitchFamily="18" charset="0"/>
              </a:rPr>
              <a:t>C</a:t>
            </a:r>
            <a:r>
              <a:rPr lang="en-US" sz="2400" b="1">
                <a:latin typeface="Times New Roman" pitchFamily="18" charset="0"/>
                <a:cs typeface="Times New Roman" pitchFamily="18" charset="0"/>
              </a:rPr>
              <a:t>. </a:t>
            </a:r>
            <a:r>
              <a:rPr lang="vi-VN" sz="2400" b="1">
                <a:latin typeface="Times New Roman" pitchFamily="18" charset="0"/>
                <a:cs typeface="Times New Roman" pitchFamily="18" charset="0"/>
              </a:rPr>
              <a:t>Tháng 4 - 1958</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15976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mph" presetSubtype="2" fill="hold" nodeType="clickEffect">
                                  <p:stCondLst>
                                    <p:cond delay="0"/>
                                  </p:stCondLst>
                                  <p:childTnLst>
                                    <p:animClr clrSpc="rgb" dir="cw">
                                      <p:cBhvr>
                                        <p:cTn id="25" dur="1000" fill="hold"/>
                                        <p:tgtEl>
                                          <p:spTgt spid="9"/>
                                        </p:tgtEl>
                                        <p:attrNameLst>
                                          <p:attrName>fillcolor</p:attrName>
                                        </p:attrNameLst>
                                      </p:cBhvr>
                                      <p:to>
                                        <a:srgbClr val="FF0000"/>
                                      </p:to>
                                    </p:animClr>
                                    <p:set>
                                      <p:cBhvr>
                                        <p:cTn id="26" dur="1000" fill="hold"/>
                                        <p:tgtEl>
                                          <p:spTgt spid="9"/>
                                        </p:tgtEl>
                                        <p:attrNameLst>
                                          <p:attrName>fill.type</p:attrName>
                                        </p:attrNameLst>
                                      </p:cBhvr>
                                      <p:to>
                                        <p:strVal val="solid"/>
                                      </p:to>
                                    </p:set>
                                    <p:set>
                                      <p:cBhvr>
                                        <p:cTn id="27" dur="1000"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7" grpId="0" animBg="1"/>
      <p:bldP spid="8"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ChangeArrowheads="1"/>
          </p:cNvSpPr>
          <p:nvPr/>
        </p:nvSpPr>
        <p:spPr bwMode="auto">
          <a:xfrm>
            <a:off x="35496" y="1556792"/>
            <a:ext cx="1219200" cy="685800"/>
          </a:xfrm>
          <a:prstGeom prst="horizontalScroll">
            <a:avLst>
              <a:gd name="adj" fmla="val 12500"/>
            </a:avLst>
          </a:prstGeom>
          <a:solidFill>
            <a:srgbClr val="E3F53D"/>
          </a:solidFill>
          <a:ln w="9525">
            <a:solidFill>
              <a:srgbClr val="CC33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defRPr/>
            </a:pPr>
            <a:r>
              <a:rPr lang="en-US" sz="2800" b="1" i="0">
                <a:solidFill>
                  <a:srgbClr val="CC00CC"/>
                </a:solidFill>
                <a:effectLst>
                  <a:outerShdw blurRad="38100" dist="38100" dir="2700000" algn="tl">
                    <a:srgbClr val="000000"/>
                  </a:outerShdw>
                </a:effectLst>
                <a:latin typeface="Arial" panose="020B0604020202020204" pitchFamily="34" charset="0"/>
              </a:rPr>
              <a:t>Câu </a:t>
            </a:r>
            <a:r>
              <a:rPr lang="vi-VN" sz="2800" b="1" i="0">
                <a:solidFill>
                  <a:srgbClr val="CC00CC"/>
                </a:solidFill>
                <a:effectLst>
                  <a:outerShdw blurRad="38100" dist="38100" dir="2700000" algn="tl">
                    <a:srgbClr val="000000"/>
                  </a:outerShdw>
                </a:effectLst>
                <a:latin typeface="Arial" panose="020B0604020202020204" pitchFamily="34" charset="0"/>
              </a:rPr>
              <a:t>4</a:t>
            </a:r>
            <a:r>
              <a:rPr lang="en-US" sz="2800" b="1" i="0">
                <a:solidFill>
                  <a:srgbClr val="CC00CC"/>
                </a:solidFill>
                <a:effectLst>
                  <a:outerShdw blurRad="38100" dist="38100" dir="2700000" algn="tl">
                    <a:srgbClr val="000000"/>
                  </a:outerShdw>
                </a:effectLst>
                <a:latin typeface="Arial" panose="020B0604020202020204" pitchFamily="34" charset="0"/>
              </a:rPr>
              <a:t>:</a:t>
            </a:r>
          </a:p>
        </p:txBody>
      </p:sp>
      <p:sp>
        <p:nvSpPr>
          <p:cNvPr id="5" name="Content Placeholder 3"/>
          <p:cNvSpPr txBox="1">
            <a:spLocks/>
          </p:cNvSpPr>
          <p:nvPr/>
        </p:nvSpPr>
        <p:spPr>
          <a:xfrm>
            <a:off x="1254696" y="1412776"/>
            <a:ext cx="7709791" cy="1371599"/>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i="1">
                <a:solidFill>
                  <a:srgbClr val="FF0000"/>
                </a:solidFill>
                <a:latin typeface="Arial" pitchFamily="34" charset="0"/>
                <a:cs typeface="Arial" pitchFamily="34" charset="0"/>
              </a:rPr>
              <a:t> </a:t>
            </a:r>
            <a:r>
              <a:rPr lang="vi-VN" b="1" i="1">
                <a:solidFill>
                  <a:srgbClr val="FF0000"/>
                </a:solidFill>
                <a:latin typeface="+mj-lt"/>
                <a:cs typeface="Arial" pitchFamily="34" charset="0"/>
              </a:rPr>
              <a:t>Nhà máy Cơ khí Hà Nội đã có đóng góp gì vào công cuộc xây dựng và bảo vệ đất nước ?</a:t>
            </a:r>
            <a:endParaRPr lang="en-US" b="1" i="1" dirty="0">
              <a:solidFill>
                <a:srgbClr val="FF0000"/>
              </a:solidFill>
              <a:latin typeface="+mj-lt"/>
              <a:cs typeface="Arial" pitchFamily="34" charset="0"/>
            </a:endParaRPr>
          </a:p>
        </p:txBody>
      </p:sp>
      <p:sp>
        <p:nvSpPr>
          <p:cNvPr id="6" name="Rectangle 5"/>
          <p:cNvSpPr/>
          <p:nvPr/>
        </p:nvSpPr>
        <p:spPr>
          <a:xfrm>
            <a:off x="1619672" y="2959224"/>
            <a:ext cx="6650277" cy="685800"/>
          </a:xfrm>
          <a:prstGeom prst="rect">
            <a:avLst/>
          </a:prstGeom>
          <a:ln w="28575">
            <a:solidFill>
              <a:srgbClr val="00B0F0"/>
            </a:solidFill>
          </a:ln>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2400" b="1">
                <a:latin typeface="Times New Roman" pitchFamily="18" charset="0"/>
                <a:cs typeface="Times New Roman" pitchFamily="18" charset="0"/>
              </a:rPr>
              <a:t>A. Trang bị máy móc cho sản xuất ở miền Bắc.</a:t>
            </a:r>
            <a:endParaRPr lang="en-US" sz="2400" b="1" dirty="0">
              <a:latin typeface="Times New Roman" pitchFamily="18" charset="0"/>
              <a:cs typeface="Times New Roman" pitchFamily="18" charset="0"/>
            </a:endParaRPr>
          </a:p>
        </p:txBody>
      </p:sp>
      <p:sp>
        <p:nvSpPr>
          <p:cNvPr id="8" name="Rectangle 7"/>
          <p:cNvSpPr/>
          <p:nvPr/>
        </p:nvSpPr>
        <p:spPr>
          <a:xfrm>
            <a:off x="1619671" y="4183360"/>
            <a:ext cx="6650277" cy="685800"/>
          </a:xfrm>
          <a:prstGeom prst="rect">
            <a:avLst/>
          </a:prstGeom>
          <a:ln w="28575">
            <a:solidFill>
              <a:srgbClr val="00B0F0"/>
            </a:solidFill>
          </a:ln>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rtlCol="0" anchor="ctr"/>
          <a:lstStyle/>
          <a:p>
            <a:r>
              <a:rPr lang="vi-VN" sz="2400" b="1">
                <a:latin typeface="Times New Roman" pitchFamily="18" charset="0"/>
                <a:cs typeface="Times New Roman" pitchFamily="18" charset="0"/>
              </a:rPr>
              <a:t>   B. Cung cấp vũ khí cho bộ đội.</a:t>
            </a:r>
            <a:endParaRPr lang="en-US" sz="2400" b="1" dirty="0">
              <a:latin typeface="Times New Roman" pitchFamily="18" charset="0"/>
              <a:cs typeface="Times New Roman" pitchFamily="18" charset="0"/>
            </a:endParaRPr>
          </a:p>
        </p:txBody>
      </p:sp>
      <p:sp>
        <p:nvSpPr>
          <p:cNvPr id="9" name="Rectangle 8"/>
          <p:cNvSpPr/>
          <p:nvPr/>
        </p:nvSpPr>
        <p:spPr>
          <a:xfrm>
            <a:off x="1619671" y="5407496"/>
            <a:ext cx="6650277" cy="685800"/>
          </a:xfrm>
          <a:prstGeom prst="rect">
            <a:avLst/>
          </a:prstGeom>
          <a:ln w="28575">
            <a:solidFill>
              <a:srgbClr val="00B0F0"/>
            </a:solidFill>
          </a:ln>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rtlCol="0" anchor="ctr"/>
          <a:lstStyle/>
          <a:p>
            <a:r>
              <a:rPr lang="vi-VN" sz="2400" b="1">
                <a:latin typeface="Times New Roman" pitchFamily="18" charset="0"/>
                <a:cs typeface="Times New Roman" pitchFamily="18" charset="0"/>
              </a:rPr>
              <a:t>   C. Cả hai ý trên đều đúng.</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133128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mph" presetSubtype="2" fill="hold" nodeType="clickEffect">
                                  <p:stCondLst>
                                    <p:cond delay="0"/>
                                  </p:stCondLst>
                                  <p:childTnLst>
                                    <p:animClr clrSpc="rgb" dir="cw">
                                      <p:cBhvr>
                                        <p:cTn id="22" dur="1000" fill="hold"/>
                                        <p:tgtEl>
                                          <p:spTgt spid="9"/>
                                        </p:tgtEl>
                                        <p:attrNameLst>
                                          <p:attrName>fillcolor</p:attrName>
                                        </p:attrNameLst>
                                      </p:cBhvr>
                                      <p:to>
                                        <a:srgbClr val="FF0000"/>
                                      </p:to>
                                    </p:animClr>
                                    <p:set>
                                      <p:cBhvr>
                                        <p:cTn id="23" dur="1000" fill="hold"/>
                                        <p:tgtEl>
                                          <p:spTgt spid="9"/>
                                        </p:tgtEl>
                                        <p:attrNameLst>
                                          <p:attrName>fill.type</p:attrName>
                                        </p:attrNameLst>
                                      </p:cBhvr>
                                      <p:to>
                                        <p:strVal val="solid"/>
                                      </p:to>
                                    </p:set>
                                    <p:set>
                                      <p:cBhvr>
                                        <p:cTn id="24" dur="1000"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8"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895600" y="838200"/>
            <a:ext cx="38862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Dặn</a:t>
            </a: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6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dò</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5" name="TextBox 4"/>
          <p:cNvSpPr txBox="1"/>
          <p:nvPr/>
        </p:nvSpPr>
        <p:spPr>
          <a:xfrm>
            <a:off x="1371600" y="2895600"/>
            <a:ext cx="7162800" cy="1815882"/>
          </a:xfrm>
          <a:prstGeom prst="rect">
            <a:avLst/>
          </a:prstGeom>
          <a:noFill/>
        </p:spPr>
        <p:txBody>
          <a:bodyPr wrap="square" rtlCol="0">
            <a:spAutoFit/>
          </a:bodyPr>
          <a:lstStyle/>
          <a:p>
            <a:pPr lvl="0"/>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nội</a:t>
            </a:r>
            <a:r>
              <a:rPr lang="en-US" sz="2800" dirty="0">
                <a:latin typeface="Times New Roman" pitchFamily="18" charset="0"/>
                <a:cs typeface="Times New Roman" pitchFamily="18" charset="0"/>
              </a:rPr>
              <a:t> dung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a:t>
            </a:r>
          </a:p>
          <a:p>
            <a:pPr lvl="0"/>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Chuẩn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p>
          <a:p>
            <a:r>
              <a:rPr lang="en-US" sz="2800" b="1" i="1" err="1">
                <a:latin typeface="Times New Roman" pitchFamily="18" charset="0"/>
                <a:cs typeface="Times New Roman" pitchFamily="18" charset="0"/>
              </a:rPr>
              <a:t>Bài</a:t>
            </a:r>
            <a:r>
              <a:rPr lang="en-US" sz="2800" b="1" i="1">
                <a:latin typeface="Times New Roman" pitchFamily="18" charset="0"/>
                <a:cs typeface="Times New Roman" pitchFamily="18" charset="0"/>
              </a:rPr>
              <a:t> 2</a:t>
            </a:r>
            <a:r>
              <a:rPr lang="vi-VN" sz="2800" b="1" i="1">
                <a:latin typeface="Times New Roman" pitchFamily="18" charset="0"/>
                <a:cs typeface="Times New Roman" pitchFamily="18" charset="0"/>
              </a:rPr>
              <a:t>2: ĐƯỜNG TRƯỜNG SƠN</a:t>
            </a:r>
            <a:r>
              <a:rPr lang="en-US" sz="2800" b="1" i="1">
                <a:latin typeface="Times New Roman" pitchFamily="18" charset="0"/>
                <a:cs typeface="Times New Roman" pitchFamily="18" charset="0"/>
              </a:rPr>
              <a:t>.</a:t>
            </a:r>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xmlns="" val="3754934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1447" y="2780928"/>
            <a:ext cx="9092553" cy="156966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a:spAutoFit/>
          </a:bodyPr>
          <a:lstStyle/>
          <a:p>
            <a:pPr algn="ctr">
              <a:defRPr/>
            </a:pPr>
            <a:r>
              <a:rPr lang="en-US" sz="4800" b="1" dirty="0" err="1">
                <a:ln w="9525">
                  <a:solidFill>
                    <a:schemeClr val="bg1"/>
                  </a:solidFill>
                  <a:prstDash val="solid"/>
                </a:ln>
                <a:solidFill>
                  <a:schemeClr val="accent5">
                    <a:lumMod val="75000"/>
                  </a:schemeClr>
                </a:solidFill>
                <a:effectLst>
                  <a:outerShdw blurRad="12700" dist="38100" dir="2700000" algn="tl" rotWithShape="0">
                    <a:schemeClr val="accent5">
                      <a:lumMod val="60000"/>
                      <a:lumOff val="40000"/>
                    </a:schemeClr>
                  </a:outerShdw>
                </a:effectLst>
                <a:latin typeface="Segoe Print" panose="02000600000000000000" pitchFamily="2" charset="0"/>
                <a:cs typeface="Arial" panose="020B0604020202020204" pitchFamily="34" charset="0"/>
              </a:rPr>
              <a:t>Chúc</a:t>
            </a:r>
            <a:r>
              <a:rPr lang="en-US" sz="4800" b="1" dirty="0">
                <a:ln w="9525">
                  <a:solidFill>
                    <a:schemeClr val="bg1"/>
                  </a:solidFill>
                  <a:prstDash val="solid"/>
                </a:ln>
                <a:solidFill>
                  <a:schemeClr val="accent5">
                    <a:lumMod val="75000"/>
                  </a:schemeClr>
                </a:solidFill>
                <a:effectLst>
                  <a:outerShdw blurRad="12700" dist="38100" dir="2700000" algn="tl" rotWithShape="0">
                    <a:schemeClr val="accent5">
                      <a:lumMod val="60000"/>
                      <a:lumOff val="40000"/>
                    </a:schemeClr>
                  </a:outerShdw>
                </a:effectLst>
                <a:latin typeface="Segoe Print" panose="02000600000000000000" pitchFamily="2" charset="0"/>
                <a:cs typeface="Arial" panose="020B0604020202020204" pitchFamily="34" charset="0"/>
              </a:rPr>
              <a:t> </a:t>
            </a:r>
            <a:r>
              <a:rPr lang="en-US" sz="4800" b="1" dirty="0" err="1">
                <a:ln w="9525">
                  <a:solidFill>
                    <a:schemeClr val="bg1"/>
                  </a:solidFill>
                  <a:prstDash val="solid"/>
                </a:ln>
                <a:solidFill>
                  <a:schemeClr val="accent5">
                    <a:lumMod val="75000"/>
                  </a:schemeClr>
                </a:solidFill>
                <a:effectLst>
                  <a:outerShdw blurRad="12700" dist="38100" dir="2700000" algn="tl" rotWithShape="0">
                    <a:schemeClr val="accent5">
                      <a:lumMod val="60000"/>
                      <a:lumOff val="40000"/>
                    </a:schemeClr>
                  </a:outerShdw>
                </a:effectLst>
                <a:latin typeface="Segoe Print" panose="02000600000000000000" pitchFamily="2" charset="0"/>
                <a:cs typeface="Arial" panose="020B0604020202020204" pitchFamily="34" charset="0"/>
              </a:rPr>
              <a:t>quý</a:t>
            </a:r>
            <a:r>
              <a:rPr lang="en-US" sz="4800" b="1" dirty="0">
                <a:ln w="9525">
                  <a:solidFill>
                    <a:schemeClr val="bg1"/>
                  </a:solidFill>
                  <a:prstDash val="solid"/>
                </a:ln>
                <a:solidFill>
                  <a:schemeClr val="accent5">
                    <a:lumMod val="75000"/>
                  </a:schemeClr>
                </a:solidFill>
                <a:effectLst>
                  <a:outerShdw blurRad="12700" dist="38100" dir="2700000" algn="tl" rotWithShape="0">
                    <a:schemeClr val="accent5">
                      <a:lumMod val="60000"/>
                      <a:lumOff val="40000"/>
                    </a:schemeClr>
                  </a:outerShdw>
                </a:effectLst>
                <a:latin typeface="Segoe Print" panose="02000600000000000000" pitchFamily="2" charset="0"/>
                <a:cs typeface="Arial" panose="020B0604020202020204" pitchFamily="34" charset="0"/>
              </a:rPr>
              <a:t> </a:t>
            </a:r>
            <a:r>
              <a:rPr lang="en-US" sz="4800" b="1" dirty="0" err="1">
                <a:ln w="9525">
                  <a:solidFill>
                    <a:schemeClr val="bg1"/>
                  </a:solidFill>
                  <a:prstDash val="solid"/>
                </a:ln>
                <a:solidFill>
                  <a:schemeClr val="accent5">
                    <a:lumMod val="75000"/>
                  </a:schemeClr>
                </a:solidFill>
                <a:effectLst>
                  <a:outerShdw blurRad="12700" dist="38100" dir="2700000" algn="tl" rotWithShape="0">
                    <a:schemeClr val="accent5">
                      <a:lumMod val="60000"/>
                      <a:lumOff val="40000"/>
                    </a:schemeClr>
                  </a:outerShdw>
                </a:effectLst>
                <a:latin typeface="Segoe Print" panose="02000600000000000000" pitchFamily="2" charset="0"/>
                <a:cs typeface="Arial" panose="020B0604020202020204" pitchFamily="34" charset="0"/>
              </a:rPr>
              <a:t>thầy</a:t>
            </a:r>
            <a:r>
              <a:rPr lang="en-US" sz="4800" b="1" dirty="0">
                <a:ln w="9525">
                  <a:solidFill>
                    <a:schemeClr val="bg1"/>
                  </a:solidFill>
                  <a:prstDash val="solid"/>
                </a:ln>
                <a:solidFill>
                  <a:schemeClr val="accent5">
                    <a:lumMod val="75000"/>
                  </a:schemeClr>
                </a:solidFill>
                <a:effectLst>
                  <a:outerShdw blurRad="12700" dist="38100" dir="2700000" algn="tl" rotWithShape="0">
                    <a:schemeClr val="accent5">
                      <a:lumMod val="60000"/>
                      <a:lumOff val="40000"/>
                    </a:schemeClr>
                  </a:outerShdw>
                </a:effectLst>
                <a:latin typeface="Segoe Print" panose="02000600000000000000" pitchFamily="2" charset="0"/>
                <a:cs typeface="Arial" panose="020B0604020202020204" pitchFamily="34" charset="0"/>
              </a:rPr>
              <a:t> </a:t>
            </a:r>
            <a:r>
              <a:rPr lang="en-US" sz="4800" b="1" dirty="0" err="1">
                <a:ln w="9525">
                  <a:solidFill>
                    <a:schemeClr val="bg1"/>
                  </a:solidFill>
                  <a:prstDash val="solid"/>
                </a:ln>
                <a:solidFill>
                  <a:schemeClr val="accent5">
                    <a:lumMod val="75000"/>
                  </a:schemeClr>
                </a:solidFill>
                <a:effectLst>
                  <a:outerShdw blurRad="12700" dist="38100" dir="2700000" algn="tl" rotWithShape="0">
                    <a:schemeClr val="accent5">
                      <a:lumMod val="60000"/>
                      <a:lumOff val="40000"/>
                    </a:schemeClr>
                  </a:outerShdw>
                </a:effectLst>
                <a:latin typeface="Segoe Print" panose="02000600000000000000" pitchFamily="2" charset="0"/>
                <a:cs typeface="Arial" panose="020B0604020202020204" pitchFamily="34" charset="0"/>
              </a:rPr>
              <a:t>cô</a:t>
            </a:r>
            <a:r>
              <a:rPr lang="en-US" sz="4800" b="1" dirty="0">
                <a:ln w="9525">
                  <a:solidFill>
                    <a:schemeClr val="bg1"/>
                  </a:solidFill>
                  <a:prstDash val="solid"/>
                </a:ln>
                <a:solidFill>
                  <a:schemeClr val="accent5">
                    <a:lumMod val="75000"/>
                  </a:schemeClr>
                </a:solidFill>
                <a:effectLst>
                  <a:outerShdw blurRad="12700" dist="38100" dir="2700000" algn="tl" rotWithShape="0">
                    <a:schemeClr val="accent5">
                      <a:lumMod val="60000"/>
                      <a:lumOff val="40000"/>
                    </a:schemeClr>
                  </a:outerShdw>
                </a:effectLst>
                <a:latin typeface="Segoe Print" panose="02000600000000000000" pitchFamily="2" charset="0"/>
                <a:cs typeface="Arial" panose="020B0604020202020204" pitchFamily="34" charset="0"/>
              </a:rPr>
              <a:t> </a:t>
            </a:r>
            <a:r>
              <a:rPr lang="en-US" sz="4800" b="1" dirty="0" err="1">
                <a:ln w="9525">
                  <a:solidFill>
                    <a:schemeClr val="bg1"/>
                  </a:solidFill>
                  <a:prstDash val="solid"/>
                </a:ln>
                <a:solidFill>
                  <a:schemeClr val="accent5">
                    <a:lumMod val="75000"/>
                  </a:schemeClr>
                </a:solidFill>
                <a:effectLst>
                  <a:outerShdw blurRad="12700" dist="38100" dir="2700000" algn="tl" rotWithShape="0">
                    <a:schemeClr val="accent5">
                      <a:lumMod val="60000"/>
                      <a:lumOff val="40000"/>
                    </a:schemeClr>
                  </a:outerShdw>
                </a:effectLst>
                <a:latin typeface="Segoe Print" panose="02000600000000000000" pitchFamily="2" charset="0"/>
                <a:cs typeface="Arial" panose="020B0604020202020204" pitchFamily="34" charset="0"/>
              </a:rPr>
              <a:t>mạnh</a:t>
            </a:r>
            <a:r>
              <a:rPr lang="en-US" sz="4800" b="1" dirty="0">
                <a:ln w="9525">
                  <a:solidFill>
                    <a:schemeClr val="bg1"/>
                  </a:solidFill>
                  <a:prstDash val="solid"/>
                </a:ln>
                <a:solidFill>
                  <a:schemeClr val="accent5">
                    <a:lumMod val="75000"/>
                  </a:schemeClr>
                </a:solidFill>
                <a:effectLst>
                  <a:outerShdw blurRad="12700" dist="38100" dir="2700000" algn="tl" rotWithShape="0">
                    <a:schemeClr val="accent5">
                      <a:lumMod val="60000"/>
                      <a:lumOff val="40000"/>
                    </a:schemeClr>
                  </a:outerShdw>
                </a:effectLst>
                <a:latin typeface="Segoe Print" panose="02000600000000000000" pitchFamily="2" charset="0"/>
                <a:cs typeface="Arial" panose="020B0604020202020204" pitchFamily="34" charset="0"/>
              </a:rPr>
              <a:t> </a:t>
            </a:r>
            <a:r>
              <a:rPr lang="en-US" sz="4800" b="1" dirty="0" err="1">
                <a:ln w="9525">
                  <a:solidFill>
                    <a:schemeClr val="bg1"/>
                  </a:solidFill>
                  <a:prstDash val="solid"/>
                </a:ln>
                <a:solidFill>
                  <a:schemeClr val="accent5">
                    <a:lumMod val="75000"/>
                  </a:schemeClr>
                </a:solidFill>
                <a:effectLst>
                  <a:outerShdw blurRad="12700" dist="38100" dir="2700000" algn="tl" rotWithShape="0">
                    <a:schemeClr val="accent5">
                      <a:lumMod val="60000"/>
                      <a:lumOff val="40000"/>
                    </a:schemeClr>
                  </a:outerShdw>
                </a:effectLst>
                <a:latin typeface="Segoe Print" panose="02000600000000000000" pitchFamily="2" charset="0"/>
                <a:cs typeface="Arial" panose="020B0604020202020204" pitchFamily="34" charset="0"/>
              </a:rPr>
              <a:t>khỏe</a:t>
            </a:r>
            <a:endParaRPr lang="en-US" sz="4800" b="1" dirty="0">
              <a:ln w="9525">
                <a:solidFill>
                  <a:schemeClr val="bg1"/>
                </a:solidFill>
                <a:prstDash val="solid"/>
              </a:ln>
              <a:solidFill>
                <a:schemeClr val="accent5">
                  <a:lumMod val="75000"/>
                </a:schemeClr>
              </a:solidFill>
              <a:effectLst>
                <a:outerShdw blurRad="12700" dist="38100" dir="2700000" algn="tl" rotWithShape="0">
                  <a:schemeClr val="accent5">
                    <a:lumMod val="60000"/>
                    <a:lumOff val="40000"/>
                  </a:schemeClr>
                </a:outerShdw>
              </a:effectLst>
              <a:latin typeface="Segoe Print" panose="02000600000000000000" pitchFamily="2" charset="0"/>
              <a:cs typeface="Arial" panose="020B0604020202020204" pitchFamily="34" charset="0"/>
            </a:endParaRPr>
          </a:p>
          <a:p>
            <a:pPr algn="ctr">
              <a:defRPr/>
            </a:pPr>
            <a:r>
              <a:rPr lang="en-US" sz="4800" b="1" dirty="0" err="1">
                <a:ln w="9525">
                  <a:solidFill>
                    <a:schemeClr val="bg1"/>
                  </a:solidFill>
                  <a:prstDash val="solid"/>
                </a:ln>
                <a:solidFill>
                  <a:schemeClr val="accent5">
                    <a:lumMod val="75000"/>
                  </a:schemeClr>
                </a:solidFill>
                <a:effectLst>
                  <a:outerShdw blurRad="12700" dist="38100" dir="2700000" algn="tl" rotWithShape="0">
                    <a:schemeClr val="accent5">
                      <a:lumMod val="60000"/>
                      <a:lumOff val="40000"/>
                    </a:schemeClr>
                  </a:outerShdw>
                </a:effectLst>
                <a:latin typeface="Segoe Print" panose="02000600000000000000" pitchFamily="2" charset="0"/>
                <a:cs typeface="Arial" panose="020B0604020202020204" pitchFamily="34" charset="0"/>
              </a:rPr>
              <a:t>Chúc</a:t>
            </a:r>
            <a:r>
              <a:rPr lang="en-US" sz="4800" b="1" dirty="0">
                <a:ln w="9525">
                  <a:solidFill>
                    <a:schemeClr val="bg1"/>
                  </a:solidFill>
                  <a:prstDash val="solid"/>
                </a:ln>
                <a:solidFill>
                  <a:schemeClr val="accent5">
                    <a:lumMod val="75000"/>
                  </a:schemeClr>
                </a:solidFill>
                <a:effectLst>
                  <a:outerShdw blurRad="12700" dist="38100" dir="2700000" algn="tl" rotWithShape="0">
                    <a:schemeClr val="accent5">
                      <a:lumMod val="60000"/>
                      <a:lumOff val="40000"/>
                    </a:schemeClr>
                  </a:outerShdw>
                </a:effectLst>
                <a:latin typeface="Segoe Print" panose="02000600000000000000" pitchFamily="2" charset="0"/>
                <a:cs typeface="Arial" panose="020B0604020202020204" pitchFamily="34" charset="0"/>
              </a:rPr>
              <a:t> </a:t>
            </a:r>
            <a:r>
              <a:rPr lang="en-US" sz="4800" b="1" dirty="0" err="1">
                <a:ln w="9525">
                  <a:solidFill>
                    <a:schemeClr val="bg1"/>
                  </a:solidFill>
                  <a:prstDash val="solid"/>
                </a:ln>
                <a:solidFill>
                  <a:schemeClr val="accent5">
                    <a:lumMod val="75000"/>
                  </a:schemeClr>
                </a:solidFill>
                <a:effectLst>
                  <a:outerShdw blurRad="12700" dist="38100" dir="2700000" algn="tl" rotWithShape="0">
                    <a:schemeClr val="accent5">
                      <a:lumMod val="60000"/>
                      <a:lumOff val="40000"/>
                    </a:schemeClr>
                  </a:outerShdw>
                </a:effectLst>
                <a:latin typeface="Segoe Print" panose="02000600000000000000" pitchFamily="2" charset="0"/>
                <a:cs typeface="Arial" panose="020B0604020202020204" pitchFamily="34" charset="0"/>
              </a:rPr>
              <a:t>các</a:t>
            </a:r>
            <a:r>
              <a:rPr lang="en-US" sz="4800" b="1" dirty="0">
                <a:ln w="9525">
                  <a:solidFill>
                    <a:schemeClr val="bg1"/>
                  </a:solidFill>
                  <a:prstDash val="solid"/>
                </a:ln>
                <a:solidFill>
                  <a:schemeClr val="accent5">
                    <a:lumMod val="75000"/>
                  </a:schemeClr>
                </a:solidFill>
                <a:effectLst>
                  <a:outerShdw blurRad="12700" dist="38100" dir="2700000" algn="tl" rotWithShape="0">
                    <a:schemeClr val="accent5">
                      <a:lumMod val="60000"/>
                      <a:lumOff val="40000"/>
                    </a:schemeClr>
                  </a:outerShdw>
                </a:effectLst>
                <a:latin typeface="Segoe Print" panose="02000600000000000000" pitchFamily="2" charset="0"/>
                <a:cs typeface="Arial" panose="020B0604020202020204" pitchFamily="34" charset="0"/>
              </a:rPr>
              <a:t> </a:t>
            </a:r>
            <a:r>
              <a:rPr lang="en-US" sz="4800" b="1" dirty="0" err="1">
                <a:ln w="9525">
                  <a:solidFill>
                    <a:schemeClr val="bg1"/>
                  </a:solidFill>
                  <a:prstDash val="solid"/>
                </a:ln>
                <a:solidFill>
                  <a:schemeClr val="accent5">
                    <a:lumMod val="75000"/>
                  </a:schemeClr>
                </a:solidFill>
                <a:effectLst>
                  <a:outerShdw blurRad="12700" dist="38100" dir="2700000" algn="tl" rotWithShape="0">
                    <a:schemeClr val="accent5">
                      <a:lumMod val="60000"/>
                      <a:lumOff val="40000"/>
                    </a:schemeClr>
                  </a:outerShdw>
                </a:effectLst>
                <a:latin typeface="Segoe Print" panose="02000600000000000000" pitchFamily="2" charset="0"/>
                <a:cs typeface="Arial" panose="020B0604020202020204" pitchFamily="34" charset="0"/>
              </a:rPr>
              <a:t>em</a:t>
            </a:r>
            <a:r>
              <a:rPr lang="en-US" sz="4800" b="1" dirty="0">
                <a:ln w="9525">
                  <a:solidFill>
                    <a:schemeClr val="bg1"/>
                  </a:solidFill>
                  <a:prstDash val="solid"/>
                </a:ln>
                <a:solidFill>
                  <a:schemeClr val="accent5">
                    <a:lumMod val="75000"/>
                  </a:schemeClr>
                </a:solidFill>
                <a:effectLst>
                  <a:outerShdw blurRad="12700" dist="38100" dir="2700000" algn="tl" rotWithShape="0">
                    <a:schemeClr val="accent5">
                      <a:lumMod val="60000"/>
                      <a:lumOff val="40000"/>
                    </a:schemeClr>
                  </a:outerShdw>
                </a:effectLst>
                <a:latin typeface="Segoe Print" panose="02000600000000000000" pitchFamily="2" charset="0"/>
                <a:cs typeface="Arial" panose="020B0604020202020204" pitchFamily="34" charset="0"/>
              </a:rPr>
              <a:t> </a:t>
            </a:r>
            <a:r>
              <a:rPr lang="en-US" sz="4800" b="1" dirty="0" err="1">
                <a:ln w="9525">
                  <a:solidFill>
                    <a:schemeClr val="bg1"/>
                  </a:solidFill>
                  <a:prstDash val="solid"/>
                </a:ln>
                <a:solidFill>
                  <a:schemeClr val="accent5">
                    <a:lumMod val="75000"/>
                  </a:schemeClr>
                </a:solidFill>
                <a:effectLst>
                  <a:outerShdw blurRad="12700" dist="38100" dir="2700000" algn="tl" rotWithShape="0">
                    <a:schemeClr val="accent5">
                      <a:lumMod val="60000"/>
                      <a:lumOff val="40000"/>
                    </a:schemeClr>
                  </a:outerShdw>
                </a:effectLst>
                <a:latin typeface="Segoe Print" panose="02000600000000000000" pitchFamily="2" charset="0"/>
                <a:cs typeface="Arial" panose="020B0604020202020204" pitchFamily="34" charset="0"/>
              </a:rPr>
              <a:t>học</a:t>
            </a:r>
            <a:r>
              <a:rPr lang="en-US" sz="4800" b="1" dirty="0">
                <a:ln w="9525">
                  <a:solidFill>
                    <a:schemeClr val="bg1"/>
                  </a:solidFill>
                  <a:prstDash val="solid"/>
                </a:ln>
                <a:solidFill>
                  <a:schemeClr val="accent5">
                    <a:lumMod val="75000"/>
                  </a:schemeClr>
                </a:solidFill>
                <a:effectLst>
                  <a:outerShdw blurRad="12700" dist="38100" dir="2700000" algn="tl" rotWithShape="0">
                    <a:schemeClr val="accent5">
                      <a:lumMod val="60000"/>
                      <a:lumOff val="40000"/>
                    </a:schemeClr>
                  </a:outerShdw>
                </a:effectLst>
                <a:latin typeface="Segoe Print" panose="02000600000000000000" pitchFamily="2" charset="0"/>
                <a:cs typeface="Arial" panose="020B0604020202020204" pitchFamily="34" charset="0"/>
              </a:rPr>
              <a:t> </a:t>
            </a:r>
            <a:r>
              <a:rPr lang="en-US" sz="4800" b="1" dirty="0" err="1">
                <a:ln w="9525">
                  <a:solidFill>
                    <a:schemeClr val="bg1"/>
                  </a:solidFill>
                  <a:prstDash val="solid"/>
                </a:ln>
                <a:solidFill>
                  <a:schemeClr val="accent5">
                    <a:lumMod val="75000"/>
                  </a:schemeClr>
                </a:solidFill>
                <a:effectLst>
                  <a:outerShdw blurRad="12700" dist="38100" dir="2700000" algn="tl" rotWithShape="0">
                    <a:schemeClr val="accent5">
                      <a:lumMod val="60000"/>
                      <a:lumOff val="40000"/>
                    </a:schemeClr>
                  </a:outerShdw>
                </a:effectLst>
                <a:latin typeface="Segoe Print" panose="02000600000000000000" pitchFamily="2" charset="0"/>
                <a:cs typeface="Arial" panose="020B0604020202020204" pitchFamily="34" charset="0"/>
              </a:rPr>
              <a:t>tốt</a:t>
            </a:r>
            <a:r>
              <a:rPr lang="en-US" sz="4800" b="1" dirty="0">
                <a:ln w="9525">
                  <a:solidFill>
                    <a:schemeClr val="bg1"/>
                  </a:solidFill>
                  <a:prstDash val="solid"/>
                </a:ln>
                <a:solidFill>
                  <a:schemeClr val="accent5">
                    <a:lumMod val="75000"/>
                  </a:schemeClr>
                </a:solidFill>
                <a:effectLst>
                  <a:outerShdw blurRad="12700" dist="38100" dir="2700000" algn="tl" rotWithShape="0">
                    <a:schemeClr val="accent5">
                      <a:lumMod val="60000"/>
                      <a:lumOff val="40000"/>
                    </a:schemeClr>
                  </a:outerShdw>
                </a:effectLst>
                <a:latin typeface="Segoe Print" panose="02000600000000000000" pitchFamily="2" charset="0"/>
                <a:cs typeface="Arial" panose="020B0604020202020204" pitchFamily="34" charset="0"/>
              </a:rPr>
              <a:t>!!</a:t>
            </a:r>
          </a:p>
        </p:txBody>
      </p:sp>
    </p:spTree>
    <p:extLst>
      <p:ext uri="{BB962C8B-B14F-4D97-AF65-F5344CB8AC3E}">
        <p14:creationId xmlns:p14="http://schemas.microsoft.com/office/powerpoint/2010/main" xmlns="" val="312582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repeatCount="4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38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b="1">
                <a:solidFill>
                  <a:srgbClr val="FF0000"/>
                </a:solidFill>
                <a:latin typeface="Times New Roman" pitchFamily="18" charset="0"/>
                <a:cs typeface="Times New Roman" pitchFamily="18" charset="0"/>
              </a:rPr>
              <a:t>Kiểm tra bài cũ</a:t>
            </a:r>
            <a:endParaRPr lang="en-US" b="1">
              <a:solidFill>
                <a:srgbClr val="FF0000"/>
              </a:solidFill>
              <a:latin typeface="Times New Roman" pitchFamily="18" charset="0"/>
              <a:cs typeface="Times New Roman" pitchFamily="18" charset="0"/>
            </a:endParaRPr>
          </a:p>
        </p:txBody>
      </p:sp>
      <p:sp>
        <p:nvSpPr>
          <p:cNvPr id="5" name="Content Placeholder 2"/>
          <p:cNvSpPr txBox="1">
            <a:spLocks noGrp="1"/>
          </p:cNvSpPr>
          <p:nvPr>
            <p:ph idx="1"/>
          </p:nvPr>
        </p:nvSpPr>
        <p:spPr>
          <a:xfrm>
            <a:off x="323528" y="1052736"/>
            <a:ext cx="8579296" cy="13844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vi-VN" sz="3600" b="1" dirty="0">
                <a:latin typeface="+mj-lt"/>
              </a:rPr>
              <a:t>Phong trào "Đồng khởi" ở Bến Tre nổ ra vào ngày tháng năm nào?</a:t>
            </a:r>
            <a:endParaRPr lang="en-US" sz="3600" b="1" dirty="0">
              <a:latin typeface="+mj-lt"/>
            </a:endParaRPr>
          </a:p>
        </p:txBody>
      </p:sp>
      <p:sp>
        <p:nvSpPr>
          <p:cNvPr id="6" name="TextBox 5"/>
          <p:cNvSpPr txBox="1"/>
          <p:nvPr/>
        </p:nvSpPr>
        <p:spPr>
          <a:xfrm>
            <a:off x="0" y="2974886"/>
            <a:ext cx="9144000" cy="523220"/>
          </a:xfrm>
          <a:prstGeom prst="rect">
            <a:avLst/>
          </a:prstGeom>
          <a:solidFill>
            <a:schemeClr val="accent6">
              <a:lumMod val="40000"/>
              <a:lumOff val="60000"/>
            </a:schemeClr>
          </a:solidFill>
        </p:spPr>
        <p:txBody>
          <a:bodyPr wrap="square" rtlCol="0">
            <a:spAutoFit/>
          </a:bodyPr>
          <a:lstStyle/>
          <a:p>
            <a:r>
              <a:rPr lang="vi-VN" sz="2800" b="1">
                <a:latin typeface="+mj-lt"/>
              </a:rPr>
              <a:t>A. 17/02/1960 </a:t>
            </a:r>
            <a:endParaRPr lang="vi-VN" sz="2800" b="1" dirty="0">
              <a:latin typeface="+mj-lt"/>
            </a:endParaRPr>
          </a:p>
        </p:txBody>
      </p:sp>
      <p:sp>
        <p:nvSpPr>
          <p:cNvPr id="7" name="TextBox 6"/>
          <p:cNvSpPr txBox="1"/>
          <p:nvPr/>
        </p:nvSpPr>
        <p:spPr>
          <a:xfrm>
            <a:off x="0" y="3982998"/>
            <a:ext cx="9144000" cy="523220"/>
          </a:xfrm>
          <a:prstGeom prst="rect">
            <a:avLst/>
          </a:prstGeom>
          <a:solidFill>
            <a:srgbClr val="FFFF00"/>
          </a:solidFill>
        </p:spPr>
        <p:txBody>
          <a:bodyPr wrap="square" rtlCol="0">
            <a:spAutoFit/>
          </a:bodyPr>
          <a:lstStyle/>
          <a:p>
            <a:r>
              <a:rPr lang="vi-VN" sz="2800" b="1">
                <a:latin typeface="+mj-lt"/>
              </a:rPr>
              <a:t>B. 21/01/1960</a:t>
            </a:r>
            <a:endParaRPr lang="vi-VN" sz="2800" b="1" dirty="0">
              <a:latin typeface="+mj-lt"/>
            </a:endParaRPr>
          </a:p>
        </p:txBody>
      </p:sp>
      <p:sp>
        <p:nvSpPr>
          <p:cNvPr id="8" name="TextBox 7"/>
          <p:cNvSpPr txBox="1"/>
          <p:nvPr/>
        </p:nvSpPr>
        <p:spPr>
          <a:xfrm>
            <a:off x="15280" y="5043954"/>
            <a:ext cx="9128720" cy="523220"/>
          </a:xfrm>
          <a:prstGeom prst="rect">
            <a:avLst/>
          </a:prstGeom>
          <a:solidFill>
            <a:srgbClr val="FF66CC"/>
          </a:solidFill>
        </p:spPr>
        <p:txBody>
          <a:bodyPr wrap="square" rtlCol="0">
            <a:spAutoFit/>
          </a:bodyPr>
          <a:lstStyle/>
          <a:p>
            <a:r>
              <a:rPr lang="vi-VN" sz="2800" b="1">
                <a:latin typeface="+mj-lt"/>
              </a:rPr>
              <a:t>C. 17/01/1959 </a:t>
            </a:r>
            <a:endParaRPr lang="en-US" sz="2800" b="1" dirty="0">
              <a:latin typeface="+mj-lt"/>
            </a:endParaRPr>
          </a:p>
        </p:txBody>
      </p:sp>
      <p:sp>
        <p:nvSpPr>
          <p:cNvPr id="9" name="TextBox 8"/>
          <p:cNvSpPr txBox="1"/>
          <p:nvPr/>
        </p:nvSpPr>
        <p:spPr>
          <a:xfrm>
            <a:off x="-36512" y="6002124"/>
            <a:ext cx="9180512" cy="523220"/>
          </a:xfrm>
          <a:prstGeom prst="rect">
            <a:avLst/>
          </a:prstGeom>
          <a:solidFill>
            <a:schemeClr val="accent5">
              <a:lumMod val="60000"/>
              <a:lumOff val="40000"/>
            </a:schemeClr>
          </a:solidFill>
        </p:spPr>
        <p:txBody>
          <a:bodyPr wrap="square" rtlCol="0">
            <a:spAutoFit/>
          </a:bodyPr>
          <a:lstStyle/>
          <a:p>
            <a:r>
              <a:rPr lang="vi-VN" sz="2800" b="1">
                <a:latin typeface="+mj-lt"/>
              </a:rPr>
              <a:t>D. 17/01/1960</a:t>
            </a:r>
            <a:endParaRPr lang="vi-VN" sz="2800" b="1" dirty="0">
              <a:latin typeface="+mj-lt"/>
            </a:endParaRPr>
          </a:p>
        </p:txBody>
      </p:sp>
      <p:sp>
        <p:nvSpPr>
          <p:cNvPr id="10" name="Oval 9"/>
          <p:cNvSpPr/>
          <p:nvPr/>
        </p:nvSpPr>
        <p:spPr>
          <a:xfrm>
            <a:off x="-36512" y="6040404"/>
            <a:ext cx="467250" cy="49287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64164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1)">
                                      <p:cBhvr>
                                        <p:cTn id="34"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a:solidFill>
                  <a:srgbClr val="0070C0"/>
                </a:solidFill>
              </a:rPr>
              <a:t>LỊCH SỬ</a:t>
            </a:r>
            <a:endParaRPr lang="en-US" b="1">
              <a:solidFill>
                <a:srgbClr val="0070C0"/>
              </a:solidFill>
            </a:endParaRPr>
          </a:p>
        </p:txBody>
      </p:sp>
      <p:sp>
        <p:nvSpPr>
          <p:cNvPr id="3" name="Content Placeholder 2"/>
          <p:cNvSpPr>
            <a:spLocks noGrp="1"/>
          </p:cNvSpPr>
          <p:nvPr>
            <p:ph idx="1"/>
          </p:nvPr>
        </p:nvSpPr>
        <p:spPr>
          <a:xfrm>
            <a:off x="539552" y="1960241"/>
            <a:ext cx="8229600" cy="1612775"/>
          </a:xfrm>
        </p:spPr>
        <p:txBody>
          <a:bodyPr>
            <a:prstTxWarp prst="textPlain">
              <a:avLst/>
            </a:prstTxWarp>
            <a:normAutofit/>
          </a:bodyPr>
          <a:lstStyle/>
          <a:p>
            <a:pPr marL="0" indent="0" algn="ctr">
              <a:buNone/>
            </a:pPr>
            <a:r>
              <a:rPr lang="vi-VN" sz="3600" b="1" cap="all" dirty="0">
                <a:ln w="9000" cmpd="sng">
                  <a:no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NHÀ MÁY HIỆN ĐẠI ĐẦU TIÊN CỦA NƯỚC TA</a:t>
            </a:r>
            <a:endParaRPr lang="en-US" sz="3600" b="1" cap="all" dirty="0">
              <a:ln w="9000" cmpd="sng">
                <a:no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288407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84220" y="1196752"/>
            <a:ext cx="7232195" cy="954107"/>
          </a:xfrm>
          <a:prstGeom prst="rect">
            <a:avLst/>
          </a:prstGeom>
          <a:ln w="57150"/>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vi-VN" sz="2800" b="1" i="1">
                <a:latin typeface="+mj-lt"/>
              </a:rPr>
              <a:t>Hoạt động 1: </a:t>
            </a:r>
          </a:p>
          <a:p>
            <a:pPr algn="ctr"/>
            <a:r>
              <a:rPr lang="vi-VN" sz="2800" b="1" i="1">
                <a:latin typeface="+mj-lt"/>
              </a:rPr>
              <a:t>Hoàn cảnh ra đời của Nhà máy Cơ khí Hà Nội</a:t>
            </a:r>
            <a:endParaRPr lang="vi-VN" sz="2800" b="1" i="1" dirty="0">
              <a:latin typeface="+mj-lt"/>
            </a:endParaRPr>
          </a:p>
        </p:txBody>
      </p:sp>
      <p:sp>
        <p:nvSpPr>
          <p:cNvPr id="9" name="TextBox 8"/>
          <p:cNvSpPr txBox="1"/>
          <p:nvPr/>
        </p:nvSpPr>
        <p:spPr>
          <a:xfrm>
            <a:off x="1084221" y="2708920"/>
            <a:ext cx="7232194" cy="954107"/>
          </a:xfrm>
          <a:prstGeom prst="rect">
            <a:avLst/>
          </a:prstGeom>
          <a:ln w="57150"/>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vi-VN" sz="2800" b="1" i="1">
                <a:latin typeface="+mj-lt"/>
              </a:rPr>
              <a:t>Hoạt động 2: </a:t>
            </a:r>
          </a:p>
          <a:p>
            <a:r>
              <a:rPr lang="vi-VN" sz="2800" b="1" i="1">
                <a:latin typeface="+mj-lt"/>
              </a:rPr>
              <a:t>Quá trình xây dựng Nhà máy Cơ khí Hà Nội</a:t>
            </a:r>
            <a:endParaRPr lang="vi-VN" sz="2800" b="1" i="1" dirty="0">
              <a:latin typeface="+mj-lt"/>
            </a:endParaRPr>
          </a:p>
        </p:txBody>
      </p:sp>
      <p:sp>
        <p:nvSpPr>
          <p:cNvPr id="10" name="TextBox 9"/>
          <p:cNvSpPr txBox="1"/>
          <p:nvPr/>
        </p:nvSpPr>
        <p:spPr>
          <a:xfrm>
            <a:off x="1084221" y="4221088"/>
            <a:ext cx="7232194" cy="1384995"/>
          </a:xfrm>
          <a:prstGeom prst="rect">
            <a:avLst/>
          </a:prstGeom>
          <a:ln w="57150"/>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vi-VN" sz="2800" b="1" i="1">
                <a:latin typeface="+mj-lt"/>
              </a:rPr>
              <a:t>Hoạt động 3: </a:t>
            </a:r>
          </a:p>
          <a:p>
            <a:r>
              <a:rPr lang="vi-VN" sz="2800" b="1" i="1">
                <a:latin typeface="+mj-lt"/>
              </a:rPr>
              <a:t>Những đóng góp của Nhà máy Cơ khí Hà Nội vào công cuộc xây dựng và bảo vệ đất nước.</a:t>
            </a:r>
            <a:endParaRPr lang="vi-VN" sz="2800" b="1" i="1" dirty="0">
              <a:latin typeface="+mj-lt"/>
            </a:endParaRPr>
          </a:p>
        </p:txBody>
      </p:sp>
    </p:spTree>
    <p:extLst>
      <p:ext uri="{BB962C8B-B14F-4D97-AF65-F5344CB8AC3E}">
        <p14:creationId xmlns:p14="http://schemas.microsoft.com/office/powerpoint/2010/main" xmlns="" val="362609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171400"/>
            <a:ext cx="9144000" cy="1359024"/>
          </a:xfrm>
        </p:spPr>
        <p:txBody>
          <a:bodyPr>
            <a:noAutofit/>
          </a:bodyPr>
          <a:lstStyle/>
          <a:p>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2800" dirty="0" err="1">
                <a:solidFill>
                  <a:srgbClr val="00B050"/>
                </a:solidFill>
                <a:latin typeface="Times New Roman" pitchFamily="18" charset="0"/>
                <a:cs typeface="Times New Roman" pitchFamily="18" charset="0"/>
              </a:rPr>
              <a:t>Lịch</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sử</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vi-VN" sz="2400" b="1" dirty="0">
                <a:solidFill>
                  <a:srgbClr val="FF0000"/>
                </a:solidFill>
                <a:latin typeface="Times New Roman" pitchFamily="18" charset="0"/>
                <a:cs typeface="Times New Roman" pitchFamily="18" charset="0"/>
              </a:rPr>
              <a:t>NHÀ MÁY HIỆN ĐẠI ĐẦU TIÊN CỦA NƯỚC TA</a:t>
            </a:r>
            <a:endParaRPr lang="en-US" sz="2400" dirty="0">
              <a:latin typeface="Times New Roman" pitchFamily="18" charset="0"/>
              <a:cs typeface="Times New Roman" pitchFamily="18" charset="0"/>
            </a:endParaRPr>
          </a:p>
        </p:txBody>
      </p:sp>
      <p:sp>
        <p:nvSpPr>
          <p:cNvPr id="8" name="Rectangle 7"/>
          <p:cNvSpPr/>
          <p:nvPr/>
        </p:nvSpPr>
        <p:spPr>
          <a:xfrm>
            <a:off x="323528" y="1124744"/>
            <a:ext cx="8496944" cy="954107"/>
          </a:xfrm>
          <a:prstGeom prst="rect">
            <a:avLst/>
          </a:prstGeom>
        </p:spPr>
        <p:txBody>
          <a:bodyPr wrap="square">
            <a:spAutoFit/>
          </a:bodyPr>
          <a:lstStyle/>
          <a:p>
            <a:pPr marL="457200" indent="-457200" algn="ctr">
              <a:buFont typeface="Wingdings" pitchFamily="2" charset="2"/>
              <a:buChar char="q"/>
            </a:pPr>
            <a:r>
              <a:rPr lang="vi-VN" sz="2800" b="1" i="1">
                <a:solidFill>
                  <a:srgbClr val="0070C0"/>
                </a:solidFill>
                <a:latin typeface="+mj-lt"/>
              </a:rPr>
              <a:t>Hoạt động 1: </a:t>
            </a:r>
          </a:p>
          <a:p>
            <a:pPr algn="ctr"/>
            <a:r>
              <a:rPr lang="vi-VN" sz="2800" b="1" i="1">
                <a:solidFill>
                  <a:srgbClr val="0070C0"/>
                </a:solidFill>
                <a:latin typeface="+mj-lt"/>
              </a:rPr>
              <a:t>Hoàn cảnh ra đời của Nhà máy Cơ khí Hà Nội</a:t>
            </a:r>
            <a:endParaRPr lang="vi-VN" sz="2800" b="1" i="1" dirty="0">
              <a:solidFill>
                <a:srgbClr val="0070C0"/>
              </a:solidFill>
              <a:latin typeface="+mj-lt"/>
            </a:endParaRPr>
          </a:p>
        </p:txBody>
      </p:sp>
      <p:sp>
        <p:nvSpPr>
          <p:cNvPr id="10" name="TextBox 9"/>
          <p:cNvSpPr txBox="1"/>
          <p:nvPr/>
        </p:nvSpPr>
        <p:spPr>
          <a:xfrm>
            <a:off x="395536" y="2060848"/>
            <a:ext cx="8382000" cy="954107"/>
          </a:xfrm>
          <a:prstGeom prst="rect">
            <a:avLst/>
          </a:prstGeom>
          <a:noFill/>
        </p:spPr>
        <p:txBody>
          <a:bodyPr wrap="square" rtlCol="0">
            <a:spAutoFit/>
          </a:bodyPr>
          <a:lstStyle/>
          <a:p>
            <a:pPr algn="ctr"/>
            <a:r>
              <a:rPr lang="vi-VN" sz="2800" b="1">
                <a:latin typeface="Times New Roman" pitchFamily="18" charset="0"/>
                <a:cs typeface="Times New Roman" pitchFamily="18" charset="0"/>
              </a:rPr>
              <a:t>Đọc ngữ liệu đầu SGK và trả lời câu hỏi:</a:t>
            </a:r>
          </a:p>
          <a:p>
            <a:pPr algn="ctr"/>
            <a:endParaRPr lang="en-US" sz="2800" dirty="0">
              <a:latin typeface="Times New Roman" pitchFamily="18" charset="0"/>
              <a:cs typeface="Times New Roman" pitchFamily="18" charset="0"/>
            </a:endParaRPr>
          </a:p>
        </p:txBody>
      </p:sp>
      <p:sp>
        <p:nvSpPr>
          <p:cNvPr id="11" name="TextBox 10"/>
          <p:cNvSpPr txBox="1"/>
          <p:nvPr/>
        </p:nvSpPr>
        <p:spPr>
          <a:xfrm>
            <a:off x="366464" y="2564904"/>
            <a:ext cx="8382000" cy="4401205"/>
          </a:xfrm>
          <a:prstGeom prst="rect">
            <a:avLst/>
          </a:prstGeom>
          <a:noFill/>
        </p:spPr>
        <p:txBody>
          <a:bodyPr wrap="square" rtlCol="0">
            <a:spAutoFit/>
          </a:bodyPr>
          <a:lstStyle/>
          <a:p>
            <a:pPr algn="just"/>
            <a:r>
              <a:rPr lang="vi-VN" sz="2800">
                <a:latin typeface="Times New Roman" pitchFamily="18" charset="0"/>
                <a:cs typeface="Times New Roman" pitchFamily="18" charset="0"/>
              </a:rPr>
              <a:t>Sau chiến thắng Điện Biên Phủ và Hiệp định Giơ-ne-vơ, miền Bắc nước ta bước vào thời kì xây dựng chủ nghĩa xã hội và trở thành hậu phương lớn cho cách mạng miền Nam. Để góp phần trang bị máy móc cho sản xuất ở miền Bắc, từng bước thay thế công cụ sản xuất thô sơ có năng suất lao động thấp, Đảng và Chính phủ quyết định xây dựng nhà máy cơ khí hiện đại, làm nòng cốt cho ngành công nghiệp của nước ta. Đó là Nhà máy Cơ khí Hà Nội.</a:t>
            </a:r>
          </a:p>
          <a:p>
            <a:pPr algn="ctr"/>
            <a:endParaRPr lang="en-US" sz="2800" dirty="0">
              <a:latin typeface="Times New Roman" pitchFamily="18" charset="0"/>
              <a:cs typeface="Times New Roman" pitchFamily="18" charset="0"/>
            </a:endParaRPr>
          </a:p>
        </p:txBody>
      </p:sp>
      <p:pic>
        <p:nvPicPr>
          <p:cNvPr id="6" name="Picture 9" descr="BOOK03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37035" y="2181285"/>
            <a:ext cx="432048" cy="364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6646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116632"/>
            <a:ext cx="9144000" cy="1359024"/>
          </a:xfrm>
        </p:spPr>
        <p:txBody>
          <a:bodyPr>
            <a:noAutofit/>
          </a:bodyPr>
          <a:lstStyle/>
          <a:p>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2800" dirty="0" err="1">
                <a:solidFill>
                  <a:srgbClr val="00B050"/>
                </a:solidFill>
                <a:latin typeface="Times New Roman" pitchFamily="18" charset="0"/>
                <a:cs typeface="Times New Roman" pitchFamily="18" charset="0"/>
              </a:rPr>
              <a:t>Lịch</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sử</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vi-VN" sz="2400" b="1" dirty="0">
                <a:solidFill>
                  <a:srgbClr val="FF0000"/>
                </a:solidFill>
                <a:latin typeface="Times New Roman" pitchFamily="18" charset="0"/>
                <a:cs typeface="Times New Roman" pitchFamily="18" charset="0"/>
              </a:rPr>
              <a:t>NHÀ MÁY HIỆN ĐẠI ĐẦU TIÊN CỦA NƯỚC TA</a:t>
            </a:r>
            <a:endParaRPr lang="en-US" sz="2400" dirty="0">
              <a:latin typeface="Times New Roman" pitchFamily="18" charset="0"/>
              <a:cs typeface="Times New Roman" pitchFamily="18" charset="0"/>
            </a:endParaRPr>
          </a:p>
        </p:txBody>
      </p:sp>
      <p:sp>
        <p:nvSpPr>
          <p:cNvPr id="7" name="Text Box 14"/>
          <p:cNvSpPr txBox="1">
            <a:spLocks noChangeArrowheads="1"/>
          </p:cNvSpPr>
          <p:nvPr/>
        </p:nvSpPr>
        <p:spPr bwMode="auto">
          <a:xfrm>
            <a:off x="99543" y="1700808"/>
            <a:ext cx="8720929" cy="1762239"/>
          </a:xfrm>
          <a:prstGeom prst="rect">
            <a:avLst/>
          </a:prstGeom>
          <a:ln/>
        </p:spPr>
        <p:style>
          <a:lnRef idx="2">
            <a:schemeClr val="accent5"/>
          </a:lnRef>
          <a:fillRef idx="1">
            <a:schemeClr val="lt1"/>
          </a:fillRef>
          <a:effectRef idx="0">
            <a:schemeClr val="accent5"/>
          </a:effectRef>
          <a:fontRef idx="minor">
            <a:schemeClr val="dk1"/>
          </a:fontRef>
        </p:style>
        <p:txBody>
          <a:bodyPr wrap="square" lIns="282156" tIns="141078" rIns="282156" bIns="141078">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en-US" sz="3200" b="1">
                <a:latin typeface="Times New Roman" pitchFamily="18" charset="0"/>
              </a:rPr>
              <a:t>1. Sau chiến thắng Điện Biên Phủ và Hiệp định Giơ-ne-vơ miền Bắc nước ta bước vào thời kì như thế nào ?</a:t>
            </a:r>
          </a:p>
        </p:txBody>
      </p:sp>
      <p:sp>
        <p:nvSpPr>
          <p:cNvPr id="8" name="Text Box 15"/>
          <p:cNvSpPr txBox="1">
            <a:spLocks noChangeArrowheads="1"/>
          </p:cNvSpPr>
          <p:nvPr/>
        </p:nvSpPr>
        <p:spPr bwMode="auto">
          <a:xfrm>
            <a:off x="99544" y="3861048"/>
            <a:ext cx="8703670" cy="1269796"/>
          </a:xfrm>
          <a:prstGeom prst="rect">
            <a:avLst/>
          </a:prstGeom>
          <a:ln/>
        </p:spPr>
        <p:style>
          <a:lnRef idx="2">
            <a:schemeClr val="accent5"/>
          </a:lnRef>
          <a:fillRef idx="1">
            <a:schemeClr val="lt1"/>
          </a:fillRef>
          <a:effectRef idx="0">
            <a:schemeClr val="accent5"/>
          </a:effectRef>
          <a:fontRef idx="minor">
            <a:schemeClr val="dk1"/>
          </a:fontRef>
        </p:style>
        <p:txBody>
          <a:bodyPr wrap="square" lIns="282156" tIns="141078" rIns="282156" bIns="141078">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en-US" sz="3200" b="1">
                <a:latin typeface="Times New Roman" pitchFamily="18" charset="0"/>
              </a:rPr>
              <a:t>2. Tại sao Đảng và Chính phủ quyết định xây dựng một nhà máy cơ khí hiện đại?</a:t>
            </a:r>
          </a:p>
        </p:txBody>
      </p:sp>
      <p:sp>
        <p:nvSpPr>
          <p:cNvPr id="9" name="Text Box 16"/>
          <p:cNvSpPr txBox="1">
            <a:spLocks noChangeArrowheads="1"/>
          </p:cNvSpPr>
          <p:nvPr/>
        </p:nvSpPr>
        <p:spPr bwMode="auto">
          <a:xfrm>
            <a:off x="99543" y="5445224"/>
            <a:ext cx="8745615" cy="1269796"/>
          </a:xfrm>
          <a:prstGeom prst="rect">
            <a:avLst/>
          </a:prstGeom>
          <a:ln/>
        </p:spPr>
        <p:style>
          <a:lnRef idx="2">
            <a:schemeClr val="accent5"/>
          </a:lnRef>
          <a:fillRef idx="1">
            <a:schemeClr val="lt1"/>
          </a:fillRef>
          <a:effectRef idx="0">
            <a:schemeClr val="accent5"/>
          </a:effectRef>
          <a:fontRef idx="minor">
            <a:schemeClr val="dk1"/>
          </a:fontRef>
        </p:style>
        <p:txBody>
          <a:bodyPr wrap="square" lIns="282156" tIns="141078" rIns="282156" bIns="141078">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en-US" sz="3200" b="1" dirty="0">
                <a:latin typeface="Times New Roman" pitchFamily="18" charset="0"/>
              </a:rPr>
              <a:t>3. </a:t>
            </a:r>
            <a:r>
              <a:rPr lang="en-US" sz="3200" b="1" dirty="0" err="1">
                <a:latin typeface="Times New Roman" pitchFamily="18" charset="0"/>
              </a:rPr>
              <a:t>Nhà</a:t>
            </a:r>
            <a:r>
              <a:rPr lang="en-US" sz="3200" b="1" dirty="0">
                <a:latin typeface="Times New Roman" pitchFamily="18" charset="0"/>
              </a:rPr>
              <a:t> </a:t>
            </a:r>
            <a:r>
              <a:rPr lang="en-US" sz="3200" b="1" dirty="0" err="1">
                <a:latin typeface="Times New Roman" pitchFamily="18" charset="0"/>
              </a:rPr>
              <a:t>máy</a:t>
            </a:r>
            <a:r>
              <a:rPr lang="en-US" sz="3200" b="1" dirty="0">
                <a:latin typeface="Times New Roman" pitchFamily="18" charset="0"/>
              </a:rPr>
              <a:t> </a:t>
            </a:r>
            <a:r>
              <a:rPr lang="en-US" sz="3200" b="1" dirty="0" err="1">
                <a:latin typeface="Times New Roman" pitchFamily="18" charset="0"/>
              </a:rPr>
              <a:t>hiện</a:t>
            </a:r>
            <a:r>
              <a:rPr lang="en-US" sz="3200" b="1" dirty="0">
                <a:latin typeface="Times New Roman" pitchFamily="18" charset="0"/>
              </a:rPr>
              <a:t> </a:t>
            </a:r>
            <a:r>
              <a:rPr lang="en-US" sz="3200" b="1" dirty="0" err="1">
                <a:latin typeface="Times New Roman" pitchFamily="18" charset="0"/>
              </a:rPr>
              <a:t>đại</a:t>
            </a:r>
            <a:r>
              <a:rPr lang="en-US" sz="3200" b="1" dirty="0">
                <a:latin typeface="Times New Roman" pitchFamily="18" charset="0"/>
              </a:rPr>
              <a:t> </a:t>
            </a:r>
            <a:r>
              <a:rPr lang="en-US" sz="3200" b="1" dirty="0" err="1">
                <a:latin typeface="Times New Roman" pitchFamily="18" charset="0"/>
              </a:rPr>
              <a:t>đầu</a:t>
            </a:r>
            <a:r>
              <a:rPr lang="en-US" sz="3200" b="1" dirty="0">
                <a:latin typeface="Times New Roman" pitchFamily="18" charset="0"/>
              </a:rPr>
              <a:t> </a:t>
            </a:r>
            <a:r>
              <a:rPr lang="en-US" sz="3200" b="1" dirty="0" err="1">
                <a:latin typeface="Times New Roman" pitchFamily="18" charset="0"/>
              </a:rPr>
              <a:t>tiên</a:t>
            </a:r>
            <a:r>
              <a:rPr lang="en-US" sz="3200" b="1" dirty="0">
                <a:latin typeface="Times New Roman" pitchFamily="18" charset="0"/>
              </a:rPr>
              <a:t> </a:t>
            </a:r>
            <a:r>
              <a:rPr lang="en-US" sz="3200" b="1" dirty="0" err="1">
                <a:latin typeface="Times New Roman" pitchFamily="18" charset="0"/>
              </a:rPr>
              <a:t>của</a:t>
            </a:r>
            <a:r>
              <a:rPr lang="en-US" sz="3200" b="1" dirty="0">
                <a:latin typeface="Times New Roman" pitchFamily="18" charset="0"/>
              </a:rPr>
              <a:t> </a:t>
            </a:r>
            <a:r>
              <a:rPr lang="en-US" sz="3200" b="1" dirty="0" err="1">
                <a:latin typeface="Times New Roman" pitchFamily="18" charset="0"/>
              </a:rPr>
              <a:t>nước</a:t>
            </a:r>
            <a:r>
              <a:rPr lang="en-US" sz="3200" b="1" dirty="0">
                <a:latin typeface="Times New Roman" pitchFamily="18" charset="0"/>
              </a:rPr>
              <a:t> ta </a:t>
            </a:r>
            <a:r>
              <a:rPr lang="en-US" sz="3200" b="1" dirty="0" err="1">
                <a:latin typeface="Times New Roman" pitchFamily="18" charset="0"/>
              </a:rPr>
              <a:t>là</a:t>
            </a:r>
            <a:r>
              <a:rPr lang="en-US" sz="3200" b="1" dirty="0">
                <a:latin typeface="Times New Roman" pitchFamily="18" charset="0"/>
              </a:rPr>
              <a:t> </a:t>
            </a:r>
            <a:r>
              <a:rPr lang="en-US" sz="3200" b="1" dirty="0" err="1">
                <a:latin typeface="Times New Roman" pitchFamily="18" charset="0"/>
              </a:rPr>
              <a:t>nhà</a:t>
            </a:r>
            <a:r>
              <a:rPr lang="en-US" sz="3200" b="1" dirty="0">
                <a:latin typeface="Times New Roman" pitchFamily="18" charset="0"/>
              </a:rPr>
              <a:t> </a:t>
            </a:r>
            <a:r>
              <a:rPr lang="en-US" sz="3200" b="1" dirty="0" err="1">
                <a:latin typeface="Times New Roman" pitchFamily="18" charset="0"/>
              </a:rPr>
              <a:t>máy</a:t>
            </a:r>
            <a:r>
              <a:rPr lang="en-US" sz="3200" b="1" dirty="0">
                <a:latin typeface="Times New Roman" pitchFamily="18" charset="0"/>
              </a:rPr>
              <a:t> </a:t>
            </a:r>
            <a:r>
              <a:rPr lang="en-US" sz="3200" b="1" dirty="0" err="1">
                <a:latin typeface="Times New Roman" pitchFamily="18" charset="0"/>
              </a:rPr>
              <a:t>nào</a:t>
            </a:r>
            <a:r>
              <a:rPr lang="en-US" sz="3200" b="1" dirty="0">
                <a:latin typeface="Times New Roman" pitchFamily="18" charset="0"/>
              </a:rPr>
              <a:t>?</a:t>
            </a:r>
          </a:p>
        </p:txBody>
      </p:sp>
    </p:spTree>
    <p:extLst>
      <p:ext uri="{BB962C8B-B14F-4D97-AF65-F5344CB8AC3E}">
        <p14:creationId xmlns:p14="http://schemas.microsoft.com/office/powerpoint/2010/main" xmlns="" val="426332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116632"/>
            <a:ext cx="9144000" cy="1359024"/>
          </a:xfrm>
        </p:spPr>
        <p:txBody>
          <a:bodyPr>
            <a:noAutofit/>
          </a:bodyPr>
          <a:lstStyle/>
          <a:p>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2800" dirty="0" err="1">
                <a:solidFill>
                  <a:srgbClr val="00B050"/>
                </a:solidFill>
                <a:latin typeface="Times New Roman" pitchFamily="18" charset="0"/>
                <a:cs typeface="Times New Roman" pitchFamily="18" charset="0"/>
              </a:rPr>
              <a:t>Lịch</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sử</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vi-VN" sz="2400" b="1" dirty="0">
                <a:solidFill>
                  <a:srgbClr val="FF0000"/>
                </a:solidFill>
                <a:latin typeface="Times New Roman" pitchFamily="18" charset="0"/>
                <a:cs typeface="Times New Roman" pitchFamily="18" charset="0"/>
              </a:rPr>
              <a:t>NHÀ MÁY HIỆN ĐẠI ĐẦU TIÊN CỦA NƯỚC TA</a:t>
            </a:r>
            <a:endParaRPr lang="en-US" sz="2400" dirty="0">
              <a:latin typeface="Times New Roman" pitchFamily="18" charset="0"/>
              <a:cs typeface="Times New Roman" pitchFamily="18" charset="0"/>
            </a:endParaRPr>
          </a:p>
        </p:txBody>
      </p:sp>
      <p:sp>
        <p:nvSpPr>
          <p:cNvPr id="6" name="Text Box 19"/>
          <p:cNvSpPr txBox="1">
            <a:spLocks noChangeArrowheads="1"/>
          </p:cNvSpPr>
          <p:nvPr/>
        </p:nvSpPr>
        <p:spPr bwMode="auto">
          <a:xfrm>
            <a:off x="123588" y="3982631"/>
            <a:ext cx="8720928" cy="2254681"/>
          </a:xfrm>
          <a:prstGeom prst="rect">
            <a:avLst/>
          </a:prstGeom>
          <a:solidFill>
            <a:srgbClr val="FFFF66"/>
          </a:solidFill>
          <a:ln>
            <a:noFill/>
          </a:ln>
        </p:spPr>
        <p:txBody>
          <a:bodyPr wrap="square" lIns="282156" tIns="141078" rIns="282156" bIns="141078">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algn="just" eaLnBrk="1" hangingPunct="1">
              <a:spcBef>
                <a:spcPct val="50000"/>
              </a:spcBef>
              <a:buFont typeface="Wingdings" pitchFamily="2" charset="2"/>
              <a:buNone/>
            </a:pPr>
            <a:r>
              <a:rPr lang="en-US" sz="3200" b="1">
                <a:latin typeface="Times New Roman" pitchFamily="18" charset="0"/>
              </a:rPr>
              <a:t>Sau chiến thắng Điện Biên Phủ và Hiệp định Giơ-ne-vơ, miền Bắc nước ta bước vào thời kì xây dựng chủ nghĩa xã hội và trở thành hậu phương lớn cho cách mạng miền Nam.</a:t>
            </a:r>
          </a:p>
        </p:txBody>
      </p:sp>
      <p:sp>
        <p:nvSpPr>
          <p:cNvPr id="8" name="Text Box 14"/>
          <p:cNvSpPr txBox="1">
            <a:spLocks noChangeArrowheads="1"/>
          </p:cNvSpPr>
          <p:nvPr/>
        </p:nvSpPr>
        <p:spPr bwMode="auto">
          <a:xfrm>
            <a:off x="123587" y="1738769"/>
            <a:ext cx="8720929" cy="1762239"/>
          </a:xfrm>
          <a:prstGeom prst="rect">
            <a:avLst/>
          </a:prstGeom>
          <a:ln/>
        </p:spPr>
        <p:style>
          <a:lnRef idx="2">
            <a:schemeClr val="accent5"/>
          </a:lnRef>
          <a:fillRef idx="1">
            <a:schemeClr val="lt1"/>
          </a:fillRef>
          <a:effectRef idx="0">
            <a:schemeClr val="accent5"/>
          </a:effectRef>
          <a:fontRef idx="minor">
            <a:schemeClr val="dk1"/>
          </a:fontRef>
        </p:style>
        <p:txBody>
          <a:bodyPr wrap="square" lIns="282156" tIns="141078" rIns="282156" bIns="141078">
            <a:spAutoFit/>
          </a:bodyPr>
          <a:lstStyle>
            <a:lvl1pPr eaLnBrk="0" hangingPunct="0">
              <a:defRPr>
                <a:solidFill>
                  <a:schemeClr val="tx1"/>
                </a:solidFill>
                <a:latin typeface="VNI-Times" pitchFamily="2" charset="0"/>
                <a:cs typeface="Arial" charset="0"/>
              </a:defRPr>
            </a:lvl1pPr>
            <a:lvl2pPr marL="742950" indent="-285750" eaLnBrk="0" hangingPunct="0">
              <a:defRPr>
                <a:solidFill>
                  <a:schemeClr val="tx1"/>
                </a:solidFill>
                <a:latin typeface="VNI-Times" pitchFamily="2" charset="0"/>
                <a:cs typeface="Arial" charset="0"/>
              </a:defRPr>
            </a:lvl2pPr>
            <a:lvl3pPr marL="1143000" indent="-228600" eaLnBrk="0" hangingPunct="0">
              <a:defRPr>
                <a:solidFill>
                  <a:schemeClr val="tx1"/>
                </a:solidFill>
                <a:latin typeface="VNI-Times" pitchFamily="2" charset="0"/>
                <a:cs typeface="Arial" charset="0"/>
              </a:defRPr>
            </a:lvl3pPr>
            <a:lvl4pPr marL="1600200" indent="-228600" eaLnBrk="0" hangingPunct="0">
              <a:defRPr>
                <a:solidFill>
                  <a:schemeClr val="tx1"/>
                </a:solidFill>
                <a:latin typeface="VNI-Times" pitchFamily="2" charset="0"/>
                <a:cs typeface="Arial" charset="0"/>
              </a:defRPr>
            </a:lvl4pPr>
            <a:lvl5pPr marL="2057400" indent="-228600" eaLnBrk="0" hangingPunct="0">
              <a:defRPr>
                <a:solidFill>
                  <a:schemeClr val="tx1"/>
                </a:solidFill>
                <a:latin typeface="VNI-Times" pitchFamily="2" charset="0"/>
                <a:cs typeface="Arial" charset="0"/>
              </a:defRPr>
            </a:lvl5pPr>
            <a:lvl6pPr marL="2514600" indent="-228600" eaLnBrk="0" fontAlgn="base" hangingPunct="0">
              <a:spcBef>
                <a:spcPct val="0"/>
              </a:spcBef>
              <a:spcAft>
                <a:spcPct val="0"/>
              </a:spcAft>
              <a:defRPr>
                <a:solidFill>
                  <a:schemeClr val="tx1"/>
                </a:solidFill>
                <a:latin typeface="VNI-Times" pitchFamily="2" charset="0"/>
                <a:cs typeface="Arial" charset="0"/>
              </a:defRPr>
            </a:lvl6pPr>
            <a:lvl7pPr marL="2971800" indent="-228600" eaLnBrk="0" fontAlgn="base" hangingPunct="0">
              <a:spcBef>
                <a:spcPct val="0"/>
              </a:spcBef>
              <a:spcAft>
                <a:spcPct val="0"/>
              </a:spcAft>
              <a:defRPr>
                <a:solidFill>
                  <a:schemeClr val="tx1"/>
                </a:solidFill>
                <a:latin typeface="VNI-Times" pitchFamily="2" charset="0"/>
                <a:cs typeface="Arial" charset="0"/>
              </a:defRPr>
            </a:lvl7pPr>
            <a:lvl8pPr marL="3429000" indent="-228600" eaLnBrk="0" fontAlgn="base" hangingPunct="0">
              <a:spcBef>
                <a:spcPct val="0"/>
              </a:spcBef>
              <a:spcAft>
                <a:spcPct val="0"/>
              </a:spcAft>
              <a:defRPr>
                <a:solidFill>
                  <a:schemeClr val="tx1"/>
                </a:solidFill>
                <a:latin typeface="VNI-Times" pitchFamily="2" charset="0"/>
                <a:cs typeface="Arial" charset="0"/>
              </a:defRPr>
            </a:lvl8pPr>
            <a:lvl9pPr marL="3886200" indent="-228600" eaLnBrk="0" fontAlgn="base" hangingPunct="0">
              <a:spcBef>
                <a:spcPct val="0"/>
              </a:spcBef>
              <a:spcAft>
                <a:spcPct val="0"/>
              </a:spcAft>
              <a:defRPr>
                <a:solidFill>
                  <a:schemeClr val="tx1"/>
                </a:solidFill>
                <a:latin typeface="VNI-Times" pitchFamily="2" charset="0"/>
                <a:cs typeface="Arial" charset="0"/>
              </a:defRPr>
            </a:lvl9pPr>
          </a:lstStyle>
          <a:p>
            <a:pPr eaLnBrk="1" hangingPunct="1">
              <a:spcBef>
                <a:spcPct val="50000"/>
              </a:spcBef>
            </a:pPr>
            <a:r>
              <a:rPr lang="en-US" sz="3200" b="1" dirty="0">
                <a:latin typeface="Times New Roman" pitchFamily="18" charset="0"/>
              </a:rPr>
              <a:t>1. Sau </a:t>
            </a:r>
            <a:r>
              <a:rPr lang="en-US" sz="3200" b="1" dirty="0" err="1">
                <a:latin typeface="Times New Roman" pitchFamily="18" charset="0"/>
              </a:rPr>
              <a:t>chiến</a:t>
            </a:r>
            <a:r>
              <a:rPr lang="en-US" sz="3200" b="1" dirty="0">
                <a:latin typeface="Times New Roman" pitchFamily="18" charset="0"/>
              </a:rPr>
              <a:t> </a:t>
            </a:r>
            <a:r>
              <a:rPr lang="en-US" sz="3200" b="1" dirty="0" err="1">
                <a:latin typeface="Times New Roman" pitchFamily="18" charset="0"/>
              </a:rPr>
              <a:t>thắng</a:t>
            </a:r>
            <a:r>
              <a:rPr lang="en-US" sz="3200" b="1" dirty="0">
                <a:latin typeface="Times New Roman" pitchFamily="18" charset="0"/>
              </a:rPr>
              <a:t> </a:t>
            </a:r>
            <a:r>
              <a:rPr lang="en-US" sz="3200" b="1" dirty="0" err="1">
                <a:latin typeface="Times New Roman" pitchFamily="18" charset="0"/>
              </a:rPr>
              <a:t>Điện</a:t>
            </a:r>
            <a:r>
              <a:rPr lang="en-US" sz="3200" b="1" dirty="0">
                <a:latin typeface="Times New Roman" pitchFamily="18" charset="0"/>
              </a:rPr>
              <a:t> </a:t>
            </a:r>
            <a:r>
              <a:rPr lang="en-US" sz="3200" b="1" dirty="0" err="1">
                <a:latin typeface="Times New Roman" pitchFamily="18" charset="0"/>
              </a:rPr>
              <a:t>Biên</a:t>
            </a:r>
            <a:r>
              <a:rPr lang="en-US" sz="3200" b="1" dirty="0">
                <a:latin typeface="Times New Roman" pitchFamily="18" charset="0"/>
              </a:rPr>
              <a:t> </a:t>
            </a:r>
            <a:r>
              <a:rPr lang="en-US" sz="3200" b="1" dirty="0" err="1">
                <a:latin typeface="Times New Roman" pitchFamily="18" charset="0"/>
              </a:rPr>
              <a:t>Phủ</a:t>
            </a:r>
            <a:r>
              <a:rPr lang="en-US" sz="3200" b="1" dirty="0">
                <a:latin typeface="Times New Roman" pitchFamily="18" charset="0"/>
              </a:rPr>
              <a:t> </a:t>
            </a:r>
            <a:r>
              <a:rPr lang="en-US" sz="3200" b="1" dirty="0" err="1">
                <a:latin typeface="Times New Roman" pitchFamily="18" charset="0"/>
              </a:rPr>
              <a:t>và</a:t>
            </a:r>
            <a:r>
              <a:rPr lang="en-US" sz="3200" b="1" dirty="0">
                <a:latin typeface="Times New Roman" pitchFamily="18" charset="0"/>
              </a:rPr>
              <a:t> </a:t>
            </a:r>
            <a:r>
              <a:rPr lang="en-US" sz="3200" b="1" dirty="0" err="1">
                <a:latin typeface="Times New Roman" pitchFamily="18" charset="0"/>
              </a:rPr>
              <a:t>Hiệp</a:t>
            </a:r>
            <a:r>
              <a:rPr lang="en-US" sz="3200" b="1" dirty="0">
                <a:latin typeface="Times New Roman" pitchFamily="18" charset="0"/>
              </a:rPr>
              <a:t> </a:t>
            </a:r>
            <a:r>
              <a:rPr lang="en-US" sz="3200" b="1" dirty="0" err="1">
                <a:latin typeface="Times New Roman" pitchFamily="18" charset="0"/>
              </a:rPr>
              <a:t>định</a:t>
            </a:r>
            <a:r>
              <a:rPr lang="en-US" sz="3200" b="1" dirty="0">
                <a:latin typeface="Times New Roman" pitchFamily="18" charset="0"/>
              </a:rPr>
              <a:t> </a:t>
            </a:r>
            <a:r>
              <a:rPr lang="en-US" sz="3200" b="1" dirty="0" err="1">
                <a:latin typeface="Times New Roman" pitchFamily="18" charset="0"/>
              </a:rPr>
              <a:t>Giơ</a:t>
            </a:r>
            <a:r>
              <a:rPr lang="en-US" sz="3200" b="1" dirty="0">
                <a:latin typeface="Times New Roman" pitchFamily="18" charset="0"/>
              </a:rPr>
              <a:t>-ne-</a:t>
            </a:r>
            <a:r>
              <a:rPr lang="en-US" sz="3200" b="1" dirty="0" err="1">
                <a:latin typeface="Times New Roman" pitchFamily="18" charset="0"/>
              </a:rPr>
              <a:t>vơ</a:t>
            </a:r>
            <a:r>
              <a:rPr lang="en-US" sz="3200" b="1" dirty="0">
                <a:latin typeface="Times New Roman" pitchFamily="18" charset="0"/>
              </a:rPr>
              <a:t>, </a:t>
            </a:r>
            <a:r>
              <a:rPr lang="en-US" sz="3200" b="1" dirty="0" err="1">
                <a:latin typeface="Times New Roman" pitchFamily="18" charset="0"/>
              </a:rPr>
              <a:t>miền</a:t>
            </a:r>
            <a:r>
              <a:rPr lang="en-US" sz="3200" b="1" dirty="0">
                <a:latin typeface="Times New Roman" pitchFamily="18" charset="0"/>
              </a:rPr>
              <a:t> </a:t>
            </a:r>
            <a:r>
              <a:rPr lang="en-US" sz="3200" b="1" dirty="0" err="1">
                <a:latin typeface="Times New Roman" pitchFamily="18" charset="0"/>
              </a:rPr>
              <a:t>Bắc</a:t>
            </a:r>
            <a:r>
              <a:rPr lang="en-US" sz="3200" b="1" dirty="0">
                <a:latin typeface="Times New Roman" pitchFamily="18" charset="0"/>
              </a:rPr>
              <a:t> </a:t>
            </a:r>
            <a:r>
              <a:rPr lang="en-US" sz="3200" b="1" dirty="0" err="1">
                <a:latin typeface="Times New Roman" pitchFamily="18" charset="0"/>
              </a:rPr>
              <a:t>nước</a:t>
            </a:r>
            <a:r>
              <a:rPr lang="en-US" sz="3200" b="1" dirty="0">
                <a:latin typeface="Times New Roman" pitchFamily="18" charset="0"/>
              </a:rPr>
              <a:t> ta </a:t>
            </a:r>
            <a:r>
              <a:rPr lang="en-US" sz="3200" b="1" dirty="0" err="1">
                <a:latin typeface="Times New Roman" pitchFamily="18" charset="0"/>
              </a:rPr>
              <a:t>bước</a:t>
            </a:r>
            <a:r>
              <a:rPr lang="en-US" sz="3200" b="1" dirty="0">
                <a:latin typeface="Times New Roman" pitchFamily="18" charset="0"/>
              </a:rPr>
              <a:t> </a:t>
            </a:r>
            <a:r>
              <a:rPr lang="en-US" sz="3200" b="1" dirty="0" err="1">
                <a:latin typeface="Times New Roman" pitchFamily="18" charset="0"/>
              </a:rPr>
              <a:t>vào</a:t>
            </a:r>
            <a:r>
              <a:rPr lang="en-US" sz="3200" b="1" dirty="0">
                <a:latin typeface="Times New Roman" pitchFamily="18" charset="0"/>
              </a:rPr>
              <a:t> </a:t>
            </a:r>
            <a:r>
              <a:rPr lang="en-US" sz="3200" b="1" dirty="0" err="1">
                <a:latin typeface="Times New Roman" pitchFamily="18" charset="0"/>
              </a:rPr>
              <a:t>thời</a:t>
            </a:r>
            <a:r>
              <a:rPr lang="en-US" sz="3200" b="1" dirty="0">
                <a:latin typeface="Times New Roman" pitchFamily="18" charset="0"/>
              </a:rPr>
              <a:t> </a:t>
            </a:r>
            <a:r>
              <a:rPr lang="en-US" sz="3200" b="1" dirty="0" err="1">
                <a:latin typeface="Times New Roman" pitchFamily="18" charset="0"/>
              </a:rPr>
              <a:t>kì</a:t>
            </a:r>
            <a:r>
              <a:rPr lang="en-US" sz="3200" b="1" dirty="0">
                <a:latin typeface="Times New Roman" pitchFamily="18" charset="0"/>
              </a:rPr>
              <a:t> </a:t>
            </a:r>
            <a:r>
              <a:rPr lang="en-US" sz="3200" b="1" dirty="0" err="1">
                <a:latin typeface="Times New Roman" pitchFamily="18" charset="0"/>
              </a:rPr>
              <a:t>như</a:t>
            </a:r>
            <a:r>
              <a:rPr lang="en-US" sz="3200" b="1" dirty="0">
                <a:latin typeface="Times New Roman" pitchFamily="18" charset="0"/>
              </a:rPr>
              <a:t> </a:t>
            </a:r>
            <a:r>
              <a:rPr lang="en-US" sz="3200" b="1" dirty="0" err="1">
                <a:latin typeface="Times New Roman" pitchFamily="18" charset="0"/>
              </a:rPr>
              <a:t>thế</a:t>
            </a:r>
            <a:r>
              <a:rPr lang="en-US" sz="3200" b="1" dirty="0">
                <a:latin typeface="Times New Roman" pitchFamily="18" charset="0"/>
              </a:rPr>
              <a:t> </a:t>
            </a:r>
            <a:r>
              <a:rPr lang="en-US" sz="3200" b="1" dirty="0" err="1">
                <a:latin typeface="Times New Roman" pitchFamily="18" charset="0"/>
              </a:rPr>
              <a:t>nào</a:t>
            </a:r>
            <a:r>
              <a:rPr lang="en-US" sz="3200" b="1" dirty="0">
                <a:latin typeface="Times New Roman" pitchFamily="18" charset="0"/>
              </a:rPr>
              <a:t>?</a:t>
            </a:r>
          </a:p>
        </p:txBody>
      </p:sp>
    </p:spTree>
    <p:extLst>
      <p:ext uri="{BB962C8B-B14F-4D97-AF65-F5344CB8AC3E}">
        <p14:creationId xmlns:p14="http://schemas.microsoft.com/office/powerpoint/2010/main" xmlns="" val="52492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709</TotalTime>
  <Words>1466</Words>
  <Application>Microsoft Office PowerPoint</Application>
  <PresentationFormat>On-screen Show (4:3)</PresentationFormat>
  <Paragraphs>151</Paragraphs>
  <Slides>37</Slides>
  <Notes>4</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Slide 1</vt:lpstr>
      <vt:lpstr>Kiểm tra bài cũ</vt:lpstr>
      <vt:lpstr>Kiểm tra bài cũ</vt:lpstr>
      <vt:lpstr>Slide 4</vt:lpstr>
      <vt:lpstr>LỊCH SỬ</vt:lpstr>
      <vt:lpstr>Slide 6</vt:lpstr>
      <vt:lpstr> Lịch sử NHÀ MÁY HIỆN ĐẠI ĐẦU TIÊN CỦA NƯỚC TA</vt:lpstr>
      <vt:lpstr> Lịch sử NHÀ MÁY HIỆN ĐẠI ĐẦU TIÊN CỦA NƯỚC TA</vt:lpstr>
      <vt:lpstr> Lịch sử NHÀ MÁY HIỆN ĐẠI ĐẦU TIÊN CỦA NƯỚC TA</vt:lpstr>
      <vt:lpstr> Lịch sử NHÀ MÁY HIỆN ĐẠI ĐẦU TIÊN CỦA NƯỚC TA</vt:lpstr>
      <vt:lpstr> Lịch sử NHÀ MÁY HIỆN ĐẠI ĐẦU TIÊN CỦA NƯỚC TA</vt:lpstr>
      <vt:lpstr>Slide 12</vt:lpstr>
      <vt:lpstr> Lịch sử NHÀ MÁY HIỆN ĐẠI ĐẦU TIÊN CỦA NƯỚC TA</vt:lpstr>
      <vt:lpstr> Lịch sử NHÀ MÁY HIỆN ĐẠI ĐẦU TIÊN CỦA NƯỚC TA</vt:lpstr>
      <vt:lpstr> Lịch sử NHÀ MÁY HIỆN ĐẠI ĐẦU TIÊN CỦA NƯỚC TA</vt:lpstr>
      <vt:lpstr> Lịch sử NHÀ MÁY HIỆN ĐẠI ĐẦU TIÊN CỦA NƯỚC TA</vt:lpstr>
      <vt:lpstr>Slide 17</vt:lpstr>
      <vt:lpstr> Lịch sử NHÀ MÁY HIỆN ĐẠI ĐẦU TIÊN CỦA NƯỚC TA</vt:lpstr>
      <vt:lpstr> Lịch sử NHÀ MÁY HIỆN ĐẠI ĐẦU TIÊN CỦA NƯỚC TA</vt:lpstr>
      <vt:lpstr>Slide 20</vt:lpstr>
      <vt:lpstr>Slide 21</vt:lpstr>
      <vt:lpstr>Slide 22</vt:lpstr>
      <vt:lpstr>Slide 23</vt:lpstr>
      <vt:lpstr> Lịch sử NHÀ MÁY HIỆN ĐẠI ĐẦU TIÊN CỦA NƯỚC TA</vt:lpstr>
      <vt:lpstr> Lịch sử NHÀ MÁY HIỆN ĐẠI ĐẦU TIÊN CỦA NƯỚC TA</vt:lpstr>
      <vt:lpstr> Lịch sử NHÀ MÁY HIỆN ĐẠI ĐẦU TIÊN CỦA NƯỚC TA</vt:lpstr>
      <vt:lpstr>Slide 27</vt:lpstr>
      <vt:lpstr> Lịch sử NHÀ MÁY HIỆN ĐẠI ĐẦU TIÊN CỦA NƯỚC TA</vt:lpstr>
      <vt:lpstr>Slide 29</vt:lpstr>
      <vt:lpstr> Lịch sử NHÀ MÁY HIỆN ĐẠI ĐẦU TIÊN CỦA NƯỚC TA</vt:lpstr>
      <vt:lpstr>TRÒ CHƠI Rung chuông vàng</vt:lpstr>
      <vt:lpstr>Slide 32</vt:lpstr>
      <vt:lpstr>Slide 33</vt:lpstr>
      <vt:lpstr>Slide 34</vt:lpstr>
      <vt:lpstr>Slide 35</vt:lpstr>
      <vt:lpstr>Slide 36</vt:lpstr>
      <vt:lpstr>Slide 37</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PCVIP</cp:lastModifiedBy>
  <cp:revision>108</cp:revision>
  <dcterms:created xsi:type="dcterms:W3CDTF">2021-03-04T02:41:14Z</dcterms:created>
  <dcterms:modified xsi:type="dcterms:W3CDTF">2022-02-13T10:24:57Z</dcterms:modified>
</cp:coreProperties>
</file>