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6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85" r:id="rId3"/>
    <p:sldMasterId id="2147483699" r:id="rId4"/>
    <p:sldMasterId id="2147483701" r:id="rId5"/>
    <p:sldMasterId id="2147483725" r:id="rId6"/>
    <p:sldMasterId id="2147483737" r:id="rId7"/>
  </p:sldMasterIdLst>
  <p:notesMasterIdLst>
    <p:notesMasterId r:id="rId39"/>
  </p:notesMasterIdLst>
  <p:sldIdLst>
    <p:sldId id="258" r:id="rId8"/>
    <p:sldId id="267" r:id="rId9"/>
    <p:sldId id="319" r:id="rId10"/>
    <p:sldId id="288" r:id="rId11"/>
    <p:sldId id="322" r:id="rId12"/>
    <p:sldId id="301" r:id="rId13"/>
    <p:sldId id="302" r:id="rId14"/>
    <p:sldId id="289" r:id="rId15"/>
    <p:sldId id="290" r:id="rId16"/>
    <p:sldId id="330" r:id="rId17"/>
    <p:sldId id="291" r:id="rId18"/>
    <p:sldId id="324" r:id="rId19"/>
    <p:sldId id="303" r:id="rId20"/>
    <p:sldId id="328" r:id="rId21"/>
    <p:sldId id="312" r:id="rId22"/>
    <p:sldId id="304" r:id="rId23"/>
    <p:sldId id="271" r:id="rId24"/>
    <p:sldId id="292" r:id="rId25"/>
    <p:sldId id="272" r:id="rId26"/>
    <p:sldId id="273" r:id="rId27"/>
    <p:sldId id="305" r:id="rId28"/>
    <p:sldId id="308" r:id="rId29"/>
    <p:sldId id="307" r:id="rId30"/>
    <p:sldId id="293" r:id="rId31"/>
    <p:sldId id="294" r:id="rId32"/>
    <p:sldId id="311" r:id="rId33"/>
    <p:sldId id="278" r:id="rId34"/>
    <p:sldId id="295" r:id="rId35"/>
    <p:sldId id="296" r:id="rId36"/>
    <p:sldId id="297" r:id="rId37"/>
    <p:sldId id="285" r:id="rId38"/>
  </p:sldIdLst>
  <p:sldSz cx="12192000" cy="6858000"/>
  <p:notesSz cx="6858000" cy="9144000"/>
  <p:embeddedFontLst>
    <p:embeddedFont>
      <p:font typeface="等线" panose="02010600030101010101" pitchFamily="2" charset="-122"/>
      <p:regular r:id="rId40"/>
      <p:bold r:id="rId41"/>
    </p:embeddedFont>
    <p:embeddedFont>
      <p:font typeface="Calibri" panose="020F0502020204030204" pitchFamily="34" charset="0"/>
      <p:regular r:id="rId42"/>
      <p:bold r:id="rId43"/>
      <p:italic r:id="rId44"/>
      <p:boldItalic r:id="rId45"/>
    </p:embeddedFont>
    <p:embeddedFont>
      <p:font typeface="Calibri Light" panose="020F0302020204030204" pitchFamily="34" charset="0"/>
      <p:regular r:id="rId46"/>
      <p:italic r:id="rId47"/>
    </p:embeddedFont>
    <p:embeddedFont>
      <p:font typeface="HP001 4 hàng" panose="020B0604020202020204" charset="0"/>
      <p:regular r:id="rId48"/>
      <p:bold r:id="rId49"/>
    </p:embeddedFont>
    <p:embeddedFont>
      <p:font typeface="Microsoft YaHei" panose="020B0503020204020204" pitchFamily="34" charset="-122"/>
      <p:regular r:id="rId50"/>
      <p:bold r:id="rId5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1" autoAdjust="0"/>
    <p:restoredTop sz="94660"/>
  </p:normalViewPr>
  <p:slideViewPr>
    <p:cSldViewPr snapToGrid="0">
      <p:cViewPr varScale="1">
        <p:scale>
          <a:sx n="62" d="100"/>
          <a:sy n="62" d="100"/>
        </p:scale>
        <p:origin x="792" y="2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50" Type="http://schemas.openxmlformats.org/officeDocument/2006/relationships/font" Target="fonts/font11.fntdata"/><Relationship Id="rId55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font" Target="fonts/font7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font" Target="fonts/font2.fntdata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3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font" Target="fonts/font10.fntdata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font" Target="fonts/font5.fntdata"/><Relationship Id="rId52" Type="http://schemas.openxmlformats.org/officeDocument/2006/relationships/commentAuthors" Target="commentAuthor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font" Target="fonts/font4.fntdata"/><Relationship Id="rId48" Type="http://schemas.openxmlformats.org/officeDocument/2006/relationships/font" Target="fonts/font9.fntdata"/><Relationship Id="rId56" Type="http://schemas.openxmlformats.org/officeDocument/2006/relationships/tableStyles" Target="tableStyles.xml"/><Relationship Id="rId8" Type="http://schemas.openxmlformats.org/officeDocument/2006/relationships/slide" Target="slides/slide1.xml"/><Relationship Id="rId51" Type="http://schemas.openxmlformats.org/officeDocument/2006/relationships/font" Target="fonts/font12.fntdata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pPr/>
              <a:t>10/11/2024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3837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04093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78684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17621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6521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8733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02AEFD-FEDB-4542-BE9E-D4DED9AFC90C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6835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Các con được nghe thấy tiếng trống trường vào những thời điểm nào? Các con cảm thấy thế nào khi nghe thấy tiếng trống trường vào những thời điểm đó?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0152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30894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>
                <a:sym typeface="+mn-ea"/>
              </a:rPr>
              <a:t> - tranthao121006@gmail.com</a:t>
            </a:r>
            <a:endParaRPr 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67966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39394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56B7D7-24F9-4490-B2DA-DD66701C2C20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79900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65282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58711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96820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defRPr>
            </a:lvl1pPr>
          </a:lstStyle>
          <a:p>
            <a:fld id="{DA7268BB-C1B0-4A07-841E-B140DAEE97CE}" type="datetimeFigureOut">
              <a:rPr lang="en-US" smtClean="0"/>
              <a:pPr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defRPr>
            </a:lvl1pPr>
          </a:lstStyle>
          <a:p>
            <a:fld id="{9EDB716F-5A96-4A9A-BE33-5D9C969214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pPr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pPr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pPr/>
              <a:t>2024/10/11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pPr/>
              <a:t>2024/10/11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pPr/>
              <a:t>2024/10/11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pPr/>
              <a:t>2024/10/11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pPr/>
              <a:t>2024/10/11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pPr/>
              <a:t>2024/10/11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pPr/>
              <a:t>2024/10/11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DA7268BB-C1B0-4A07-841E-B140DAEE97CE}" type="datetimeFigureOut">
              <a:rPr lang="en-US" smtClean="0"/>
              <a:pPr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9EDB716F-5A96-4A9A-BE33-5D9C969214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pPr/>
              <a:t>2024/10/11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pPr/>
              <a:t>2024/10/11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pPr/>
              <a:t>2024/10/11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10/11/2024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10/11/2024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10/11/2024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DA7268BB-C1B0-4A07-841E-B140DAEE97CE}" type="datetimeFigureOut">
              <a:rPr lang="en-US" smtClean="0"/>
              <a:pPr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9EDB716F-5A96-4A9A-BE33-5D9C969214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10/11/2024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10/11/2024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10/11/2024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4D2169-C542-4B60-AD39-108FF6E9EA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07B537-4185-4F36-8FC5-DE81E2667C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DEA62E-71D4-4CCE-981A-FA06054123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8BCC89-E450-479D-AA12-ADE4439F05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47D25-A687-4013-B932-4CD4C26FA727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28E386-C8AC-46CC-9F13-5DFDA65059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8A9EA2-2383-4A2F-AD55-552F92E568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077B5-CE30-446D-BAE2-534904A49D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35263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2024/10/11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DA7268BB-C1B0-4A07-841E-B140DAEE97CE}" type="datetimeFigureOut">
              <a:rPr lang="en-US" smtClean="0"/>
              <a:pPr/>
              <a:t>10/11/2024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9EDB716F-5A96-4A9A-BE33-5D9C969214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2024/10/11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2024/10/11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2024/10/11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2024/10/11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2024/10/11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2024/10/11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2024/10/11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2024/10/11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2024/10/11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2024/10/11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pPr/>
              <a:t>10/11/2024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1373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pPr/>
              <a:t>10/11/2024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10/11/2024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10/11/2024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10/11/2024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10/11/2024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10/11/2024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pPr/>
              <a:t>10/11/2024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10/11/2024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pPr/>
              <a:t>10/11/2024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pPr/>
              <a:t>10/11/2024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7268BB-C1B0-4A07-841E-B140DAEE97CE}" type="datetimeFigureOut">
              <a:rPr lang="en-US" smtClean="0"/>
              <a:pPr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DB716F-5A96-4A9A-BE33-5D9C969214D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332DFF-139B-4A56-89CE-268933A5BF12}" type="datetimeFigureOut">
              <a:rPr lang="zh-CN" altLang="en-US" smtClean="0"/>
              <a:pPr/>
              <a:t>2024/10/11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158A4B-13F8-4102-82ED-E8F16841985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pPr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C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50" r:id="rId2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905" indent="-128270" algn="l" defTabSz="514350" rtl="0" eaLnBrk="1" latinLnBrk="0" hangingPunct="1">
        <a:lnSpc>
          <a:spcPct val="90000"/>
        </a:lnSpc>
        <a:spcBef>
          <a:spcPct val="113000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60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32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4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1576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4147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9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91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63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pPr/>
              <a:t>2024/10/11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52" r:id="rId12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pPr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9.em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10" Type="http://schemas.openxmlformats.org/officeDocument/2006/relationships/image" Target="../media/image12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1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0.xml"/><Relationship Id="rId5" Type="http://schemas.openxmlformats.org/officeDocument/2006/relationships/slide" Target="slide9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0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tags" Target="../tags/tag3.xml"/><Relationship Id="rId7" Type="http://schemas.openxmlformats.org/officeDocument/2006/relationships/image" Target="../media/image25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24.png"/><Relationship Id="rId5" Type="http://schemas.openxmlformats.org/officeDocument/2006/relationships/slideLayout" Target="../slideLayouts/slideLayout50.xml"/><Relationship Id="rId10" Type="http://schemas.openxmlformats.org/officeDocument/2006/relationships/image" Target="../media/image28.png"/><Relationship Id="rId4" Type="http://schemas.openxmlformats.org/officeDocument/2006/relationships/tags" Target="../tags/tag4.xml"/><Relationship Id="rId9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33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3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0.xml"/><Relationship Id="rId5" Type="http://schemas.openxmlformats.org/officeDocument/2006/relationships/slide" Target="slide9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0" y="614362"/>
            <a:ext cx="9144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96850" y="1509713"/>
            <a:ext cx="7942501" cy="39814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84132" y="995364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76053" y="905902"/>
            <a:ext cx="1482494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27021" y="4215766"/>
            <a:ext cx="6151721" cy="151066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886001" y="2918103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 dirty="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3432167" y="2598372"/>
            <a:ext cx="4693090" cy="1420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72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  <a:endParaRPr lang="en-US" altLang="zh-CN" sz="7200" b="1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pic>
        <p:nvPicPr>
          <p:cNvPr id="7" name="Am-thanh-tieng-trong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889094" y="3372757"/>
            <a:ext cx="725258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7443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4098603" y="340360"/>
            <a:ext cx="55149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Cái trống trường em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1027330" y="1252855"/>
            <a:ext cx="4785360" cy="4351655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ngẫm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hả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vắng</a:t>
            </a: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Content Placeholder 1"/>
          <p:cNvSpPr/>
          <p:nvPr/>
        </p:nvSpPr>
        <p:spPr>
          <a:xfrm>
            <a:off x="6235774" y="1253490"/>
            <a:ext cx="4785360" cy="4351655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im</a:t>
            </a: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Nghiêng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Chắc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marL="0" indent="0">
              <a:buNone/>
            </a:pP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Kìa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Tùng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Tùng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Tùng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Tùng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vi-VN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bừng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98465" y="4478333"/>
            <a:ext cx="2202311" cy="2470248"/>
          </a:xfrm>
          <a:prstGeom prst="rect">
            <a:avLst/>
          </a:prstGeom>
        </p:spPr>
      </p:pic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685" y="685800"/>
            <a:ext cx="527050" cy="238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41" y="2976562"/>
            <a:ext cx="527050" cy="2628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7159" y="566838"/>
            <a:ext cx="527050" cy="2628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189" y="2948949"/>
            <a:ext cx="527050" cy="2628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1" name="Group 30"/>
          <p:cNvGrpSpPr/>
          <p:nvPr/>
        </p:nvGrpSpPr>
        <p:grpSpPr>
          <a:xfrm>
            <a:off x="1965619" y="5560363"/>
            <a:ext cx="7221523" cy="889626"/>
            <a:chOff x="783923" y="5995764"/>
            <a:chExt cx="5825836" cy="768350"/>
          </a:xfrm>
        </p:grpSpPr>
        <p:sp>
          <p:nvSpPr>
            <p:cNvPr id="32" name="TextBox 19"/>
            <p:cNvSpPr txBox="1"/>
            <p:nvPr/>
          </p:nvSpPr>
          <p:spPr>
            <a:xfrm>
              <a:off x="783923" y="6080410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F15A88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algn="ctr"/>
              <a:endPara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endParaRPr>
            </a:p>
          </p:txBody>
        </p:sp>
        <p:sp>
          <p:nvSpPr>
            <p:cNvPr id="33" name="TextBox 20"/>
            <p:cNvSpPr txBox="1"/>
            <p:nvPr/>
          </p:nvSpPr>
          <p:spPr>
            <a:xfrm>
              <a:off x="1038167" y="5995764"/>
              <a:ext cx="5167386" cy="7683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4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charset="0"/>
                  <a:cs typeface="Times New Roman" panose="02020603050405020304" pitchFamily="18" charset="0"/>
                </a:rPr>
                <a:t>Đọc</a:t>
              </a:r>
              <a:r>
                <a:rPr lang="en-US" sz="4400" dirty="0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charset="0"/>
                  <a:cs typeface="Times New Roman" panose="02020603050405020304" pitchFamily="18" charset="0"/>
                </a:rPr>
                <a:t> đoạn nối tiếp</a:t>
              </a:r>
            </a:p>
          </p:txBody>
        </p:sp>
      </p:grpSp>
      <p:sp>
        <p:nvSpPr>
          <p:cNvPr id="9" name="Oval 8"/>
          <p:cNvSpPr/>
          <p:nvPr/>
        </p:nvSpPr>
        <p:spPr>
          <a:xfrm>
            <a:off x="158423" y="1671369"/>
            <a:ext cx="546397" cy="532263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5" name="Oval 14"/>
          <p:cNvSpPr/>
          <p:nvPr/>
        </p:nvSpPr>
        <p:spPr>
          <a:xfrm>
            <a:off x="198772" y="4055491"/>
            <a:ext cx="506048" cy="532263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6" name="Oval 15"/>
          <p:cNvSpPr/>
          <p:nvPr/>
        </p:nvSpPr>
        <p:spPr>
          <a:xfrm>
            <a:off x="5477858" y="1548736"/>
            <a:ext cx="546374" cy="532263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7" name="Oval 16"/>
          <p:cNvSpPr/>
          <p:nvPr/>
        </p:nvSpPr>
        <p:spPr>
          <a:xfrm>
            <a:off x="5516334" y="3970415"/>
            <a:ext cx="526280" cy="532263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cxnSp>
        <p:nvCxnSpPr>
          <p:cNvPr id="11" name="Straight Connector 10"/>
          <p:cNvCxnSpPr/>
          <p:nvPr/>
        </p:nvCxnSpPr>
        <p:spPr>
          <a:xfrm flipH="1">
            <a:off x="7887194" y="1192757"/>
            <a:ext cx="55411" cy="47194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2362336" y="1633165"/>
            <a:ext cx="77224" cy="47040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1884827" y="2104291"/>
            <a:ext cx="77224" cy="47040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2119830" y="2632647"/>
            <a:ext cx="77224" cy="47040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2125476" y="4055491"/>
            <a:ext cx="77224" cy="47040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3166669" y="3539232"/>
            <a:ext cx="77224" cy="47040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2743201" y="4525897"/>
            <a:ext cx="77224" cy="47040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2415823" y="4996303"/>
            <a:ext cx="77224" cy="47040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8438161" y="1662001"/>
            <a:ext cx="55411" cy="47194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>
            <a:off x="7174748" y="2120854"/>
            <a:ext cx="55411" cy="47194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6937084" y="3548336"/>
            <a:ext cx="55411" cy="47194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H="1">
            <a:off x="7312839" y="3988476"/>
            <a:ext cx="55411" cy="47194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H="1">
            <a:off x="8410456" y="3991876"/>
            <a:ext cx="55411" cy="47194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>
            <a:off x="9480367" y="3949927"/>
            <a:ext cx="55411" cy="47194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H="1">
            <a:off x="7012836" y="4478333"/>
            <a:ext cx="55411" cy="47194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H="1">
            <a:off x="8330071" y="4944974"/>
            <a:ext cx="55411" cy="47194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H="1">
            <a:off x="2653807" y="1189094"/>
            <a:ext cx="77224" cy="47040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3008671" y="2990951"/>
            <a:ext cx="171081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H="1">
            <a:off x="6864536" y="2698687"/>
            <a:ext cx="55411" cy="47194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0" name="Right Arrow 9">
            <a:hlinkClick r:id="rId5" action="ppaction://hlinksldjump"/>
          </p:cNvPr>
          <p:cNvSpPr/>
          <p:nvPr/>
        </p:nvSpPr>
        <p:spPr>
          <a:xfrm>
            <a:off x="11355928" y="310850"/>
            <a:ext cx="540774" cy="395748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299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2" grpId="1" build="p"/>
      <p:bldP spid="5" grpId="0"/>
      <p:bldP spid="5" grpId="1"/>
      <p:bldP spid="9" grpId="0" animBg="1"/>
      <p:bldP spid="15" grpId="0" animBg="1"/>
      <p:bldP spid="16" grpId="0" animBg="1"/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3042736" y="867380"/>
            <a:ext cx="55149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Cái trống trường em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491920" y="1587152"/>
            <a:ext cx="4785360" cy="4351655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en-US" sz="12800">
                <a:latin typeface="Times New Roman" panose="02020603050405020304" pitchFamily="18" charset="0"/>
                <a:cs typeface="Times New Roman" panose="02020603050405020304" pitchFamily="18" charset="0"/>
              </a:rPr>
              <a:t>Cái trống trường em</a:t>
            </a:r>
          </a:p>
          <a:p>
            <a:pPr marL="0" indent="0">
              <a:buNone/>
            </a:pPr>
            <a:r>
              <a:rPr lang="en-US" sz="12800">
                <a:latin typeface="Times New Roman" panose="02020603050405020304" pitchFamily="18" charset="0"/>
                <a:cs typeface="Times New Roman" panose="02020603050405020304" pitchFamily="18" charset="0"/>
              </a:rPr>
              <a:t>Mùa hè cũng nghỉ</a:t>
            </a:r>
          </a:p>
          <a:p>
            <a:pPr marL="0" indent="0">
              <a:buNone/>
            </a:pPr>
            <a:r>
              <a:rPr lang="en-US" sz="12800">
                <a:latin typeface="Times New Roman" panose="02020603050405020304" pitchFamily="18" charset="0"/>
                <a:cs typeface="Times New Roman" panose="02020603050405020304" pitchFamily="18" charset="0"/>
              </a:rPr>
              <a:t>Suốt ba tháng liền</a:t>
            </a:r>
          </a:p>
          <a:p>
            <a:pPr marL="0" indent="0">
              <a:buNone/>
            </a:pPr>
            <a:r>
              <a:rPr lang="en-US" sz="12800">
                <a:latin typeface="Times New Roman" panose="02020603050405020304" pitchFamily="18" charset="0"/>
                <a:cs typeface="Times New Roman" panose="02020603050405020304" pitchFamily="18" charset="0"/>
              </a:rPr>
              <a:t>Trống nằm ngẫm nghĩ.</a:t>
            </a:r>
          </a:p>
          <a:p>
            <a:pPr marL="0" indent="0">
              <a:buNone/>
            </a:pPr>
            <a:endParaRPr lang="en-US" sz="1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>
                <a:latin typeface="Times New Roman" panose="02020603050405020304" pitchFamily="18" charset="0"/>
                <a:cs typeface="Times New Roman" panose="02020603050405020304" pitchFamily="18" charset="0"/>
              </a:rPr>
              <a:t>Buồn không hả trống</a:t>
            </a:r>
          </a:p>
          <a:p>
            <a:pPr marL="0" indent="0">
              <a:buNone/>
            </a:pPr>
            <a:r>
              <a:rPr lang="en-US" sz="12800">
                <a:latin typeface="Times New Roman" panose="02020603050405020304" pitchFamily="18" charset="0"/>
                <a:cs typeface="Times New Roman" panose="02020603050405020304" pitchFamily="18" charset="0"/>
              </a:rPr>
              <a:t>Trong những ngày hè</a:t>
            </a:r>
          </a:p>
          <a:p>
            <a:pPr marL="0" indent="0">
              <a:buNone/>
            </a:pPr>
            <a:r>
              <a:rPr lang="en-US" sz="12800">
                <a:latin typeface="Times New Roman" panose="02020603050405020304" pitchFamily="18" charset="0"/>
                <a:cs typeface="Times New Roman" panose="02020603050405020304" pitchFamily="18" charset="0"/>
              </a:rPr>
              <a:t>Bọn mình đi vắng</a:t>
            </a:r>
          </a:p>
          <a:p>
            <a:pPr marL="0" indent="0">
              <a:buNone/>
            </a:pPr>
            <a:r>
              <a:rPr lang="en-US" sz="12800">
                <a:latin typeface="Times New Roman" panose="02020603050405020304" pitchFamily="18" charset="0"/>
                <a:cs typeface="Times New Roman" panose="02020603050405020304" pitchFamily="18" charset="0"/>
              </a:rPr>
              <a:t>Chỉ còn tiếng ve?</a:t>
            </a:r>
          </a:p>
        </p:txBody>
      </p:sp>
      <p:sp>
        <p:nvSpPr>
          <p:cNvPr id="5" name="Content Placeholder 1"/>
          <p:cNvSpPr/>
          <p:nvPr/>
        </p:nvSpPr>
        <p:spPr>
          <a:xfrm>
            <a:off x="5473106" y="1676277"/>
            <a:ext cx="4785360" cy="4351655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800">
                <a:latin typeface="Times New Roman" panose="02020603050405020304" pitchFamily="18" charset="0"/>
                <a:cs typeface="Times New Roman" panose="02020603050405020304" pitchFamily="18" charset="0"/>
              </a:rPr>
              <a:t>Cái trống lặng im</a:t>
            </a:r>
          </a:p>
          <a:p>
            <a:pPr marL="0" indent="0">
              <a:buNone/>
            </a:pPr>
            <a:r>
              <a:rPr lang="en-US" sz="12800">
                <a:latin typeface="Times New Roman" panose="02020603050405020304" pitchFamily="18" charset="0"/>
                <a:cs typeface="Times New Roman" panose="02020603050405020304" pitchFamily="18" charset="0"/>
              </a:rPr>
              <a:t>Nghiêng đầu trên giá</a:t>
            </a:r>
          </a:p>
          <a:p>
            <a:pPr marL="0" indent="0">
              <a:buNone/>
            </a:pPr>
            <a:r>
              <a:rPr lang="en-US" sz="12800">
                <a:latin typeface="Times New Roman" panose="02020603050405020304" pitchFamily="18" charset="0"/>
                <a:cs typeface="Times New Roman" panose="02020603050405020304" pitchFamily="18" charset="0"/>
              </a:rPr>
              <a:t>Chắc thấy chúng em</a:t>
            </a:r>
          </a:p>
          <a:p>
            <a:pPr marL="0" indent="0">
              <a:buNone/>
            </a:pPr>
            <a:r>
              <a:rPr lang="en-US" sz="12800">
                <a:latin typeface="Times New Roman" panose="02020603050405020304" pitchFamily="18" charset="0"/>
                <a:cs typeface="Times New Roman" panose="02020603050405020304" pitchFamily="18" charset="0"/>
              </a:rPr>
              <a:t>Nó mừng vui quá!</a:t>
            </a:r>
          </a:p>
          <a:p>
            <a:pPr marL="0" indent="0">
              <a:buNone/>
            </a:pPr>
            <a:endParaRPr lang="en-US" sz="1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>
                <a:latin typeface="Times New Roman" panose="02020603050405020304" pitchFamily="18" charset="0"/>
                <a:cs typeface="Times New Roman" panose="02020603050405020304" pitchFamily="18" charset="0"/>
              </a:rPr>
              <a:t>Kìa trống đang gọi</a:t>
            </a:r>
          </a:p>
          <a:p>
            <a:pPr marL="0" indent="0">
              <a:buNone/>
            </a:pPr>
            <a:r>
              <a:rPr lang="en-US" sz="12800">
                <a:latin typeface="Times New Roman" panose="02020603050405020304" pitchFamily="18" charset="0"/>
                <a:cs typeface="Times New Roman" panose="02020603050405020304" pitchFamily="18" charset="0"/>
              </a:rPr>
              <a:t>Tùng! Tùng! Tùng! Tùng...</a:t>
            </a:r>
          </a:p>
          <a:p>
            <a:pPr marL="0" indent="0">
              <a:buNone/>
            </a:pPr>
            <a:r>
              <a:rPr lang="en-US" sz="12800">
                <a:latin typeface="Times New Roman" panose="02020603050405020304" pitchFamily="18" charset="0"/>
                <a:cs typeface="Times New Roman" panose="02020603050405020304" pitchFamily="18" charset="0"/>
              </a:rPr>
              <a:t>Vào năm học mới</a:t>
            </a:r>
          </a:p>
          <a:p>
            <a:pPr marL="0" indent="0">
              <a:buNone/>
            </a:pPr>
            <a:r>
              <a:rPr lang="en-US" sz="12800">
                <a:latin typeface="Times New Roman" panose="02020603050405020304" pitchFamily="18" charset="0"/>
                <a:cs typeface="Times New Roman" panose="02020603050405020304" pitchFamily="18" charset="0"/>
              </a:rPr>
              <a:t>Rộn vang tưng bừng.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4060" y="3520440"/>
            <a:ext cx="2567940" cy="2880360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74090" y="0"/>
            <a:ext cx="5203190" cy="792769"/>
            <a:chOff x="708943" y="5967234"/>
            <a:chExt cx="5825836" cy="792769"/>
          </a:xfrm>
        </p:grpSpPr>
        <p:sp>
          <p:nvSpPr>
            <p:cNvPr id="32" name="TextBox 19"/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F15A88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algn="ctr"/>
              <a:endPara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endParaRPr>
            </a:p>
          </p:txBody>
        </p:sp>
        <p:sp>
          <p:nvSpPr>
            <p:cNvPr id="33" name="TextBox 20"/>
            <p:cNvSpPr txBox="1"/>
            <p:nvPr/>
          </p:nvSpPr>
          <p:spPr>
            <a:xfrm>
              <a:off x="775851" y="5967234"/>
              <a:ext cx="5167386" cy="7683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4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charset="0"/>
                  <a:cs typeface="Times New Roman" panose="02020603050405020304" pitchFamily="18" charset="0"/>
                </a:rPr>
                <a:t>Luyện</a:t>
              </a:r>
              <a:r>
                <a:rPr lang="en-US" sz="4400" dirty="0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charset="0"/>
                  <a:cs typeface="Times New Roman" panose="02020603050405020304" pitchFamily="18" charset="0"/>
                </a:rPr>
                <a:t>đọc</a:t>
              </a:r>
              <a:r>
                <a:rPr lang="en-US" sz="4400" dirty="0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charset="0"/>
                  <a:cs typeface="Times New Roman" panose="02020603050405020304" pitchFamily="18" charset="0"/>
                </a:rPr>
                <a:t>nhóm</a:t>
              </a:r>
              <a:endParaRPr lang="en-US" sz="4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2" grpId="1" build="p"/>
      <p:bldP spid="5" grpId="0"/>
      <p:bldP spid="5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_图片 4" descr="图片包含 事情, 镜子&#10;&#10;已生成高可信度的说明">
            <a:extLst>
              <a:ext uri="{FF2B5EF4-FFF2-40B4-BE49-F238E27FC236}">
                <a16:creationId xmlns:a16="http://schemas.microsoft.com/office/drawing/2014/main" id="{916C06E1-820B-4282-A1B5-4B315EC45DFE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0819" y="-383338"/>
            <a:ext cx="4104240" cy="317370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089999" y="842335"/>
            <a:ext cx="365161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8000" dirty="0" err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Thi</a:t>
            </a:r>
            <a:r>
              <a:rPr lang="en-US" sz="8000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đọc</a:t>
            </a:r>
            <a:endParaRPr lang="en-US" sz="8000" dirty="0">
              <a:ln w="6600">
                <a:solidFill>
                  <a:srgbClr val="7030A0"/>
                </a:solidFill>
                <a:prstDash val="solid"/>
              </a:ln>
              <a:solidFill>
                <a:srgbClr val="00206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A_图片 6">
            <a:extLst>
              <a:ext uri="{FF2B5EF4-FFF2-40B4-BE49-F238E27FC236}">
                <a16:creationId xmlns:a16="http://schemas.microsoft.com/office/drawing/2014/main" id="{DD632B64-BE5A-4DFC-A430-12DD7F4F8047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98980" y="1746190"/>
            <a:ext cx="3293021" cy="2386460"/>
          </a:xfrm>
          <a:prstGeom prst="rect">
            <a:avLst/>
          </a:prstGeom>
        </p:spPr>
      </p:pic>
      <p:pic>
        <p:nvPicPr>
          <p:cNvPr id="5" name="PA_图片 4">
            <a:extLst>
              <a:ext uri="{FF2B5EF4-FFF2-40B4-BE49-F238E27FC236}">
                <a16:creationId xmlns:a16="http://schemas.microsoft.com/office/drawing/2014/main" id="{9F662E76-459C-4A8B-BBBD-FC40509816AA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820" y="3713989"/>
            <a:ext cx="3342843" cy="3342843"/>
          </a:xfrm>
          <a:prstGeom prst="rect">
            <a:avLst/>
          </a:prstGeom>
        </p:spPr>
      </p:pic>
      <p:pic>
        <p:nvPicPr>
          <p:cNvPr id="6" name="图片 4" descr="图片包含 事情, 餐桌&#10;&#10;已生成极高可信度的说明">
            <a:extLst>
              <a:ext uri="{FF2B5EF4-FFF2-40B4-BE49-F238E27FC236}">
                <a16:creationId xmlns:a16="http://schemas.microsoft.com/office/drawing/2014/main" id="{9B05B0F3-3973-434A-9264-2C1E2E1AD205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631" y="1203516"/>
            <a:ext cx="2313111" cy="2320355"/>
          </a:xfrm>
          <a:prstGeom prst="rect">
            <a:avLst/>
          </a:prstGeom>
        </p:spPr>
      </p:pic>
      <p:pic>
        <p:nvPicPr>
          <p:cNvPr id="7" name="PA_图片 10">
            <a:extLst>
              <a:ext uri="{FF2B5EF4-FFF2-40B4-BE49-F238E27FC236}">
                <a16:creationId xmlns:a16="http://schemas.microsoft.com/office/drawing/2014/main" id="{2E7C944A-1296-4331-BAE2-F99D8A7BE337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705" y="81916"/>
            <a:ext cx="1862960" cy="186296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518657" y="3072348"/>
            <a:ext cx="844591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Tiêu chí nhận xét:</a:t>
            </a:r>
          </a:p>
          <a:p>
            <a:pPr marL="285750" indent="-285750">
              <a:buFontTx/>
              <a:buChar char="-"/>
            </a:pPr>
            <a:r>
              <a:rPr lang="vi-VN" sz="4000">
                <a:latin typeface="Times New Roman" panose="02020603050405020304" pitchFamily="18" charset="0"/>
                <a:cs typeface="Times New Roman" panose="02020603050405020304" pitchFamily="18" charset="0"/>
              </a:rPr>
              <a:t>Đọc đúng từ ngữ, đọc trôi chảy, đọc to rõ ràng.</a:t>
            </a:r>
          </a:p>
          <a:p>
            <a:pPr marL="285750" indent="-285750">
              <a:buFontTx/>
              <a:buChar char="-"/>
            </a:pPr>
            <a:r>
              <a:rPr lang="vi-VN" sz="4000">
                <a:latin typeface="Times New Roman" panose="02020603050405020304" pitchFamily="18" charset="0"/>
                <a:cs typeface="Times New Roman" panose="02020603050405020304" pitchFamily="18" charset="0"/>
              </a:rPr>
              <a:t>Ngắt nghỉ câu đúng.</a:t>
            </a:r>
          </a:p>
          <a:p>
            <a:pPr marL="285750" indent="-285750">
              <a:buFontTx/>
              <a:buChar char="-"/>
            </a:pPr>
            <a:r>
              <a:rPr lang="vi-VN" sz="4000">
                <a:latin typeface="Times New Roman" panose="02020603050405020304" pitchFamily="18" charset="0"/>
                <a:cs typeface="Times New Roman" panose="02020603050405020304" pitchFamily="18" charset="0"/>
              </a:rPr>
              <a:t>Đọc diễn cảm.</a:t>
            </a:r>
          </a:p>
          <a:p>
            <a:pPr marL="285750" indent="-285750">
              <a:buFontTx/>
              <a:buChar char="-"/>
            </a:pPr>
            <a:endParaRPr lang="en-US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6060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2.22222E-6 L -0.00325 0.85231 " pathEditMode="relative" rAng="0" ptsTypes="AA">
                                      <p:cBhvr>
                                        <p:cTn id="22" dur="20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42616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2.22222E-6 L -0.00325 0.85231 " pathEditMode="relative" rAng="0" ptsTypes="AA">
                                      <p:cBhvr>
                                        <p:cTn id="27" dur="20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42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4084955" y="340360"/>
            <a:ext cx="55149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Cái trống trường em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727075" y="1252855"/>
            <a:ext cx="4785360" cy="4351655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en-US" sz="12800">
                <a:latin typeface="Times New Roman" panose="02020603050405020304" pitchFamily="18" charset="0"/>
                <a:cs typeface="Times New Roman" panose="02020603050405020304" pitchFamily="18" charset="0"/>
              </a:rPr>
              <a:t>Cái trống trường em</a:t>
            </a:r>
          </a:p>
          <a:p>
            <a:pPr marL="0" indent="0">
              <a:buNone/>
            </a:pPr>
            <a:r>
              <a:rPr lang="en-US" sz="12800">
                <a:latin typeface="Times New Roman" panose="02020603050405020304" pitchFamily="18" charset="0"/>
                <a:cs typeface="Times New Roman" panose="02020603050405020304" pitchFamily="18" charset="0"/>
              </a:rPr>
              <a:t>Mùa hè cũng nghỉ</a:t>
            </a:r>
          </a:p>
          <a:p>
            <a:pPr marL="0" indent="0">
              <a:buNone/>
            </a:pPr>
            <a:r>
              <a:rPr lang="en-US" sz="12800">
                <a:latin typeface="Times New Roman" panose="02020603050405020304" pitchFamily="18" charset="0"/>
                <a:cs typeface="Times New Roman" panose="02020603050405020304" pitchFamily="18" charset="0"/>
              </a:rPr>
              <a:t>Suốt ba tháng liền</a:t>
            </a:r>
          </a:p>
          <a:p>
            <a:pPr marL="0" indent="0">
              <a:buNone/>
            </a:pPr>
            <a:r>
              <a:rPr lang="en-US" sz="12800">
                <a:latin typeface="Times New Roman" panose="02020603050405020304" pitchFamily="18" charset="0"/>
                <a:cs typeface="Times New Roman" panose="02020603050405020304" pitchFamily="18" charset="0"/>
              </a:rPr>
              <a:t>Trống nằm ngẫm nghĩ.</a:t>
            </a:r>
          </a:p>
          <a:p>
            <a:pPr marL="0" indent="0">
              <a:buNone/>
            </a:pPr>
            <a:endParaRPr lang="en-US" sz="1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>
                <a:latin typeface="Times New Roman" panose="02020603050405020304" pitchFamily="18" charset="0"/>
                <a:cs typeface="Times New Roman" panose="02020603050405020304" pitchFamily="18" charset="0"/>
              </a:rPr>
              <a:t>Buồn không hả trống</a:t>
            </a:r>
          </a:p>
          <a:p>
            <a:pPr marL="0" indent="0">
              <a:buNone/>
            </a:pPr>
            <a:r>
              <a:rPr lang="en-US" sz="12800">
                <a:latin typeface="Times New Roman" panose="02020603050405020304" pitchFamily="18" charset="0"/>
                <a:cs typeface="Times New Roman" panose="02020603050405020304" pitchFamily="18" charset="0"/>
              </a:rPr>
              <a:t>Trong những ngày hè</a:t>
            </a:r>
          </a:p>
          <a:p>
            <a:pPr marL="0" indent="0">
              <a:buNone/>
            </a:pPr>
            <a:r>
              <a:rPr lang="en-US" sz="12800">
                <a:latin typeface="Times New Roman" panose="02020603050405020304" pitchFamily="18" charset="0"/>
                <a:cs typeface="Times New Roman" panose="02020603050405020304" pitchFamily="18" charset="0"/>
              </a:rPr>
              <a:t>Bọn mình đi vắng</a:t>
            </a:r>
          </a:p>
          <a:p>
            <a:pPr marL="0" indent="0">
              <a:buNone/>
            </a:pPr>
            <a:r>
              <a:rPr lang="en-US" sz="12800">
                <a:latin typeface="Times New Roman" panose="02020603050405020304" pitchFamily="18" charset="0"/>
                <a:cs typeface="Times New Roman" panose="02020603050405020304" pitchFamily="18" charset="0"/>
              </a:rPr>
              <a:t>Chỉ còn tiếng ve?</a:t>
            </a:r>
          </a:p>
        </p:txBody>
      </p:sp>
      <p:sp>
        <p:nvSpPr>
          <p:cNvPr id="5" name="Content Placeholder 1"/>
          <p:cNvSpPr/>
          <p:nvPr/>
        </p:nvSpPr>
        <p:spPr>
          <a:xfrm>
            <a:off x="5512435" y="1253490"/>
            <a:ext cx="4785360" cy="4351655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im</a:t>
            </a: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Nghiêng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Chắc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marL="0" indent="0">
              <a:buNone/>
            </a:pP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Kìa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Tùng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Tùng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Tùng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Tùng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bừng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4060" y="3520440"/>
            <a:ext cx="2567940" cy="2880360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3230245" y="6180455"/>
            <a:ext cx="5203190" cy="768350"/>
            <a:chOff x="708943" y="6033135"/>
            <a:chExt cx="5825836" cy="768350"/>
          </a:xfrm>
        </p:grpSpPr>
        <p:sp>
          <p:nvSpPr>
            <p:cNvPr id="32" name="TextBox 19"/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F15A88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algn="ctr"/>
              <a:endPara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endParaRPr>
            </a:p>
          </p:txBody>
        </p:sp>
        <p:sp>
          <p:nvSpPr>
            <p:cNvPr id="33" name="TextBox 20"/>
            <p:cNvSpPr txBox="1"/>
            <p:nvPr/>
          </p:nvSpPr>
          <p:spPr>
            <a:xfrm>
              <a:off x="1016462" y="6033135"/>
              <a:ext cx="5167386" cy="7683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4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charset="0"/>
                  <a:cs typeface="Times New Roman" panose="02020603050405020304" pitchFamily="18" charset="0"/>
                </a:rPr>
                <a:t>Đọc</a:t>
              </a:r>
              <a:r>
                <a:rPr lang="en-US" sz="4400" dirty="0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charset="0"/>
                  <a:cs typeface="Times New Roman" panose="02020603050405020304" pitchFamily="18" charset="0"/>
                </a:rPr>
                <a:t> toàn bài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34958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2" grpId="1" build="p"/>
      <p:bldP spid="5" grpId="0"/>
      <p:bldP spid="5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498168" y="679245"/>
            <a:ext cx="11074400" cy="13477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>
                <a:solidFill>
                  <a:schemeClr val="tx1"/>
                </a:solidFill>
                <a:latin typeface="+mj-lt"/>
              </a:rPr>
              <a:t>Khi nghỉ hè, không được thấy các bạn học sinh, cái trống cảm thấy như thế nào?</a:t>
            </a:r>
            <a:endParaRPr lang="en-US" sz="3600" b="1" dirty="0">
              <a:solidFill>
                <a:schemeClr val="tx1"/>
              </a:solidFill>
              <a:latin typeface="+mj-lt"/>
              <a:ea typeface="Arial-Rounded" panose="020B0500000000000000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300748" y="2654710"/>
            <a:ext cx="6715432" cy="13765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>
                <a:latin typeface="+mj-lt"/>
              </a:rPr>
              <a:t>A. Vui vẻ vì được nghỉ ngơi.</a:t>
            </a:r>
            <a:endParaRPr lang="en-US" sz="4000">
              <a:latin typeface="+mj-lt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300748" y="4365522"/>
            <a:ext cx="6715432" cy="13765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/>
              <a:t>B. Buồn, nhớ các bạn học sinh.</a:t>
            </a:r>
            <a:endParaRPr lang="en-US" sz="3600"/>
          </a:p>
        </p:txBody>
      </p:sp>
    </p:spTree>
    <p:extLst>
      <p:ext uri="{BB962C8B-B14F-4D97-AF65-F5344CB8AC3E}">
        <p14:creationId xmlns:p14="http://schemas.microsoft.com/office/powerpoint/2010/main" val="2457050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4" grpId="0" bldLvl="0" animBg="1"/>
      <p:bldP spid="6" grpId="0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images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404153" y="-114802"/>
            <a:ext cx="14596153" cy="7087603"/>
          </a:xfrm>
        </p:spPr>
      </p:pic>
      <p:sp>
        <p:nvSpPr>
          <p:cNvPr id="8" name="矩形 7"/>
          <p:cNvSpPr/>
          <p:nvPr/>
        </p:nvSpPr>
        <p:spPr>
          <a:xfrm>
            <a:off x="1347226" y="1254582"/>
            <a:ext cx="9795510" cy="6750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72" tIns="45736" rIns="91472" bIns="45736" rtlCol="0" anchor="ctr"/>
          <a:lstStyle/>
          <a:p>
            <a:pPr algn="ctr"/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1.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Bạn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học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sinh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kể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gì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về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trống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trường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trong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những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ngày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hè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780466" y="1790683"/>
            <a:ext cx="10721975" cy="831029"/>
          </a:xfrm>
          <a:prstGeom prst="rect">
            <a:avLst/>
          </a:prstGeom>
          <a:noFill/>
          <a:ln>
            <a:noFill/>
          </a:ln>
        </p:spPr>
        <p:txBody>
          <a:bodyPr wrap="square" lIns="91472" tIns="45736" rIns="91472" bIns="45736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Cảm</a:t>
            </a:r>
            <a:r>
              <a:rPr lang="en-US" altLang="zh-CN" sz="3200" dirty="0">
                <a:solidFill>
                  <a:srgbClr val="0070C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xúc</a:t>
            </a:r>
            <a:r>
              <a:rPr lang="en-US" altLang="zh-CN" sz="3200" dirty="0">
                <a:solidFill>
                  <a:srgbClr val="0070C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của</a:t>
            </a:r>
            <a:r>
              <a:rPr lang="en-US" altLang="zh-CN" sz="3200" dirty="0">
                <a:solidFill>
                  <a:srgbClr val="0070C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trống</a:t>
            </a:r>
            <a:r>
              <a:rPr lang="en-US" altLang="zh-CN" sz="3200" dirty="0">
                <a:solidFill>
                  <a:srgbClr val="0070C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trường</a:t>
            </a:r>
            <a:r>
              <a:rPr lang="en-US" altLang="zh-CN" sz="3200" dirty="0">
                <a:solidFill>
                  <a:srgbClr val="0070C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khi</a:t>
            </a:r>
            <a:r>
              <a:rPr lang="en-US" altLang="zh-CN" sz="3200" dirty="0">
                <a:solidFill>
                  <a:srgbClr val="0070C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các</a:t>
            </a:r>
            <a:r>
              <a:rPr lang="en-US" altLang="zh-CN" sz="3200" dirty="0">
                <a:solidFill>
                  <a:srgbClr val="0070C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bạn</a:t>
            </a:r>
            <a:r>
              <a:rPr lang="en-US" altLang="zh-CN" sz="3200" dirty="0">
                <a:solidFill>
                  <a:srgbClr val="0070C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học</a:t>
            </a:r>
            <a:r>
              <a:rPr lang="en-US" altLang="zh-CN" sz="3200" dirty="0">
                <a:solidFill>
                  <a:srgbClr val="0070C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sinh</a:t>
            </a:r>
            <a:r>
              <a:rPr lang="en-US" altLang="zh-CN" sz="3200" dirty="0">
                <a:solidFill>
                  <a:srgbClr val="0070C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nghỉ</a:t>
            </a:r>
            <a:r>
              <a:rPr lang="en-US" altLang="zh-CN" sz="3200" dirty="0">
                <a:solidFill>
                  <a:srgbClr val="0070C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hè</a:t>
            </a:r>
            <a:r>
              <a:rPr lang="en-US" altLang="zh-CN" sz="3200" dirty="0">
                <a:solidFill>
                  <a:srgbClr val="0070C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矩形 10"/>
          <p:cNvSpPr/>
          <p:nvPr/>
        </p:nvSpPr>
        <p:spPr>
          <a:xfrm>
            <a:off x="1287882" y="2559663"/>
            <a:ext cx="9686290" cy="5852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72" tIns="45736" rIns="91472" bIns="45736" rtlCol="0" anchor="ctr"/>
          <a:lstStyle/>
          <a:p>
            <a:pPr algn="ctr"/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2.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Tiếng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trống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trường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trong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khổ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thơ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cuối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báo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hiệu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điều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gì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1" name="TextBox 12"/>
          <p:cNvSpPr txBox="1"/>
          <p:nvPr/>
        </p:nvSpPr>
        <p:spPr>
          <a:xfrm>
            <a:off x="1948596" y="2972521"/>
            <a:ext cx="9099550" cy="831029"/>
          </a:xfrm>
          <a:prstGeom prst="rect">
            <a:avLst/>
          </a:prstGeom>
          <a:noFill/>
          <a:ln>
            <a:noFill/>
          </a:ln>
        </p:spPr>
        <p:txBody>
          <a:bodyPr wrap="square" lIns="91472" tIns="45736" rIns="91472" bIns="45736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Báo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hiệu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bước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vào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năm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học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mới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  <a:endParaRPr lang="zh-CN" altLang="en-US" sz="3200" dirty="0">
              <a:solidFill>
                <a:srgbClr val="0070C0"/>
              </a:solidFill>
              <a:latin typeface="Times New Roman" panose="02020603050405020304" pitchFamily="18" charset="0"/>
              <a:ea typeface="汉仪黑荔枝体简" panose="00020600040101010101" pitchFamily="18" charset="-122"/>
              <a:cs typeface="Times New Roman" panose="02020603050405020304" pitchFamily="18" charset="0"/>
            </a:endParaRPr>
          </a:p>
        </p:txBody>
      </p:sp>
      <p:sp>
        <p:nvSpPr>
          <p:cNvPr id="12" name="矩形 10"/>
          <p:cNvSpPr/>
          <p:nvPr/>
        </p:nvSpPr>
        <p:spPr>
          <a:xfrm>
            <a:off x="1219764" y="3671313"/>
            <a:ext cx="10972236" cy="10113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72" tIns="45736" rIns="91472" bIns="45736" rtlCol="0" anchor="ctr"/>
          <a:lstStyle/>
          <a:p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3.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Khổ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thơ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nào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cho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thấy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bạn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học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sinh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trò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chuyện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với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trống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trường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    	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như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người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bạn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962840" y="4509455"/>
            <a:ext cx="7915910" cy="742543"/>
          </a:xfrm>
          <a:prstGeom prst="rect">
            <a:avLst/>
          </a:prstGeom>
          <a:noFill/>
          <a:ln>
            <a:noFill/>
          </a:ln>
        </p:spPr>
        <p:txBody>
          <a:bodyPr wrap="square" lIns="91472" tIns="45736" rIns="91472" bIns="45736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Khổ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thơ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thứ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hai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  <a:endParaRPr lang="zh-CN" altLang="en-US" sz="3200" dirty="0">
              <a:solidFill>
                <a:srgbClr val="0070C0"/>
              </a:solidFill>
              <a:latin typeface="Times New Roman" panose="02020603050405020304" pitchFamily="18" charset="0"/>
              <a:ea typeface="汉仪黑荔枝体简" panose="00020600040101010101" pitchFamily="18" charset="-122"/>
              <a:cs typeface="Times New Roman" panose="02020603050405020304" pitchFamily="18" charset="0"/>
            </a:endParaRPr>
          </a:p>
        </p:txBody>
      </p:sp>
      <p:sp>
        <p:nvSpPr>
          <p:cNvPr id="14" name="矩形 10"/>
          <p:cNvSpPr/>
          <p:nvPr/>
        </p:nvSpPr>
        <p:spPr>
          <a:xfrm>
            <a:off x="1243786" y="5217060"/>
            <a:ext cx="10198002" cy="8709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72" tIns="45736" rIns="91472" bIns="45736" rtlCol="0" anchor="ctr"/>
          <a:lstStyle/>
          <a:p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4.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Em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thấy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tình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cảm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của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bạn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học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sinh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đối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với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trống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trường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  	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như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thế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nào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5" name="TextBox 12"/>
          <p:cNvSpPr txBox="1"/>
          <p:nvPr/>
        </p:nvSpPr>
        <p:spPr>
          <a:xfrm>
            <a:off x="1906520" y="6026971"/>
            <a:ext cx="6861278" cy="831029"/>
          </a:xfrm>
          <a:prstGeom prst="rect">
            <a:avLst/>
          </a:prstGeom>
          <a:noFill/>
          <a:ln>
            <a:noFill/>
          </a:ln>
        </p:spPr>
        <p:txBody>
          <a:bodyPr wrap="square" lIns="91472" tIns="45736" rIns="91472" bIns="45736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Bạn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học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sinh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rất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yêu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quý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trống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trường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  <a:endParaRPr lang="zh-CN" altLang="en-US" sz="3200" dirty="0">
              <a:solidFill>
                <a:srgbClr val="0070C0"/>
              </a:solidFill>
              <a:latin typeface="Times New Roman" panose="02020603050405020304" pitchFamily="18" charset="0"/>
              <a:ea typeface="汉仪黑荔枝体简" panose="00020600040101010101" pitchFamily="18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/>
      <p:bldP spid="8" grpId="1" animBg="1"/>
      <p:bldP spid="9" grpId="0" build="p"/>
      <p:bldP spid="10" grpId="0" bldLvl="0" animBg="1"/>
      <p:bldP spid="10" grpId="1" animBg="1"/>
      <p:bldP spid="11" grpId="0"/>
      <p:bldP spid="11" grpId="1"/>
      <p:bldP spid="12" grpId="0" bldLvl="0" animBg="1"/>
      <p:bldP spid="13" grpId="0"/>
      <p:bldP spid="13" grpId="1"/>
      <p:bldP spid="14" grpId="0" bldLvl="0" animBg="1"/>
      <p:bldP spid="14" grpId="1" animBg="1"/>
      <p:bldP spid="15" grpId="0"/>
      <p:bldP spid="15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9773" y="1119358"/>
            <a:ext cx="6416566" cy="4493172"/>
          </a:xfrm>
        </p:spPr>
      </p:pic>
      <p:sp>
        <p:nvSpPr>
          <p:cNvPr id="5" name="TextBox 4"/>
          <p:cNvSpPr txBox="1"/>
          <p:nvPr/>
        </p:nvSpPr>
        <p:spPr>
          <a:xfrm rot="21345996">
            <a:off x="3398293" y="2705458"/>
            <a:ext cx="461294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540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540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540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540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540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5400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9675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19455"/>
            <a:ext cx="10515600" cy="1325563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1. Những từ nào dưới đây nói về trống trường như nói về con người?</a:t>
            </a:r>
            <a:endParaRPr lang="en-US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10" name="图片 9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6256" t="-41660" r="-22977" b="41660"/>
          <a:stretch>
            <a:fillRect/>
          </a:stretch>
        </p:blipFill>
        <p:spPr>
          <a:xfrm>
            <a:off x="247650" y="5041900"/>
            <a:ext cx="1512570" cy="1569085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10281636" y="4648835"/>
            <a:ext cx="1715737" cy="1962272"/>
            <a:chOff x="8194080" y="3408873"/>
            <a:chExt cx="2724693" cy="318254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3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  <p:sp>
        <p:nvSpPr>
          <p:cNvPr id="3" name="Cloud 2"/>
          <p:cNvSpPr/>
          <p:nvPr/>
        </p:nvSpPr>
        <p:spPr>
          <a:xfrm>
            <a:off x="354842" y="2806920"/>
            <a:ext cx="2975212" cy="913130"/>
          </a:xfrm>
          <a:prstGeom prst="cloud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ngẫm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loud 3"/>
          <p:cNvSpPr/>
          <p:nvPr/>
        </p:nvSpPr>
        <p:spPr>
          <a:xfrm>
            <a:off x="3658407" y="2806920"/>
            <a:ext cx="3038786" cy="913130"/>
          </a:xfrm>
          <a:prstGeom prst="cloud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loud 4"/>
          <p:cNvSpPr/>
          <p:nvPr/>
        </p:nvSpPr>
        <p:spPr>
          <a:xfrm>
            <a:off x="6835681" y="2806920"/>
            <a:ext cx="2402698" cy="913130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loud 5"/>
          <p:cNvSpPr/>
          <p:nvPr/>
        </p:nvSpPr>
        <p:spPr>
          <a:xfrm>
            <a:off x="9348037" y="2806920"/>
            <a:ext cx="2402698" cy="913130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vắng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xit" presetSubtype="4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 animBg="1"/>
      <p:bldP spid="3" grpId="1" animBg="1"/>
      <p:bldP spid="4" grpId="0" bldLvl="0" animBg="1"/>
      <p:bldP spid="4" grpId="1" animBg="1"/>
      <p:bldP spid="5" grpId="0" bldLvl="0" animBg="1"/>
      <p:bldP spid="5" grpId="1" animBg="1"/>
      <p:bldP spid="6" grpId="1" animBg="1"/>
      <p:bldP spid="6" grpId="2" animBg="1"/>
      <p:bldP spid="6" grpId="3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19455"/>
            <a:ext cx="10515600" cy="13255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2.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Nói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và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đáp</a:t>
            </a:r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29766"/>
          </a:xfrm>
        </p:spPr>
        <p:txBody>
          <a:bodyPr/>
          <a:lstStyle/>
          <a:p>
            <a:pPr marL="0" indent="0">
              <a:buNone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Cloud 7"/>
          <p:cNvSpPr/>
          <p:nvPr/>
        </p:nvSpPr>
        <p:spPr>
          <a:xfrm>
            <a:off x="2636520" y="2338070"/>
            <a:ext cx="6971504" cy="1455420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9" name="Content Placeholder 6"/>
          <p:cNvSpPr/>
          <p:nvPr/>
        </p:nvSpPr>
        <p:spPr>
          <a:xfrm>
            <a:off x="838200" y="3875378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Cloud 11"/>
          <p:cNvSpPr/>
          <p:nvPr/>
        </p:nvSpPr>
        <p:spPr>
          <a:xfrm>
            <a:off x="2656840" y="4648164"/>
            <a:ext cx="6855650" cy="1684397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7" grpId="0" build="p"/>
      <p:bldP spid="7" grpId="1" build="p"/>
      <p:bldP spid="8" grpId="0" animBg="1"/>
      <p:bldP spid="8" grpId="1" animBg="1"/>
      <p:bldP spid="9" grpId="0" build="p"/>
      <p:bldP spid="9" grpId="1" build="p"/>
      <p:bldP spid="12" grpId="0" bldLvl="0" animBg="1"/>
      <p:bldP spid="12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819400" y="1401445"/>
            <a:ext cx="611251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534460" y="1556684"/>
              <a:ext cx="1052202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defTabSz="1219200">
                <a:defRPr/>
              </a:pPr>
              <a:r>
                <a:rPr lang="en-US" altLang="zh-CN" sz="8000" spc="300" dirty="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Tiết 3</a:t>
              </a:r>
              <a:endParaRPr lang="zh-CN" altLang="en-US" sz="8000" spc="300" dirty="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869" y="715323"/>
            <a:ext cx="9721755" cy="4247515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2060812" y="5318438"/>
            <a:ext cx="7970292" cy="119697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......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9866" y="1166299"/>
            <a:ext cx="6816645" cy="444523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2497400" y="2420323"/>
            <a:ext cx="2983258" cy="24709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957827" y="2333762"/>
            <a:ext cx="3295353" cy="1059001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72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endParaRPr lang="en-US" sz="7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7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endParaRPr lang="en-US" sz="7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21852" y="1202486"/>
            <a:ext cx="4762500" cy="35718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35903" t="38558" r="38337" b="19238"/>
          <a:stretch/>
        </p:blipFill>
        <p:spPr>
          <a:xfrm>
            <a:off x="886265" y="305725"/>
            <a:ext cx="5106571" cy="42381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23374" y="4726745"/>
            <a:ext cx="59666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latin typeface="HP001 4 hàng" pitchFamily="34" charset="0"/>
                <a:cs typeface="Times New Roman" panose="02020603050405020304" pitchFamily="18" charset="0"/>
              </a:rPr>
              <a:t>Đ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cỡ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nhỡ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li?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68327" y="5216768"/>
            <a:ext cx="47147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latin typeface="HP001 4 hàng" pitchFamily="34" charset="0"/>
                <a:cs typeface="Times New Roman" panose="02020603050405020304" pitchFamily="18" charset="0"/>
              </a:rPr>
              <a:t>Đ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li?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70672" y="5711480"/>
            <a:ext cx="49968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latin typeface="HP001 4 hàng" pitchFamily="34" charset="0"/>
                <a:cs typeface="Times New Roman" panose="02020603050405020304" pitchFamily="18" charset="0"/>
              </a:rPr>
              <a:t>Đ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000646" y="4710979"/>
            <a:ext cx="37401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latin typeface="HP001 4 hàng" pitchFamily="34" charset="0"/>
                <a:cs typeface="Times New Roman" panose="02020603050405020304" pitchFamily="18" charset="0"/>
              </a:rPr>
              <a:t>Đ</a:t>
            </a:r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li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012370" y="5174571"/>
            <a:ext cx="39453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latin typeface="HP001 4 hàng" pitchFamily="34" charset="0"/>
                <a:cs typeface="Times New Roman" panose="02020603050405020304" pitchFamily="18" charset="0"/>
              </a:rPr>
              <a:t>Đ</a:t>
            </a:r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li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012366" y="5737268"/>
            <a:ext cx="43428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latin typeface="HP001 4 hàng" pitchFamily="34" charset="0"/>
                <a:cs typeface="Times New Roman" panose="02020603050405020304" pitchFamily="18" charset="0"/>
              </a:rPr>
              <a:t>Đ</a:t>
            </a:r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58588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8" grpId="0"/>
      <p:bldP spid="8" grpId="1"/>
      <p:bldP spid="9" grpId="0"/>
      <p:bldP spid="10" grpId="0"/>
      <p:bldP spid="10" grpId="1"/>
      <p:bldP spid="12" grpId="0" build="allAtOnce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Hướng dẫn viết chữa Đ hoa - Instructions for capital letter Đ - 大写字母Đ的说明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02010" y="637341"/>
            <a:ext cx="6862595" cy="4925472"/>
          </a:xfrm>
        </p:spPr>
      </p:pic>
    </p:spTree>
    <p:extLst>
      <p:ext uri="{BB962C8B-B14F-4D97-AF65-F5344CB8AC3E}">
        <p14:creationId xmlns:p14="http://schemas.microsoft.com/office/powerpoint/2010/main" val="4146478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5903" t="38558" r="38337" b="19238"/>
          <a:stretch/>
        </p:blipFill>
        <p:spPr>
          <a:xfrm>
            <a:off x="886265" y="305725"/>
            <a:ext cx="5106571" cy="423814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27385" y="1755596"/>
            <a:ext cx="4805013" cy="1806472"/>
          </a:xfr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con.</a:t>
            </a:r>
          </a:p>
        </p:txBody>
      </p:sp>
    </p:spTree>
    <p:extLst>
      <p:ext uri="{BB962C8B-B14F-4D97-AF65-F5344CB8AC3E}">
        <p14:creationId xmlns:p14="http://schemas.microsoft.com/office/powerpoint/2010/main" val="4072855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hu DD">
            <a:hlinkClick r:id="" action="ppaction://media"/>
          </p:cNvPr>
          <p:cNvPicPr>
            <a:picLocks noGrp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42310" y="253365"/>
            <a:ext cx="6721475" cy="59239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/>
          </a:ln>
        </p:spPr>
        <p:txBody>
          <a:bodyPr anchor="ctr" anchorCtr="0"/>
          <a:lstStyle/>
          <a:p>
            <a:pPr eaLnBrk="1" hangingPunct="1"/>
            <a:endParaRPr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/>
          </a:ln>
        </p:spPr>
        <p:txBody>
          <a:bodyPr/>
          <a:lstStyle/>
          <a:p>
            <a:pPr eaLnBrk="1" hangingPunct="1"/>
            <a:endParaRPr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b="9759"/>
          <a:stretch>
            <a:fillRect/>
          </a:stretch>
        </p:blipFill>
        <p:spPr bwMode="auto">
          <a:xfrm>
            <a:off x="114300" y="1955165"/>
            <a:ext cx="12077700" cy="333375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ounded Rectangle 1"/>
          <p:cNvSpPr/>
          <p:nvPr/>
        </p:nvSpPr>
        <p:spPr>
          <a:xfrm>
            <a:off x="570230" y="410210"/>
            <a:ext cx="3751580" cy="7531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 rot="1140000">
            <a:off x="1310640" y="2533363"/>
            <a:ext cx="3117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b="1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29805" y="3039376"/>
            <a:ext cx="7898317" cy="61555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US" sz="3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HP001 4 hàng" pitchFamily="34" charset="0"/>
              </a:rPr>
              <a:t>Đi</a:t>
            </a:r>
            <a:r>
              <a:rPr lang="en-US" sz="3400" dirty="0">
                <a:solidFill>
                  <a:schemeClr val="tx1">
                    <a:lumMod val="95000"/>
                    <a:lumOff val="5000"/>
                  </a:schemeClr>
                </a:solidFill>
                <a:latin typeface="HP001 4 hàng" pitchFamily="34" charset="0"/>
              </a:rPr>
              <a:t> </a:t>
            </a:r>
            <a:r>
              <a:rPr lang="en-US" sz="3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HP001 4 hàng" pitchFamily="34" charset="0"/>
              </a:rPr>
              <a:t>mŎ</a:t>
            </a:r>
            <a:r>
              <a:rPr lang="en-US" sz="3400" dirty="0">
                <a:solidFill>
                  <a:schemeClr val="tx1">
                    <a:lumMod val="95000"/>
                    <a:lumOff val="5000"/>
                  </a:schemeClr>
                </a:solidFill>
                <a:latin typeface="HP001 4 hàng" pitchFamily="34" charset="0"/>
              </a:rPr>
              <a:t> </a:t>
            </a:r>
            <a:r>
              <a:rPr lang="en-US" sz="3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HP001 4 hàng" pitchFamily="34" charset="0"/>
              </a:rPr>
              <a:t>ngày</a:t>
            </a:r>
            <a:r>
              <a:rPr lang="en-US" sz="3400" dirty="0">
                <a:solidFill>
                  <a:schemeClr val="tx1">
                    <a:lumMod val="95000"/>
                    <a:lumOff val="5000"/>
                  </a:schemeClr>
                </a:solidFill>
                <a:latin typeface="HP001 4 hàng" pitchFamily="34" charset="0"/>
              </a:rPr>
              <a:t> </a:t>
            </a:r>
            <a:r>
              <a:rPr lang="en-US" sz="3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HP001 4 hàng" pitchFamily="34" charset="0"/>
              </a:rPr>
              <a:t>đàng</a:t>
            </a:r>
            <a:r>
              <a:rPr lang="en-US" sz="3400" dirty="0">
                <a:solidFill>
                  <a:schemeClr val="tx1">
                    <a:lumMod val="95000"/>
                    <a:lumOff val="5000"/>
                  </a:schemeClr>
                </a:solidFill>
                <a:latin typeface="HP001 4 hàng" pitchFamily="34" charset="0"/>
              </a:rPr>
              <a:t>, </a:t>
            </a:r>
            <a:r>
              <a:rPr lang="en-US" sz="3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HP001 4 hàng" pitchFamily="34" charset="0"/>
              </a:rPr>
              <a:t>hǌ</a:t>
            </a:r>
            <a:r>
              <a:rPr lang="en-US" sz="3400" dirty="0">
                <a:solidFill>
                  <a:schemeClr val="tx1">
                    <a:lumMod val="95000"/>
                    <a:lumOff val="5000"/>
                  </a:schemeClr>
                </a:solidFill>
                <a:latin typeface="HP001 4 hàng" pitchFamily="34" charset="0"/>
              </a:rPr>
              <a:t> </a:t>
            </a:r>
            <a:r>
              <a:rPr lang="en-US" sz="3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HP001 4 hàng" pitchFamily="34" charset="0"/>
              </a:rPr>
              <a:t>mŎ</a:t>
            </a:r>
            <a:r>
              <a:rPr lang="en-US" sz="3400" dirty="0">
                <a:solidFill>
                  <a:schemeClr val="tx1">
                    <a:lumMod val="95000"/>
                    <a:lumOff val="5000"/>
                  </a:schemeClr>
                </a:solidFill>
                <a:latin typeface="HP001 4 hàng" pitchFamily="34" charset="0"/>
              </a:rPr>
              <a:t> </a:t>
            </a:r>
            <a:r>
              <a:rPr lang="en-US" sz="3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HP001 4 hàng" pitchFamily="34" charset="0"/>
              </a:rPr>
              <a:t>sàng</a:t>
            </a:r>
            <a:r>
              <a:rPr lang="en-US" sz="3400" dirty="0">
                <a:solidFill>
                  <a:schemeClr val="tx1">
                    <a:lumMod val="95000"/>
                    <a:lumOff val="5000"/>
                  </a:schemeClr>
                </a:solidFill>
                <a:latin typeface="HP001 4 hàng" pitchFamily="34" charset="0"/>
              </a:rPr>
              <a:t> </a:t>
            </a:r>
            <a:r>
              <a:rPr lang="en-US" sz="3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HP001 4 hàng" pitchFamily="34" charset="0"/>
              </a:rPr>
              <a:t>khôn</a:t>
            </a:r>
            <a:r>
              <a:rPr lang="en-US" sz="3400">
                <a:solidFill>
                  <a:schemeClr val="tx1">
                    <a:lumMod val="95000"/>
                    <a:lumOff val="5000"/>
                  </a:schemeClr>
                </a:solidFill>
                <a:latin typeface="HP001 4 hàng" pitchFamily="34" charset="0"/>
              </a:rPr>
              <a:t> .</a:t>
            </a:r>
            <a:endParaRPr lang="en-US" sz="3400" dirty="0">
              <a:solidFill>
                <a:schemeClr val="tx1">
                  <a:lumMod val="95000"/>
                  <a:lumOff val="5000"/>
                </a:schemeClr>
              </a:solidFill>
              <a:latin typeface="HP001 4 hàng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3599" y="1569493"/>
            <a:ext cx="6143293" cy="4607470"/>
          </a:xfrm>
        </p:spPr>
      </p:pic>
      <p:sp>
        <p:nvSpPr>
          <p:cNvPr id="5" name="TextBox 4"/>
          <p:cNvSpPr txBox="1"/>
          <p:nvPr/>
        </p:nvSpPr>
        <p:spPr>
          <a:xfrm rot="21345996">
            <a:off x="3387485" y="2705857"/>
            <a:ext cx="462376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540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540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540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540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11145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819400" y="1401445"/>
            <a:ext cx="611251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534460" y="1556684"/>
              <a:ext cx="1052202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defTabSz="1219200">
                <a:defRPr/>
              </a:pPr>
              <a:r>
                <a:rPr lang="en-US" altLang="zh-CN" sz="8000" spc="300" dirty="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Tiết 4</a:t>
              </a:r>
              <a:endParaRPr lang="zh-CN" altLang="en-US" sz="8000" spc="300" dirty="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3337" y="1055406"/>
            <a:ext cx="6836669" cy="445829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1542056" y="1860765"/>
            <a:ext cx="3665921" cy="303632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214481" y="1188170"/>
            <a:ext cx="3765746" cy="2264703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6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Nói và </a:t>
            </a:r>
          </a:p>
          <a:p>
            <a:pPr algn="ctr"/>
            <a:r>
              <a:rPr lang="en-US" sz="6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14"/>
          <p:cNvGrpSpPr/>
          <p:nvPr/>
        </p:nvGrpSpPr>
        <p:grpSpPr>
          <a:xfrm>
            <a:off x="2896431" y="-43134"/>
            <a:ext cx="6015557" cy="889296"/>
            <a:chOff x="2511715" y="335043"/>
            <a:chExt cx="803516" cy="820619"/>
          </a:xfrm>
        </p:grpSpPr>
        <p:sp>
          <p:nvSpPr>
            <p:cNvPr id="16" name="15"/>
            <p:cNvSpPr/>
            <p:nvPr/>
          </p:nvSpPr>
          <p:spPr>
            <a:xfrm>
              <a:off x="2511715" y="335043"/>
              <a:ext cx="803516" cy="820619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4000">
                <a:solidFill>
                  <a:srgbClr val="3992B5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528203" y="452206"/>
              <a:ext cx="762098" cy="587424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algn="ctr" defTabSz="1219200">
                <a:defRPr/>
              </a:pPr>
              <a:r>
                <a:rPr lang="en-US" altLang="zh-CN" sz="4000" spc="300" dirty="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Ngôi trường của em</a:t>
              </a:r>
              <a:endParaRPr lang="zh-CN" altLang="en-US" sz="4000" spc="300" dirty="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092" y="880852"/>
            <a:ext cx="11052871" cy="484580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57526" y="5726658"/>
            <a:ext cx="4998484" cy="5847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Ở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22205" y="5761348"/>
            <a:ext cx="11364008" cy="5847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8" grpId="0" animBg="1"/>
      <p:bldP spid="8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05149A5-451E-4E13-9907-E466149D6A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FA95425-40F7-40FC-9BE3-F37D9F43D930}"/>
              </a:ext>
            </a:extLst>
          </p:cNvPr>
          <p:cNvSpPr txBox="1"/>
          <p:nvPr/>
        </p:nvSpPr>
        <p:spPr>
          <a:xfrm>
            <a:off x="-1071717" y="1120878"/>
            <a:ext cx="11110452" cy="1532145"/>
          </a:xfrm>
          <a:prstGeom prst="rect">
            <a:avLst/>
          </a:prstGeom>
          <a:noFill/>
        </p:spPr>
        <p:txBody>
          <a:bodyPr wrap="square" lIns="68499" tIns="34287" rIns="68499" bIns="34287" rtlCol="0">
            <a:spAutoFit/>
          </a:bodyPr>
          <a:lstStyle/>
          <a:p>
            <a:pPr algn="ctr" defTabSz="684886">
              <a:lnSpc>
                <a:spcPct val="150000"/>
              </a:lnSpc>
            </a:pPr>
            <a:r>
              <a:rPr lang="en-US" sz="7200" b="1" dirty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vi-VN" sz="7200" b="1" dirty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Cái trống trường em</a:t>
            </a:r>
            <a:endParaRPr lang="en-US" sz="7200" dirty="0">
              <a:solidFill>
                <a:srgbClr val="FF0000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9FD02BE-F733-4DEE-8733-5138A1FF02B0}"/>
              </a:ext>
            </a:extLst>
          </p:cNvPr>
          <p:cNvSpPr txBox="1"/>
          <p:nvPr/>
        </p:nvSpPr>
        <p:spPr>
          <a:xfrm>
            <a:off x="7860613" y="6273225"/>
            <a:ext cx="4356243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Mai   XH</a:t>
            </a:r>
          </a:p>
        </p:txBody>
      </p:sp>
    </p:spTree>
    <p:extLst>
      <p:ext uri="{BB962C8B-B14F-4D97-AF65-F5344CB8AC3E}">
        <p14:creationId xmlns:p14="http://schemas.microsoft.com/office/powerpoint/2010/main" val="357225221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loud 7"/>
          <p:cNvSpPr/>
          <p:nvPr/>
        </p:nvSpPr>
        <p:spPr>
          <a:xfrm>
            <a:off x="2183835" y="343186"/>
            <a:ext cx="8147517" cy="3688099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1054" t="50000" r="12665" b="19010"/>
          <a:stretch/>
        </p:blipFill>
        <p:spPr>
          <a:xfrm>
            <a:off x="0" y="4338691"/>
            <a:ext cx="12192000" cy="22669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algn="ctr"/>
            <a:r>
              <a:rPr lang="en-US" sz="8000" b="1" kern="1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Times New Roman" panose="02020603050405020304"/>
              </a:rPr>
              <a:t>CỦNG CỐ BÀI HỌC</a:t>
            </a:r>
          </a:p>
        </p:txBody>
      </p:sp>
      <p:pic>
        <p:nvPicPr>
          <p:cNvPr id="18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72" y="0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4084955" y="340360"/>
            <a:ext cx="55149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Cái trống trường em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727075" y="1252855"/>
            <a:ext cx="4785360" cy="4351655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ngẫm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hả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vắng</a:t>
            </a: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Content Placeholder 1"/>
          <p:cNvSpPr/>
          <p:nvPr/>
        </p:nvSpPr>
        <p:spPr>
          <a:xfrm>
            <a:off x="5512435" y="1253490"/>
            <a:ext cx="4785360" cy="5046660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im</a:t>
            </a: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Nghiêng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Chắc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marL="0" indent="0">
              <a:buNone/>
            </a:pP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Kìa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Tùng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Tùng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Tùng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Tùng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bừng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</a:p>
          <a:p>
            <a:pPr marL="0" indent="0">
              <a:buNone/>
            </a:pP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(Thanh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0" indent="0">
              <a:buNone/>
            </a:pP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4060" y="3520440"/>
            <a:ext cx="2567940" cy="288036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587EA48A-CC2E-4672-B04D-C6C8D5FE1DC9}"/>
              </a:ext>
            </a:extLst>
          </p:cNvPr>
          <p:cNvGrpSpPr/>
          <p:nvPr/>
        </p:nvGrpSpPr>
        <p:grpSpPr>
          <a:xfrm>
            <a:off x="1856509" y="5839693"/>
            <a:ext cx="5203190" cy="768350"/>
            <a:chOff x="708943" y="6033135"/>
            <a:chExt cx="5825836" cy="768350"/>
          </a:xfrm>
        </p:grpSpPr>
        <p:sp>
          <p:nvSpPr>
            <p:cNvPr id="8" name="TextBox 19">
              <a:extLst>
                <a:ext uri="{FF2B5EF4-FFF2-40B4-BE49-F238E27FC236}">
                  <a16:creationId xmlns:a16="http://schemas.microsoft.com/office/drawing/2014/main" id="{19B72960-5738-47AF-831A-C25BE5351432}"/>
                </a:ext>
              </a:extLst>
            </p:cNvPr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F15A88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algn="ctr"/>
              <a:endPara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TextBox 20">
              <a:extLst>
                <a:ext uri="{FF2B5EF4-FFF2-40B4-BE49-F238E27FC236}">
                  <a16:creationId xmlns:a16="http://schemas.microsoft.com/office/drawing/2014/main" id="{9C07137F-9A6D-42B4-A7BE-484D033E43D4}"/>
                </a:ext>
              </a:extLst>
            </p:cNvPr>
            <p:cNvSpPr txBox="1"/>
            <p:nvPr/>
          </p:nvSpPr>
          <p:spPr>
            <a:xfrm>
              <a:off x="1016462" y="6033135"/>
              <a:ext cx="5167386" cy="7683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4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charset="0"/>
                  <a:cs typeface="Times New Roman" panose="02020603050405020304" pitchFamily="18" charset="0"/>
                </a:rPr>
                <a:t>Đọc</a:t>
              </a:r>
              <a:r>
                <a:rPr lang="en-US" sz="4400" dirty="0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charset="0"/>
                  <a:cs typeface="Times New Roman" panose="02020603050405020304" pitchFamily="18" charset="0"/>
                </a:rPr>
                <a:t>văn</a:t>
              </a:r>
              <a:r>
                <a:rPr lang="en-US" sz="4400" dirty="0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charset="0"/>
                  <a:cs typeface="Times New Roman" panose="02020603050405020304" pitchFamily="18" charset="0"/>
                </a:rPr>
                <a:t>bản</a:t>
              </a:r>
              <a:endParaRPr lang="en-US" sz="4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20" name="Straight Connector 19"/>
          <p:cNvCxnSpPr/>
          <p:nvPr/>
        </p:nvCxnSpPr>
        <p:spPr>
          <a:xfrm flipV="1">
            <a:off x="2771254" y="3075709"/>
            <a:ext cx="1530452" cy="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884555" y="2521529"/>
            <a:ext cx="639445" cy="1385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7431667" y="1579420"/>
            <a:ext cx="990479" cy="2770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5955767" y="2092035"/>
            <a:ext cx="895349" cy="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6300470" y="3075709"/>
            <a:ext cx="180825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5621103" y="4401648"/>
            <a:ext cx="639445" cy="1385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6851116" y="4374592"/>
            <a:ext cx="639445" cy="1385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7897228" y="4391143"/>
            <a:ext cx="639445" cy="1385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8936517" y="4374592"/>
            <a:ext cx="639445" cy="1385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V="1">
            <a:off x="5733303" y="5385320"/>
            <a:ext cx="1117813" cy="594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2" grpId="1" build="p"/>
      <p:bldP spid="5" grpId="0"/>
      <p:bldP spid="5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9967">
            <a:off x="-56147" y="-419643"/>
            <a:ext cx="12243191" cy="7530695"/>
          </a:xfrm>
          <a:prstGeom prst="rect">
            <a:avLst/>
          </a:prstGeom>
        </p:spPr>
      </p:pic>
      <p:pic>
        <p:nvPicPr>
          <p:cNvPr id="6" name="图片 5" descr="图片包含 玩偶, 玩具, 室内, 天空&#10;&#10;已生成极高可信度的说明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4578" y="157552"/>
            <a:ext cx="3542059" cy="3542059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516654" y="4026479"/>
            <a:ext cx="935936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altLang="zh-CN" sz="3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Toàn</a:t>
            </a:r>
            <a:r>
              <a:rPr lang="en-US" altLang="zh-CN" sz="3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bài</a:t>
            </a:r>
            <a:r>
              <a:rPr lang="en-US" altLang="zh-CN" sz="3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thơ</a:t>
            </a:r>
            <a:r>
              <a:rPr lang="en-US" altLang="zh-CN" sz="3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đọc</a:t>
            </a:r>
            <a:r>
              <a:rPr lang="en-US" altLang="zh-CN" sz="3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với</a:t>
            </a:r>
            <a:r>
              <a:rPr lang="en-US" altLang="zh-CN" sz="3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giọng</a:t>
            </a:r>
            <a:r>
              <a:rPr lang="en-US" altLang="zh-CN" sz="3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nhẹ</a:t>
            </a:r>
            <a:r>
              <a:rPr lang="en-US" altLang="zh-CN" sz="3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nhàng</a:t>
            </a:r>
            <a:r>
              <a:rPr lang="en-US" altLang="zh-CN" sz="3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, </a:t>
            </a:r>
            <a:r>
              <a:rPr lang="en-US" altLang="zh-CN" sz="3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trìu</a:t>
            </a:r>
            <a:r>
              <a:rPr lang="en-US" altLang="zh-CN" sz="3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mến</a:t>
            </a:r>
            <a:endParaRPr kumimoji="0" lang="zh-CN" altLang="en-US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1378">
            <a:off x="-332242" y="-218894"/>
            <a:ext cx="3519596" cy="274727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5642">
            <a:off x="8645790" y="2192463"/>
            <a:ext cx="1799543" cy="11960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6026A51-BC21-4DA7-AFD8-7CEC6CC8A5EF}"/>
              </a:ext>
            </a:extLst>
          </p:cNvPr>
          <p:cNvSpPr txBox="1"/>
          <p:nvPr/>
        </p:nvSpPr>
        <p:spPr>
          <a:xfrm>
            <a:off x="4488299" y="3206440"/>
            <a:ext cx="37035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Giọng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4007159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4084955" y="340360"/>
            <a:ext cx="55149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Cái trống trường em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727075" y="1252855"/>
            <a:ext cx="4785360" cy="4351655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ngẫm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hả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vắng</a:t>
            </a: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Content Placeholder 1"/>
          <p:cNvSpPr/>
          <p:nvPr/>
        </p:nvSpPr>
        <p:spPr>
          <a:xfrm>
            <a:off x="6163945" y="1252855"/>
            <a:ext cx="4785360" cy="4351655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im</a:t>
            </a: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Nghiêng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Chắc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marL="0" indent="0">
              <a:buNone/>
            </a:pP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Kìa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Tùng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Tùng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Tùng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Tùng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vi-VN" sz="12800"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1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bừng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06715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2" grpId="1" build="p"/>
      <p:bldP spid="5" grpId="0"/>
      <p:bldP spid="5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5646" y="293385"/>
            <a:ext cx="10515600" cy="1325563"/>
          </a:xfrm>
        </p:spPr>
        <p:txBody>
          <a:bodyPr/>
          <a:lstStyle/>
          <a:p>
            <a:r>
              <a:rPr lang="en-US" dirty="0" err="1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447" y="1509589"/>
            <a:ext cx="10515600" cy="8493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Tùng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Tùng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Tùng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Tùng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</a:p>
          <a:p>
            <a:pPr marL="0" indent="0">
              <a:buNone/>
            </a:pP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2462965" y="1618948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H="1">
            <a:off x="3927779" y="1618948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>
            <a:off x="5432409" y="1564359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6683393" y="1703653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loud 8"/>
          <p:cNvSpPr/>
          <p:nvPr/>
        </p:nvSpPr>
        <p:spPr>
          <a:xfrm>
            <a:off x="4799854" y="5041408"/>
            <a:ext cx="7919471" cy="1984333"/>
          </a:xfrm>
          <a:prstGeom prst="clou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ý: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2/2 hoặc1/3.</a:t>
            </a:r>
          </a:p>
          <a:p>
            <a:pPr algn="ctr"/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08624" y="2980887"/>
            <a:ext cx="740453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Cái trống 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em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Straight Connector 9"/>
          <p:cNvCxnSpPr>
            <a:cxnSpLocks/>
          </p:cNvCxnSpPr>
          <p:nvPr/>
        </p:nvCxnSpPr>
        <p:spPr>
          <a:xfrm flipH="1">
            <a:off x="3767673" y="3199565"/>
            <a:ext cx="85137" cy="489963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355056" y="4076521"/>
            <a:ext cx="740453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Trống 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nằm ngẫm n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ghĩ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Straight Connector 12"/>
          <p:cNvCxnSpPr>
            <a:cxnSpLocks/>
          </p:cNvCxnSpPr>
          <p:nvPr/>
        </p:nvCxnSpPr>
        <p:spPr>
          <a:xfrm flipH="1">
            <a:off x="2860012" y="4367865"/>
            <a:ext cx="160590" cy="46157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6086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9" grpId="0" animBg="1"/>
      <p:bldP spid="8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4098603" y="340360"/>
            <a:ext cx="55149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Cái trống trường em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1027330" y="1252855"/>
            <a:ext cx="4785360" cy="4351655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ngẫm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hả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vắng</a:t>
            </a: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Content Placeholder 1"/>
          <p:cNvSpPr/>
          <p:nvPr/>
        </p:nvSpPr>
        <p:spPr>
          <a:xfrm>
            <a:off x="6235774" y="1253490"/>
            <a:ext cx="4785360" cy="4351655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im</a:t>
            </a: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Nghiêng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Chắc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marL="0" indent="0">
              <a:buNone/>
            </a:pP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Kìa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Tùng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Tùng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Tùng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Tùng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vi-VN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bừng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98465" y="4478333"/>
            <a:ext cx="2202311" cy="2470248"/>
          </a:xfrm>
          <a:prstGeom prst="rect">
            <a:avLst/>
          </a:prstGeom>
        </p:spPr>
      </p:pic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685" y="685800"/>
            <a:ext cx="527050" cy="238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41" y="2976562"/>
            <a:ext cx="527050" cy="2628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7159" y="566838"/>
            <a:ext cx="527050" cy="2628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189" y="2948949"/>
            <a:ext cx="527050" cy="2628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1" name="Group 30"/>
          <p:cNvGrpSpPr/>
          <p:nvPr/>
        </p:nvGrpSpPr>
        <p:grpSpPr>
          <a:xfrm>
            <a:off x="1965619" y="5560363"/>
            <a:ext cx="7221523" cy="889626"/>
            <a:chOff x="783923" y="5995764"/>
            <a:chExt cx="5825836" cy="768350"/>
          </a:xfrm>
        </p:grpSpPr>
        <p:sp>
          <p:nvSpPr>
            <p:cNvPr id="32" name="TextBox 19"/>
            <p:cNvSpPr txBox="1"/>
            <p:nvPr/>
          </p:nvSpPr>
          <p:spPr>
            <a:xfrm>
              <a:off x="783923" y="6080410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F15A88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algn="ctr"/>
              <a:endPara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endParaRPr>
            </a:p>
          </p:txBody>
        </p:sp>
        <p:sp>
          <p:nvSpPr>
            <p:cNvPr id="33" name="TextBox 20"/>
            <p:cNvSpPr txBox="1"/>
            <p:nvPr/>
          </p:nvSpPr>
          <p:spPr>
            <a:xfrm>
              <a:off x="1038167" y="5995764"/>
              <a:ext cx="5167386" cy="7683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4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charset="0"/>
                  <a:cs typeface="Times New Roman" panose="02020603050405020304" pitchFamily="18" charset="0"/>
                </a:rPr>
                <a:t>Đọc</a:t>
              </a:r>
              <a:r>
                <a:rPr lang="en-US" sz="4400" dirty="0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charset="0"/>
                  <a:cs typeface="Times New Roman" panose="02020603050405020304" pitchFamily="18" charset="0"/>
                </a:rPr>
                <a:t> đoạn nối tiếp</a:t>
              </a:r>
            </a:p>
          </p:txBody>
        </p:sp>
      </p:grpSp>
      <p:sp>
        <p:nvSpPr>
          <p:cNvPr id="9" name="Oval 8"/>
          <p:cNvSpPr/>
          <p:nvPr/>
        </p:nvSpPr>
        <p:spPr>
          <a:xfrm>
            <a:off x="158423" y="1671369"/>
            <a:ext cx="546397" cy="532263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5" name="Oval 14"/>
          <p:cNvSpPr/>
          <p:nvPr/>
        </p:nvSpPr>
        <p:spPr>
          <a:xfrm>
            <a:off x="198772" y="4055491"/>
            <a:ext cx="506048" cy="532263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6" name="Oval 15"/>
          <p:cNvSpPr/>
          <p:nvPr/>
        </p:nvSpPr>
        <p:spPr>
          <a:xfrm>
            <a:off x="5477858" y="1548736"/>
            <a:ext cx="546374" cy="532263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7" name="Oval 16"/>
          <p:cNvSpPr/>
          <p:nvPr/>
        </p:nvSpPr>
        <p:spPr>
          <a:xfrm>
            <a:off x="5516334" y="3970415"/>
            <a:ext cx="526280" cy="532263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cxnSp>
        <p:nvCxnSpPr>
          <p:cNvPr id="11" name="Straight Connector 10"/>
          <p:cNvCxnSpPr/>
          <p:nvPr/>
        </p:nvCxnSpPr>
        <p:spPr>
          <a:xfrm flipH="1">
            <a:off x="7887194" y="1192757"/>
            <a:ext cx="55411" cy="47194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2362336" y="1633165"/>
            <a:ext cx="77224" cy="47040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1884827" y="2104291"/>
            <a:ext cx="77224" cy="47040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2119830" y="2632647"/>
            <a:ext cx="77224" cy="47040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2125476" y="4055491"/>
            <a:ext cx="77224" cy="47040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3166669" y="3539232"/>
            <a:ext cx="77224" cy="47040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2743201" y="4525897"/>
            <a:ext cx="77224" cy="47040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2415823" y="4996303"/>
            <a:ext cx="77224" cy="47040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8438161" y="1662001"/>
            <a:ext cx="55411" cy="47194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>
            <a:off x="7174748" y="2120854"/>
            <a:ext cx="55411" cy="47194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6937084" y="3548336"/>
            <a:ext cx="55411" cy="47194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H="1">
            <a:off x="7312839" y="3988476"/>
            <a:ext cx="55411" cy="47194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H="1">
            <a:off x="8410456" y="3991876"/>
            <a:ext cx="55411" cy="47194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>
            <a:off x="9480367" y="3949927"/>
            <a:ext cx="55411" cy="47194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H="1">
            <a:off x="7012836" y="4478333"/>
            <a:ext cx="55411" cy="47194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H="1">
            <a:off x="8330071" y="4944974"/>
            <a:ext cx="55411" cy="47194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H="1">
            <a:off x="2653807" y="1189094"/>
            <a:ext cx="77224" cy="47040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3008671" y="2990951"/>
            <a:ext cx="171081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H="1">
            <a:off x="6864536" y="2698687"/>
            <a:ext cx="55411" cy="47194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0" name="Right Arrow 9">
            <a:hlinkClick r:id="rId5" action="ppaction://hlinksldjump"/>
          </p:cNvPr>
          <p:cNvSpPr/>
          <p:nvPr/>
        </p:nvSpPr>
        <p:spPr>
          <a:xfrm>
            <a:off x="11355928" y="310850"/>
            <a:ext cx="540774" cy="395748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2" grpId="1" build="p"/>
      <p:bldP spid="5" grpId="0"/>
      <p:bldP spid="5" grpId="1"/>
      <p:bldP spid="9" grpId="0" animBg="1"/>
      <p:bldP spid="15" grpId="0" animBg="1"/>
      <p:bldP spid="16" grpId="0" animBg="1"/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10"/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29"/>
          <p:cNvSpPr/>
          <p:nvPr/>
        </p:nvSpPr>
        <p:spPr>
          <a:xfrm>
            <a:off x="0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 rot="21000000">
            <a:off x="10031048" y="4756299"/>
            <a:ext cx="2396490" cy="234442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56834" y="1993081"/>
            <a:ext cx="2109019" cy="2109019"/>
            <a:chOff x="156834" y="1993081"/>
            <a:chExt cx="2109019" cy="2109019"/>
          </a:xfrm>
        </p:grpSpPr>
        <p:sp>
          <p:nvSpPr>
            <p:cNvPr id="3" name="Oval 2"/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15731" y="2243748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36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charset="0"/>
                  <a:cs typeface="Times New Roman" panose="02020603050405020304" pitchFamily="18" charset="0"/>
                  <a:sym typeface="+mn-lt"/>
                </a:rPr>
                <a:t>GIẢI NGHĨA TỪ</a:t>
              </a:r>
              <a:endParaRPr lang="zh-CN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sp>
        <p:nvSpPr>
          <p:cNvPr id="28" name="2"/>
          <p:cNvSpPr/>
          <p:nvPr/>
        </p:nvSpPr>
        <p:spPr>
          <a:xfrm>
            <a:off x="3425187" y="716098"/>
            <a:ext cx="8019905" cy="5347817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 dirty="0"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3522669" y="439612"/>
            <a:ext cx="6916420" cy="2399246"/>
            <a:chOff x="3693569" y="1287910"/>
            <a:chExt cx="3822655" cy="2399227"/>
          </a:xfrm>
        </p:grpSpPr>
        <p:grpSp>
          <p:nvGrpSpPr>
            <p:cNvPr id="42" name="Group 41"/>
            <p:cNvGrpSpPr/>
            <p:nvPr/>
          </p:nvGrpSpPr>
          <p:grpSpPr>
            <a:xfrm>
              <a:off x="3693569" y="1287910"/>
              <a:ext cx="3822655" cy="2399227"/>
              <a:chOff x="114378" y="2306774"/>
              <a:chExt cx="2109019" cy="2185571"/>
            </a:xfrm>
          </p:grpSpPr>
          <p:sp>
            <p:nvSpPr>
              <p:cNvPr id="43" name="Hexagon 42"/>
              <p:cNvSpPr/>
              <p:nvPr/>
            </p:nvSpPr>
            <p:spPr>
              <a:xfrm>
                <a:off x="114378" y="2306774"/>
                <a:ext cx="2109019" cy="2109019"/>
              </a:xfrm>
              <a:prstGeom prst="hexagon">
                <a:avLst/>
              </a:prstGeom>
              <a:solidFill>
                <a:srgbClr val="F7ACB9"/>
              </a:solidFill>
              <a:ln>
                <a:noFill/>
              </a:ln>
              <a:effectLst>
                <a:glow rad="101600">
                  <a:schemeClr val="bg1">
                    <a:alpha val="60000"/>
                  </a:schemeClr>
                </a:glow>
              </a:effectLst>
              <a:scene3d>
                <a:camera prst="perspectiveAbove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600">
                  <a:latin typeface="Times New Roman" panose="02020603050405020304" pitchFamily="18" charset="0"/>
                  <a:ea typeface="Arial-Rounded" panose="020B0500000000000000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248807" y="3398916"/>
                <a:ext cx="1808630" cy="10934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313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3600" b="0" u="none" strike="noStrike" dirty="0" err="1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Arial-Rounded" panose="020B0500000000000000" charset="0"/>
                    <a:cs typeface="Times New Roman" panose="02020603050405020304" pitchFamily="18" charset="0"/>
                  </a:rPr>
                  <a:t>ngẫm</a:t>
                </a:r>
                <a:r>
                  <a:rPr lang="en-US" sz="3600" b="0" u="none" strike="noStrike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Arial-Rounded" panose="020B0500000000000000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0" u="none" strike="noStrike" dirty="0" err="1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Arial-Rounded" panose="020B0500000000000000" charset="0"/>
                    <a:cs typeface="Times New Roman" panose="02020603050405020304" pitchFamily="18" charset="0"/>
                  </a:rPr>
                  <a:t>nghĩ</a:t>
                </a:r>
                <a:endParaRPr lang="en-US" sz="3600" b="0" u="none" strike="noStrike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Arial-Rounded" panose="020B0500000000000000" charset="0"/>
                  <a:cs typeface="Times New Roman" panose="02020603050405020304" pitchFamily="18" charset="0"/>
                </a:endParaRPr>
              </a:p>
              <a:p>
                <a:pPr algn="ctr" defTabSz="91313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altLang="vi-VN" sz="3600" b="0" i="0" u="none" strike="noStrike" dirty="0">
                  <a:solidFill>
                    <a:srgbClr val="231F20"/>
                  </a:solidFill>
                  <a:effectLst/>
                  <a:latin typeface="Times New Roman" panose="02020603050405020304" pitchFamily="18" charset="0"/>
                  <a:ea typeface="Arial-Rounded" panose="020B0500000000000000" charset="0"/>
                  <a:cs typeface="Times New Roman" panose="02020603050405020304" pitchFamily="18" charset="0"/>
                  <a:sym typeface="+mn-lt"/>
                </a:endParaRPr>
              </a:p>
            </p:txBody>
          </p:sp>
        </p:grpSp>
        <p:cxnSp>
          <p:nvCxnSpPr>
            <p:cNvPr id="54" name="10"/>
            <p:cNvCxnSpPr/>
            <p:nvPr/>
          </p:nvCxnSpPr>
          <p:spPr>
            <a:xfrm>
              <a:off x="4936100" y="1820891"/>
              <a:ext cx="1426280" cy="0"/>
            </a:xfrm>
            <a:prstGeom prst="line">
              <a:avLst/>
            </a:prstGeom>
            <a:ln w="19050">
              <a:solidFill>
                <a:srgbClr val="339183"/>
              </a:solidFill>
              <a:prstDash val="dash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85220" y="95250"/>
            <a:ext cx="906780" cy="84836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390023" y="3197631"/>
            <a:ext cx="90550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313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altLang="vi-VN" sz="3600" b="0" i="0" u="none" strike="noStrike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Chúng ta nên </a:t>
            </a:r>
            <a:r>
              <a:rPr lang="vi-VN" altLang="vi-VN" sz="3600" b="0" i="0" u="none" strike="noStrike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ngẫm nghĩ </a:t>
            </a:r>
            <a:r>
              <a:rPr lang="vi-VN" altLang="vi-VN" sz="3600" b="0" i="0" u="none" strike="noStrike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về hành động của mình.</a:t>
            </a:r>
            <a:endParaRPr lang="en-US" altLang="vi-VN" sz="3600" b="0" i="0" u="none" strike="noStrike" dirty="0">
              <a:solidFill>
                <a:srgbClr val="231F20"/>
              </a:solidFill>
              <a:effectLst/>
              <a:latin typeface="Times New Roman" panose="02020603050405020304" pitchFamily="18" charset="0"/>
              <a:ea typeface="Arial-Rounded" panose="020B0500000000000000" charset="0"/>
              <a:cs typeface="Times New Roman" panose="02020603050405020304" pitchFamily="18" charset="0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bldLvl="0" animBg="1"/>
      <p:bldP spid="2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1660</TotalTime>
  <Words>1033</Words>
  <Application>Microsoft Office PowerPoint</Application>
  <PresentationFormat>Widescreen</PresentationFormat>
  <Paragraphs>212</Paragraphs>
  <Slides>31</Slides>
  <Notes>14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31</vt:i4>
      </vt:variant>
    </vt:vector>
  </HeadingPairs>
  <TitlesOfParts>
    <vt:vector size="46" baseType="lpstr">
      <vt:lpstr>Arial-Rounded</vt:lpstr>
      <vt:lpstr>Times New Roman</vt:lpstr>
      <vt:lpstr>Calibri</vt:lpstr>
      <vt:lpstr>Arial</vt:lpstr>
      <vt:lpstr>等线</vt:lpstr>
      <vt:lpstr>HP001 4 hàng</vt:lpstr>
      <vt:lpstr>Microsoft YaHei</vt:lpstr>
      <vt:lpstr>Calibri Light</vt:lpstr>
      <vt:lpstr>1_Office Theme</vt:lpstr>
      <vt:lpstr>1_Office 主题​​</vt:lpstr>
      <vt:lpstr>6_Office Theme</vt:lpstr>
      <vt:lpstr>4_Office Theme</vt:lpstr>
      <vt:lpstr>2_Office 主题​​</vt:lpstr>
      <vt:lpstr>7_Office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Luyện đọc câu.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Những từ nào dưới đây nói về trống trường như nói về con người?</vt:lpstr>
      <vt:lpstr>2. Nói và đáp</vt:lpstr>
      <vt:lpstr>PowerPoint Presentation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em đến với tiết Tiếng Việt - Lớp 2</dc:title>
  <dc:creator>Administrator</dc:creator>
  <cp:lastModifiedBy>MKSTORE</cp:lastModifiedBy>
  <cp:revision>87</cp:revision>
  <dcterms:created xsi:type="dcterms:W3CDTF">2021-05-24T09:52:12Z</dcterms:created>
  <dcterms:modified xsi:type="dcterms:W3CDTF">2024-10-11T13:28:45Z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