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0" r:id="rId2"/>
    <p:sldMasterId id="2147483722" r:id="rId3"/>
  </p:sldMasterIdLst>
  <p:notesMasterIdLst>
    <p:notesMasterId r:id="rId25"/>
  </p:notesMasterIdLst>
  <p:sldIdLst>
    <p:sldId id="11088401" r:id="rId4"/>
    <p:sldId id="11088462" r:id="rId5"/>
    <p:sldId id="11088463" r:id="rId6"/>
    <p:sldId id="11088439" r:id="rId7"/>
    <p:sldId id="11088403" r:id="rId8"/>
    <p:sldId id="11088454" r:id="rId9"/>
    <p:sldId id="11088455" r:id="rId10"/>
    <p:sldId id="11088456" r:id="rId11"/>
    <p:sldId id="11088451" r:id="rId12"/>
    <p:sldId id="11088407" r:id="rId13"/>
    <p:sldId id="11088412" r:id="rId14"/>
    <p:sldId id="11088457" r:id="rId15"/>
    <p:sldId id="11088443" r:id="rId16"/>
    <p:sldId id="11088461" r:id="rId17"/>
    <p:sldId id="11088444" r:id="rId18"/>
    <p:sldId id="11088448" r:id="rId19"/>
    <p:sldId id="11088458" r:id="rId20"/>
    <p:sldId id="11088459" r:id="rId21"/>
    <p:sldId id="11088460" r:id="rId22"/>
    <p:sldId id="11088450" r:id="rId23"/>
    <p:sldId id="11088453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BD264"/>
    <a:srgbClr val="8CCB4D"/>
    <a:srgbClr val="69D8FF"/>
    <a:srgbClr val="70B7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02" autoAdjust="0"/>
    <p:restoredTop sz="94660"/>
  </p:normalViewPr>
  <p:slideViewPr>
    <p:cSldViewPr snapToGrid="0">
      <p:cViewPr varScale="1">
        <p:scale>
          <a:sx n="82" d="100"/>
          <a:sy n="82" d="100"/>
        </p:scale>
        <p:origin x="677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F6C3A4-E07D-4C41-8C45-BB1A8EB039D9}" type="datetimeFigureOut">
              <a:rPr lang="en-US" smtClean="0"/>
              <a:t>23/02/2023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31D3EC-047C-455B-96E0-1A1AF9835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7882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luongtran8495@gmail.com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40302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94CA26-C6B5-43C4-95A7-FAAFB47F7C6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5236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23/02/2023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508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23/02/2023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157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23/02/2023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3758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48203055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10027449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9878782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2820492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03160196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80246338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2278180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487744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23/02/2023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0021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7737180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71910097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42005740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/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/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354447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291269792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2844185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4539561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601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23/02/2023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285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23/02/2023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66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23/02/2023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0226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23/02/2023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008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23/02/2023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459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23/02/2023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202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23/02/2023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8622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B8BBD-A89F-4C03-8BF2-F84B38772531}" type="datetimeFigureOut">
              <a:rPr lang="en-US" smtClean="0"/>
              <a:t>23/02/2023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018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629763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399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vi/photo/600727" TargetMode="Externa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30.png"/><Relationship Id="rId4" Type="http://schemas.microsoft.com/office/2007/relationships/hdphoto" Target="../media/hdphoto6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32.png"/><Relationship Id="rId4" Type="http://schemas.microsoft.com/office/2007/relationships/hdphoto" Target="../media/hdphoto8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0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vi/photo/1280248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9477" y="2437339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7745106" y="3583818"/>
            <a:ext cx="3773430" cy="2705180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808954" y="191069"/>
            <a:ext cx="9803219" cy="3630303"/>
          </a:xfrm>
          <a:prstGeom prst="rect">
            <a:avLst/>
          </a:prstGeom>
        </p:spPr>
      </p:pic>
      <p:pic>
        <p:nvPicPr>
          <p:cNvPr id="19" name="69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8588453" y="450638"/>
            <a:ext cx="3603548" cy="19867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43253" y="1274227"/>
            <a:ext cx="668804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Chào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mừng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em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đến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với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tiết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Tự</a:t>
            </a:r>
            <a:r>
              <a:rPr lang="en-US" altLang="zh-CN" sz="44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i="1" kern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nhiên</a:t>
            </a:r>
            <a:r>
              <a:rPr lang="en-US" altLang="zh-CN" sz="4400" b="1" i="1" ker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và Xã </a:t>
            </a:r>
            <a:r>
              <a:rPr lang="en-US" altLang="zh-CN" sz="44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hội</a:t>
            </a:r>
            <a:endParaRPr kumimoji="0" lang="en-US" altLang="zh-CN" sz="44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35853" y="3415699"/>
            <a:ext cx="2005965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319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836F688-6470-4084-8246-8C4B6B1B2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57" y="963292"/>
            <a:ext cx="704708" cy="72762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1051210" y="1031377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 b="1">
                <a:solidFill>
                  <a:srgbClr val="C0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thực hành</a:t>
            </a:r>
            <a:endParaRPr lang="zh-CN" altLang="en-US" sz="2800" b="1" dirty="0">
              <a:solidFill>
                <a:srgbClr val="C0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51210" y="1682910"/>
            <a:ext cx="98905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Kể những việc làm có lợi cho cơ quan vận động.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132136" y="0"/>
            <a:ext cx="9059863" cy="983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2800" kern="0">
                <a:latin typeface="Arial" panose="020B0604020202020204" pitchFamily="34" charset="0"/>
                <a:cs typeface="Arial" panose="020B0604020202020204" pitchFamily="34" charset="0"/>
              </a:rPr>
              <a:t>Bài 22: </a:t>
            </a:r>
            <a:r>
              <a:rPr lang="en-US" sz="280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 sóc, bảo vệ cơ quan vận động</a:t>
            </a:r>
          </a:p>
        </p:txBody>
      </p:sp>
      <p:sp>
        <p:nvSpPr>
          <p:cNvPr id="3" name="Rectangle 2"/>
          <p:cNvSpPr/>
          <p:nvPr/>
        </p:nvSpPr>
        <p:spPr>
          <a:xfrm>
            <a:off x="1339514" y="2356546"/>
            <a:ext cx="106439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</a:t>
            </a:r>
            <a:r>
              <a:rPr lang="vi-VN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uống đầy đủ chất dinh dưỡng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39513" y="2976073"/>
            <a:ext cx="106439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hăm chỉ tập thể dục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39512" y="4280499"/>
            <a:ext cx="1064393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vi-VN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ảm bảo an toàn khi chơi thể thao</a:t>
            </a:r>
            <a:endParaRPr lang="en-US" sz="2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39511" y="3628286"/>
            <a:ext cx="106439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Ngồi học đúng tư thế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51210" y="5363599"/>
            <a:ext cx="98905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Em đã thực hiện được những việc làm nào?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8484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3" grpId="0"/>
      <p:bldP spid="9" grpId="0"/>
      <p:bldP spid="10" grpId="0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" y="798886"/>
            <a:ext cx="900752" cy="101773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1050826" y="1058578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 b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vận dụng</a:t>
            </a:r>
            <a:endParaRPr lang="zh-CN" altLang="en-US" sz="28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1579" y="1598785"/>
            <a:ext cx="120797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buAutoNum type="arabicPeriod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Quan sát các hình sau và giải thích vì sao tay bạn Minh phải bó bột.</a:t>
            </a:r>
            <a:endParaRPr lang="en-US" sz="2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132136" y="0"/>
            <a:ext cx="9059863" cy="983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2800" kern="0">
                <a:latin typeface="Arial" panose="020B0604020202020204" pitchFamily="34" charset="0"/>
                <a:cs typeface="Arial" panose="020B0604020202020204" pitchFamily="34" charset="0"/>
              </a:rPr>
              <a:t>Bài 22: </a:t>
            </a:r>
            <a:r>
              <a:rPr lang="en-US" sz="280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 sóc, bảo vệ cơ quan vận động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18" y="2120677"/>
            <a:ext cx="4616112" cy="473732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372969" y="2613174"/>
            <a:ext cx="6800834" cy="13849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Minh đi đá bóng và bị gãy</a:t>
            </a:r>
            <a:r>
              <a: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xương</a:t>
            </a:r>
            <a:r>
              <a:rPr lang="vi-VN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tay. </a:t>
            </a:r>
            <a:endParaRPr lang="en-US" sz="2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 đã đưa bạn đi gặp bác sĩ và </a:t>
            </a:r>
            <a:r>
              <a: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Minh </a:t>
            </a:r>
            <a:r>
              <a:rPr lang="vi-VN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 bác sĩ khám</a:t>
            </a:r>
            <a:r>
              <a: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bó bột</a:t>
            </a:r>
            <a:r>
              <a:rPr lang="vi-VN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54773" y="4489338"/>
            <a:ext cx="6819030" cy="13849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Minh tranh bóng, va chạm mạnh và bị chấn thương tay nên bạn </a:t>
            </a:r>
            <a:r>
              <a: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ấy </a:t>
            </a:r>
            <a:r>
              <a:rPr lang="vi-VN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 b</a:t>
            </a:r>
            <a:r>
              <a: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ó</a:t>
            </a:r>
            <a:r>
              <a:rPr lang="vi-VN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bột</a:t>
            </a:r>
            <a:r>
              <a: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trong một thời gian dài</a:t>
            </a:r>
            <a:r>
              <a:rPr lang="vi-VN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0812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" y="798886"/>
            <a:ext cx="900752" cy="101773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1050826" y="1058578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 b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vận dụng</a:t>
            </a:r>
            <a:endParaRPr lang="zh-CN" altLang="en-US" sz="28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75499" y="1646911"/>
            <a:ext cx="1127049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vi-VN" sz="2800"/>
              <a:t>Theo em, cần chú ý điều gì khi chơi thể thao để bảo vệ cơ quan vận động?</a:t>
            </a:r>
            <a:endParaRPr lang="en-US" sz="2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132136" y="0"/>
            <a:ext cx="9059863" cy="983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2800" kern="0">
                <a:latin typeface="Arial" panose="020B0604020202020204" pitchFamily="34" charset="0"/>
                <a:cs typeface="Arial" panose="020B0604020202020204" pitchFamily="34" charset="0"/>
              </a:rPr>
              <a:t>Bài 22: </a:t>
            </a:r>
            <a:r>
              <a:rPr lang="en-US" sz="280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 sóc, bảo vệ cơ quan vận động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50826" y="2809236"/>
            <a:ext cx="10592605" cy="13849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Khi chơi thể thao để bảo vệ cơ quan vận động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 em cần chơi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thể thao </a:t>
            </a: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đúng tư thế và hạn chế va chạm mạnh khi đang chơi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, chú ý cẩn thận tránh đụng các cơ quan dễ bị tổn thương.</a:t>
            </a:r>
          </a:p>
        </p:txBody>
      </p:sp>
    </p:spTree>
    <p:extLst>
      <p:ext uri="{BB962C8B-B14F-4D97-AF65-F5344CB8AC3E}">
        <p14:creationId xmlns:p14="http://schemas.microsoft.com/office/powerpoint/2010/main" val="1304516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98" y="1079453"/>
            <a:ext cx="721353" cy="74226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1151926" y="1224358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 b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Dẫn dắt, nhắc nhở</a:t>
            </a:r>
            <a:endParaRPr lang="zh-CN" altLang="en-US" sz="28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132136" y="0"/>
            <a:ext cx="9059863" cy="983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2800" kern="0">
                <a:latin typeface="Arial" panose="020B0604020202020204" pitchFamily="34" charset="0"/>
                <a:cs typeface="Arial" panose="020B0604020202020204" pitchFamily="34" charset="0"/>
              </a:rPr>
              <a:t>Bài 22: </a:t>
            </a:r>
            <a:r>
              <a:rPr lang="en-US" sz="280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 sóc, bảo vệ cơ quan vận động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752" y="2005671"/>
            <a:ext cx="10301982" cy="4283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069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75E9BCC-3786-47EE-AF4B-6106B35B2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E9A1B498-EF1C-4162-872C-82C97BB9AA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38200" y="0"/>
            <a:ext cx="9602800" cy="6858000"/>
          </a:xfrm>
          <a:prstGeom prst="rect">
            <a:avLst/>
          </a:prstGeom>
        </p:spPr>
      </p:pic>
      <p:sp>
        <p:nvSpPr>
          <p:cNvPr id="7" name="Chỗ dành sẵn cho Nội dung 6">
            <a:extLst>
              <a:ext uri="{FF2B5EF4-FFF2-40B4-BE49-F238E27FC236}">
                <a16:creationId xmlns:a16="http://schemas.microsoft.com/office/drawing/2014/main" id="{580E3FC5-4E6C-4776-A1C9-84CC5374F1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8" name="Chỗ dành sẵn cho Nội dung 2">
            <a:extLst>
              <a:ext uri="{FF2B5EF4-FFF2-40B4-BE49-F238E27FC236}">
                <a16:creationId xmlns:a16="http://schemas.microsoft.com/office/drawing/2014/main" id="{D4973408-0271-4E81-ABB4-70E0F9BA41EB}"/>
              </a:ext>
            </a:extLst>
          </p:cNvPr>
          <p:cNvSpPr txBox="1">
            <a:spLocks/>
          </p:cNvSpPr>
          <p:nvPr/>
        </p:nvSpPr>
        <p:spPr>
          <a:xfrm>
            <a:off x="1640655" y="528670"/>
            <a:ext cx="3192624" cy="18413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8800">
                <a:solidFill>
                  <a:srgbClr val="FFFF00"/>
                </a:solidFill>
                <a:latin typeface="Amazone" panose="03020702060507090A04" pitchFamily="66" charset="0"/>
              </a:rPr>
              <a:t>Tiết 2</a:t>
            </a:r>
            <a:endParaRPr lang="vi-VN" sz="8800">
              <a:solidFill>
                <a:srgbClr val="FFFF00"/>
              </a:solidFill>
              <a:latin typeface="Amazone" panose="03020702060507090A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33037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D187A5-3AD7-4BF7-83A3-FAC4A37F2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98" y="991366"/>
            <a:ext cx="703452" cy="7950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909330" y="1067566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khám phá</a:t>
            </a:r>
            <a:endParaRPr lang="zh-CN" altLang="en-US" sz="28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8F52C8-7D58-449D-8B44-72497312C0C3}"/>
              </a:ext>
            </a:extLst>
          </p:cNvPr>
          <p:cNvSpPr/>
          <p:nvPr/>
        </p:nvSpPr>
        <p:spPr>
          <a:xfrm>
            <a:off x="622724" y="1631836"/>
            <a:ext cx="11547274" cy="581756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Nêu các yêu cầu về tư thế ngồi học để cột sống không bị cong vẹo.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132136" y="0"/>
            <a:ext cx="9059863" cy="983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2800" kern="0">
                <a:latin typeface="Arial" panose="020B0604020202020204" pitchFamily="34" charset="0"/>
                <a:cs typeface="Arial" panose="020B0604020202020204" pitchFamily="34" charset="0"/>
              </a:rPr>
              <a:t>Bài 22: </a:t>
            </a:r>
            <a:r>
              <a:rPr lang="en-US" sz="280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 sóc, bảo vệ cơ quan vận động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901" y="2218647"/>
            <a:ext cx="8437499" cy="454042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C8F52C8-7D58-449D-8B44-72497312C0C3}"/>
              </a:ext>
            </a:extLst>
          </p:cNvPr>
          <p:cNvSpPr/>
          <p:nvPr/>
        </p:nvSpPr>
        <p:spPr>
          <a:xfrm>
            <a:off x="159814" y="6235300"/>
            <a:ext cx="12010184" cy="581756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Em hãy tự nhận xét tư thế ngồi học của mình và điều chỉnh cho đúng.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1762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836F688-6470-4084-8246-8C4B6B1B2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57" y="915166"/>
            <a:ext cx="704708" cy="72762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1051210" y="983251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 b="1">
                <a:solidFill>
                  <a:srgbClr val="C0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thực hành</a:t>
            </a:r>
            <a:endParaRPr lang="zh-CN" altLang="en-US" sz="2800" b="1" dirty="0">
              <a:solidFill>
                <a:srgbClr val="C0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51210" y="1538532"/>
            <a:ext cx="98905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Chọn tư thế đúng trong mỗi hình dưới đây.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132136" y="0"/>
            <a:ext cx="9059863" cy="983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2800" kern="0">
                <a:latin typeface="Arial" panose="020B0604020202020204" pitchFamily="34" charset="0"/>
                <a:cs typeface="Arial" panose="020B0604020202020204" pitchFamily="34" charset="0"/>
              </a:rPr>
              <a:t>Bài 22: </a:t>
            </a:r>
            <a:r>
              <a:rPr lang="en-US" sz="280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 sóc, bảo vệ cơ quan vận động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57" y="2149947"/>
            <a:ext cx="6376996" cy="46833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698" y="2037689"/>
            <a:ext cx="5238037" cy="4795635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4194173" y="5492866"/>
            <a:ext cx="1210341" cy="82604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0146871" y="5418934"/>
            <a:ext cx="1210341" cy="82604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667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10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836F688-6470-4084-8246-8C4B6B1B2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57" y="915166"/>
            <a:ext cx="704708" cy="72762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1051210" y="983251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 b="1">
                <a:solidFill>
                  <a:srgbClr val="C0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thực hành</a:t>
            </a:r>
            <a:endParaRPr lang="zh-CN" altLang="en-US" sz="2800" b="1" dirty="0">
              <a:solidFill>
                <a:srgbClr val="C0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51210" y="1538532"/>
            <a:ext cx="98905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Chọn tư thế đúng trong mỗi hình dưới đây.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2687216" y="-70403"/>
            <a:ext cx="10031853" cy="983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2800" kern="0">
                <a:latin typeface="Arial" panose="020B0604020202020204" pitchFamily="34" charset="0"/>
                <a:cs typeface="Arial" panose="020B0604020202020204" pitchFamily="34" charset="0"/>
              </a:rPr>
              <a:t>Bài 22: </a:t>
            </a:r>
            <a:r>
              <a:rPr lang="en-US" sz="280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 sóc, bảo vệ cơ quan vận động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65" y="2125418"/>
            <a:ext cx="5668883" cy="47325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119" y="2125419"/>
            <a:ext cx="4286758" cy="4732581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4658197" y="5533809"/>
            <a:ext cx="1210341" cy="82604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7797182" y="5533809"/>
            <a:ext cx="1210341" cy="82604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670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836F688-6470-4084-8246-8C4B6B1B2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57" y="915166"/>
            <a:ext cx="704708" cy="72762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1051210" y="983251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 b="1">
                <a:solidFill>
                  <a:srgbClr val="C0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thực hành</a:t>
            </a:r>
            <a:endParaRPr lang="zh-CN" altLang="en-US" sz="2800" b="1" dirty="0">
              <a:solidFill>
                <a:srgbClr val="C0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51210" y="1538532"/>
            <a:ext cx="111407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Nếu thực hiện tư thế sai như mỗi hình trên sẽ gây tác hại gì?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132136" y="0"/>
            <a:ext cx="9059863" cy="983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2800" kern="0">
                <a:latin typeface="Arial" panose="020B0604020202020204" pitchFamily="34" charset="0"/>
                <a:cs typeface="Arial" panose="020B0604020202020204" pitchFamily="34" charset="0"/>
              </a:rPr>
              <a:t>Bài 22: </a:t>
            </a:r>
            <a:r>
              <a:rPr lang="en-US" sz="280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 sóc, bảo vệ cơ quan vận động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1752"/>
            <a:ext cx="6787329" cy="4796248"/>
          </a:xfrm>
          <a:prstGeom prst="rect">
            <a:avLst/>
          </a:prstGeom>
        </p:spPr>
      </p:pic>
      <p:sp>
        <p:nvSpPr>
          <p:cNvPr id="15" name="Cloud Callout 14"/>
          <p:cNvSpPr/>
          <p:nvPr/>
        </p:nvSpPr>
        <p:spPr>
          <a:xfrm>
            <a:off x="6907385" y="2189747"/>
            <a:ext cx="5285076" cy="4547938"/>
          </a:xfrm>
          <a:prstGeom prst="cloudCallout">
            <a:avLst>
              <a:gd name="adj1" fmla="val -78861"/>
              <a:gd name="adj2" fmla="val -8594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Nếu thực hiện tư thế sai như mỗi hình trên sẽ gây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đau và cong vẹo cột sống.</a:t>
            </a:r>
          </a:p>
        </p:txBody>
      </p:sp>
    </p:spTree>
    <p:extLst>
      <p:ext uri="{BB962C8B-B14F-4D97-AF65-F5344CB8AC3E}">
        <p14:creationId xmlns:p14="http://schemas.microsoft.com/office/powerpoint/2010/main" val="2107753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836F688-6470-4084-8246-8C4B6B1B2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57" y="915166"/>
            <a:ext cx="704708" cy="72762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1051210" y="983251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 b="1">
                <a:solidFill>
                  <a:srgbClr val="C0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thực hành</a:t>
            </a:r>
            <a:endParaRPr lang="zh-CN" altLang="en-US" sz="2800" b="1" dirty="0">
              <a:solidFill>
                <a:srgbClr val="C0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51210" y="1514469"/>
            <a:ext cx="111407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3. Thực hành tư thế đúng ở mỗi hình trên.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132136" y="0"/>
            <a:ext cx="9059863" cy="983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2800" kern="0">
                <a:latin typeface="Arial" panose="020B0604020202020204" pitchFamily="34" charset="0"/>
                <a:cs typeface="Arial" panose="020B0604020202020204" pitchFamily="34" charset="0"/>
              </a:rPr>
              <a:t>Bài 22: </a:t>
            </a:r>
            <a:r>
              <a:rPr lang="en-US" sz="280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 sóc, bảo vệ cơ quan vận động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179" y="2075783"/>
            <a:ext cx="6763694" cy="4782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558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hạc thiếu nhi vui nhộn cho bé- Tập thể dục buổi sáng">
            <a:hlinkClick r:id="" action="ppaction://media"/>
            <a:extLst>
              <a:ext uri="{FF2B5EF4-FFF2-40B4-BE49-F238E27FC236}">
                <a16:creationId xmlns:a16="http://schemas.microsoft.com/office/drawing/2014/main" id="{4D9FE572-38CF-4113-A56C-D72066E404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263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" y="798886"/>
            <a:ext cx="900752" cy="101773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1050826" y="1058578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 b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vận dụng</a:t>
            </a:r>
            <a:endParaRPr lang="zh-CN" altLang="en-US" sz="28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51436" y="1674112"/>
            <a:ext cx="113879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Chia sẻ với bạn cách em đã làm để phòng tránh cong vẹo cột sống.</a:t>
            </a:r>
            <a:endParaRPr lang="en-US" sz="2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3132136" y="0"/>
            <a:ext cx="9059863" cy="983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2800" kern="0">
                <a:latin typeface="Arial" panose="020B0604020202020204" pitchFamily="34" charset="0"/>
                <a:cs typeface="Arial" panose="020B0604020202020204" pitchFamily="34" charset="0"/>
              </a:rPr>
              <a:t>Bài 22: </a:t>
            </a:r>
            <a:r>
              <a:rPr lang="en-US" sz="280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 sóc, bảo vệ cơ quan vận động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0" y="2197332"/>
            <a:ext cx="6633352" cy="466066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667011" y="2344191"/>
            <a:ext cx="5524987" cy="95410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đảm bảo ăn uống đầy đủ các chất dinh dưỡng</a:t>
            </a:r>
            <a:endParaRPr lang="en-US" sz="2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645433" y="3418365"/>
            <a:ext cx="5524987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tập thể dục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thường xuyên</a:t>
            </a:r>
            <a:endParaRPr lang="en-US" sz="2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667013" y="4046010"/>
            <a:ext cx="5524987" cy="138499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ngồi thẳng lưng, không ngồi quá lâu mà nên có thời gian vận động giữa giờ,…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645433" y="5556212"/>
            <a:ext cx="5524987" cy="95410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tư thế đúng khi đi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 đứng hoặc mang vác đ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ồ</a:t>
            </a: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 vật nặng.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2200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13" grpId="0" animBg="1"/>
      <p:bldP spid="14" grpId="0" animBg="1"/>
      <p:bldP spid="15" grpId="0" animBg="1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09" y="912835"/>
            <a:ext cx="721353" cy="74226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1151926" y="1034174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 b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Dẫn dắt, nhắc nhở</a:t>
            </a:r>
            <a:endParaRPr lang="zh-CN" altLang="en-US" sz="28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132136" y="0"/>
            <a:ext cx="9059863" cy="983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2800" kern="0">
                <a:latin typeface="Arial" panose="020B0604020202020204" pitchFamily="34" charset="0"/>
                <a:cs typeface="Arial" panose="020B0604020202020204" pitchFamily="34" charset="0"/>
              </a:rPr>
              <a:t>Bài 22: </a:t>
            </a:r>
            <a:r>
              <a:rPr lang="en-US" sz="280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 sóc, bảo vệ cơ quan vận động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888" y="1525478"/>
            <a:ext cx="7784257" cy="533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331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38FFA1A4-C75A-40CD-868E-9DB536BF2F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67951" y="0"/>
            <a:ext cx="11719249" cy="6858000"/>
          </a:xfrm>
          <a:prstGeom prst="rect">
            <a:avLst/>
          </a:prstGeom>
        </p:spPr>
      </p:pic>
      <p:sp>
        <p:nvSpPr>
          <p:cNvPr id="5" name="Rectangle 9">
            <a:extLst>
              <a:ext uri="{FF2B5EF4-FFF2-40B4-BE49-F238E27FC236}">
                <a16:creationId xmlns:a16="http://schemas.microsoft.com/office/drawing/2014/main" id="{FBF9F8E4-C31E-4CA6-9A1C-F89FEC1BC3E2}"/>
              </a:ext>
            </a:extLst>
          </p:cNvPr>
          <p:cNvSpPr/>
          <p:nvPr/>
        </p:nvSpPr>
        <p:spPr>
          <a:xfrm>
            <a:off x="6096000" y="3553765"/>
            <a:ext cx="528734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800">
                <a:solidFill>
                  <a:srgbClr val="7030A0"/>
                </a:solidFill>
                <a:latin typeface="Amazone" panose="03020702060507090A04" pitchFamily="66" charset="0"/>
                <a:cs typeface="Arial" panose="020B0604020202020204" pitchFamily="34" charset="0"/>
              </a:rPr>
              <a:t>Tiết 1</a:t>
            </a:r>
            <a:endParaRPr lang="en-US" sz="8800" dirty="0">
              <a:solidFill>
                <a:srgbClr val="7030A0"/>
              </a:solidFill>
              <a:latin typeface="Amazone" panose="03020702060507090A04" pitchFamily="66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9730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2178D58-7419-4AFF-A744-35E50A73DC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60075"/>
            <a:ext cx="723900" cy="65384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23900" y="1728982"/>
            <a:ext cx="93154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Khi bị ngã em cảm thấy như thế nào?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723900" y="1094717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>
                <a:solidFill>
                  <a:srgbClr val="00808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mở đầu</a:t>
            </a:r>
            <a:endParaRPr lang="zh-CN" altLang="en-US" sz="2800" dirty="0">
              <a:solidFill>
                <a:srgbClr val="00808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3132137" y="464493"/>
            <a:ext cx="8545514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en-US" sz="2800" kern="0">
                <a:latin typeface="Arial" panose="020B0604020202020204" pitchFamily="34" charset="0"/>
                <a:cs typeface="Arial" panose="020B0604020202020204" pitchFamily="34" charset="0"/>
              </a:rPr>
              <a:t>Bài 22: </a:t>
            </a:r>
            <a:r>
              <a:rPr lang="en-US" sz="280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 sóc, bảo vệ cơ quan vận động</a:t>
            </a:r>
          </a:p>
        </p:txBody>
      </p:sp>
      <p:sp>
        <p:nvSpPr>
          <p:cNvPr id="10" name="Rectangle 9"/>
          <p:cNvSpPr/>
          <p:nvPr/>
        </p:nvSpPr>
        <p:spPr>
          <a:xfrm>
            <a:off x="723900" y="2247480"/>
            <a:ext cx="109537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Cơ quan nào dễ bị thương nhất khi ngã?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89" b="20700"/>
          <a:stretch/>
        </p:blipFill>
        <p:spPr>
          <a:xfrm>
            <a:off x="3124617" y="2824351"/>
            <a:ext cx="4888415" cy="268611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38373" y="5331555"/>
            <a:ext cx="11653627" cy="523220"/>
          </a:xfrm>
          <a:prstGeom prst="rect">
            <a:avLst/>
          </a:prstGeom>
          <a:solidFill>
            <a:srgbClr val="9BD264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Khi bị ngã em cảm thấy rất đau và nhức các cơ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38372" y="5900025"/>
            <a:ext cx="11653627" cy="954107"/>
          </a:xfrm>
          <a:prstGeom prst="rect">
            <a:avLst/>
          </a:prstGeom>
          <a:solidFill>
            <a:srgbClr val="9BD264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Cơ quan sẽ bị tổn thương nhất khi ngã là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cơ quan vận động: </a:t>
            </a: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các cơ tay, cơ chân, xương tay, xương chân, khớp vai,…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5023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9" grpId="0"/>
      <p:bldP spid="13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D187A5-3AD7-4BF7-83A3-FAC4A37F2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98" y="991366"/>
            <a:ext cx="703452" cy="7950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928380" y="1105666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khám phá</a:t>
            </a:r>
            <a:endParaRPr lang="zh-CN" altLang="en-US" sz="28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8F52C8-7D58-449D-8B44-72497312C0C3}"/>
              </a:ext>
            </a:extLst>
          </p:cNvPr>
          <p:cNvSpPr/>
          <p:nvPr/>
        </p:nvSpPr>
        <p:spPr>
          <a:xfrm>
            <a:off x="622635" y="1621810"/>
            <a:ext cx="11649576" cy="9567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uan sát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các hình dưới đây </a:t>
            </a: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và nêu các việc làm cần thiết để chăm sóc, bảo vệ cơ quan vận động.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3132136" y="0"/>
            <a:ext cx="9059863" cy="983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2800" kern="0">
                <a:latin typeface="Arial" panose="020B0604020202020204" pitchFamily="34" charset="0"/>
                <a:cs typeface="Arial" panose="020B0604020202020204" pitchFamily="34" charset="0"/>
              </a:rPr>
              <a:t>Bài 22: </a:t>
            </a:r>
            <a:r>
              <a:rPr lang="en-US" sz="280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 sóc, bảo vệ cơ quan vận động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781" y="2578549"/>
            <a:ext cx="4468280" cy="4279451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6342199" y="2310062"/>
            <a:ext cx="5850262" cy="4331369"/>
          </a:xfrm>
          <a:prstGeom prst="cloudCallout">
            <a:avLst>
              <a:gd name="adj1" fmla="val -69408"/>
              <a:gd name="adj2" fmla="val -23307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Chơi cầu l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ô</a:t>
            </a: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giúp cơ, xương, khớp phát triển chắc khỏe.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5514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D187A5-3AD7-4BF7-83A3-FAC4A37F2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98" y="991366"/>
            <a:ext cx="703452" cy="7950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928380" y="1105666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khám phá</a:t>
            </a:r>
            <a:endParaRPr lang="zh-CN" altLang="en-US" sz="28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8F52C8-7D58-449D-8B44-72497312C0C3}"/>
              </a:ext>
            </a:extLst>
          </p:cNvPr>
          <p:cNvSpPr/>
          <p:nvPr/>
        </p:nvSpPr>
        <p:spPr>
          <a:xfrm>
            <a:off x="622635" y="1621810"/>
            <a:ext cx="11649576" cy="9567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uan sát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các hình dưới đây </a:t>
            </a: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và nêu các việc làm cần thiết để chăm sóc, bảo vệ cơ quan vận động.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3132136" y="0"/>
            <a:ext cx="9059863" cy="983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2800" kern="0">
                <a:latin typeface="Arial" panose="020B0604020202020204" pitchFamily="34" charset="0"/>
                <a:cs typeface="Arial" panose="020B0604020202020204" pitchFamily="34" charset="0"/>
              </a:rPr>
              <a:t>Bài 22: </a:t>
            </a:r>
            <a:r>
              <a:rPr lang="en-US" sz="280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 sóc, bảo vệ cơ quan vận động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085" y="2600521"/>
            <a:ext cx="4320624" cy="4257479"/>
          </a:xfrm>
          <a:prstGeom prst="rect">
            <a:avLst/>
          </a:prstGeom>
        </p:spPr>
      </p:pic>
      <p:sp>
        <p:nvSpPr>
          <p:cNvPr id="9" name="Cloud Callout 8"/>
          <p:cNvSpPr/>
          <p:nvPr/>
        </p:nvSpPr>
        <p:spPr>
          <a:xfrm>
            <a:off x="6481846" y="2310062"/>
            <a:ext cx="5710615" cy="4331369"/>
          </a:xfrm>
          <a:prstGeom prst="cloudCallout">
            <a:avLst>
              <a:gd name="adj1" fmla="val -78868"/>
              <a:gd name="adj2" fmla="val 8915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Ngồi học đúng tư thế giúp các xương ngay ngắn, tránh bị cong vẹo cột sống.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110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D187A5-3AD7-4BF7-83A3-FAC4A37F2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98" y="991366"/>
            <a:ext cx="703452" cy="7950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928380" y="1105666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khám phá</a:t>
            </a:r>
            <a:endParaRPr lang="zh-CN" altLang="en-US" sz="28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8F52C8-7D58-449D-8B44-72497312C0C3}"/>
              </a:ext>
            </a:extLst>
          </p:cNvPr>
          <p:cNvSpPr/>
          <p:nvPr/>
        </p:nvSpPr>
        <p:spPr>
          <a:xfrm>
            <a:off x="622635" y="1621810"/>
            <a:ext cx="11649576" cy="9567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uan sát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các hình dưới đây </a:t>
            </a: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và nêu các việc làm cần thiết để chăm sóc, bảo vệ cơ quan vận động.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3132136" y="0"/>
            <a:ext cx="9059863" cy="983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2800" kern="0">
                <a:latin typeface="Arial" panose="020B0604020202020204" pitchFamily="34" charset="0"/>
                <a:cs typeface="Arial" panose="020B0604020202020204" pitchFamily="34" charset="0"/>
              </a:rPr>
              <a:t>Bài 22: </a:t>
            </a:r>
            <a:r>
              <a:rPr lang="en-US" sz="280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 sóc, bảo vệ cơ quan vận động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88" y="2602612"/>
            <a:ext cx="4164153" cy="4221458"/>
          </a:xfrm>
          <a:prstGeom prst="rect">
            <a:avLst/>
          </a:prstGeom>
        </p:spPr>
      </p:pic>
      <p:sp>
        <p:nvSpPr>
          <p:cNvPr id="10" name="Cloud Callout 9"/>
          <p:cNvSpPr/>
          <p:nvPr/>
        </p:nvSpPr>
        <p:spPr>
          <a:xfrm>
            <a:off x="6481846" y="2310062"/>
            <a:ext cx="5710615" cy="4331369"/>
          </a:xfrm>
          <a:prstGeom prst="cloudCallout">
            <a:avLst>
              <a:gd name="adj1" fmla="val -78868"/>
              <a:gd name="adj2" fmla="val 8915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Ăn uống đầy đủ chất </a:t>
            </a: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giúp cơ, xương, khớp phát triển chắc khỏe.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4530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D187A5-3AD7-4BF7-83A3-FAC4A37F2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98" y="991366"/>
            <a:ext cx="703452" cy="7950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928380" y="1105666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khám phá</a:t>
            </a:r>
            <a:endParaRPr lang="zh-CN" altLang="en-US" sz="28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8F52C8-7D58-449D-8B44-72497312C0C3}"/>
              </a:ext>
            </a:extLst>
          </p:cNvPr>
          <p:cNvSpPr/>
          <p:nvPr/>
        </p:nvSpPr>
        <p:spPr>
          <a:xfrm>
            <a:off x="622635" y="1621810"/>
            <a:ext cx="11649576" cy="9567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uan sát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các hình dưới đây </a:t>
            </a: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và nêu các việc làm cần thiết để chăm sóc, bảo vệ cơ quan vận động.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3132136" y="0"/>
            <a:ext cx="9059863" cy="983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2800" kern="0">
                <a:latin typeface="Arial" panose="020B0604020202020204" pitchFamily="34" charset="0"/>
                <a:cs typeface="Arial" panose="020B0604020202020204" pitchFamily="34" charset="0"/>
              </a:rPr>
              <a:t>Bài 22: </a:t>
            </a:r>
            <a:r>
              <a:rPr lang="en-US" sz="280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 sóc, bảo vệ cơ quan vận động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83" y="2578549"/>
            <a:ext cx="4157312" cy="4252882"/>
          </a:xfrm>
          <a:prstGeom prst="rect">
            <a:avLst/>
          </a:prstGeom>
        </p:spPr>
      </p:pic>
      <p:sp>
        <p:nvSpPr>
          <p:cNvPr id="9" name="Cloud Callout 8"/>
          <p:cNvSpPr/>
          <p:nvPr/>
        </p:nvSpPr>
        <p:spPr>
          <a:xfrm>
            <a:off x="6160168" y="2310062"/>
            <a:ext cx="6032293" cy="4331369"/>
          </a:xfrm>
          <a:prstGeom prst="cloudCallout">
            <a:avLst>
              <a:gd name="adj1" fmla="val -84453"/>
              <a:gd name="adj2" fmla="val 16137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Đi xe đạp có đồ bảo vệ giúp tránh các chấn thương ở cơ quan vận động.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5262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D187A5-3AD7-4BF7-83A3-FAC4A37F2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98" y="991366"/>
            <a:ext cx="703452" cy="7950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928380" y="1105666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khám phá</a:t>
            </a:r>
            <a:endParaRPr lang="zh-CN" altLang="en-US" sz="28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742950" y="1908876"/>
            <a:ext cx="10854267" cy="235030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lvl="0" algn="ctr"/>
            <a:r>
              <a:rPr lang="en-US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</a:p>
          <a:p>
            <a:pPr lvl="0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Các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iệc làm cần thiết để chăm sóc, bảo vệ cơ quan vận động là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hoạt động </a:t>
            </a: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và ngồi học đúng tư thế, ăn uống đầy đủ, luyện tập thể dục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thể thao thường xuyên, vừa sức </a:t>
            </a: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và tránh không để bị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ấn thương.</a:t>
            </a:r>
            <a:endParaRPr lang="vi-VN" sz="2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132136" y="0"/>
            <a:ext cx="9059863" cy="983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2800" kern="0">
                <a:latin typeface="Arial" panose="020B0604020202020204" pitchFamily="34" charset="0"/>
                <a:cs typeface="Arial" panose="020B0604020202020204" pitchFamily="34" charset="0"/>
              </a:rPr>
              <a:t>Bài 22: </a:t>
            </a:r>
            <a:r>
              <a:rPr lang="en-US" sz="280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 sóc, bảo vệ cơ quan vận động</a:t>
            </a:r>
          </a:p>
        </p:txBody>
      </p:sp>
    </p:spTree>
    <p:extLst>
      <p:ext uri="{BB962C8B-B14F-4D97-AF65-F5344CB8AC3E}">
        <p14:creationId xmlns:p14="http://schemas.microsoft.com/office/powerpoint/2010/main" val="3381519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946</TotalTime>
  <Words>945</Words>
  <Application>Microsoft Office PowerPoint</Application>
  <PresentationFormat>Màn hình rộng</PresentationFormat>
  <Paragraphs>80</Paragraphs>
  <Slides>21</Slides>
  <Notes>2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3</vt:i4>
      </vt:variant>
      <vt:variant>
        <vt:lpstr>Tiêu đề Bản chiếu</vt:lpstr>
      </vt:variant>
      <vt:variant>
        <vt:i4>21</vt:i4>
      </vt:variant>
    </vt:vector>
  </HeadingPairs>
  <TitlesOfParts>
    <vt:vector size="32" baseType="lpstr">
      <vt:lpstr>Amazone</vt:lpstr>
      <vt:lpstr>Arial</vt:lpstr>
      <vt:lpstr>Averta Std CY Bold</vt:lpstr>
      <vt:lpstr>Calibri</vt:lpstr>
      <vt:lpstr>Calibri Light</vt:lpstr>
      <vt:lpstr>Quicksand Medium</vt:lpstr>
      <vt:lpstr>Times New Roman</vt:lpstr>
      <vt:lpstr>Wingdings</vt:lpstr>
      <vt:lpstr>2_Office Theme</vt:lpstr>
      <vt:lpstr>4_Office Theme</vt:lpstr>
      <vt:lpstr>Hoạt động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hong luong</dc:creator>
  <cp:lastModifiedBy>Dell</cp:lastModifiedBy>
  <cp:revision>313</cp:revision>
  <dcterms:created xsi:type="dcterms:W3CDTF">2021-06-23T08:03:30Z</dcterms:created>
  <dcterms:modified xsi:type="dcterms:W3CDTF">2023-02-23T07:47:09Z</dcterms:modified>
</cp:coreProperties>
</file>