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FCEBF-07F2-49D2-B48C-1C907FC71EE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7A373-D08A-4387-80A6-D42AB2F7A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4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7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Khi rác</a:t>
            </a:r>
            <a:r>
              <a:rPr lang="en-US" baseline="0" smtClean="0"/>
              <a:t> vào thùng, GV kích chuột để giúp HS chốt ý nghĩa của trò chơi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6423-AADD-4955-A84A-D4276436E1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7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9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36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05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97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1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2573-AB50-451D-B693-D2A8A1D8D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F9B5-D399-48AD-9558-AB9A2CAA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9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2573-AB50-451D-B693-D2A8A1D8D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F9B5-D399-48AD-9558-AB9A2CAA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0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2573-AB50-451D-B693-D2A8A1D8D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F9B5-D399-48AD-9558-AB9A2CAA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4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2573-AB50-451D-B693-D2A8A1D8D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F9B5-D399-48AD-9558-AB9A2CAA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0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2573-AB50-451D-B693-D2A8A1D8D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F9B5-D399-48AD-9558-AB9A2CAA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4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2573-AB50-451D-B693-D2A8A1D8D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F9B5-D399-48AD-9558-AB9A2CAA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2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2573-AB50-451D-B693-D2A8A1D8D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F9B5-D399-48AD-9558-AB9A2CAA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5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2573-AB50-451D-B693-D2A8A1D8D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F9B5-D399-48AD-9558-AB9A2CAA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6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2573-AB50-451D-B693-D2A8A1D8D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F9B5-D399-48AD-9558-AB9A2CAA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2573-AB50-451D-B693-D2A8A1D8D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F9B5-D399-48AD-9558-AB9A2CAA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1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2573-AB50-451D-B693-D2A8A1D8D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F9B5-D399-48AD-9558-AB9A2CAA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2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22573-AB50-451D-B693-D2A8A1D8D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3F9B5-D399-48AD-9558-AB9A2CAA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1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slide" Target="slide6.xml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7.xml"/><Relationship Id="rId15" Type="http://schemas.openxmlformats.org/officeDocument/2006/relationships/slide" Target="slide9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slide" Target="slide4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24" Type="http://schemas.openxmlformats.org/officeDocument/2006/relationships/image" Target="../media/image17.png"/><Relationship Id="rId5" Type="http://schemas.openxmlformats.org/officeDocument/2006/relationships/slide" Target="slide5.xml"/><Relationship Id="rId15" Type="http://schemas.openxmlformats.org/officeDocument/2006/relationships/image" Target="../media/image12.png"/><Relationship Id="rId23" Type="http://schemas.openxmlformats.org/officeDocument/2006/relationships/slide" Target="slide9.xml"/><Relationship Id="rId10" Type="http://schemas.openxmlformats.org/officeDocument/2006/relationships/slide" Target="slide6.xml"/><Relationship Id="rId19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openxmlformats.org/officeDocument/2006/relationships/image" Target="../media/image3.png"/><Relationship Id="rId14" Type="http://schemas.openxmlformats.org/officeDocument/2006/relationships/image" Target="../media/image6.png"/><Relationship Id="rId22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4.xml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800" y="219365"/>
            <a:ext cx="12598400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7" name="Rectangle 6"/>
          <p:cNvSpPr/>
          <p:nvPr/>
        </p:nvSpPr>
        <p:spPr>
          <a:xfrm>
            <a:off x="-304800" y="0"/>
            <a:ext cx="12598400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33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667"/>
          </a:p>
        </p:txBody>
      </p:sp>
    </p:spTree>
    <p:extLst>
      <p:ext uri="{BB962C8B-B14F-4D97-AF65-F5344CB8AC3E}">
        <p14:creationId xmlns:p14="http://schemas.microsoft.com/office/powerpoint/2010/main" val="1958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434218"/>
            <a:ext cx="4072003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914" y="-739020"/>
            <a:ext cx="843703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758" y="960361"/>
            <a:ext cx="4572671" cy="124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09" y="1921749"/>
            <a:ext cx="10508683" cy="126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5684519" y="692809"/>
            <a:ext cx="0" cy="15864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00200" y="692809"/>
            <a:ext cx="0" cy="15864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24868" y="5749053"/>
            <a:ext cx="5740403" cy="9130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333">
                <a:latin typeface="Arial" pitchFamily="34" charset="0"/>
                <a:cs typeface="Arial" pitchFamily="34" charset="0"/>
              </a:rPr>
              <a:t>Đây là cái gì?</a:t>
            </a:r>
            <a:endParaRPr lang="en-US" sz="5333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875" y="5749052"/>
            <a:ext cx="10988391" cy="9130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333">
                <a:latin typeface="Arial" pitchFamily="34" charset="0"/>
                <a:cs typeface="Arial" pitchFamily="34" charset="0"/>
              </a:rPr>
              <a:t>Trên thước có điểm gì đặc biệt?</a:t>
            </a:r>
            <a:endParaRPr lang="en-US" sz="5333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875" y="5749052"/>
            <a:ext cx="10988391" cy="9130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333">
                <a:latin typeface="Arial" pitchFamily="34" charset="0"/>
                <a:cs typeface="Arial" pitchFamily="34" charset="0"/>
              </a:rPr>
              <a:t>Em thường dùng thước để làm gì?</a:t>
            </a:r>
            <a:endParaRPr lang="en-US" sz="5333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97" y="3302000"/>
            <a:ext cx="1143000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>
                <a:latin typeface="Arial" pitchFamily="34" charset="0"/>
                <a:cs typeface="Arial" pitchFamily="34" charset="0"/>
              </a:rPr>
              <a:t>Thước có vạch chia thành từng xăng-ti-mét.</a:t>
            </a:r>
          </a:p>
          <a:p>
            <a:r>
              <a:rPr lang="en-US" sz="4267">
                <a:latin typeface="Arial" pitchFamily="34" charset="0"/>
                <a:cs typeface="Arial" pitchFamily="34" charset="0"/>
              </a:rPr>
              <a:t>Xăng-ti-mét viết tắt là </a:t>
            </a:r>
            <a:r>
              <a:rPr lang="en-US" sz="4267" b="1">
                <a:latin typeface="Arial" pitchFamily="34" charset="0"/>
                <a:cs typeface="Arial" pitchFamily="34" charset="0"/>
              </a:rPr>
              <a:t>cm</a:t>
            </a:r>
            <a:r>
              <a:rPr lang="en-US" sz="4267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875" y="5749052"/>
            <a:ext cx="10988391" cy="9130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333">
                <a:latin typeface="Arial" pitchFamily="34" charset="0"/>
                <a:cs typeface="Arial" pitchFamily="34" charset="0"/>
              </a:rPr>
              <a:t>Vậy bút chì dài mấy xăng-ti-mét?</a:t>
            </a:r>
            <a:endParaRPr lang="en-US" sz="5333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7399" y="4806791"/>
            <a:ext cx="114300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b="1" dirty="0">
                <a:latin typeface="Arial" pitchFamily="34" charset="0"/>
                <a:cs typeface="Arial" pitchFamily="34" charset="0"/>
              </a:rPr>
              <a:t>5 cm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272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6" grpId="0" animBg="1"/>
      <p:bldP spid="26" grpId="1" animBg="1"/>
      <p:bldP spid="27" grpId="0" animBg="1"/>
      <p:bldP spid="27" grpId="1" animBg="1"/>
      <p:bldP spid="7" grpId="0"/>
      <p:bldP spid="28" grpId="0" animBg="1"/>
      <p:bldP spid="28" grpId="1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0800"/>
            <a:ext cx="10972800" cy="1143000"/>
          </a:xfrm>
        </p:spPr>
        <p:txBody>
          <a:bodyPr>
            <a:noAutofit/>
          </a:bodyPr>
          <a:lstStyle/>
          <a:p>
            <a:r>
              <a:rPr lang="en-US" sz="8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Cách đo:</a:t>
            </a:r>
            <a:endParaRPr lang="en-US" sz="8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2260" y="1810749"/>
            <a:ext cx="3725339" cy="100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2443018" y="2789380"/>
            <a:ext cx="8834583" cy="172716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969397" y="1232957"/>
            <a:ext cx="0" cy="1586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45005" y="1232957"/>
            <a:ext cx="0" cy="1586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2340650" y="2624667"/>
            <a:ext cx="7186084" cy="542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09509" y="1454679"/>
            <a:ext cx="571961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4800" b="1">
                <a:latin typeface="Arial" pitchFamily="34" charset="0"/>
                <a:cs typeface="Arial" pitchFamily="34" charset="0"/>
              </a:rPr>
              <a:t>8 cm</a:t>
            </a:r>
            <a:r>
              <a:rPr lang="en-US" sz="4800">
                <a:latin typeface="Arial" pitchFamily="34" charset="0"/>
                <a:cs typeface="Arial" pitchFamily="34" charset="0"/>
              </a:rPr>
              <a:t>.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17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5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83" y="1312001"/>
            <a:ext cx="11189317" cy="474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25054" y="-375612"/>
            <a:ext cx="8825345" cy="1794933"/>
          </a:xfrm>
        </p:spPr>
        <p:txBody>
          <a:bodyPr>
            <a:noAutofit/>
          </a:bodyPr>
          <a:lstStyle/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Bạn nào đặt thước đo đúng?</a:t>
            </a:r>
            <a:endParaRPr lang="en-US" sz="4267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592" y="152400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4267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2438400" y="863600"/>
            <a:ext cx="1727200" cy="1286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Mai</a:t>
            </a:r>
            <a:endParaRPr lang="en-US" sz="4267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5842096" y="863600"/>
            <a:ext cx="1269904" cy="1286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Việt</a:t>
            </a:r>
            <a:endParaRPr lang="en-US" sz="4267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Down Arrow 73"/>
          <p:cNvSpPr/>
          <p:nvPr/>
        </p:nvSpPr>
        <p:spPr>
          <a:xfrm rot="3773430">
            <a:off x="11028623" y="1501680"/>
            <a:ext cx="687028" cy="132965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9194800" y="863600"/>
            <a:ext cx="1930400" cy="1286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Nam</a:t>
            </a:r>
            <a:endParaRPr lang="en-US" sz="4267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7231" y="4931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267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853981" y="313267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Đo độ dài mỗi cây bút.</a:t>
            </a:r>
            <a:endParaRPr lang="en-US" sz="3733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006600"/>
            <a:ext cx="8119533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636000" y="2006600"/>
            <a:ext cx="711200" cy="711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267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9482667" y="1858433"/>
            <a:ext cx="1117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cm</a:t>
            </a:r>
            <a:endParaRPr lang="en-US" sz="4267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36000" y="3153833"/>
            <a:ext cx="711200" cy="711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267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9482667" y="3005667"/>
            <a:ext cx="1117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cm</a:t>
            </a:r>
            <a:endParaRPr lang="en-US" sz="4267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36000" y="4301067"/>
            <a:ext cx="711200" cy="711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267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9482667" y="4152900"/>
            <a:ext cx="1117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cm</a:t>
            </a:r>
            <a:endParaRPr lang="en-US" sz="4267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22" y="1170725"/>
            <a:ext cx="6404479" cy="60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910722" y="1886829"/>
            <a:ext cx="11404045" cy="227320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672667" y="775756"/>
            <a:ext cx="0" cy="1586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1219199" y="2108200"/>
            <a:ext cx="7186084" cy="542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472384" y="425977"/>
            <a:ext cx="571961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4800" b="1">
                <a:latin typeface="Arial" pitchFamily="34" charset="0"/>
                <a:cs typeface="Arial" pitchFamily="34" charset="0"/>
              </a:rPr>
              <a:t>6 cm</a:t>
            </a:r>
            <a:r>
              <a:rPr lang="en-US" sz="4800">
                <a:latin typeface="Arial" pitchFamily="34" charset="0"/>
                <a:cs typeface="Arial" pitchFamily="34" charset="0"/>
              </a:rPr>
              <a:t>.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36700" y="775756"/>
            <a:ext cx="0" cy="1586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67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21" y="1426965"/>
            <a:ext cx="6333067" cy="104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910722" y="2479495"/>
            <a:ext cx="11404045" cy="227320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044267" y="1368423"/>
            <a:ext cx="0" cy="1586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1219199" y="2700867"/>
            <a:ext cx="7186084" cy="542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421584" y="215900"/>
            <a:ext cx="571961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Arial" pitchFamily="34" charset="0"/>
                <a:cs typeface="Arial" pitchFamily="34" charset="0"/>
              </a:rPr>
              <a:t>Bút mực dài </a:t>
            </a:r>
            <a:r>
              <a:rPr lang="en-US" sz="4800" b="1">
                <a:latin typeface="Arial" pitchFamily="34" charset="0"/>
                <a:cs typeface="Arial" pitchFamily="34" charset="0"/>
              </a:rPr>
              <a:t>8 cm</a:t>
            </a:r>
            <a:r>
              <a:rPr lang="en-US" sz="4800">
                <a:latin typeface="Arial" pitchFamily="34" charset="0"/>
                <a:cs typeface="Arial" pitchFamily="34" charset="0"/>
              </a:rPr>
              <a:t>.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36700" y="1368423"/>
            <a:ext cx="0" cy="1586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46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865962"/>
            <a:ext cx="6366935" cy="87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910722" y="2479495"/>
            <a:ext cx="11404045" cy="227320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284133" y="1320268"/>
            <a:ext cx="0" cy="1586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1219199" y="2700867"/>
            <a:ext cx="7186084" cy="542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421584" y="215900"/>
            <a:ext cx="571961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Arial" pitchFamily="34" charset="0"/>
                <a:cs typeface="Arial" pitchFamily="34" charset="0"/>
              </a:rPr>
              <a:t>Bút màu dài </a:t>
            </a:r>
            <a:r>
              <a:rPr lang="en-US" sz="4800" b="1">
                <a:latin typeface="Arial" pitchFamily="34" charset="0"/>
                <a:cs typeface="Arial" pitchFamily="34" charset="0"/>
              </a:rPr>
              <a:t>4 cm</a:t>
            </a:r>
            <a:r>
              <a:rPr lang="en-US" sz="4800">
                <a:latin typeface="Arial" pitchFamily="34" charset="0"/>
                <a:cs typeface="Arial" pitchFamily="34" charset="0"/>
              </a:rPr>
              <a:t>.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36700" y="1320268"/>
            <a:ext cx="0" cy="1586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9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7231" y="4931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267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853981" y="313267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Đo độ dài mỗi cây bút.</a:t>
            </a:r>
            <a:endParaRPr lang="en-US" sz="3733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006600"/>
            <a:ext cx="8119533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636000" y="2006600"/>
            <a:ext cx="711200" cy="711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267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9482667" y="1858433"/>
            <a:ext cx="1117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cm</a:t>
            </a:r>
            <a:endParaRPr lang="en-US" sz="4267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36000" y="3153833"/>
            <a:ext cx="711200" cy="711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267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9482667" y="3005667"/>
            <a:ext cx="1117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cm</a:t>
            </a:r>
            <a:endParaRPr lang="en-US" sz="4267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36000" y="4301067"/>
            <a:ext cx="711200" cy="711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267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9482667" y="4152900"/>
            <a:ext cx="1117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cm</a:t>
            </a:r>
            <a:endParaRPr lang="en-US" sz="4267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2781" y="279400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267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853981" y="2794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Ước lượng độ dài mỗi cây bút rồi dùng thước có vạch chia xăng-ti-mét để đo chúng.</a:t>
            </a:r>
            <a:endParaRPr lang="en-US" sz="3733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3" y="2082242"/>
            <a:ext cx="6410419" cy="101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11200" y="3733800"/>
            <a:ext cx="10322019" cy="1320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725054" y="3891973"/>
            <a:ext cx="4862945" cy="1143000"/>
            <a:chOff x="543790" y="2918980"/>
            <a:chExt cx="3647209" cy="857250"/>
          </a:xfrm>
        </p:grpSpPr>
        <p:sp>
          <p:nvSpPr>
            <p:cNvPr id="11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>
                  <a:latin typeface="Arial" pitchFamily="34" charset="0"/>
                  <a:cs typeface="Arial" pitchFamily="34" charset="0"/>
                </a:rPr>
                <a:t>Ước lượng:         cm      </a:t>
              </a:r>
              <a:endParaRPr lang="en-US" sz="3733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5872209" y="3733800"/>
            <a:ext cx="0" cy="1320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872210" y="3879273"/>
            <a:ext cx="4862945" cy="1143000"/>
            <a:chOff x="543790" y="2918980"/>
            <a:chExt cx="3647209" cy="857250"/>
          </a:xfrm>
        </p:grpSpPr>
        <p:sp>
          <p:nvSpPr>
            <p:cNvPr id="17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>
                  <a:latin typeface="Arial" pitchFamily="34" charset="0"/>
                  <a:cs typeface="Arial" pitchFamily="34" charset="0"/>
                </a:rPr>
                <a:t>Đo độ dài:         cm      </a:t>
              </a:r>
              <a:endParaRPr lang="en-US" sz="3733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itle 4"/>
          <p:cNvSpPr txBox="1">
            <a:spLocks/>
          </p:cNvSpPr>
          <p:nvPr/>
        </p:nvSpPr>
        <p:spPr>
          <a:xfrm>
            <a:off x="304801" y="1512455"/>
            <a:ext cx="1591156" cy="10467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a)</a:t>
            </a:r>
            <a:endParaRPr lang="en-US" sz="3733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0"/>
            <a:ext cx="12395200" cy="210820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01601" y="279400"/>
            <a:ext cx="3149600" cy="200429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867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653301" y="1767497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8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800" b="1">
                <a:latin typeface="Arial" pitchFamily="34" charset="0"/>
                <a:cs typeface="Arial" pitchFamily="34" charset="0"/>
              </a:rPr>
            </a:br>
            <a:r>
              <a:rPr lang="en-US" sz="4800" b="1">
                <a:latin typeface="Arial" pitchFamily="34" charset="0"/>
                <a:cs typeface="Arial" pitchFamily="34" charset="0"/>
              </a:rPr>
              <a:t>7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623212"/>
            <a:ext cx="8331200" cy="9130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3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5333" b="1" spc="67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408169"/>
            <a:ext cx="11277600" cy="19646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00600" y="2654904"/>
            <a:ext cx="2743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>
                <a:latin typeface="Arial" pitchFamily="34" charset="0"/>
                <a:cs typeface="Arial" pitchFamily="34" charset="0"/>
              </a:rPr>
              <a:t>Bài 26</a:t>
            </a:r>
            <a:endParaRPr lang="en-US" sz="3733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3000" y="3384487"/>
            <a:ext cx="7518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ĐƠN VỊ ĐO ĐỘ DÀI</a:t>
            </a:r>
            <a:endParaRPr lang="en-US" sz="3733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18" y="4559300"/>
            <a:ext cx="6421967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2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11200" y="3733800"/>
            <a:ext cx="10322019" cy="1320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5" name="Group 14"/>
          <p:cNvGrpSpPr/>
          <p:nvPr/>
        </p:nvGrpSpPr>
        <p:grpSpPr>
          <a:xfrm>
            <a:off x="725054" y="3891973"/>
            <a:ext cx="4862945" cy="1143000"/>
            <a:chOff x="543790" y="2918980"/>
            <a:chExt cx="3647209" cy="857250"/>
          </a:xfrm>
        </p:grpSpPr>
        <p:sp>
          <p:nvSpPr>
            <p:cNvPr id="16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>
                  <a:latin typeface="Arial" pitchFamily="34" charset="0"/>
                  <a:cs typeface="Arial" pitchFamily="34" charset="0"/>
                </a:rPr>
                <a:t>Ước lượng:         cm      </a:t>
              </a:r>
              <a:endParaRPr lang="en-US" sz="3733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5872209" y="3733800"/>
            <a:ext cx="0" cy="1320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872210" y="3879273"/>
            <a:ext cx="4862945" cy="1143000"/>
            <a:chOff x="543790" y="2918980"/>
            <a:chExt cx="3647209" cy="857250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>
                  <a:latin typeface="Arial" pitchFamily="34" charset="0"/>
                  <a:cs typeface="Arial" pitchFamily="34" charset="0"/>
                </a:rPr>
                <a:t>Đo độ dài:         cm      </a:t>
              </a:r>
              <a:endParaRPr lang="en-US" sz="3733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4"/>
          <p:cNvSpPr txBox="1">
            <a:spLocks/>
          </p:cNvSpPr>
          <p:nvPr/>
        </p:nvSpPr>
        <p:spPr>
          <a:xfrm>
            <a:off x="304801" y="1512455"/>
            <a:ext cx="1591156" cy="10467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b)</a:t>
            </a:r>
            <a:endParaRPr lang="en-US" sz="3733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t="45762" r="54905" b="46528"/>
          <a:stretch/>
        </p:blipFill>
        <p:spPr bwMode="auto">
          <a:xfrm>
            <a:off x="620569" y="2286000"/>
            <a:ext cx="452987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0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11200" y="3733800"/>
            <a:ext cx="10322019" cy="1320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5" name="Group 14"/>
          <p:cNvGrpSpPr/>
          <p:nvPr/>
        </p:nvGrpSpPr>
        <p:grpSpPr>
          <a:xfrm>
            <a:off x="725054" y="3891973"/>
            <a:ext cx="4862945" cy="1143000"/>
            <a:chOff x="543790" y="2918980"/>
            <a:chExt cx="3647209" cy="857250"/>
          </a:xfrm>
        </p:grpSpPr>
        <p:sp>
          <p:nvSpPr>
            <p:cNvPr id="16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>
                  <a:latin typeface="Arial" pitchFamily="34" charset="0"/>
                  <a:cs typeface="Arial" pitchFamily="34" charset="0"/>
                </a:rPr>
                <a:t>Ước lượng:         cm      </a:t>
              </a:r>
              <a:endParaRPr lang="en-US" sz="3733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5872209" y="3733800"/>
            <a:ext cx="0" cy="1320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872210" y="3879273"/>
            <a:ext cx="4862945" cy="1143000"/>
            <a:chOff x="543790" y="2918980"/>
            <a:chExt cx="3647209" cy="857250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>
                  <a:latin typeface="Arial" pitchFamily="34" charset="0"/>
                  <a:cs typeface="Arial" pitchFamily="34" charset="0"/>
                </a:rPr>
                <a:t>Đo độ dài:         cm      </a:t>
              </a:r>
              <a:endParaRPr lang="en-US" sz="3733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75" y="1937630"/>
            <a:ext cx="7578628" cy="12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4"/>
          <p:cNvSpPr txBox="1">
            <a:spLocks/>
          </p:cNvSpPr>
          <p:nvPr/>
        </p:nvSpPr>
        <p:spPr>
          <a:xfrm>
            <a:off x="294463" y="1414263"/>
            <a:ext cx="1591156" cy="10467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c)</a:t>
            </a:r>
            <a:endParaRPr lang="en-US" sz="3733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11200" y="3733800"/>
            <a:ext cx="10322019" cy="1320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5" name="Group 14"/>
          <p:cNvGrpSpPr/>
          <p:nvPr/>
        </p:nvGrpSpPr>
        <p:grpSpPr>
          <a:xfrm>
            <a:off x="725054" y="3891973"/>
            <a:ext cx="4862945" cy="1143000"/>
            <a:chOff x="543790" y="2918980"/>
            <a:chExt cx="3647209" cy="857250"/>
          </a:xfrm>
        </p:grpSpPr>
        <p:sp>
          <p:nvSpPr>
            <p:cNvPr id="16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>
                  <a:latin typeface="Arial" pitchFamily="34" charset="0"/>
                  <a:cs typeface="Arial" pitchFamily="34" charset="0"/>
                </a:rPr>
                <a:t>Ước lượng:         cm      </a:t>
              </a:r>
              <a:endParaRPr lang="en-US" sz="3733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5872209" y="3733800"/>
            <a:ext cx="0" cy="1320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872210" y="3879273"/>
            <a:ext cx="4862945" cy="1143000"/>
            <a:chOff x="543790" y="2918980"/>
            <a:chExt cx="3647209" cy="857250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>
                  <a:latin typeface="Arial" pitchFamily="34" charset="0"/>
                  <a:cs typeface="Arial" pitchFamily="34" charset="0"/>
                </a:rPr>
                <a:t>Đo độ dài:         cm      </a:t>
              </a:r>
              <a:endParaRPr lang="en-US" sz="3733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4"/>
          <p:cNvSpPr txBox="1">
            <a:spLocks/>
          </p:cNvSpPr>
          <p:nvPr/>
        </p:nvSpPr>
        <p:spPr>
          <a:xfrm>
            <a:off x="304799" y="1193801"/>
            <a:ext cx="1591156" cy="10467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d)</a:t>
            </a:r>
            <a:endParaRPr lang="en-US" sz="3733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4" y="1908644"/>
            <a:ext cx="11295303" cy="130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2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42781" y="279400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4267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853981" y="27824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Mỗi băng giấy dài bao nhiêu xăng-ti-mét?</a:t>
            </a:r>
            <a:endParaRPr lang="en-US" sz="3733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85707" y="1481667"/>
          <a:ext cx="103632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303867" y="1667933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99067" y="1989667"/>
            <a:ext cx="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4"/>
          <p:cNvSpPr txBox="1">
            <a:spLocks/>
          </p:cNvSpPr>
          <p:nvPr/>
        </p:nvSpPr>
        <p:spPr>
          <a:xfrm>
            <a:off x="1033222" y="762001"/>
            <a:ext cx="1591156" cy="10467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1 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-50799" y="1757933"/>
            <a:ext cx="1591156" cy="10467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1 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4334169" y="867518"/>
            <a:ext cx="560044" cy="397962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033319" y="3136539"/>
            <a:ext cx="1315005" cy="488309"/>
          </a:xfrm>
          <a:prstGeom prst="rect">
            <a:avLst/>
          </a:prstGeom>
          <a:solidFill>
            <a:srgbClr val="FFC000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6 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5683367" y="2357211"/>
            <a:ext cx="560044" cy="534522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5288996" y="5309844"/>
            <a:ext cx="1315005" cy="488309"/>
          </a:xfrm>
          <a:prstGeom prst="rect">
            <a:avLst/>
          </a:prstGeom>
          <a:solidFill>
            <a:srgbClr val="FFC000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8 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8534400" y="1989666"/>
            <a:ext cx="706581" cy="244928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7219395" y="2683211"/>
            <a:ext cx="1315005" cy="488309"/>
          </a:xfrm>
          <a:prstGeom prst="rect">
            <a:avLst/>
          </a:prstGeom>
          <a:solidFill>
            <a:srgbClr val="FFC000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itchFamily="34" charset="0"/>
                <a:cs typeface="Arial" pitchFamily="34" charset="0"/>
              </a:rPr>
              <a:t>4 cm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37072" y="279401"/>
            <a:ext cx="11684000" cy="62992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733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3733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3733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3733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3733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3733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hành ước lượng và đo </a:t>
            </a:r>
          </a:p>
          <a:p>
            <a:pPr algn="just"/>
            <a:r>
              <a:rPr lang="en-US" sz="3733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độ dài </a:t>
            </a:r>
            <a:r>
              <a:rPr lang="en-US" sz="3733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26102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23333" y="3062967"/>
            <a:ext cx="2835296" cy="3735564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7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67" b="1">
                  <a:solidFill>
                    <a:schemeClr val="bg1"/>
                  </a:solidFill>
                </a:rPr>
                <a:t>1</a:t>
              </a:r>
              <a:endParaRPr lang="en-US" sz="5867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94800" y="3038393"/>
            <a:ext cx="2835296" cy="3735564"/>
            <a:chOff x="6439693" y="-120014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-120014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7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67" b="1">
                  <a:solidFill>
                    <a:schemeClr val="bg1"/>
                  </a:solidFill>
                </a:rPr>
                <a:t>2</a:t>
              </a:r>
              <a:endParaRPr lang="en-US" sz="5867" b="1">
                <a:solidFill>
                  <a:schemeClr val="bg1"/>
                </a:solidFill>
              </a:endParaRPr>
            </a:p>
          </p:txBody>
        </p:sp>
      </p:grpSp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1" y="3318343"/>
            <a:ext cx="1954741" cy="180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6" y="4174350"/>
            <a:ext cx="768349" cy="155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3192435" y="5661235"/>
            <a:ext cx="1477876" cy="62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30" y="5351551"/>
            <a:ext cx="1108604" cy="124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86" y="4940874"/>
            <a:ext cx="1296457" cy="17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3931373" y="1785"/>
            <a:ext cx="8043065" cy="3178643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>
                <a:solidFill>
                  <a:srgbClr val="FFFF00"/>
                </a:solidFill>
                <a:latin typeface="Snap ITC" pitchFamily="82" charset="0"/>
              </a:rPr>
              <a:t>PHÂN LOAI RÁC</a:t>
            </a:r>
            <a:endParaRPr lang="en-US" sz="5333">
              <a:solidFill>
                <a:srgbClr val="FFFF00"/>
              </a:solidFill>
              <a:latin typeface="Snap ITC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7" y="1"/>
            <a:ext cx="3504675" cy="344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0225" y="3614507"/>
            <a:ext cx="1121048" cy="121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56" y="5545348"/>
            <a:ext cx="1492069" cy="124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51333" y="918007"/>
            <a:ext cx="1569435" cy="1143000"/>
          </a:xfrm>
        </p:spPr>
        <p:txBody>
          <a:bodyPr>
            <a:normAutofit/>
          </a:bodyPr>
          <a:lstStyle/>
          <a:p>
            <a:r>
              <a:rPr lang="en-US" sz="5333">
                <a:solidFill>
                  <a:srgbClr val="FFFF00"/>
                </a:solidFill>
                <a:latin typeface="Snap ITC" pitchFamily="82" charset="0"/>
              </a:rPr>
              <a:t>•</a:t>
            </a:r>
            <a:endParaRPr lang="en-US" sz="5333">
              <a:solidFill>
                <a:srgbClr val="FFFF00"/>
              </a:solidFill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03" y="139701"/>
            <a:ext cx="2946400" cy="3881945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67" b="1">
                  <a:solidFill>
                    <a:schemeClr val="bg1"/>
                  </a:solidFill>
                </a:rPr>
                <a:t>1</a:t>
              </a:r>
              <a:endParaRPr lang="en-US" sz="5867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586257" y="139701"/>
            <a:ext cx="2946400" cy="3881945"/>
            <a:chOff x="6439693" y="104775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104775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67" b="1">
                  <a:solidFill>
                    <a:schemeClr val="bg1"/>
                  </a:solidFill>
                </a:rPr>
                <a:t>2</a:t>
              </a:r>
              <a:endParaRPr lang="en-US" sz="5867" b="1">
                <a:solidFill>
                  <a:schemeClr val="bg1"/>
                </a:solidFill>
              </a:endParaRPr>
            </a:p>
          </p:txBody>
        </p:sp>
      </p:grpSp>
      <p:pic>
        <p:nvPicPr>
          <p:cNvPr id="205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5657" y="3429001"/>
            <a:ext cx="1121048" cy="121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63" y="3251541"/>
            <a:ext cx="1954741" cy="180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4287767" y="4688400"/>
            <a:ext cx="1477876" cy="62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87" y="4488229"/>
            <a:ext cx="1108604" cy="124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8302" y="430648"/>
            <a:ext cx="11987969" cy="6860117"/>
            <a:chOff x="25400" y="392350"/>
            <a:chExt cx="8990977" cy="5145088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738" y="392350"/>
              <a:ext cx="5145087" cy="5145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6565699" y="1865445"/>
              <a:ext cx="2450678" cy="1917689"/>
              <a:chOff x="6403574" y="2387426"/>
              <a:chExt cx="2450678" cy="1917689"/>
            </a:xfrm>
          </p:grpSpPr>
          <p:sp>
            <p:nvSpPr>
              <p:cNvPr id="16" name="Cloud Callout 15"/>
              <p:cNvSpPr/>
              <p:nvPr/>
            </p:nvSpPr>
            <p:spPr>
              <a:xfrm>
                <a:off x="6403574" y="2387426"/>
                <a:ext cx="2450678" cy="1917689"/>
              </a:xfrm>
              <a:prstGeom prst="cloudCallout">
                <a:avLst>
                  <a:gd name="adj1" fmla="val -86243"/>
                  <a:gd name="adj2" fmla="val -1963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pic>
            <p:nvPicPr>
              <p:cNvPr id="33" name="Picture 9" descr="Trash and garbage set in cartoon Royalty Free Vector Image">
                <a:hlinkClick r:id="rId16" action="ppaction://hlinksldjump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62614" b="74205" l="9000" r="34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0" t="61309" r="64834" b="24788"/>
              <a:stretch/>
            </p:blipFill>
            <p:spPr bwMode="auto">
              <a:xfrm rot="17601873">
                <a:off x="7507400" y="3530269"/>
                <a:ext cx="554203" cy="233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9858" y="2521771"/>
                <a:ext cx="629757" cy="848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>
                <a:hlinkClick r:id="rId8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6000" y="2723788"/>
                <a:ext cx="288131" cy="584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>
                <a:hlinkClick r:id="rId10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8405" y="3164904"/>
                <a:ext cx="831453" cy="931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25400" y="1977910"/>
              <a:ext cx="2209800" cy="1692755"/>
              <a:chOff x="25400" y="1977910"/>
              <a:chExt cx="2209800" cy="169275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5400" y="1977910"/>
                <a:ext cx="2209800" cy="1692755"/>
                <a:chOff x="212528" y="1874805"/>
                <a:chExt cx="2209800" cy="1692755"/>
              </a:xfrm>
            </p:grpSpPr>
            <p:sp>
              <p:nvSpPr>
                <p:cNvPr id="20" name="Cloud Callout 19"/>
                <p:cNvSpPr/>
                <p:nvPr/>
              </p:nvSpPr>
              <p:spPr>
                <a:xfrm>
                  <a:off x="212528" y="1874805"/>
                  <a:ext cx="2209800" cy="1692755"/>
                </a:xfrm>
                <a:prstGeom prst="cloudCallout">
                  <a:avLst>
                    <a:gd name="adj1" fmla="val 85212"/>
                    <a:gd name="adj2" fmla="val -33325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pic>
              <p:nvPicPr>
                <p:cNvPr id="39" name="Picture 4">
                  <a:hlinkClick r:id="rId5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528" y="2283460"/>
                  <a:ext cx="627376" cy="578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7" name="Picture 3">
                <a:hlinkClick r:id="rId2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33" b="89908" l="9804" r="946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26114" y="2332673"/>
                <a:ext cx="840786" cy="908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">
                <a:hlinkClick r:id="rId2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672" y="2848549"/>
                <a:ext cx="482806" cy="402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1" name="Right Arrow 30">
            <a:hlinkClick r:id="rId23" action="ppaction://hlinksldjump"/>
          </p:cNvPr>
          <p:cNvSpPr/>
          <p:nvPr/>
        </p:nvSpPr>
        <p:spPr>
          <a:xfrm>
            <a:off x="10875815" y="6172200"/>
            <a:ext cx="1304544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6745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3 -0.50185 L -0.16441 -0.53148 L -0.15191 -0.55123 L -0.11441 -0.56111 C -0.06163 -0.54876 -0.08246 -0.54413 -0.05885 -0.5216 C -0.04496 -0.49691 -0.03941 -0.44568 -0.03524 -0.42037 C -0.02969 -0.39475 -0.03194 -0.42963 -0.02552 -0.36852 L 0.00365 -0.05278 " pathEditMode="relative" rAng="0" ptsTypes="FAAffaFF">
                                      <p:cBhvr>
                                        <p:cTn id="12" dur="2000" spd="-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194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53 -0.5142 L -0.3217 -0.54629 L -0.26614 -0.55864 L -0.22309 -0.54629 L -0.17864 -0.50679 C -0.16198 -0.49938 -0.13559 -0.45 -0.11336 -0.42037 C -0.08003 -0.37099 -0.0342 -0.24259 -0.02864 -0.2179 L -3.61111E-6 -0.00031 " pathEditMode="relative" rAng="0" ptsTypes="FAAAffFF">
                                      <p:cBhvr>
                                        <p:cTn id="23" dur="2000" spd="-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234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1171E-6 L 0.09861 -0.51251 C 0.10416 -0.55205 0.11493 -0.57646 0.13576 -0.62403 C 0.16215 -0.6679 0.1783 -0.69447 0.19913 -0.71424 L 0.25 -0.7059 L 0.29444 -0.6438 " pathEditMode="relative" rAng="0" ptsTypes="FffFAF">
                                      <p:cBhvr>
                                        <p:cTn id="3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-35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485 L 0.05243 -0.19277 L 0.08455 -0.28607 C 0.09861 -0.29441 0.15902 -0.57152 0.18125 -0.61106 C 0.21041 -0.65555 0.26718 -0.72135 0.28125 -0.7127 L 0.35746 -0.69015 L 0.40833 -0.63948 " pathEditMode="relative" rAng="0" ptsTypes="FAffFAF">
                                      <p:cBhvr>
                                        <p:cTn id="4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3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1" y="2413001"/>
            <a:ext cx="11480799" cy="1470025"/>
          </a:xfrm>
          <a:solidFill>
            <a:srgbClr val="E3D8F8"/>
          </a:solidFill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Trong nhà em, ai là người cao nhất?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5717" y="1"/>
            <a:ext cx="865559" cy="93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68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0"/>
          <a:stretch/>
        </p:blipFill>
        <p:spPr>
          <a:xfrm>
            <a:off x="2235200" y="1880112"/>
            <a:ext cx="6400800" cy="2638077"/>
          </a:xfrm>
          <a:prstGeom prst="rect">
            <a:avLst/>
          </a:prstGeom>
        </p:spPr>
      </p:pic>
      <p:pic>
        <p:nvPicPr>
          <p:cNvPr id="28" name="Picture 9" descr="Trash and garbage set in cartoon Royalty Free Vector Imag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11167715" y="412408"/>
            <a:ext cx="1012652" cy="4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812800" y="439841"/>
            <a:ext cx="10363200" cy="1470025"/>
          </a:xfrm>
          <a:solidFill>
            <a:srgbClr val="E3D8F8"/>
          </a:solidFill>
        </p:spPr>
        <p:txBody>
          <a:bodyPr>
            <a:noAutofit/>
          </a:bodyPr>
          <a:lstStyle/>
          <a:p>
            <a:r>
              <a:rPr lang="en-US" sz="4800">
                <a:latin typeface="Arial" pitchFamily="34" charset="0"/>
                <a:cs typeface="Arial" pitchFamily="34" charset="0"/>
              </a:rPr>
              <a:t>Quan sát hình rồi điền từ còn thiếu vào chỗ trống.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016000" y="5076826"/>
            <a:ext cx="10363200" cy="1470025"/>
          </a:xfrm>
          <a:prstGeom prst="rect">
            <a:avLst/>
          </a:prstGeom>
          <a:solidFill>
            <a:srgbClr val="E3D8F8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67">
                <a:latin typeface="Arial" pitchFamily="34" charset="0"/>
                <a:cs typeface="Arial" pitchFamily="34" charset="0"/>
              </a:rPr>
              <a:t>Bút chì A ……….. bút chì B.</a:t>
            </a:r>
            <a:endParaRPr lang="en-US" sz="5867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12146" y="5477934"/>
            <a:ext cx="2770909" cy="867196"/>
          </a:xfrm>
          <a:prstGeom prst="rect">
            <a:avLst/>
          </a:prstGeom>
          <a:solidFill>
            <a:srgbClr val="E3D8F8"/>
          </a:solidFill>
        </p:spPr>
        <p:txBody>
          <a:bodyPr vert="horz" lIns="121920" tIns="60960" rIns="121920" bIns="6096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67">
                <a:latin typeface="Arial" pitchFamily="34" charset="0"/>
                <a:cs typeface="Arial" pitchFamily="34" charset="0"/>
              </a:rPr>
              <a:t>d</a:t>
            </a:r>
            <a:r>
              <a:rPr lang="en-US" sz="5867">
                <a:latin typeface="Arial" pitchFamily="34" charset="0"/>
                <a:cs typeface="Arial" pitchFamily="34" charset="0"/>
              </a:rPr>
              <a:t>ài hơn</a:t>
            </a:r>
            <a:endParaRPr lang="en-US" sz="5867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8636000" y="2413000"/>
            <a:ext cx="863600" cy="1286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867">
                <a:latin typeface="Arial" pitchFamily="34" charset="0"/>
                <a:cs typeface="Arial" pitchFamily="34" charset="0"/>
              </a:rPr>
              <a:t>A</a:t>
            </a:r>
            <a:endParaRPr lang="en-US" sz="5867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8636000" y="3427751"/>
            <a:ext cx="863600" cy="1286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867">
                <a:latin typeface="Arial" pitchFamily="34" charset="0"/>
                <a:cs typeface="Arial" pitchFamily="34" charset="0"/>
              </a:rPr>
              <a:t>B</a:t>
            </a:r>
            <a:endParaRPr lang="en-US" sz="5867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4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161" y="0"/>
            <a:ext cx="1217288" cy="112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374649" y="1295401"/>
            <a:ext cx="11684000" cy="1470025"/>
          </a:xfrm>
          <a:solidFill>
            <a:srgbClr val="E3D8F8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Hộp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khoảng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06400" y="3632200"/>
            <a:ext cx="11703049" cy="2863088"/>
          </a:xfrm>
          <a:prstGeom prst="rect">
            <a:avLst/>
          </a:prstGeom>
          <a:solidFill>
            <a:srgbClr val="E3D8F8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90575" indent="-990575" algn="just">
              <a:buAutoNum type="alphaUcPeriod"/>
            </a:pPr>
            <a:r>
              <a:rPr lang="en-US" sz="5333" dirty="0">
                <a:latin typeface="Arial" pitchFamily="34" charset="0"/>
                <a:cs typeface="Arial" pitchFamily="34" charset="0"/>
              </a:rPr>
              <a:t>5 gang </a:t>
            </a:r>
            <a:r>
              <a:rPr lang="en-US" sz="5333" dirty="0" err="1">
                <a:latin typeface="Arial" pitchFamily="34" charset="0"/>
                <a:cs typeface="Arial" pitchFamily="34" charset="0"/>
              </a:rPr>
              <a:t>tay</a:t>
            </a:r>
            <a:endParaRPr lang="en-US" sz="5333" dirty="0">
              <a:latin typeface="Arial" pitchFamily="34" charset="0"/>
              <a:cs typeface="Arial" pitchFamily="34" charset="0"/>
            </a:endParaRPr>
          </a:p>
          <a:p>
            <a:pPr marL="990575" indent="-990575" algn="just">
              <a:buAutoNum type="alphaUcPeriod"/>
            </a:pPr>
            <a:r>
              <a:rPr lang="en-US" sz="5333" dirty="0">
                <a:latin typeface="Arial" pitchFamily="34" charset="0"/>
                <a:cs typeface="Arial" pitchFamily="34" charset="0"/>
              </a:rPr>
              <a:t>10 gang </a:t>
            </a:r>
            <a:r>
              <a:rPr lang="en-US" sz="5333" dirty="0" err="1">
                <a:latin typeface="Arial" pitchFamily="34" charset="0"/>
                <a:cs typeface="Arial" pitchFamily="34" charset="0"/>
              </a:rPr>
              <a:t>tay</a:t>
            </a:r>
            <a:endParaRPr lang="en-US" sz="5333" dirty="0">
              <a:latin typeface="Arial" pitchFamily="34" charset="0"/>
              <a:cs typeface="Arial" pitchFamily="34" charset="0"/>
            </a:endParaRPr>
          </a:p>
          <a:p>
            <a:pPr marL="990575" indent="-990575" algn="just">
              <a:buAutoNum type="alphaUcPeriod"/>
            </a:pPr>
            <a:r>
              <a:rPr lang="en-US" sz="5333" dirty="0">
                <a:latin typeface="Arial" pitchFamily="34" charset="0"/>
                <a:cs typeface="Arial" pitchFamily="34" charset="0"/>
              </a:rPr>
              <a:t>2 gang </a:t>
            </a:r>
            <a:r>
              <a:rPr lang="en-US" sz="5333" dirty="0" err="1">
                <a:latin typeface="Arial" pitchFamily="34" charset="0"/>
                <a:cs typeface="Arial" pitchFamily="34" charset="0"/>
              </a:rPr>
              <a:t>tay</a:t>
            </a:r>
            <a:endParaRPr lang="en-US" sz="53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55599" y="5444067"/>
            <a:ext cx="889000" cy="889000"/>
          </a:xfrm>
          <a:prstGeom prst="ellipse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4529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77204" r="-1150" b="5598"/>
          <a:stretch/>
        </p:blipFill>
        <p:spPr bwMode="auto">
          <a:xfrm>
            <a:off x="323847" y="5243285"/>
            <a:ext cx="10373367" cy="82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420" y="152400"/>
            <a:ext cx="88461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0" t="3647" r="-1150" b="5598"/>
          <a:stretch/>
        </p:blipFill>
        <p:spPr bwMode="auto">
          <a:xfrm>
            <a:off x="8638419" y="1878466"/>
            <a:ext cx="1633348" cy="433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-914400" y="5243285"/>
            <a:ext cx="113119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-914400" y="4512733"/>
            <a:ext cx="113119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-914400" y="3743477"/>
            <a:ext cx="113119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-914400" y="2993573"/>
            <a:ext cx="113119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-914400" y="2263021"/>
            <a:ext cx="113119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3" t="54479" r="45407"/>
          <a:stretch/>
        </p:blipFill>
        <p:spPr bwMode="auto">
          <a:xfrm>
            <a:off x="7459663" y="3395133"/>
            <a:ext cx="661459" cy="206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21753" y="5353349"/>
            <a:ext cx="711200" cy="7112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267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83341" y="5367969"/>
            <a:ext cx="711200" cy="7112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267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07359" y="5382589"/>
            <a:ext cx="711200" cy="7112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267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1753" y="5353349"/>
            <a:ext cx="711200" cy="711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267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83341" y="5367969"/>
            <a:ext cx="711200" cy="711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267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07359" y="5382589"/>
            <a:ext cx="711200" cy="711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267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733" y="2035660"/>
            <a:ext cx="3454400" cy="372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68" y="2927718"/>
            <a:ext cx="2362873" cy="258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67734" y="177801"/>
            <a:ext cx="10204033" cy="1470025"/>
          </a:xfrm>
          <a:solidFill>
            <a:srgbClr val="E3D8F8"/>
          </a:solidFill>
        </p:spPr>
        <p:txBody>
          <a:bodyPr>
            <a:norm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Số?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514601"/>
            <a:ext cx="1049883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27200" y="7391400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XĂNG-TI-MÉT</a:t>
            </a:r>
            <a:endParaRPr lang="en-US" sz="64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68" y="101600"/>
            <a:ext cx="843703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Trang 34/SGK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Widescreen</PresentationFormat>
  <Paragraphs>106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.VnArial</vt:lpstr>
      <vt:lpstr>Arial</vt:lpstr>
      <vt:lpstr>Calibri</vt:lpstr>
      <vt:lpstr>Calibri Light</vt:lpstr>
      <vt:lpstr>iCiel Cadena</vt:lpstr>
      <vt:lpstr>Snap ITC</vt:lpstr>
      <vt:lpstr>Office Theme</vt:lpstr>
      <vt:lpstr>PowerPoint Presentation</vt:lpstr>
      <vt:lpstr>Chủ đề 7</vt:lpstr>
      <vt:lpstr>•</vt:lpstr>
      <vt:lpstr>PowerPoint Presentation</vt:lpstr>
      <vt:lpstr>Trong nhà em, ai là người cao nhất?</vt:lpstr>
      <vt:lpstr>Quan sát hình rồi điền từ còn thiếu vào chỗ trống.</vt:lpstr>
      <vt:lpstr>Hộp bút của em dài khoảng:</vt:lpstr>
      <vt:lpstr>Số?</vt:lpstr>
      <vt:lpstr>PowerPoint Presentation</vt:lpstr>
      <vt:lpstr>PowerPoint Presentation</vt:lpstr>
      <vt:lpstr>Cách đo:</vt:lpstr>
      <vt:lpstr>PowerPoint Presentation</vt:lpstr>
      <vt:lpstr>Bạn nào đặt thước đo đúng?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2022-03-01T09:01:04Z</dcterms:created>
  <dcterms:modified xsi:type="dcterms:W3CDTF">2022-03-01T09:01:45Z</dcterms:modified>
</cp:coreProperties>
</file>