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324" r:id="rId3"/>
    <p:sldId id="328" r:id="rId4"/>
    <p:sldId id="329" r:id="rId5"/>
    <p:sldId id="334" r:id="rId6"/>
    <p:sldId id="335" r:id="rId7"/>
    <p:sldId id="333" r:id="rId8"/>
    <p:sldId id="313" r:id="rId9"/>
    <p:sldId id="326" r:id="rId10"/>
    <p:sldId id="265" r:id="rId11"/>
    <p:sldId id="338" r:id="rId12"/>
    <p:sldId id="339" r:id="rId13"/>
    <p:sldId id="340" r:id="rId14"/>
    <p:sldId id="300" r:id="rId15"/>
    <p:sldId id="269" r:id="rId16"/>
  </p:sldIdLst>
  <p:sldSz cx="12161838" cy="6858000"/>
  <p:notesSz cx="6858000" cy="9144000"/>
  <p:defaultTextStyle>
    <a:defPPr>
      <a:defRPr lang="en-US"/>
    </a:defPPr>
    <a:lvl1pPr marL="0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533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066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5599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4131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2664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1197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59730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68263" algn="l" defTabSz="121706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FF81"/>
    <a:srgbClr val="F7F7F7"/>
    <a:srgbClr val="FFCC99"/>
    <a:srgbClr val="E1EBF7"/>
    <a:srgbClr val="EBE7F1"/>
    <a:srgbClr val="F8F892"/>
    <a:srgbClr val="FCD760"/>
    <a:srgbClr val="FF00FF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8" autoAdjust="0"/>
    <p:restoredTop sz="88612" autoAdjust="0"/>
  </p:normalViewPr>
  <p:slideViewPr>
    <p:cSldViewPr>
      <p:cViewPr varScale="1">
        <p:scale>
          <a:sx n="65" d="100"/>
          <a:sy n="65" d="100"/>
        </p:scale>
        <p:origin x="888" y="66"/>
      </p:cViewPr>
      <p:guideLst>
        <p:guide orient="horz" pos="2160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D000-5AD8-4E04-ADAF-25AEFAEEDEE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3E91-0332-46B7-84BF-5D284560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533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066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5599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4131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2664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1197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9730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8263" algn="l" defTabSz="12170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click vào</a:t>
            </a:r>
            <a:r>
              <a:rPr lang="en-US" baseline="0" smtClean="0"/>
              <a:t> hình tròn A và B để ra đáp án. Click vào vòng quay để quay về vòng quay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E27-F064-43A7-904D-437E9F2641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47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</a:t>
            </a:r>
            <a:r>
              <a:rPr lang="en-US" baseline="0" smtClean="0"/>
              <a:t> lựa chọn 1 con voi, gv click vào voi đó để ra thử thách. Click vào con voi đó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Hoàn</a:t>
            </a:r>
            <a:r>
              <a:rPr lang="en-US" baseline="0" smtClean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E27-F064-43A7-904D-437E9F2641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6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nhắc</a:t>
            </a:r>
            <a:r>
              <a:rPr lang="en-US" baseline="0" smtClean="0"/>
              <a:t> lại rằng các chữ số hàng đơn vị sẽ đặt thẳng cột với nhau khi đặt tính, tương tự số hàng chục cũng vậy.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E27-F064-43A7-904D-437E9F2641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6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click vào</a:t>
            </a:r>
            <a:r>
              <a:rPr lang="en-US" baseline="0" smtClean="0"/>
              <a:t> hình tròn A và B để ra đáp án. Click vào vòng quay để quay về vòng quay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E27-F064-43A7-904D-437E9F2641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47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48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HDHS linh động lùi ô để bài làm đc cân đối, đừng máy móc trong việc quy định nhất quyết phải lùi mấy ô. Nếu vậy sẽ tạo cho HS 1 cách làm việc rập khuôn.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65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1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06375"/>
            <a:ext cx="2736414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06375"/>
            <a:ext cx="8006543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53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06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5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26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1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597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2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3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200151"/>
            <a:ext cx="537147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200151"/>
            <a:ext cx="537147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2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4"/>
            <a:ext cx="537359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33" indent="0">
              <a:buNone/>
              <a:defRPr sz="2700" b="1"/>
            </a:lvl2pPr>
            <a:lvl3pPr marL="1217066" indent="0">
              <a:buNone/>
              <a:defRPr sz="2400" b="1"/>
            </a:lvl3pPr>
            <a:lvl4pPr marL="1825599" indent="0">
              <a:buNone/>
              <a:defRPr sz="2100" b="1"/>
            </a:lvl4pPr>
            <a:lvl5pPr marL="2434131" indent="0">
              <a:buNone/>
              <a:defRPr sz="2100" b="1"/>
            </a:lvl5pPr>
            <a:lvl6pPr marL="3042664" indent="0">
              <a:buNone/>
              <a:defRPr sz="2100" b="1"/>
            </a:lvl6pPr>
            <a:lvl7pPr marL="3651197" indent="0">
              <a:buNone/>
              <a:defRPr sz="2100" b="1"/>
            </a:lvl7pPr>
            <a:lvl8pPr marL="4259730" indent="0">
              <a:buNone/>
              <a:defRPr sz="2100" b="1"/>
            </a:lvl8pPr>
            <a:lvl9pPr marL="486826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4"/>
            <a:ext cx="537570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33" indent="0">
              <a:buNone/>
              <a:defRPr sz="2700" b="1"/>
            </a:lvl2pPr>
            <a:lvl3pPr marL="1217066" indent="0">
              <a:buNone/>
              <a:defRPr sz="2400" b="1"/>
            </a:lvl3pPr>
            <a:lvl4pPr marL="1825599" indent="0">
              <a:buNone/>
              <a:defRPr sz="2100" b="1"/>
            </a:lvl4pPr>
            <a:lvl5pPr marL="2434131" indent="0">
              <a:buNone/>
              <a:defRPr sz="2100" b="1"/>
            </a:lvl5pPr>
            <a:lvl6pPr marL="3042664" indent="0">
              <a:buNone/>
              <a:defRPr sz="2100" b="1"/>
            </a:lvl6pPr>
            <a:lvl7pPr marL="3651197" indent="0">
              <a:buNone/>
              <a:defRPr sz="2100" b="1"/>
            </a:lvl7pPr>
            <a:lvl8pPr marL="4259730" indent="0">
              <a:buNone/>
              <a:defRPr sz="2100" b="1"/>
            </a:lvl8pPr>
            <a:lvl9pPr marL="486826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2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5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49"/>
            <a:ext cx="4001161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5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2"/>
            <a:ext cx="4001161" cy="4691062"/>
          </a:xfrm>
        </p:spPr>
        <p:txBody>
          <a:bodyPr/>
          <a:lstStyle>
            <a:lvl1pPr marL="0" indent="0">
              <a:buNone/>
              <a:defRPr sz="1900"/>
            </a:lvl1pPr>
            <a:lvl2pPr marL="608533" indent="0">
              <a:buNone/>
              <a:defRPr sz="1600"/>
            </a:lvl2pPr>
            <a:lvl3pPr marL="1217066" indent="0">
              <a:buNone/>
              <a:defRPr sz="1300"/>
            </a:lvl3pPr>
            <a:lvl4pPr marL="1825599" indent="0">
              <a:buNone/>
              <a:defRPr sz="1200"/>
            </a:lvl4pPr>
            <a:lvl5pPr marL="2434131" indent="0">
              <a:buNone/>
              <a:defRPr sz="1200"/>
            </a:lvl5pPr>
            <a:lvl6pPr marL="3042664" indent="0">
              <a:buNone/>
              <a:defRPr sz="1200"/>
            </a:lvl6pPr>
            <a:lvl7pPr marL="3651197" indent="0">
              <a:buNone/>
              <a:defRPr sz="1200"/>
            </a:lvl7pPr>
            <a:lvl8pPr marL="4259730" indent="0">
              <a:buNone/>
              <a:defRPr sz="1200"/>
            </a:lvl8pPr>
            <a:lvl9pPr marL="486826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533" indent="0">
              <a:buNone/>
              <a:defRPr sz="3700"/>
            </a:lvl2pPr>
            <a:lvl3pPr marL="1217066" indent="0">
              <a:buNone/>
              <a:defRPr sz="3200"/>
            </a:lvl3pPr>
            <a:lvl4pPr marL="1825599" indent="0">
              <a:buNone/>
              <a:defRPr sz="2700"/>
            </a:lvl4pPr>
            <a:lvl5pPr marL="2434131" indent="0">
              <a:buNone/>
              <a:defRPr sz="2700"/>
            </a:lvl5pPr>
            <a:lvl6pPr marL="3042664" indent="0">
              <a:buNone/>
              <a:defRPr sz="2700"/>
            </a:lvl6pPr>
            <a:lvl7pPr marL="3651197" indent="0">
              <a:buNone/>
              <a:defRPr sz="2700"/>
            </a:lvl7pPr>
            <a:lvl8pPr marL="4259730" indent="0">
              <a:buNone/>
              <a:defRPr sz="2700"/>
            </a:lvl8pPr>
            <a:lvl9pPr marL="486826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533" indent="0">
              <a:buNone/>
              <a:defRPr sz="1600"/>
            </a:lvl2pPr>
            <a:lvl3pPr marL="1217066" indent="0">
              <a:buNone/>
              <a:defRPr sz="1300"/>
            </a:lvl3pPr>
            <a:lvl4pPr marL="1825599" indent="0">
              <a:buNone/>
              <a:defRPr sz="1200"/>
            </a:lvl4pPr>
            <a:lvl5pPr marL="2434131" indent="0">
              <a:buNone/>
              <a:defRPr sz="1200"/>
            </a:lvl5pPr>
            <a:lvl6pPr marL="3042664" indent="0">
              <a:buNone/>
              <a:defRPr sz="1200"/>
            </a:lvl6pPr>
            <a:lvl7pPr marL="3651197" indent="0">
              <a:buNone/>
              <a:defRPr sz="1200"/>
            </a:lvl7pPr>
            <a:lvl8pPr marL="4259730" indent="0">
              <a:buNone/>
              <a:defRPr sz="1200"/>
            </a:lvl8pPr>
            <a:lvl9pPr marL="486826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  <a:prstGeom prst="rect">
            <a:avLst/>
          </a:prstGeom>
        </p:spPr>
        <p:txBody>
          <a:bodyPr vert="horz" lIns="121707" tIns="60853" rIns="121707" bIns="608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121707" tIns="60853" rIns="121707" bIns="608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121707" tIns="60853" rIns="121707" bIns="6085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121707" tIns="60853" rIns="121707" bIns="6085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121707" tIns="60853" rIns="121707" bIns="6085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706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00" indent="-456400" algn="l" defTabSz="121706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866" indent="-380333" algn="l" defTabSz="1217066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332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9865" indent="-304266" algn="l" defTabSz="121706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397" indent="-304266" algn="l" defTabSz="121706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6931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5463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3996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2529" indent="-304266" algn="l" defTabSz="12170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533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066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599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131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664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197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9730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263" algn="l" defTabSz="121706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media" Target="../media/media2.m4a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4" Type="http://schemas.openxmlformats.org/officeDocument/2006/relationships/audio" Target="../media/media2.m4a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media" Target="../media/media2.m4a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media" Target="../media/media2.m4a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.png"/><Relationship Id="rId4" Type="http://schemas.openxmlformats.org/officeDocument/2006/relationships/audio" Target="../media/media2.m4a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media" Target="../media/media2.m4a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4" Type="http://schemas.openxmlformats.org/officeDocument/2006/relationships/audio" Target="../media/media2.m4a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895477" y="4454098"/>
            <a:ext cx="1333299" cy="1609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28" y="3886201"/>
            <a:ext cx="3494440" cy="2226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61838" cy="3276600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46602" y="225288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525969" y="859314"/>
            <a:ext cx="7866273" cy="2215991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en-US" sz="13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endParaRPr lang="en-US" sz="13700" b="1" spc="149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843997" y="4374969"/>
            <a:ext cx="1691190" cy="17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324541" y="3986256"/>
            <a:ext cx="2438905" cy="20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53446" y="710441"/>
            <a:ext cx="60801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217249"/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  <a:sym typeface="Arial"/>
              </a:rPr>
              <a:t>Thứ </a:t>
            </a:r>
            <a:r>
              <a:rPr lang="en-US" sz="36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  <a:sym typeface="Arial"/>
              </a:rPr>
              <a:t>tư 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  <a:sym typeface="Arial"/>
              </a:rPr>
              <a:t>ngày </a:t>
            </a:r>
            <a:r>
              <a:rPr lang="en-US" sz="36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  <a:sym typeface="Arial"/>
              </a:rPr>
              <a:t>10 </a:t>
            </a:r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  <a:sym typeface="Arial"/>
              </a:rPr>
              <a:t>- 11 -2021</a:t>
            </a:r>
          </a:p>
          <a:p>
            <a:pPr lvl="0" algn="ctr" defTabSz="1217249"/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  <a:sym typeface="Arial"/>
              </a:rPr>
              <a:t>Toán</a:t>
            </a:r>
          </a:p>
          <a:p>
            <a:pPr lvl="0" algn="ctr" defTabSz="1217249"/>
            <a:r>
              <a:rPr lang="en-US" sz="36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  <a:sym typeface="Arial"/>
              </a:rPr>
              <a:t>Luyện </a:t>
            </a:r>
            <a:r>
              <a:rPr lang="en-US" sz="36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  <a:sym typeface="Arial"/>
              </a:rPr>
              <a:t>tập</a:t>
            </a:r>
            <a:endParaRPr lang="en-US" sz="8000" b="1" dirty="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48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42119" y="234899"/>
            <a:ext cx="726118" cy="7315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4800">
              <a:ln w="57150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80319" y="344269"/>
            <a:ext cx="10660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 rồi tìm lá của mỗi loại quả.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7973146-DC56-41DA-B684-8CBD89756B7F}"/>
              </a:ext>
            </a:extLst>
          </p:cNvPr>
          <p:cNvGrpSpPr/>
          <p:nvPr/>
        </p:nvGrpSpPr>
        <p:grpSpPr>
          <a:xfrm>
            <a:off x="2762250" y="1192305"/>
            <a:ext cx="6667500" cy="4810930"/>
            <a:chOff x="1308528" y="1192306"/>
            <a:chExt cx="6667500" cy="481093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3164113-08C3-40F9-831B-776903B08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4379" b="1402"/>
            <a:stretch/>
          </p:blipFill>
          <p:spPr>
            <a:xfrm>
              <a:off x="1308528" y="1192306"/>
              <a:ext cx="6667500" cy="4810930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8878FB6-1C22-4C01-819C-85E99692E1CC}"/>
                </a:ext>
              </a:extLst>
            </p:cNvPr>
            <p:cNvGrpSpPr/>
            <p:nvPr/>
          </p:nvGrpSpPr>
          <p:grpSpPr>
            <a:xfrm>
              <a:off x="5711687" y="1577009"/>
              <a:ext cx="543339" cy="543339"/>
              <a:chOff x="5711687" y="1577009"/>
              <a:chExt cx="543339" cy="543339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FA577E72-4A5D-4CE4-B7A9-35F3F0047ACD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rial" pitchFamily="34" charset="0"/>
                    <a:cs typeface="Arial" pitchFamily="34" charset="0"/>
                  </a:rPr>
                  <a:t>26</a:t>
                </a:r>
                <a:endParaRPr lang="vi-VN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F07911C-12FD-4C84-B6A2-1F9C6C0D2DC7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26</a:t>
                </a:r>
                <a:endParaRPr lang="vi-VN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0DEDBEB-EA7B-4EAD-BCF2-09AC359DCF8C}"/>
                </a:ext>
              </a:extLst>
            </p:cNvPr>
            <p:cNvGrpSpPr/>
            <p:nvPr/>
          </p:nvGrpSpPr>
          <p:grpSpPr>
            <a:xfrm>
              <a:off x="5696057" y="2505051"/>
              <a:ext cx="543339" cy="543339"/>
              <a:chOff x="5711687" y="1577009"/>
              <a:chExt cx="543339" cy="543339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D34CDDD-2536-4031-91F2-1CA3F157FFF3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rial" pitchFamily="34" charset="0"/>
                    <a:cs typeface="Arial" pitchFamily="34" charset="0"/>
                  </a:rPr>
                  <a:t>26</a:t>
                </a:r>
                <a:endParaRPr lang="vi-VN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35E5401-4792-4F65-885B-9B91EEEB8419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70</a:t>
                </a:r>
                <a:endParaRPr lang="vi-VN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686D070-BF3F-4B9B-9EA9-B8DDCE5A51DD}"/>
                </a:ext>
              </a:extLst>
            </p:cNvPr>
            <p:cNvGrpSpPr/>
            <p:nvPr/>
          </p:nvGrpSpPr>
          <p:grpSpPr>
            <a:xfrm>
              <a:off x="5696057" y="3982473"/>
              <a:ext cx="543339" cy="543339"/>
              <a:chOff x="5711687" y="1577009"/>
              <a:chExt cx="543339" cy="543339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F5065E8-2A17-4005-9143-9CC5A589EDF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rial" pitchFamily="34" charset="0"/>
                    <a:cs typeface="Arial" pitchFamily="34" charset="0"/>
                  </a:rPr>
                  <a:t>26</a:t>
                </a:r>
                <a:endParaRPr lang="vi-VN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6541664-214B-41FE-8DD4-DF5FB196D051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57</a:t>
                </a:r>
                <a:endParaRPr lang="vi-VN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3B7F583-947A-4500-80C5-0990FAFC8708}"/>
                </a:ext>
              </a:extLst>
            </p:cNvPr>
            <p:cNvGrpSpPr/>
            <p:nvPr/>
          </p:nvGrpSpPr>
          <p:grpSpPr>
            <a:xfrm>
              <a:off x="5680427" y="5228695"/>
              <a:ext cx="543339" cy="543339"/>
              <a:chOff x="5711687" y="1577009"/>
              <a:chExt cx="543339" cy="543339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DF2780BA-45EC-44DD-BB9A-0F8E2D4B71C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Arial" pitchFamily="34" charset="0"/>
                    <a:cs typeface="Arial" pitchFamily="34" charset="0"/>
                  </a:rPr>
                  <a:t>26</a:t>
                </a:r>
                <a:endParaRPr lang="vi-VN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ABD3D8E-5295-4189-9F38-9A714B061FCE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92</a:t>
                </a:r>
                <a:endParaRPr lang="vi-VN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3118D25-6B0A-4914-BB67-42C8AEBFEABA}"/>
                </a:ext>
              </a:extLst>
            </p:cNvPr>
            <p:cNvGrpSpPr/>
            <p:nvPr/>
          </p:nvGrpSpPr>
          <p:grpSpPr>
            <a:xfrm>
              <a:off x="1733927" y="1947162"/>
              <a:ext cx="1083022" cy="461665"/>
              <a:chOff x="1733927" y="1947162"/>
              <a:chExt cx="1083022" cy="461665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3F2CE19-2BCE-47C3-9107-05D30D612DF4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E468B10-EDB6-4684-9274-DBCC3E49B34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49 + 8</a:t>
                </a:r>
                <a:endParaRPr lang="vi-VN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6D33FB9-9AF0-4CDA-97FE-6EE65B714EA4}"/>
                </a:ext>
              </a:extLst>
            </p:cNvPr>
            <p:cNvGrpSpPr/>
            <p:nvPr/>
          </p:nvGrpSpPr>
          <p:grpSpPr>
            <a:xfrm>
              <a:off x="1733927" y="3354238"/>
              <a:ext cx="1083022" cy="461665"/>
              <a:chOff x="1733927" y="1947162"/>
              <a:chExt cx="1083022" cy="461665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016BEDE-37A0-441F-98F4-94822084E99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F2F7BB0-9566-49E1-8FA6-19FED505E91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19 + 7</a:t>
                </a:r>
                <a:endParaRPr lang="vi-VN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A4A6229-CABE-46EC-88C5-B169689539E1}"/>
                </a:ext>
              </a:extLst>
            </p:cNvPr>
            <p:cNvGrpSpPr/>
            <p:nvPr/>
          </p:nvGrpSpPr>
          <p:grpSpPr>
            <a:xfrm>
              <a:off x="1724157" y="4427278"/>
              <a:ext cx="1083022" cy="461665"/>
              <a:chOff x="1733927" y="1947162"/>
              <a:chExt cx="1083022" cy="461665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D8F5B0D-4D80-44FE-B141-090C39A8512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4E84CA1-ACC2-4E36-91F4-F4379AB2615A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89 + 3</a:t>
                </a:r>
                <a:endParaRPr lang="vi-VN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AE483CC-6CC6-4965-9629-04E3CC9A13FA}"/>
                </a:ext>
              </a:extLst>
            </p:cNvPr>
            <p:cNvGrpSpPr/>
            <p:nvPr/>
          </p:nvGrpSpPr>
          <p:grpSpPr>
            <a:xfrm>
              <a:off x="1714387" y="5474918"/>
              <a:ext cx="1083022" cy="461665"/>
              <a:chOff x="1733927" y="1947162"/>
              <a:chExt cx="1083022" cy="461665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468D865-A208-4ACE-AE5C-1BDD465094B2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A915A9E-AB49-4DA8-B7A9-5D0AA1F4F0A6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69 + 1</a:t>
                </a:r>
                <a:endParaRPr lang="vi-VN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060A84B-146C-4514-BEB6-381B081B97F9}"/>
              </a:ext>
            </a:extLst>
          </p:cNvPr>
          <p:cNvGrpSpPr/>
          <p:nvPr/>
        </p:nvGrpSpPr>
        <p:grpSpPr>
          <a:xfrm>
            <a:off x="2278947" y="3294507"/>
            <a:ext cx="780648" cy="662828"/>
            <a:chOff x="1750172" y="2926500"/>
            <a:chExt cx="780648" cy="662828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A0FA132-885F-4BE6-B3EF-87860ABA42F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itchFamily="34" charset="0"/>
                  <a:cs typeface="Arial" pitchFamily="34" charset="0"/>
                </a:rPr>
                <a:t>26</a:t>
              </a:r>
              <a:endParaRPr lang="vi-VN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5528902-11EC-471A-8D29-FE31ED55F211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26</a:t>
              </a:r>
              <a:endParaRPr lang="vi-VN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Freeform: Shape 32">
            <a:extLst>
              <a:ext uri="{FF2B5EF4-FFF2-40B4-BE49-F238E27FC236}">
                <a16:creationId xmlns:a16="http://schemas.microsoft.com/office/drawing/2014/main" id="{F558B39A-6FE1-452D-B919-9B19C549CFB4}"/>
              </a:ext>
            </a:extLst>
          </p:cNvPr>
          <p:cNvSpPr/>
          <p:nvPr/>
        </p:nvSpPr>
        <p:spPr>
          <a:xfrm>
            <a:off x="4330700" y="1841500"/>
            <a:ext cx="2857500" cy="1828800"/>
          </a:xfrm>
          <a:custGeom>
            <a:avLst/>
            <a:gdLst>
              <a:gd name="connsiteX0" fmla="*/ 0 w 2857500"/>
              <a:gd name="connsiteY0" fmla="*/ 1828800 h 1828800"/>
              <a:gd name="connsiteX1" fmla="*/ 901700 w 2857500"/>
              <a:gd name="connsiteY1" fmla="*/ 1485900 h 1828800"/>
              <a:gd name="connsiteX2" fmla="*/ 1485900 w 2857500"/>
              <a:gd name="connsiteY2" fmla="*/ 406400 h 1828800"/>
              <a:gd name="connsiteX3" fmla="*/ 2857500 w 28575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828800">
                <a:moveTo>
                  <a:pt x="0" y="1828800"/>
                </a:moveTo>
                <a:cubicBezTo>
                  <a:pt x="327025" y="1775883"/>
                  <a:pt x="654050" y="1722967"/>
                  <a:pt x="901700" y="1485900"/>
                </a:cubicBezTo>
                <a:cubicBezTo>
                  <a:pt x="1149350" y="1248833"/>
                  <a:pt x="1159933" y="654050"/>
                  <a:pt x="1485900" y="406400"/>
                </a:cubicBezTo>
                <a:cubicBezTo>
                  <a:pt x="1811867" y="158750"/>
                  <a:pt x="2334683" y="79375"/>
                  <a:pt x="28575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8F7577C-373B-4847-975D-EBFB1447517A}"/>
              </a:ext>
            </a:extLst>
          </p:cNvPr>
          <p:cNvGrpSpPr/>
          <p:nvPr/>
        </p:nvGrpSpPr>
        <p:grpSpPr>
          <a:xfrm>
            <a:off x="2278947" y="4345249"/>
            <a:ext cx="780648" cy="662828"/>
            <a:chOff x="1750172" y="2926500"/>
            <a:chExt cx="780648" cy="662828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C9290EF-C66E-403A-A1AC-03DC4A86DB3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itchFamily="34" charset="0"/>
                  <a:cs typeface="Arial" pitchFamily="34" charset="0"/>
                </a:rPr>
                <a:t>26</a:t>
              </a:r>
              <a:endParaRPr lang="vi-VN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01236D1-C18E-4B38-B0C2-F4FB196C00E4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92</a:t>
              </a:r>
              <a:endParaRPr lang="vi-VN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4" name="Freeform: Shape 36">
            <a:extLst>
              <a:ext uri="{FF2B5EF4-FFF2-40B4-BE49-F238E27FC236}">
                <a16:creationId xmlns:a16="http://schemas.microsoft.com/office/drawing/2014/main" id="{2A673CDA-0DE9-4D87-88EA-1AC453B91E31}"/>
              </a:ext>
            </a:extLst>
          </p:cNvPr>
          <p:cNvSpPr/>
          <p:nvPr/>
        </p:nvSpPr>
        <p:spPr>
          <a:xfrm>
            <a:off x="4344848" y="4650762"/>
            <a:ext cx="2847174" cy="1092350"/>
          </a:xfrm>
          <a:custGeom>
            <a:avLst/>
            <a:gdLst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174" h="1092350">
                <a:moveTo>
                  <a:pt x="0" y="0"/>
                </a:moveTo>
                <a:cubicBezTo>
                  <a:pt x="379941" y="110066"/>
                  <a:pt x="750993" y="231563"/>
                  <a:pt x="1003300" y="406400"/>
                </a:cubicBezTo>
                <a:cubicBezTo>
                  <a:pt x="1255607" y="581237"/>
                  <a:pt x="1236557" y="947420"/>
                  <a:pt x="1513840" y="1049020"/>
                </a:cubicBezTo>
                <a:cubicBezTo>
                  <a:pt x="1791123" y="1150620"/>
                  <a:pt x="2440517" y="1045633"/>
                  <a:pt x="2667000" y="1016000"/>
                </a:cubicBezTo>
                <a:cubicBezTo>
                  <a:pt x="2893483" y="986367"/>
                  <a:pt x="2856441" y="963083"/>
                  <a:pt x="2819400" y="939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4443C77-E778-4C85-AAD3-B45292E0D876}"/>
              </a:ext>
            </a:extLst>
          </p:cNvPr>
          <p:cNvGrpSpPr/>
          <p:nvPr/>
        </p:nvGrpSpPr>
        <p:grpSpPr>
          <a:xfrm>
            <a:off x="2259407" y="5374335"/>
            <a:ext cx="780648" cy="662828"/>
            <a:chOff x="1750172" y="2926500"/>
            <a:chExt cx="780648" cy="662828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1CCF68B-89E2-48FB-9D5C-6B6549ED8B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itchFamily="34" charset="0"/>
                  <a:cs typeface="Arial" pitchFamily="34" charset="0"/>
                </a:rPr>
                <a:t>26</a:t>
              </a:r>
              <a:endParaRPr lang="vi-VN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D7D9E74-B313-4E1B-8CBB-6A8D7B332FF7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70</a:t>
              </a:r>
              <a:endParaRPr lang="vi-VN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8" name="Freeform: Shape 37">
            <a:extLst>
              <a:ext uri="{FF2B5EF4-FFF2-40B4-BE49-F238E27FC236}">
                <a16:creationId xmlns:a16="http://schemas.microsoft.com/office/drawing/2014/main" id="{92B65BF9-3019-4E15-B735-CE540AB66225}"/>
              </a:ext>
            </a:extLst>
          </p:cNvPr>
          <p:cNvSpPr/>
          <p:nvPr/>
        </p:nvSpPr>
        <p:spPr>
          <a:xfrm>
            <a:off x="4343400" y="2832100"/>
            <a:ext cx="2847174" cy="2921000"/>
          </a:xfrm>
          <a:custGeom>
            <a:avLst/>
            <a:gdLst>
              <a:gd name="connsiteX0" fmla="*/ 0 w 2781300"/>
              <a:gd name="connsiteY0" fmla="*/ 2921000 h 2921000"/>
              <a:gd name="connsiteX1" fmla="*/ 977900 w 2781300"/>
              <a:gd name="connsiteY1" fmla="*/ 1549400 h 2921000"/>
              <a:gd name="connsiteX2" fmla="*/ 1981200 w 2781300"/>
              <a:gd name="connsiteY2" fmla="*/ 1181100 h 2921000"/>
              <a:gd name="connsiteX3" fmla="*/ 2781300 w 2781300"/>
              <a:gd name="connsiteY3" fmla="*/ 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2921000">
                <a:moveTo>
                  <a:pt x="0" y="2921000"/>
                </a:moveTo>
                <a:cubicBezTo>
                  <a:pt x="323850" y="2380191"/>
                  <a:pt x="647700" y="1839383"/>
                  <a:pt x="977900" y="1549400"/>
                </a:cubicBezTo>
                <a:cubicBezTo>
                  <a:pt x="1308100" y="1259417"/>
                  <a:pt x="1680633" y="1439333"/>
                  <a:pt x="1981200" y="1181100"/>
                </a:cubicBezTo>
                <a:cubicBezTo>
                  <a:pt x="2281767" y="922867"/>
                  <a:pt x="2531533" y="461433"/>
                  <a:pt x="27813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8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4" grpId="0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42119" y="234899"/>
            <a:ext cx="726118" cy="7315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ln w="57150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80319" y="344269"/>
            <a:ext cx="10660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solidFill>
                  <a:srgbClr val="002060"/>
                </a:solidFill>
              </a:rPr>
              <a:t>Trên bàn có 18 vỏ ốc màu trắng và 5 vỏ ốc màu xanh. Hỏi trên bàn có tất cả bao nhiêu vỏ ốc?</a:t>
            </a:r>
            <a:endParaRPr lang="vi-VN" sz="3600" dirty="0">
              <a:solidFill>
                <a:srgbClr val="002060"/>
              </a:solidFill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598BAB02-46FE-4E09-8C43-68532ABEDD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3" y="1894651"/>
            <a:ext cx="5532832" cy="3533692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58B89BE9-6D3D-4AFA-BE8E-54A785B72C7C}"/>
              </a:ext>
            </a:extLst>
          </p:cNvPr>
          <p:cNvSpPr txBox="1"/>
          <p:nvPr/>
        </p:nvSpPr>
        <p:spPr>
          <a:xfrm>
            <a:off x="7853059" y="22003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C36FC5A-AC70-4166-8E02-4A03256647D6}"/>
              </a:ext>
            </a:extLst>
          </p:cNvPr>
          <p:cNvSpPr txBox="1"/>
          <p:nvPr/>
        </p:nvSpPr>
        <p:spPr>
          <a:xfrm>
            <a:off x="6096000" y="2858607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Trên bàn có tất cả số vỏ ốc là: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EE9B69E-D98D-4E96-9DF2-561E77DBF337}"/>
              </a:ext>
            </a:extLst>
          </p:cNvPr>
          <p:cNvSpPr txBox="1"/>
          <p:nvPr/>
        </p:nvSpPr>
        <p:spPr>
          <a:xfrm>
            <a:off x="6096000" y="351389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18 + 5 = 23 (vỏ ốc)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01C1E85-3E60-44DF-B134-47B736AA81E9}"/>
              </a:ext>
            </a:extLst>
          </p:cNvPr>
          <p:cNvSpPr txBox="1"/>
          <p:nvPr/>
        </p:nvSpPr>
        <p:spPr>
          <a:xfrm>
            <a:off x="6096000" y="413887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 smtClean="0">
                <a:solidFill>
                  <a:srgbClr val="FF0000"/>
                </a:solidFill>
              </a:rPr>
              <a:t>                       </a:t>
            </a:r>
            <a:r>
              <a:rPr lang="vi-VN" sz="2800" smtClean="0">
                <a:solidFill>
                  <a:srgbClr val="FF0000"/>
                </a:solidFill>
              </a:rPr>
              <a:t>Đáp </a:t>
            </a:r>
            <a:r>
              <a:rPr lang="vi-VN" sz="2800" dirty="0">
                <a:solidFill>
                  <a:srgbClr val="FF0000"/>
                </a:solidFill>
              </a:rPr>
              <a:t>số: 23 vỏ ốc.</a:t>
            </a:r>
          </a:p>
        </p:txBody>
      </p:sp>
    </p:spTree>
    <p:extLst>
      <p:ext uri="{BB962C8B-B14F-4D97-AF65-F5344CB8AC3E}">
        <p14:creationId xmlns:p14="http://schemas.microsoft.com/office/powerpoint/2010/main" val="419151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15667" r="16245" b="-1059"/>
          <a:stretch/>
        </p:blipFill>
        <p:spPr bwMode="auto">
          <a:xfrm>
            <a:off x="23019" y="1"/>
            <a:ext cx="124055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3969" y="110862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HP001 4 hàng" pitchFamily="34" charset="0"/>
              </a:rPr>
              <a:t> Bài giải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51719" y="2049953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>
                <a:solidFill>
                  <a:srgbClr val="7030A0"/>
                </a:solidFill>
                <a:latin typeface="HP001 4 hàng" pitchFamily="34" charset="0"/>
              </a:rPr>
              <a:t>T</a:t>
            </a:r>
            <a:r>
              <a:rPr lang="el-GR" sz="4400" b="1">
                <a:solidFill>
                  <a:srgbClr val="7030A0"/>
                </a:solidFill>
                <a:latin typeface="HP001 4 hàng" pitchFamily="34" charset="0"/>
              </a:rPr>
              <a:t>ς</a:t>
            </a:r>
            <a:r>
              <a:rPr lang="vi-VN" sz="4400" b="1">
                <a:solidFill>
                  <a:srgbClr val="7030A0"/>
                </a:solidFill>
                <a:latin typeface="HP001 4 hàng" pitchFamily="34" charset="0"/>
              </a:rPr>
              <a:t>łn bàn có Ǉất cả số vỏ Ǭ là:</a:t>
            </a:r>
            <a:endParaRPr lang="vi-VN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0719" y="298668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7030A0"/>
                </a:solidFill>
                <a:latin typeface="HP001 4 hàng" pitchFamily="34" charset="0"/>
              </a:rPr>
              <a:t>18 + 5 = 23 (vỏ ốc)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32719" y="3923407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7030A0"/>
                </a:solidFill>
                <a:latin typeface="HP001 4 hàng" pitchFamily="34" charset="0"/>
              </a:rPr>
              <a:t>Đáp số: 23 vỏ </a:t>
            </a:r>
            <a:r>
              <a:rPr lang="vi-VN" sz="4400" b="1" dirty="0" smtClean="0">
                <a:solidFill>
                  <a:srgbClr val="7030A0"/>
                </a:solidFill>
                <a:latin typeface="HP001 4 hàng" pitchFamily="34" charset="0"/>
              </a:rPr>
              <a:t>Ǭ</a:t>
            </a:r>
            <a:r>
              <a:rPr lang="en-US" sz="4400" b="1" dirty="0" smtClean="0">
                <a:solidFill>
                  <a:srgbClr val="7030A0"/>
                </a:solidFill>
                <a:latin typeface="HP001 4 hàng" pitchFamily="34" charset="0"/>
              </a:rPr>
              <a:t>.</a:t>
            </a:r>
            <a:endParaRPr lang="vi-VN" sz="44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42119" y="234899"/>
            <a:ext cx="726118" cy="7315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en-US" sz="48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80319" y="344269"/>
            <a:ext cx="10660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Số?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EEAF7FF5-C2BE-445D-B3DD-6BF03D5C37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959" y="328812"/>
            <a:ext cx="7667625" cy="3448050"/>
          </a:xfrm>
          <a:prstGeom prst="rect">
            <a:avLst/>
          </a:prstGeom>
        </p:spPr>
      </p:pic>
      <p:sp>
        <p:nvSpPr>
          <p:cNvPr id="70" name="Oval 69">
            <a:extLst>
              <a:ext uri="{FF2B5EF4-FFF2-40B4-BE49-F238E27FC236}">
                <a16:creationId xmlns:a16="http://schemas.microsoft.com/office/drawing/2014/main" id="{B64F0BBE-44FB-4377-8005-B339678E5FCA}"/>
              </a:ext>
            </a:extLst>
          </p:cNvPr>
          <p:cNvSpPr/>
          <p:nvPr/>
        </p:nvSpPr>
        <p:spPr>
          <a:xfrm>
            <a:off x="3846286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932B33F-FC89-4B7C-8AB5-7CFFC2FE54B5}"/>
              </a:ext>
            </a:extLst>
          </p:cNvPr>
          <p:cNvSpPr/>
          <p:nvPr/>
        </p:nvSpPr>
        <p:spPr>
          <a:xfrm>
            <a:off x="1354509" y="2187182"/>
            <a:ext cx="1828800" cy="64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7030A0"/>
                </a:solidFill>
              </a:rPr>
              <a:t>4 + 5 = 9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1666337-BBCA-47BC-ACBB-4CD5D1FE4C36}"/>
              </a:ext>
            </a:extLst>
          </p:cNvPr>
          <p:cNvSpPr/>
          <p:nvPr/>
        </p:nvSpPr>
        <p:spPr>
          <a:xfrm>
            <a:off x="4830327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072E730-44C6-41FB-9E6F-0D3976D58C7F}"/>
              </a:ext>
            </a:extLst>
          </p:cNvPr>
          <p:cNvSpPr/>
          <p:nvPr/>
        </p:nvSpPr>
        <p:spPr>
          <a:xfrm>
            <a:off x="1254239" y="2909398"/>
            <a:ext cx="1828800" cy="64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7030A0"/>
                </a:solidFill>
              </a:rPr>
              <a:t>5 + 7 = 12</a:t>
            </a:r>
            <a:endParaRPr lang="vi-VN" sz="2800" dirty="0">
              <a:solidFill>
                <a:srgbClr val="7030A0"/>
              </a:solidFill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573FA906-64EA-48C6-9B58-A1D3432BFD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395" r="45121"/>
          <a:stretch/>
        </p:blipFill>
        <p:spPr>
          <a:xfrm>
            <a:off x="5085673" y="4112142"/>
            <a:ext cx="5257284" cy="2007717"/>
          </a:xfrm>
          <a:prstGeom prst="ellipse">
            <a:avLst/>
          </a:prstGeom>
        </p:spPr>
      </p:pic>
      <p:sp>
        <p:nvSpPr>
          <p:cNvPr id="75" name="Arrow: Right 69">
            <a:extLst>
              <a:ext uri="{FF2B5EF4-FFF2-40B4-BE49-F238E27FC236}">
                <a16:creationId xmlns:a16="http://schemas.microsoft.com/office/drawing/2014/main" id="{8E8ED0C7-87B9-4F8F-A035-93767101BBCF}"/>
              </a:ext>
            </a:extLst>
          </p:cNvPr>
          <p:cNvSpPr/>
          <p:nvPr/>
        </p:nvSpPr>
        <p:spPr>
          <a:xfrm rot="5400000">
            <a:off x="1722825" y="3903082"/>
            <a:ext cx="658837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5DF5953-7840-4B2A-8118-D7AD8A1A0296}"/>
              </a:ext>
            </a:extLst>
          </p:cNvPr>
          <p:cNvSpPr txBox="1"/>
          <p:nvPr/>
        </p:nvSpPr>
        <p:spPr>
          <a:xfrm>
            <a:off x="730151" y="4644331"/>
            <a:ext cx="4100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002060"/>
                </a:solidFill>
              </a:rPr>
              <a:t>Số ở trên bằng tổng của hai số ở dưới.</a:t>
            </a:r>
          </a:p>
        </p:txBody>
      </p:sp>
      <p:sp>
        <p:nvSpPr>
          <p:cNvPr id="77" name="Rectangle: Rounded Corners 71">
            <a:extLst>
              <a:ext uri="{FF2B5EF4-FFF2-40B4-BE49-F238E27FC236}">
                <a16:creationId xmlns:a16="http://schemas.microsoft.com/office/drawing/2014/main" id="{B6A713F6-E549-43E2-A604-78F862995FFF}"/>
              </a:ext>
            </a:extLst>
          </p:cNvPr>
          <p:cNvSpPr/>
          <p:nvPr/>
        </p:nvSpPr>
        <p:spPr>
          <a:xfrm>
            <a:off x="8339622" y="4856266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8" name="Rectangle: Rounded Corners 72">
            <a:extLst>
              <a:ext uri="{FF2B5EF4-FFF2-40B4-BE49-F238E27FC236}">
                <a16:creationId xmlns:a16="http://schemas.microsoft.com/office/drawing/2014/main" id="{04A5BF16-8F16-4842-BFE3-F5BE7F5ED917}"/>
              </a:ext>
            </a:extLst>
          </p:cNvPr>
          <p:cNvSpPr/>
          <p:nvPr/>
        </p:nvSpPr>
        <p:spPr>
          <a:xfrm>
            <a:off x="6439272" y="4402897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79" name="Rectangle: Rounded Corners 73">
            <a:extLst>
              <a:ext uri="{FF2B5EF4-FFF2-40B4-BE49-F238E27FC236}">
                <a16:creationId xmlns:a16="http://schemas.microsoft.com/office/drawing/2014/main" id="{E56FFB7B-1664-4111-A5E4-BC287F0D2E44}"/>
              </a:ext>
            </a:extLst>
          </p:cNvPr>
          <p:cNvSpPr/>
          <p:nvPr/>
        </p:nvSpPr>
        <p:spPr>
          <a:xfrm>
            <a:off x="7687811" y="4414245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3590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5" grpId="0" animBg="1"/>
      <p:bldP spid="76" grpId="0"/>
      <p:bldP spid="77" grpId="0" animBg="1"/>
      <p:bldP spid="78" grpId="0" animBg="1"/>
      <p:bldP spid="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709318" y="2286000"/>
            <a:ext cx="2011680" cy="20116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Củng cố</a:t>
            </a:r>
            <a:endParaRPr lang="en-US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34519" y="1578295"/>
            <a:ext cx="1187110" cy="851706"/>
            <a:chOff x="5063547" y="1578295"/>
            <a:chExt cx="1187110" cy="8517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22830" l="32800" r="66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04" r="34393" b="77143"/>
            <a:stretch/>
          </p:blipFill>
          <p:spPr>
            <a:xfrm>
              <a:off x="5063547" y="1658256"/>
              <a:ext cx="1187110" cy="77174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515586" y="1578295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latin typeface="Arial" pitchFamily="34" charset="0"/>
                  <a:cs typeface="Arial" pitchFamily="34" charset="0"/>
                </a:rPr>
                <a:t>1</a:t>
              </a:r>
              <a:endParaRPr lang="en-US" sz="32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38119" y="2861902"/>
            <a:ext cx="1187110" cy="815810"/>
            <a:chOff x="6538119" y="2861902"/>
            <a:chExt cx="1187110" cy="815810"/>
          </a:xfrm>
        </p:grpSpPr>
        <p:sp>
          <p:nvSpPr>
            <p:cNvPr id="13" name="Oval 12"/>
            <p:cNvSpPr/>
            <p:nvPr/>
          </p:nvSpPr>
          <p:spPr>
            <a:xfrm>
              <a:off x="6883641" y="2927795"/>
              <a:ext cx="365760" cy="429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331" b="45153" l="33563" r="6747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98" t="22540" r="33598" b="54603"/>
            <a:stretch/>
          </p:blipFill>
          <p:spPr>
            <a:xfrm>
              <a:off x="6538119" y="2905967"/>
              <a:ext cx="1187110" cy="771745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6883641" y="2947520"/>
              <a:ext cx="365760" cy="4297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37921" y="2861902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32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21603" y="4220176"/>
            <a:ext cx="1187110" cy="791193"/>
            <a:chOff x="5121603" y="4220176"/>
            <a:chExt cx="1187110" cy="791193"/>
          </a:xfrm>
        </p:grpSpPr>
        <p:grpSp>
          <p:nvGrpSpPr>
            <p:cNvPr id="15" name="Group 14"/>
            <p:cNvGrpSpPr/>
            <p:nvPr/>
          </p:nvGrpSpPr>
          <p:grpSpPr>
            <a:xfrm>
              <a:off x="5121603" y="4239624"/>
              <a:ext cx="1187110" cy="771745"/>
              <a:chOff x="5121603" y="4239624"/>
              <a:chExt cx="1187110" cy="77174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6748" b="69571" l="32644" r="66552">
                            <a14:foregroundMark x1="43333" y1="55215" x2="44483" y2="5950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98" t="45753" r="33598" b="31390"/>
              <a:stretch/>
            </p:blipFill>
            <p:spPr>
              <a:xfrm>
                <a:off x="5121603" y="4239624"/>
                <a:ext cx="1187110" cy="771745"/>
              </a:xfrm>
              <a:prstGeom prst="rect">
                <a:avLst/>
              </a:prstGeom>
            </p:spPr>
          </p:pic>
          <p:sp>
            <p:nvSpPr>
              <p:cNvPr id="12" name="Oval 11"/>
              <p:cNvSpPr/>
              <p:nvPr/>
            </p:nvSpPr>
            <p:spPr>
              <a:xfrm>
                <a:off x="5607345" y="4297680"/>
                <a:ext cx="365760" cy="4297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564452" y="4220176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latin typeface="Arial" pitchFamily="34" charset="0"/>
                  <a:cs typeface="Arial" pitchFamily="34" charset="0"/>
                </a:rPr>
                <a:t>3</a:t>
              </a:r>
              <a:endParaRPr lang="en-US" sz="32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26971" y="2838360"/>
            <a:ext cx="1302658" cy="810324"/>
            <a:chOff x="3526971" y="2838360"/>
            <a:chExt cx="1302658" cy="810324"/>
          </a:xfrm>
        </p:grpSpPr>
        <p:grpSp>
          <p:nvGrpSpPr>
            <p:cNvPr id="16" name="Group 15"/>
            <p:cNvGrpSpPr/>
            <p:nvPr/>
          </p:nvGrpSpPr>
          <p:grpSpPr>
            <a:xfrm>
              <a:off x="3526971" y="2876939"/>
              <a:ext cx="1302658" cy="771745"/>
              <a:chOff x="3526971" y="2876939"/>
              <a:chExt cx="1302658" cy="77174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22945" l="0" r="32414">
                            <a14:foregroundMark x1="43333" y1="55215" x2="44483" y2="59509"/>
                            <a14:foregroundMark x1="39195" y1="80491" x2="34023" y2="81840"/>
                            <a14:foregroundMark x1="8391" y1="10920" x2="16322" y2="1092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922" t="-1276" r="67925" b="78419"/>
              <a:stretch/>
            </p:blipFill>
            <p:spPr>
              <a:xfrm>
                <a:off x="3526971" y="2876939"/>
                <a:ext cx="1302658" cy="771745"/>
              </a:xfrm>
              <a:prstGeom prst="rect">
                <a:avLst/>
              </a:prstGeom>
            </p:spPr>
          </p:pic>
          <p:sp>
            <p:nvSpPr>
              <p:cNvPr id="11" name="Oval 10"/>
              <p:cNvSpPr/>
              <p:nvPr/>
            </p:nvSpPr>
            <p:spPr>
              <a:xfrm>
                <a:off x="4135438" y="2920481"/>
                <a:ext cx="365760" cy="4297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075204" y="2838360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32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406670" y="857401"/>
            <a:ext cx="2716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16 + 4 = ?</a:t>
            </a:r>
            <a:endParaRPr lang="en-US" sz="36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06670" y="857401"/>
            <a:ext cx="27169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16 + 4 = 20</a:t>
            </a:r>
            <a:endParaRPr lang="en-US" sz="36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47467" y="2997879"/>
            <a:ext cx="2716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67 + 3</a:t>
            </a:r>
            <a:endParaRPr lang="en-US" sz="36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47467" y="2997879"/>
            <a:ext cx="27169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67 + 3 = 70</a:t>
            </a:r>
            <a:endParaRPr lang="en-US" sz="36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6659" y="5181600"/>
            <a:ext cx="2716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52 + 9 = ?</a:t>
            </a:r>
            <a:endParaRPr lang="en-US" sz="36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86532" y="5144869"/>
            <a:ext cx="27169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52 + 9 = 61</a:t>
            </a:r>
            <a:endParaRPr lang="en-US" sz="36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9974" y="2895080"/>
            <a:ext cx="2716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35 + 7 = ?</a:t>
            </a:r>
            <a:endParaRPr lang="en-US" sz="36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9973" y="2939645"/>
            <a:ext cx="27169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35 + 7 = 42</a:t>
            </a:r>
            <a:endParaRPr lang="en-US" sz="36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16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740436" y="1731680"/>
            <a:ext cx="3405315" cy="3413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z="4300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3897642" y="-219542"/>
            <a:ext cx="7279036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64426" y="1261534"/>
            <a:ext cx="9005975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707" tIns="94661" rIns="94661" bIns="94661" numCol="1" spcCol="1691" anchor="ctr" anchorCtr="0">
            <a:noAutofit/>
          </a:bodyPr>
          <a:lstStyle/>
          <a:p>
            <a:pPr defTabSz="165656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2288768" y="1126067"/>
            <a:ext cx="1351315" cy="135466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707" tIns="60853" rIns="121707" bIns="60853"/>
          <a:lstStyle/>
          <a:p>
            <a:pPr algn="ctr">
              <a:spcBef>
                <a:spcPts val="798"/>
              </a:spcBef>
            </a:pPr>
            <a:r>
              <a:rPr lang="en-US" sz="5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357388" y="2887133"/>
            <a:ext cx="8613013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707" tIns="94661" rIns="94661" bIns="94661" numCol="1" spcCol="1691" anchor="ctr" anchorCtr="0">
            <a:noAutofit/>
          </a:bodyPr>
          <a:lstStyle/>
          <a:p>
            <a:pPr defTabSz="165656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…</a:t>
            </a:r>
          </a:p>
        </p:txBody>
      </p:sp>
      <p:sp>
        <p:nvSpPr>
          <p:cNvPr id="9" name="Oval 8"/>
          <p:cNvSpPr/>
          <p:nvPr/>
        </p:nvSpPr>
        <p:spPr>
          <a:xfrm>
            <a:off x="2681731" y="2751666"/>
            <a:ext cx="1351315" cy="1354666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707" tIns="60853" rIns="121707" bIns="60853"/>
          <a:lstStyle/>
          <a:p>
            <a:pPr algn="ctr"/>
            <a:r>
              <a:rPr lang="en-US" sz="5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964426" y="4512734"/>
            <a:ext cx="9005975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707" tIns="94661" rIns="94661" bIns="94661" numCol="1" spcCol="1691" anchor="ctr" anchorCtr="0">
            <a:noAutofit/>
          </a:bodyPr>
          <a:lstStyle/>
          <a:p>
            <a:pPr defTabSz="165656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 bị: </a:t>
            </a:r>
            <a:r>
              <a:rPr lang="en-US" sz="3700" b="1" i="1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Luyện tập </a:t>
            </a:r>
            <a:r>
              <a:rPr lang="en-US" sz="3700" b="1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(tr.74)</a:t>
            </a:r>
            <a:endParaRPr lang="en-US" sz="3700" b="1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8768" y="4377267"/>
            <a:ext cx="1351315" cy="1354666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707" tIns="60853" rIns="121707" bIns="60853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727" y="97854"/>
            <a:ext cx="2939111" cy="205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30" y="-18758"/>
            <a:ext cx="12176245" cy="2392967"/>
          </a:xfrm>
          <a:custGeom>
            <a:avLst/>
            <a:gdLst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2209800 h 2209800"/>
              <a:gd name="connsiteX3" fmla="*/ 0 w 12252325"/>
              <a:gd name="connsiteY3" fmla="*/ 2209800 h 2209800"/>
              <a:gd name="connsiteX4" fmla="*/ 0 w 12252325"/>
              <a:gd name="connsiteY4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0 w 12252325"/>
              <a:gd name="connsiteY3" fmla="*/ 2209800 h 2209800"/>
              <a:gd name="connsiteX4" fmla="*/ 0 w 12252325"/>
              <a:gd name="connsiteY4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10972800 w 12252325"/>
              <a:gd name="connsiteY3" fmla="*/ 1330036 h 2209800"/>
              <a:gd name="connsiteX4" fmla="*/ 0 w 12252325"/>
              <a:gd name="connsiteY4" fmla="*/ 2209800 h 2209800"/>
              <a:gd name="connsiteX5" fmla="*/ 0 w 12252325"/>
              <a:gd name="connsiteY5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10972800 w 12252325"/>
              <a:gd name="connsiteY3" fmla="*/ 1330036 h 2209800"/>
              <a:gd name="connsiteX4" fmla="*/ 0 w 12252325"/>
              <a:gd name="connsiteY4" fmla="*/ 2209800 h 2209800"/>
              <a:gd name="connsiteX5" fmla="*/ 0 w 12252325"/>
              <a:gd name="connsiteY5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10972800 w 12252325"/>
              <a:gd name="connsiteY3" fmla="*/ 1330036 h 2209800"/>
              <a:gd name="connsiteX4" fmla="*/ 0 w 12252325"/>
              <a:gd name="connsiteY4" fmla="*/ 2209800 h 2209800"/>
              <a:gd name="connsiteX5" fmla="*/ 0 w 12252325"/>
              <a:gd name="connsiteY5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10972800 w 12252325"/>
              <a:gd name="connsiteY3" fmla="*/ 1330036 h 2209800"/>
              <a:gd name="connsiteX4" fmla="*/ 0 w 12252325"/>
              <a:gd name="connsiteY4" fmla="*/ 2209800 h 2209800"/>
              <a:gd name="connsiteX5" fmla="*/ 0 w 12252325"/>
              <a:gd name="connsiteY5" fmla="*/ 0 h 2209800"/>
              <a:gd name="connsiteX0" fmla="*/ 0 w 12252325"/>
              <a:gd name="connsiteY0" fmla="*/ 0 h 2262771"/>
              <a:gd name="connsiteX1" fmla="*/ 12252325 w 12252325"/>
              <a:gd name="connsiteY1" fmla="*/ 0 h 2262771"/>
              <a:gd name="connsiteX2" fmla="*/ 12252325 w 12252325"/>
              <a:gd name="connsiteY2" fmla="*/ 1087582 h 2262771"/>
              <a:gd name="connsiteX3" fmla="*/ 10972800 w 12252325"/>
              <a:gd name="connsiteY3" fmla="*/ 1330036 h 2262771"/>
              <a:gd name="connsiteX4" fmla="*/ 7536873 w 12252325"/>
              <a:gd name="connsiteY4" fmla="*/ 1620982 h 2262771"/>
              <a:gd name="connsiteX5" fmla="*/ 0 w 12252325"/>
              <a:gd name="connsiteY5" fmla="*/ 2209800 h 2262771"/>
              <a:gd name="connsiteX6" fmla="*/ 0 w 12252325"/>
              <a:gd name="connsiteY6" fmla="*/ 0 h 2262771"/>
              <a:gd name="connsiteX0" fmla="*/ 0 w 12252325"/>
              <a:gd name="connsiteY0" fmla="*/ 0 h 2262771"/>
              <a:gd name="connsiteX1" fmla="*/ 12252325 w 12252325"/>
              <a:gd name="connsiteY1" fmla="*/ 0 h 2262771"/>
              <a:gd name="connsiteX2" fmla="*/ 12252325 w 12252325"/>
              <a:gd name="connsiteY2" fmla="*/ 1087582 h 2262771"/>
              <a:gd name="connsiteX3" fmla="*/ 10972800 w 12252325"/>
              <a:gd name="connsiteY3" fmla="*/ 1330036 h 2262771"/>
              <a:gd name="connsiteX4" fmla="*/ 7536873 w 12252325"/>
              <a:gd name="connsiteY4" fmla="*/ 1620982 h 2262771"/>
              <a:gd name="connsiteX5" fmla="*/ 0 w 12252325"/>
              <a:gd name="connsiteY5" fmla="*/ 2209800 h 2262771"/>
              <a:gd name="connsiteX6" fmla="*/ 0 w 12252325"/>
              <a:gd name="connsiteY6" fmla="*/ 0 h 2262771"/>
              <a:gd name="connsiteX0" fmla="*/ 0 w 12252325"/>
              <a:gd name="connsiteY0" fmla="*/ 0 h 2262771"/>
              <a:gd name="connsiteX1" fmla="*/ 12252325 w 12252325"/>
              <a:gd name="connsiteY1" fmla="*/ 0 h 2262771"/>
              <a:gd name="connsiteX2" fmla="*/ 12252325 w 12252325"/>
              <a:gd name="connsiteY2" fmla="*/ 1087582 h 2262771"/>
              <a:gd name="connsiteX3" fmla="*/ 10972800 w 12252325"/>
              <a:gd name="connsiteY3" fmla="*/ 1330036 h 2262771"/>
              <a:gd name="connsiteX4" fmla="*/ 7536873 w 12252325"/>
              <a:gd name="connsiteY4" fmla="*/ 1620982 h 2262771"/>
              <a:gd name="connsiteX5" fmla="*/ 0 w 12252325"/>
              <a:gd name="connsiteY5" fmla="*/ 2209800 h 2262771"/>
              <a:gd name="connsiteX6" fmla="*/ 0 w 12252325"/>
              <a:gd name="connsiteY6" fmla="*/ 0 h 2262771"/>
              <a:gd name="connsiteX0" fmla="*/ 0 w 12252325"/>
              <a:gd name="connsiteY0" fmla="*/ 0 h 2272022"/>
              <a:gd name="connsiteX1" fmla="*/ 12252325 w 12252325"/>
              <a:gd name="connsiteY1" fmla="*/ 0 h 2272022"/>
              <a:gd name="connsiteX2" fmla="*/ 12252325 w 12252325"/>
              <a:gd name="connsiteY2" fmla="*/ 1087582 h 2272022"/>
              <a:gd name="connsiteX3" fmla="*/ 10972800 w 12252325"/>
              <a:gd name="connsiteY3" fmla="*/ 1330036 h 2272022"/>
              <a:gd name="connsiteX4" fmla="*/ 7551388 w 12252325"/>
              <a:gd name="connsiteY4" fmla="*/ 1751610 h 2272022"/>
              <a:gd name="connsiteX5" fmla="*/ 0 w 12252325"/>
              <a:gd name="connsiteY5" fmla="*/ 2209800 h 2272022"/>
              <a:gd name="connsiteX6" fmla="*/ 0 w 12252325"/>
              <a:gd name="connsiteY6" fmla="*/ 0 h 2272022"/>
              <a:gd name="connsiteX0" fmla="*/ 0 w 12252325"/>
              <a:gd name="connsiteY0" fmla="*/ 0 h 2272022"/>
              <a:gd name="connsiteX1" fmla="*/ 12252325 w 12252325"/>
              <a:gd name="connsiteY1" fmla="*/ 0 h 2272022"/>
              <a:gd name="connsiteX2" fmla="*/ 12252325 w 12252325"/>
              <a:gd name="connsiteY2" fmla="*/ 1087582 h 2272022"/>
              <a:gd name="connsiteX3" fmla="*/ 10972800 w 12252325"/>
              <a:gd name="connsiteY3" fmla="*/ 1330036 h 2272022"/>
              <a:gd name="connsiteX4" fmla="*/ 7551388 w 12252325"/>
              <a:gd name="connsiteY4" fmla="*/ 1751610 h 2272022"/>
              <a:gd name="connsiteX5" fmla="*/ 0 w 12252325"/>
              <a:gd name="connsiteY5" fmla="*/ 2209800 h 2272022"/>
              <a:gd name="connsiteX6" fmla="*/ 0 w 12252325"/>
              <a:gd name="connsiteY6" fmla="*/ 0 h 2272022"/>
              <a:gd name="connsiteX0" fmla="*/ 0 w 12252325"/>
              <a:gd name="connsiteY0" fmla="*/ 0 h 2281721"/>
              <a:gd name="connsiteX1" fmla="*/ 12252325 w 12252325"/>
              <a:gd name="connsiteY1" fmla="*/ 0 h 2281721"/>
              <a:gd name="connsiteX2" fmla="*/ 12252325 w 12252325"/>
              <a:gd name="connsiteY2" fmla="*/ 1087582 h 2281721"/>
              <a:gd name="connsiteX3" fmla="*/ 10972800 w 12252325"/>
              <a:gd name="connsiteY3" fmla="*/ 1330036 h 2281721"/>
              <a:gd name="connsiteX4" fmla="*/ 7551388 w 12252325"/>
              <a:gd name="connsiteY4" fmla="*/ 1853210 h 2281721"/>
              <a:gd name="connsiteX5" fmla="*/ 0 w 12252325"/>
              <a:gd name="connsiteY5" fmla="*/ 2209800 h 2281721"/>
              <a:gd name="connsiteX6" fmla="*/ 0 w 12252325"/>
              <a:gd name="connsiteY6" fmla="*/ 0 h 2281721"/>
              <a:gd name="connsiteX0" fmla="*/ 0 w 12252325"/>
              <a:gd name="connsiteY0" fmla="*/ 0 h 2281721"/>
              <a:gd name="connsiteX1" fmla="*/ 12252325 w 12252325"/>
              <a:gd name="connsiteY1" fmla="*/ 0 h 2281721"/>
              <a:gd name="connsiteX2" fmla="*/ 12252325 w 12252325"/>
              <a:gd name="connsiteY2" fmla="*/ 1087582 h 2281721"/>
              <a:gd name="connsiteX3" fmla="*/ 10972800 w 12252325"/>
              <a:gd name="connsiteY3" fmla="*/ 1431636 h 2281721"/>
              <a:gd name="connsiteX4" fmla="*/ 7551388 w 12252325"/>
              <a:gd name="connsiteY4" fmla="*/ 1853210 h 2281721"/>
              <a:gd name="connsiteX5" fmla="*/ 0 w 12252325"/>
              <a:gd name="connsiteY5" fmla="*/ 2209800 h 2281721"/>
              <a:gd name="connsiteX6" fmla="*/ 0 w 12252325"/>
              <a:gd name="connsiteY6" fmla="*/ 0 h 2281721"/>
              <a:gd name="connsiteX0" fmla="*/ 0 w 12252325"/>
              <a:gd name="connsiteY0" fmla="*/ 0 h 2294833"/>
              <a:gd name="connsiteX1" fmla="*/ 12252325 w 12252325"/>
              <a:gd name="connsiteY1" fmla="*/ 0 h 2294833"/>
              <a:gd name="connsiteX2" fmla="*/ 12252325 w 12252325"/>
              <a:gd name="connsiteY2" fmla="*/ 1087582 h 2294833"/>
              <a:gd name="connsiteX3" fmla="*/ 10972800 w 12252325"/>
              <a:gd name="connsiteY3" fmla="*/ 1431636 h 2294833"/>
              <a:gd name="connsiteX4" fmla="*/ 7551388 w 12252325"/>
              <a:gd name="connsiteY4" fmla="*/ 1954810 h 2294833"/>
              <a:gd name="connsiteX5" fmla="*/ 0 w 12252325"/>
              <a:gd name="connsiteY5" fmla="*/ 2209800 h 2294833"/>
              <a:gd name="connsiteX6" fmla="*/ 0 w 12252325"/>
              <a:gd name="connsiteY6" fmla="*/ 0 h 2294833"/>
              <a:gd name="connsiteX0" fmla="*/ 0 w 12252325"/>
              <a:gd name="connsiteY0" fmla="*/ 0 h 2294833"/>
              <a:gd name="connsiteX1" fmla="*/ 12252325 w 12252325"/>
              <a:gd name="connsiteY1" fmla="*/ 0 h 2294833"/>
              <a:gd name="connsiteX2" fmla="*/ 12252325 w 12252325"/>
              <a:gd name="connsiteY2" fmla="*/ 1087582 h 2294833"/>
              <a:gd name="connsiteX3" fmla="*/ 10972800 w 12252325"/>
              <a:gd name="connsiteY3" fmla="*/ 1431636 h 2294833"/>
              <a:gd name="connsiteX4" fmla="*/ 7551388 w 12252325"/>
              <a:gd name="connsiteY4" fmla="*/ 1954810 h 2294833"/>
              <a:gd name="connsiteX5" fmla="*/ 0 w 12252325"/>
              <a:gd name="connsiteY5" fmla="*/ 2209800 h 2294833"/>
              <a:gd name="connsiteX6" fmla="*/ 0 w 12252325"/>
              <a:gd name="connsiteY6" fmla="*/ 0 h 2294833"/>
              <a:gd name="connsiteX0" fmla="*/ 0 w 12252325"/>
              <a:gd name="connsiteY0" fmla="*/ 0 h 2299454"/>
              <a:gd name="connsiteX1" fmla="*/ 12252325 w 12252325"/>
              <a:gd name="connsiteY1" fmla="*/ 0 h 2299454"/>
              <a:gd name="connsiteX2" fmla="*/ 12252325 w 12252325"/>
              <a:gd name="connsiteY2" fmla="*/ 1087582 h 2299454"/>
              <a:gd name="connsiteX3" fmla="*/ 10972800 w 12252325"/>
              <a:gd name="connsiteY3" fmla="*/ 1431636 h 2299454"/>
              <a:gd name="connsiteX4" fmla="*/ 7565903 w 12252325"/>
              <a:gd name="connsiteY4" fmla="*/ 1983839 h 2299454"/>
              <a:gd name="connsiteX5" fmla="*/ 0 w 12252325"/>
              <a:gd name="connsiteY5" fmla="*/ 2209800 h 2299454"/>
              <a:gd name="connsiteX6" fmla="*/ 0 w 12252325"/>
              <a:gd name="connsiteY6" fmla="*/ 0 h 2299454"/>
              <a:gd name="connsiteX0" fmla="*/ 0 w 12281353"/>
              <a:gd name="connsiteY0" fmla="*/ 0 h 2299454"/>
              <a:gd name="connsiteX1" fmla="*/ 12252325 w 12281353"/>
              <a:gd name="connsiteY1" fmla="*/ 0 h 2299454"/>
              <a:gd name="connsiteX2" fmla="*/ 12281353 w 12281353"/>
              <a:gd name="connsiteY2" fmla="*/ 1523010 h 2299454"/>
              <a:gd name="connsiteX3" fmla="*/ 10972800 w 12281353"/>
              <a:gd name="connsiteY3" fmla="*/ 1431636 h 2299454"/>
              <a:gd name="connsiteX4" fmla="*/ 7565903 w 12281353"/>
              <a:gd name="connsiteY4" fmla="*/ 1983839 h 2299454"/>
              <a:gd name="connsiteX5" fmla="*/ 0 w 12281353"/>
              <a:gd name="connsiteY5" fmla="*/ 2209800 h 2299454"/>
              <a:gd name="connsiteX6" fmla="*/ 0 w 12281353"/>
              <a:gd name="connsiteY6" fmla="*/ 0 h 2299454"/>
              <a:gd name="connsiteX0" fmla="*/ 0 w 12281353"/>
              <a:gd name="connsiteY0" fmla="*/ 0 h 2299454"/>
              <a:gd name="connsiteX1" fmla="*/ 12252325 w 12281353"/>
              <a:gd name="connsiteY1" fmla="*/ 0 h 2299454"/>
              <a:gd name="connsiteX2" fmla="*/ 12281353 w 12281353"/>
              <a:gd name="connsiteY2" fmla="*/ 1523010 h 2299454"/>
              <a:gd name="connsiteX3" fmla="*/ 10972800 w 12281353"/>
              <a:gd name="connsiteY3" fmla="*/ 1605808 h 2299454"/>
              <a:gd name="connsiteX4" fmla="*/ 7565903 w 12281353"/>
              <a:gd name="connsiteY4" fmla="*/ 1983839 h 2299454"/>
              <a:gd name="connsiteX5" fmla="*/ 0 w 12281353"/>
              <a:gd name="connsiteY5" fmla="*/ 2209800 h 2299454"/>
              <a:gd name="connsiteX6" fmla="*/ 0 w 12281353"/>
              <a:gd name="connsiteY6" fmla="*/ 0 h 2299454"/>
              <a:gd name="connsiteX0" fmla="*/ 0 w 12281353"/>
              <a:gd name="connsiteY0" fmla="*/ 0 h 2299454"/>
              <a:gd name="connsiteX1" fmla="*/ 12252325 w 12281353"/>
              <a:gd name="connsiteY1" fmla="*/ 0 h 2299454"/>
              <a:gd name="connsiteX2" fmla="*/ 12281353 w 12281353"/>
              <a:gd name="connsiteY2" fmla="*/ 1523010 h 2299454"/>
              <a:gd name="connsiteX3" fmla="*/ 10958285 w 12281353"/>
              <a:gd name="connsiteY3" fmla="*/ 1736437 h 2299454"/>
              <a:gd name="connsiteX4" fmla="*/ 7565903 w 12281353"/>
              <a:gd name="connsiteY4" fmla="*/ 1983839 h 2299454"/>
              <a:gd name="connsiteX5" fmla="*/ 0 w 12281353"/>
              <a:gd name="connsiteY5" fmla="*/ 2209800 h 2299454"/>
              <a:gd name="connsiteX6" fmla="*/ 0 w 12281353"/>
              <a:gd name="connsiteY6" fmla="*/ 0 h 2299454"/>
              <a:gd name="connsiteX0" fmla="*/ 0 w 12281353"/>
              <a:gd name="connsiteY0" fmla="*/ 0 h 2299454"/>
              <a:gd name="connsiteX1" fmla="*/ 12252325 w 12281353"/>
              <a:gd name="connsiteY1" fmla="*/ 0 h 2299454"/>
              <a:gd name="connsiteX2" fmla="*/ 12281353 w 12281353"/>
              <a:gd name="connsiteY2" fmla="*/ 1523010 h 2299454"/>
              <a:gd name="connsiteX3" fmla="*/ 10958285 w 12281353"/>
              <a:gd name="connsiteY3" fmla="*/ 1736437 h 2299454"/>
              <a:gd name="connsiteX4" fmla="*/ 7565903 w 12281353"/>
              <a:gd name="connsiteY4" fmla="*/ 1983839 h 2299454"/>
              <a:gd name="connsiteX5" fmla="*/ 0 w 12281353"/>
              <a:gd name="connsiteY5" fmla="*/ 2209800 h 2299454"/>
              <a:gd name="connsiteX6" fmla="*/ 0 w 12281353"/>
              <a:gd name="connsiteY6" fmla="*/ 0 h 2299454"/>
              <a:gd name="connsiteX0" fmla="*/ 0 w 12266839"/>
              <a:gd name="connsiteY0" fmla="*/ 0 h 2299454"/>
              <a:gd name="connsiteX1" fmla="*/ 12252325 w 12266839"/>
              <a:gd name="connsiteY1" fmla="*/ 0 h 2299454"/>
              <a:gd name="connsiteX2" fmla="*/ 12266839 w 12266839"/>
              <a:gd name="connsiteY2" fmla="*/ 1972953 h 2299454"/>
              <a:gd name="connsiteX3" fmla="*/ 10958285 w 12266839"/>
              <a:gd name="connsiteY3" fmla="*/ 1736437 h 2299454"/>
              <a:gd name="connsiteX4" fmla="*/ 7565903 w 12266839"/>
              <a:gd name="connsiteY4" fmla="*/ 1983839 h 2299454"/>
              <a:gd name="connsiteX5" fmla="*/ 0 w 12266839"/>
              <a:gd name="connsiteY5" fmla="*/ 2209800 h 2299454"/>
              <a:gd name="connsiteX6" fmla="*/ 0 w 12266839"/>
              <a:gd name="connsiteY6" fmla="*/ 0 h 2299454"/>
              <a:gd name="connsiteX0" fmla="*/ 0 w 12266839"/>
              <a:gd name="connsiteY0" fmla="*/ 0 h 2299454"/>
              <a:gd name="connsiteX1" fmla="*/ 12252325 w 12266839"/>
              <a:gd name="connsiteY1" fmla="*/ 0 h 2299454"/>
              <a:gd name="connsiteX2" fmla="*/ 12266839 w 12266839"/>
              <a:gd name="connsiteY2" fmla="*/ 1972953 h 2299454"/>
              <a:gd name="connsiteX3" fmla="*/ 11016342 w 12266839"/>
              <a:gd name="connsiteY3" fmla="*/ 2113808 h 2299454"/>
              <a:gd name="connsiteX4" fmla="*/ 7565903 w 12266839"/>
              <a:gd name="connsiteY4" fmla="*/ 1983839 h 2299454"/>
              <a:gd name="connsiteX5" fmla="*/ 0 w 12266839"/>
              <a:gd name="connsiteY5" fmla="*/ 2209800 h 2299454"/>
              <a:gd name="connsiteX6" fmla="*/ 0 w 12266839"/>
              <a:gd name="connsiteY6" fmla="*/ 0 h 2299454"/>
              <a:gd name="connsiteX0" fmla="*/ 0 w 12266839"/>
              <a:gd name="connsiteY0" fmla="*/ 0 h 2423631"/>
              <a:gd name="connsiteX1" fmla="*/ 12252325 w 12266839"/>
              <a:gd name="connsiteY1" fmla="*/ 0 h 2423631"/>
              <a:gd name="connsiteX2" fmla="*/ 12266839 w 12266839"/>
              <a:gd name="connsiteY2" fmla="*/ 1972953 h 2423631"/>
              <a:gd name="connsiteX3" fmla="*/ 11016342 w 12266839"/>
              <a:gd name="connsiteY3" fmla="*/ 2113808 h 2423631"/>
              <a:gd name="connsiteX4" fmla="*/ 7522360 w 12266839"/>
              <a:gd name="connsiteY4" fmla="*/ 2332181 h 2423631"/>
              <a:gd name="connsiteX5" fmla="*/ 0 w 12266839"/>
              <a:gd name="connsiteY5" fmla="*/ 2209800 h 2423631"/>
              <a:gd name="connsiteX6" fmla="*/ 0 w 12266839"/>
              <a:gd name="connsiteY6" fmla="*/ 0 h 2423631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16342 w 12266839"/>
              <a:gd name="connsiteY3" fmla="*/ 2113808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16342 w 12266839"/>
              <a:gd name="connsiteY3" fmla="*/ 2113808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30856 w 12266839"/>
              <a:gd name="connsiteY3" fmla="*/ 2186380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30856 w 12266839"/>
              <a:gd name="connsiteY3" fmla="*/ 2186380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30856 w 12266839"/>
              <a:gd name="connsiteY3" fmla="*/ 2186380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66839" h="2392967">
                <a:moveTo>
                  <a:pt x="0" y="0"/>
                </a:moveTo>
                <a:lnTo>
                  <a:pt x="12252325" y="0"/>
                </a:lnTo>
                <a:lnTo>
                  <a:pt x="12266839" y="1972953"/>
                </a:lnTo>
                <a:cubicBezTo>
                  <a:pt x="11850007" y="2077962"/>
                  <a:pt x="11723459" y="2081371"/>
                  <a:pt x="11030856" y="2186380"/>
                </a:cubicBezTo>
                <a:cubicBezTo>
                  <a:pt x="10577456" y="2252189"/>
                  <a:pt x="9438247" y="2243611"/>
                  <a:pt x="7522360" y="2332181"/>
                </a:cubicBezTo>
                <a:cubicBezTo>
                  <a:pt x="5679045" y="2406236"/>
                  <a:pt x="1602509" y="2456873"/>
                  <a:pt x="0" y="22098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1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2" tIns="45500" rIns="91002" bIns="45500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-1004459" y="2546621"/>
            <a:ext cx="1004460" cy="428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2" tIns="45500" rIns="91002" bIns="45500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" y="2232070"/>
            <a:ext cx="10665034" cy="1392873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 rot="21388221">
            <a:off x="969516" y="209549"/>
            <a:ext cx="2344754" cy="1503219"/>
            <a:chOff x="1143000" y="742950"/>
            <a:chExt cx="3962400" cy="2521527"/>
          </a:xfrm>
        </p:grpSpPr>
        <p:sp>
          <p:nvSpPr>
            <p:cNvPr id="6" name="Cloud 5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loud 6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itle 6"/>
          <p:cNvSpPr txBox="1">
            <a:spLocks/>
          </p:cNvSpPr>
          <p:nvPr/>
        </p:nvSpPr>
        <p:spPr>
          <a:xfrm rot="20944908">
            <a:off x="1396439" y="1381043"/>
            <a:ext cx="1713474" cy="511053"/>
          </a:xfrm>
          <a:prstGeom prst="rect">
            <a:avLst/>
          </a:prstGeom>
        </p:spPr>
        <p:txBody>
          <a:bodyPr spcFirstLastPara="1" lIns="91002" tIns="45500" rIns="91002" bIns="45500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r>
              <a:rPr lang="en-US" sz="4000" b="1">
                <a:latin typeface="Arial" pitchFamily="34" charset="0"/>
                <a:cs typeface="Arial" pitchFamily="34" charset="0"/>
              </a:rPr>
              <a:t/>
            </a:r>
            <a:br>
              <a:rPr lang="en-US" sz="4000" b="1">
                <a:latin typeface="Arial" pitchFamily="34" charset="0"/>
                <a:cs typeface="Arial" pitchFamily="34" charset="0"/>
              </a:rPr>
            </a:br>
            <a:r>
              <a:rPr lang="en-US" sz="5300" b="1"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4153" y="487950"/>
            <a:ext cx="8850421" cy="1322995"/>
          </a:xfrm>
          <a:prstGeom prst="rect">
            <a:avLst/>
          </a:prstGeom>
          <a:noFill/>
        </p:spPr>
        <p:txBody>
          <a:bodyPr wrap="square" lIns="91002" tIns="45500" rIns="91002" bIns="45500" rtlCol="0">
            <a:spAutoFit/>
          </a:bodyPr>
          <a:lstStyle/>
          <a:p>
            <a:pPr algn="just"/>
            <a:r>
              <a:rPr lang="en-US" sz="4000" b="1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PHÉP CỘNG, PHÉP TRỪ (có nhớ)</a:t>
            </a:r>
          </a:p>
          <a:p>
            <a:pPr algn="just"/>
            <a:r>
              <a:rPr lang="en-US" sz="4000" b="1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 PHẠM VI 100</a:t>
            </a:r>
            <a:endParaRPr lang="en-US" sz="4000" b="1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21134311">
            <a:off x="-275273" y="1922342"/>
            <a:ext cx="2761668" cy="1277471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2" tIns="45500" rIns="91002" bIns="45500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691568" y="2578936"/>
            <a:ext cx="1713474" cy="511053"/>
          </a:xfrm>
          <a:prstGeom prst="rect">
            <a:avLst/>
          </a:prstGeom>
        </p:spPr>
        <p:txBody>
          <a:bodyPr spcFirstLastPara="1" lIns="91002" tIns="45500" rIns="91002" bIns="45500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19</a:t>
            </a:r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7942" y="2394156"/>
            <a:ext cx="9202577" cy="1569216"/>
          </a:xfrm>
          <a:prstGeom prst="rect">
            <a:avLst/>
          </a:prstGeom>
          <a:noFill/>
        </p:spPr>
        <p:txBody>
          <a:bodyPr wrap="square" lIns="91002" tIns="45500" rIns="91002" bIns="45500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PHÉP CỘNG (có nhớ)</a:t>
            </a:r>
          </a:p>
          <a:p>
            <a:pPr algn="ctr"/>
            <a:r>
              <a:rPr lang="en-US" sz="3200" b="1" smtClean="0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SỐ CÓ HAI CHỮ SỐ VỚI SỐ CÓ MỘT CHỮ SỐ</a:t>
            </a:r>
            <a:endParaRPr lang="en-US" sz="3200" b="1">
              <a:solidFill>
                <a:srgbClr val="FF01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862780" y="1882204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2" tIns="45500" rIns="91002" bIns="45500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861653" y="2353012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2" tIns="45500" rIns="91002" bIns="45500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9924576" y="1996561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2" tIns="45500" rIns="91002" bIns="45500"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760881" y="4689612"/>
            <a:ext cx="1101899" cy="13303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99" y="4290927"/>
            <a:ext cx="2887968" cy="1840428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2457228" y="4677059"/>
            <a:ext cx="1397676" cy="141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536181" y="4377954"/>
            <a:ext cx="2015624" cy="171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67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ieng-ti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A205CDE-7B7A-4561-A126-9E665CE892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74108" y="6875570"/>
            <a:ext cx="405395" cy="406400"/>
          </a:xfrm>
          <a:prstGeom prst="rect">
            <a:avLst/>
          </a:prstGeom>
        </p:spPr>
      </p:pic>
      <p:pic>
        <p:nvPicPr>
          <p:cNvPr id="21" name="âm thanh sai">
            <a:hlinkClick r:id="" action="ppaction://media"/>
            <a:extLst>
              <a:ext uri="{FF2B5EF4-FFF2-40B4-BE49-F238E27FC236}">
                <a16:creationId xmlns:a16="http://schemas.microsoft.com/office/drawing/2014/main" id="{4DCE6C96-888B-46EB-8306-43DACEDA6E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63351" y="7173411"/>
            <a:ext cx="405395" cy="406400"/>
          </a:xfrm>
          <a:prstGeom prst="rect">
            <a:avLst/>
          </a:prstGeom>
        </p:spPr>
      </p:pic>
      <p:pic>
        <p:nvPicPr>
          <p:cNvPr id="25" name="Picture 24">
            <a:hlinkClick r:id="rId8" action="ppaction://hlinksldjump"/>
            <a:extLst>
              <a:ext uri="{FF2B5EF4-FFF2-40B4-BE49-F238E27FC236}">
                <a16:creationId xmlns:a16="http://schemas.microsoft.com/office/drawing/2014/main" id="{7B78A6FB-73FC-4642-A93B-C396D14A07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22827"/>
          <a:stretch/>
        </p:blipFill>
        <p:spPr>
          <a:xfrm>
            <a:off x="11275038" y="6057980"/>
            <a:ext cx="782111" cy="8115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E79748-33C3-4A9A-AFE9-1BA5E22E5F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964" y="3099337"/>
            <a:ext cx="790401" cy="7342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D7BBF64-544F-4FF9-A27E-11947F73141E}"/>
              </a:ext>
            </a:extLst>
          </p:cNvPr>
          <p:cNvSpPr txBox="1"/>
          <p:nvPr/>
        </p:nvSpPr>
        <p:spPr>
          <a:xfrm>
            <a:off x="1852516" y="683678"/>
            <a:ext cx="8343203" cy="769441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Đâu là cách đặt tính đúng?</a:t>
            </a:r>
            <a:endParaRPr lang="en-US" sz="4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B7CFE5-271C-4D1E-A5DD-D92B452BF6A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364" y="2995374"/>
            <a:ext cx="1210755" cy="1213757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CA35BB65-22CA-415C-A3D5-845E6DCA0534}"/>
              </a:ext>
            </a:extLst>
          </p:cNvPr>
          <p:cNvSpPr/>
          <p:nvPr/>
        </p:nvSpPr>
        <p:spPr>
          <a:xfrm>
            <a:off x="3722707" y="5227860"/>
            <a:ext cx="822960" cy="82296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61D3E7-80BE-4352-9D93-F6561A5CA260}"/>
              </a:ext>
            </a:extLst>
          </p:cNvPr>
          <p:cNvSpPr/>
          <p:nvPr/>
        </p:nvSpPr>
        <p:spPr>
          <a:xfrm>
            <a:off x="7611463" y="5227860"/>
            <a:ext cx="822960" cy="82296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3765259" y="2438400"/>
            <a:ext cx="95250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vi-VN" sz="5000" b="1" smtClean="0">
                <a:solidFill>
                  <a:srgbClr val="7030A0"/>
                </a:solidFill>
                <a:latin typeface="HP001 4 hàng" pitchFamily="34" charset="0"/>
              </a:rPr>
              <a:t>35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135548" y="3386494"/>
            <a:ext cx="58221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3476818" y="2926437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624673" y="4091308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238761" y="4340434"/>
            <a:ext cx="4138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3718800" y="4340434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4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575259" y="2442924"/>
            <a:ext cx="95250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vi-VN" sz="5000" b="1" smtClean="0">
                <a:solidFill>
                  <a:srgbClr val="7030A0"/>
                </a:solidFill>
                <a:latin typeface="HP001 4 hàng" pitchFamily="34" charset="0"/>
              </a:rPr>
              <a:t>35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554837" y="3391018"/>
            <a:ext cx="58221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286818" y="2930961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7434673" y="4095832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970214" y="4344958"/>
            <a:ext cx="570990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554836" y="4344958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78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755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27551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eng-ti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A205CDE-7B7A-4561-A126-9E665CE892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74108" y="6875570"/>
            <a:ext cx="405395" cy="406400"/>
          </a:xfrm>
          <a:prstGeom prst="rect">
            <a:avLst/>
          </a:prstGeom>
        </p:spPr>
      </p:pic>
      <p:pic>
        <p:nvPicPr>
          <p:cNvPr id="16" name="âm thanh sai">
            <a:hlinkClick r:id="" action="ppaction://media"/>
            <a:extLst>
              <a:ext uri="{FF2B5EF4-FFF2-40B4-BE49-F238E27FC236}">
                <a16:creationId xmlns:a16="http://schemas.microsoft.com/office/drawing/2014/main" id="{4DCE6C96-888B-46EB-8306-43DACEDA6E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63351" y="7173411"/>
            <a:ext cx="405395" cy="406400"/>
          </a:xfrm>
          <a:prstGeom prst="rect">
            <a:avLst/>
          </a:prstGeom>
        </p:spPr>
      </p:pic>
      <p:pic>
        <p:nvPicPr>
          <p:cNvPr id="21" name="Picture 20">
            <a:hlinkClick r:id="rId8" action="ppaction://hlinksldjump"/>
            <a:extLst>
              <a:ext uri="{FF2B5EF4-FFF2-40B4-BE49-F238E27FC236}">
                <a16:creationId xmlns:a16="http://schemas.microsoft.com/office/drawing/2014/main" id="{7B78A6FB-73FC-4642-A93B-C396D14A07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22827"/>
          <a:stretch/>
        </p:blipFill>
        <p:spPr>
          <a:xfrm>
            <a:off x="11275038" y="6057980"/>
            <a:ext cx="782111" cy="81153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D7BBF64-544F-4FF9-A27E-11947F73141E}"/>
              </a:ext>
            </a:extLst>
          </p:cNvPr>
          <p:cNvSpPr txBox="1"/>
          <p:nvPr/>
        </p:nvSpPr>
        <p:spPr>
          <a:xfrm>
            <a:off x="289719" y="266921"/>
            <a:ext cx="2658402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endParaRPr lang="en-US" sz="5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7BBF64-544F-4FF9-A27E-11947F73141E}"/>
              </a:ext>
            </a:extLst>
          </p:cNvPr>
          <p:cNvSpPr txBox="1"/>
          <p:nvPr/>
        </p:nvSpPr>
        <p:spPr>
          <a:xfrm>
            <a:off x="1895328" y="1752600"/>
            <a:ext cx="3652191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Arial" panose="020B0604020202020204" pitchFamily="34" charset="0"/>
                <a:cs typeface="Arial" panose="020B0604020202020204" pitchFamily="34" charset="0"/>
              </a:rPr>
              <a:t>15 + 6</a:t>
            </a:r>
            <a:endParaRPr lang="en-US" sz="5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D7BBF64-544F-4FF9-A27E-11947F73141E}"/>
              </a:ext>
            </a:extLst>
          </p:cNvPr>
          <p:cNvSpPr txBox="1"/>
          <p:nvPr/>
        </p:nvSpPr>
        <p:spPr>
          <a:xfrm>
            <a:off x="6543528" y="1758255"/>
            <a:ext cx="3652191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Arial" panose="020B0604020202020204" pitchFamily="34" charset="0"/>
                <a:cs typeface="Arial" panose="020B0604020202020204" pitchFamily="34" charset="0"/>
              </a:rPr>
              <a:t>89 + 4 </a:t>
            </a:r>
            <a:endParaRPr lang="en-US" sz="5400" dirty="0"/>
          </a:p>
        </p:txBody>
      </p:sp>
      <p:sp>
        <p:nvSpPr>
          <p:cNvPr id="2" name="Oval 1"/>
          <p:cNvSpPr/>
          <p:nvPr/>
        </p:nvSpPr>
        <p:spPr>
          <a:xfrm>
            <a:off x="3185319" y="3886200"/>
            <a:ext cx="2216548" cy="9144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93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607571" y="3867150"/>
            <a:ext cx="2216548" cy="9144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>
            <a:stCxn id="40" idx="2"/>
            <a:endCxn id="42" idx="0"/>
          </p:cNvCxnSpPr>
          <p:nvPr/>
        </p:nvCxnSpPr>
        <p:spPr>
          <a:xfrm>
            <a:off x="3721424" y="2675930"/>
            <a:ext cx="3994421" cy="11912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293593" y="2694980"/>
            <a:ext cx="4090431" cy="117217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66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755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27551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eng-ti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A205CDE-7B7A-4561-A126-9E665CE892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74108" y="6875570"/>
            <a:ext cx="405395" cy="406400"/>
          </a:xfrm>
          <a:prstGeom prst="rect">
            <a:avLst/>
          </a:prstGeom>
        </p:spPr>
      </p:pic>
      <p:pic>
        <p:nvPicPr>
          <p:cNvPr id="16" name="âm thanh sai">
            <a:hlinkClick r:id="" action="ppaction://media"/>
            <a:extLst>
              <a:ext uri="{FF2B5EF4-FFF2-40B4-BE49-F238E27FC236}">
                <a16:creationId xmlns:a16="http://schemas.microsoft.com/office/drawing/2014/main" id="{4DCE6C96-888B-46EB-8306-43DACEDA6E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63351" y="7173411"/>
            <a:ext cx="405395" cy="406400"/>
          </a:xfrm>
          <a:prstGeom prst="rect">
            <a:avLst/>
          </a:prstGeom>
        </p:spPr>
      </p:pic>
      <p:pic>
        <p:nvPicPr>
          <p:cNvPr id="21" name="Picture 20">
            <a:hlinkClick r:id="rId8" action="ppaction://hlinksldjump"/>
            <a:extLst>
              <a:ext uri="{FF2B5EF4-FFF2-40B4-BE49-F238E27FC236}">
                <a16:creationId xmlns:a16="http://schemas.microsoft.com/office/drawing/2014/main" id="{7B78A6FB-73FC-4642-A93B-C396D14A07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22827"/>
          <a:stretch/>
        </p:blipFill>
        <p:spPr>
          <a:xfrm>
            <a:off x="11275038" y="6057980"/>
            <a:ext cx="782111" cy="81153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D7BBF64-544F-4FF9-A27E-11947F73141E}"/>
              </a:ext>
            </a:extLst>
          </p:cNvPr>
          <p:cNvSpPr txBox="1"/>
          <p:nvPr/>
        </p:nvSpPr>
        <p:spPr>
          <a:xfrm>
            <a:off x="346869" y="699637"/>
            <a:ext cx="1150620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Đâu là những chữ số hàng 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đơn vị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5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5156467" y="2438400"/>
            <a:ext cx="896400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vi-VN" sz="5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5519542" y="3386494"/>
            <a:ext cx="54053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5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847186" y="2926437"/>
            <a:ext cx="559769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vi-VN" sz="5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987828" y="4091308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5538598" y="4340434"/>
            <a:ext cx="54053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5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5108404" y="4340434"/>
            <a:ext cx="54053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5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136" y="2294174"/>
            <a:ext cx="1547813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24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755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27551" numSld="999" showWhenStopped="0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ieng-ti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A205CDE-7B7A-4561-A126-9E665CE892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74108" y="6875570"/>
            <a:ext cx="405395" cy="406400"/>
          </a:xfrm>
          <a:prstGeom prst="rect">
            <a:avLst/>
          </a:prstGeom>
        </p:spPr>
      </p:pic>
      <p:pic>
        <p:nvPicPr>
          <p:cNvPr id="21" name="âm thanh sai">
            <a:hlinkClick r:id="" action="ppaction://media"/>
            <a:extLst>
              <a:ext uri="{FF2B5EF4-FFF2-40B4-BE49-F238E27FC236}">
                <a16:creationId xmlns:a16="http://schemas.microsoft.com/office/drawing/2014/main" id="{4DCE6C96-888B-46EB-8306-43DACEDA6E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63351" y="7173411"/>
            <a:ext cx="405395" cy="406400"/>
          </a:xfrm>
          <a:prstGeom prst="rect">
            <a:avLst/>
          </a:prstGeom>
        </p:spPr>
      </p:pic>
      <p:pic>
        <p:nvPicPr>
          <p:cNvPr id="25" name="Picture 24">
            <a:hlinkClick r:id="rId8" action="ppaction://hlinksldjump"/>
            <a:extLst>
              <a:ext uri="{FF2B5EF4-FFF2-40B4-BE49-F238E27FC236}">
                <a16:creationId xmlns:a16="http://schemas.microsoft.com/office/drawing/2014/main" id="{7B78A6FB-73FC-4642-A93B-C396D14A07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22827"/>
          <a:stretch/>
        </p:blipFill>
        <p:spPr>
          <a:xfrm>
            <a:off x="11275038" y="6057980"/>
            <a:ext cx="782111" cy="8115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E79748-33C3-4A9A-AFE9-1BA5E22E5F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318" y="3326319"/>
            <a:ext cx="790401" cy="7342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D7BBF64-544F-4FF9-A27E-11947F73141E}"/>
              </a:ext>
            </a:extLst>
          </p:cNvPr>
          <p:cNvSpPr txBox="1"/>
          <p:nvPr/>
        </p:nvSpPr>
        <p:spPr>
          <a:xfrm>
            <a:off x="1852516" y="1068398"/>
            <a:ext cx="8343203" cy="769441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Arial" panose="020B0604020202020204" pitchFamily="34" charset="0"/>
                <a:cs typeface="Arial" panose="020B0604020202020204" pitchFamily="34" charset="0"/>
              </a:rPr>
              <a:t>59 + 9 = ?</a:t>
            </a:r>
            <a:endParaRPr lang="en-US" sz="4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B7CFE5-271C-4D1E-A5DD-D92B452BF6A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3105150"/>
            <a:ext cx="1210755" cy="1213757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CA35BB65-22CA-415C-A3D5-845E6DCA0534}"/>
              </a:ext>
            </a:extLst>
          </p:cNvPr>
          <p:cNvSpPr/>
          <p:nvPr/>
        </p:nvSpPr>
        <p:spPr>
          <a:xfrm>
            <a:off x="7390952" y="4739640"/>
            <a:ext cx="822960" cy="82296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61D3E7-80BE-4352-9D93-F6561A5CA260}"/>
              </a:ext>
            </a:extLst>
          </p:cNvPr>
          <p:cNvSpPr/>
          <p:nvPr/>
        </p:nvSpPr>
        <p:spPr>
          <a:xfrm>
            <a:off x="2979031" y="4724400"/>
            <a:ext cx="822960" cy="82296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239687" y="3139440"/>
            <a:ext cx="1127232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66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68</a:t>
            </a:r>
            <a:endParaRPr lang="vi-VN" sz="6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2949573" y="3124200"/>
            <a:ext cx="1127232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66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58</a:t>
            </a:r>
            <a:endParaRPr lang="vi-VN" sz="6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9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755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27551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918683" y="6293429"/>
            <a:ext cx="3228848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73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19" y="1889467"/>
            <a:ext cx="5003776" cy="25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259239" y="228600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C1E7FA0-9FAB-4955-9B00-248FDBCD6A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1" y="3318342"/>
            <a:ext cx="10524773" cy="156426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056481" y="397799"/>
            <a:ext cx="1766888" cy="587026"/>
            <a:chOff x="1295096" y="1339342"/>
            <a:chExt cx="1766888" cy="58702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68259A6-7178-4239-B4B2-F47B84EF0690}"/>
                </a:ext>
              </a:extLst>
            </p:cNvPr>
            <p:cNvSpPr txBox="1"/>
            <p:nvPr/>
          </p:nvSpPr>
          <p:spPr>
            <a:xfrm>
              <a:off x="1295096" y="1339342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002060"/>
                  </a:solidFill>
                </a:rPr>
                <a:t>a)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339343"/>
              <a:ext cx="758382" cy="584775"/>
              <a:chOff x="1870518" y="1339343"/>
              <a:chExt cx="758382" cy="584775"/>
            </a:xfrm>
          </p:grpSpPr>
          <p:sp>
            <p:nvSpPr>
              <p:cNvPr id="41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26705" y="1339343"/>
                <a:ext cx="6864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002060"/>
                    </a:solidFill>
                  </a:rPr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49692" y="1341593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sp>
        <p:nvSpPr>
          <p:cNvPr id="43" name="Rectangle: Rounded Corners 11">
            <a:extLst>
              <a:ext uri="{FF2B5EF4-FFF2-40B4-BE49-F238E27FC236}">
                <a16:creationId xmlns:a16="http://schemas.microsoft.com/office/drawing/2014/main" id="{BF565F9B-0CD0-415A-9239-B775D09FCB11}"/>
              </a:ext>
            </a:extLst>
          </p:cNvPr>
          <p:cNvSpPr/>
          <p:nvPr/>
        </p:nvSpPr>
        <p:spPr>
          <a:xfrm>
            <a:off x="3942247" y="3820261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4" name="Rectangle: Rounded Corners 15">
            <a:extLst>
              <a:ext uri="{FF2B5EF4-FFF2-40B4-BE49-F238E27FC236}">
                <a16:creationId xmlns:a16="http://schemas.microsoft.com/office/drawing/2014/main" id="{1008546E-F244-46E1-A816-0285D70CEF77}"/>
              </a:ext>
            </a:extLst>
          </p:cNvPr>
          <p:cNvSpPr/>
          <p:nvPr/>
        </p:nvSpPr>
        <p:spPr>
          <a:xfrm>
            <a:off x="6074742" y="3832961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45" name="Rectangle: Rounded Corners 16">
            <a:extLst>
              <a:ext uri="{FF2B5EF4-FFF2-40B4-BE49-F238E27FC236}">
                <a16:creationId xmlns:a16="http://schemas.microsoft.com/office/drawing/2014/main" id="{A2F1E702-003D-4DF5-89AD-0637EAB37B75}"/>
              </a:ext>
            </a:extLst>
          </p:cNvPr>
          <p:cNvSpPr/>
          <p:nvPr/>
        </p:nvSpPr>
        <p:spPr>
          <a:xfrm>
            <a:off x="8207237" y="3845661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6" name="Rectangle: Rounded Corners 17">
            <a:extLst>
              <a:ext uri="{FF2B5EF4-FFF2-40B4-BE49-F238E27FC236}">
                <a16:creationId xmlns:a16="http://schemas.microsoft.com/office/drawing/2014/main" id="{6CB85C6C-EE3E-4581-A944-77A45F7DBBA1}"/>
              </a:ext>
            </a:extLst>
          </p:cNvPr>
          <p:cNvSpPr/>
          <p:nvPr/>
        </p:nvSpPr>
        <p:spPr>
          <a:xfrm>
            <a:off x="10339732" y="3858361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90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ECBCB27-64B4-4D6D-A92E-BC5A97C01DE9}"/>
              </a:ext>
            </a:extLst>
          </p:cNvPr>
          <p:cNvCxnSpPr>
            <a:cxnSpLocks/>
            <a:stCxn id="43" idx="0"/>
            <a:endCxn id="49" idx="2"/>
          </p:cNvCxnSpPr>
          <p:nvPr/>
        </p:nvCxnSpPr>
        <p:spPr>
          <a:xfrm flipV="1">
            <a:off x="4233795" y="2584048"/>
            <a:ext cx="921272" cy="1236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625B8AF-4118-432F-AD2D-F0549A439283}"/>
              </a:ext>
            </a:extLst>
          </p:cNvPr>
          <p:cNvCxnSpPr>
            <a:cxnSpLocks/>
            <a:stCxn id="44" idx="0"/>
            <a:endCxn id="49" idx="2"/>
          </p:cNvCxnSpPr>
          <p:nvPr/>
        </p:nvCxnSpPr>
        <p:spPr>
          <a:xfrm flipH="1" flipV="1">
            <a:off x="5155067" y="2584048"/>
            <a:ext cx="1211223" cy="1248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22">
            <a:extLst>
              <a:ext uri="{FF2B5EF4-FFF2-40B4-BE49-F238E27FC236}">
                <a16:creationId xmlns:a16="http://schemas.microsoft.com/office/drawing/2014/main" id="{651E5F42-88C4-4CA9-84D5-564E6B5AF07A}"/>
              </a:ext>
            </a:extLst>
          </p:cNvPr>
          <p:cNvSpPr/>
          <p:nvPr/>
        </p:nvSpPr>
        <p:spPr>
          <a:xfrm>
            <a:off x="2937693" y="2038538"/>
            <a:ext cx="4434747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số này có gì đặc biệt?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C401560-379A-41C8-B080-1EB6428EE782}"/>
              </a:ext>
            </a:extLst>
          </p:cNvPr>
          <p:cNvCxnSpPr>
            <a:cxnSpLocks/>
            <a:stCxn id="45" idx="0"/>
            <a:endCxn id="49" idx="2"/>
          </p:cNvCxnSpPr>
          <p:nvPr/>
        </p:nvCxnSpPr>
        <p:spPr>
          <a:xfrm flipH="1" flipV="1">
            <a:off x="5155067" y="2584048"/>
            <a:ext cx="3343718" cy="12616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96FC164-0EC3-4210-A6A0-7BBEE428E038}"/>
              </a:ext>
            </a:extLst>
          </p:cNvPr>
          <p:cNvCxnSpPr>
            <a:stCxn id="46" idx="0"/>
            <a:endCxn id="49" idx="2"/>
          </p:cNvCxnSpPr>
          <p:nvPr/>
        </p:nvCxnSpPr>
        <p:spPr>
          <a:xfrm flipH="1" flipV="1">
            <a:off x="5155067" y="2584048"/>
            <a:ext cx="5476213" cy="1274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loud 51">
            <a:extLst>
              <a:ext uri="{FF2B5EF4-FFF2-40B4-BE49-F238E27FC236}">
                <a16:creationId xmlns:a16="http://schemas.microsoft.com/office/drawing/2014/main" id="{F8FEA11A-DD95-49AE-B088-060402296499}"/>
              </a:ext>
            </a:extLst>
          </p:cNvPr>
          <p:cNvSpPr/>
          <p:nvPr/>
        </p:nvSpPr>
        <p:spPr>
          <a:xfrm>
            <a:off x="7574252" y="690186"/>
            <a:ext cx="3643331" cy="1865051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Đều là các số tròn chục có hai chữ số.</a:t>
            </a:r>
          </a:p>
        </p:txBody>
      </p:sp>
    </p:spTree>
    <p:extLst>
      <p:ext uri="{BB962C8B-B14F-4D97-AF65-F5344CB8AC3E}">
        <p14:creationId xmlns:p14="http://schemas.microsoft.com/office/powerpoint/2010/main" val="333941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9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9D9DA8-EAE3-4E64-ACF1-9ACD541AD5EC}"/>
              </a:ext>
            </a:extLst>
          </p:cNvPr>
          <p:cNvSpPr txBox="1"/>
          <p:nvPr/>
        </p:nvSpPr>
        <p:spPr>
          <a:xfrm>
            <a:off x="1244437" y="303276"/>
            <a:ext cx="12317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Đặt tính rồi tính.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355427" y="1524000"/>
            <a:ext cx="9926086" cy="707889"/>
            <a:chOff x="2140840" y="3918823"/>
            <a:chExt cx="7209384" cy="70788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2140840" y="3918826"/>
              <a:ext cx="1180805" cy="707886"/>
            </a:xfrm>
            <a:prstGeom prst="rect">
              <a:avLst/>
            </a:prstGeom>
            <a:solidFill>
              <a:srgbClr val="C0FF81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vi-VN" sz="4000" dirty="0"/>
                <a:t>35 </a:t>
              </a:r>
              <a:r>
                <a:rPr lang="vi-VN" sz="4000"/>
                <a:t>+ </a:t>
              </a:r>
              <a:r>
                <a:rPr lang="en-US" sz="4000" smtClean="0">
                  <a:latin typeface="Arial" pitchFamily="34" charset="0"/>
                  <a:cs typeface="Arial" pitchFamily="34" charset="0"/>
                </a:rPr>
                <a:t>5</a:t>
              </a:r>
              <a:endParaRPr lang="vi-VN" sz="4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4015600" y="3918825"/>
              <a:ext cx="1180805" cy="707886"/>
            </a:xfrm>
            <a:prstGeom prst="rect">
              <a:avLst/>
            </a:prstGeom>
            <a:solidFill>
              <a:srgbClr val="C0FF81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>
                  <a:latin typeface="Arial" pitchFamily="34" charset="0"/>
                  <a:cs typeface="Arial" pitchFamily="34" charset="0"/>
                </a:rPr>
                <a:t>69</a:t>
              </a:r>
              <a:r>
                <a:rPr lang="vi-VN" sz="4000" smtClean="0"/>
                <a:t> </a:t>
              </a:r>
              <a:r>
                <a:rPr lang="vi-VN" sz="4000"/>
                <a:t>+ </a:t>
              </a:r>
              <a:r>
                <a:rPr lang="en-US" sz="4000" smtClean="0">
                  <a:latin typeface="Arial" pitchFamily="34" charset="0"/>
                  <a:cs typeface="Arial" pitchFamily="34" charset="0"/>
                </a:rPr>
                <a:t>4</a:t>
              </a:r>
              <a:endParaRPr lang="vi-VN" sz="4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6185560" y="3918824"/>
              <a:ext cx="1180805" cy="707886"/>
            </a:xfrm>
            <a:prstGeom prst="rect">
              <a:avLst/>
            </a:prstGeom>
            <a:solidFill>
              <a:srgbClr val="C0FF81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>
                  <a:latin typeface="Arial" pitchFamily="34" charset="0"/>
                  <a:cs typeface="Arial" pitchFamily="34" charset="0"/>
                </a:rPr>
                <a:t>19</a:t>
              </a:r>
              <a:r>
                <a:rPr lang="vi-VN" sz="40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4000"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4000" smtClean="0">
                  <a:latin typeface="Arial" pitchFamily="34" charset="0"/>
                  <a:cs typeface="Arial" pitchFamily="34" charset="0"/>
                </a:rPr>
                <a:t>3</a:t>
              </a:r>
              <a:endParaRPr lang="vi-VN" sz="4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169419" y="3918823"/>
              <a:ext cx="1180805" cy="707886"/>
            </a:xfrm>
            <a:prstGeom prst="rect">
              <a:avLst/>
            </a:prstGeom>
            <a:solidFill>
              <a:srgbClr val="C0FF81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>
                  <a:latin typeface="Arial" pitchFamily="34" charset="0"/>
                  <a:cs typeface="Arial" pitchFamily="34" charset="0"/>
                </a:rPr>
                <a:t>29</a:t>
              </a:r>
              <a:r>
                <a:rPr lang="vi-VN" sz="400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4000"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4000" smtClean="0">
                  <a:latin typeface="Arial" pitchFamily="34" charset="0"/>
                  <a:cs typeface="Arial" pitchFamily="34" charset="0"/>
                </a:rPr>
                <a:t>6</a:t>
              </a:r>
              <a:endParaRPr lang="vi-VN" sz="4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46913" r="16245" b="-1059"/>
          <a:stretch/>
        </p:blipFill>
        <p:spPr bwMode="auto">
          <a:xfrm>
            <a:off x="-243683" y="2593265"/>
            <a:ext cx="12405519" cy="434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658836" y="3024426"/>
            <a:ext cx="95250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vi-VN" sz="5000" b="1" smtClean="0">
                <a:solidFill>
                  <a:srgbClr val="7030A0"/>
                </a:solidFill>
                <a:latin typeface="HP001 4 hàng" pitchFamily="34" charset="0"/>
              </a:rPr>
              <a:t>35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2029125" y="3972520"/>
            <a:ext cx="58221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370395" y="3512463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518250" y="4677334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2052188" y="4926460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612377" y="4926460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4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483661" y="3033486"/>
            <a:ext cx="97975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69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861965" y="3981580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4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208845" y="3521523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356700" y="4686394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892241" y="4926460"/>
            <a:ext cx="570990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470063" y="4926460"/>
            <a:ext cx="554959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405362" y="3033486"/>
            <a:ext cx="81144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1</a:t>
            </a:r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713134" y="3981580"/>
            <a:ext cx="56618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046389" y="3521523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7194244" y="4686394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700931" y="4926460"/>
            <a:ext cx="628698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2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270738" y="4926460"/>
            <a:ext cx="628698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2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146389" y="3033486"/>
            <a:ext cx="102624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29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553547" y="3981580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9894817" y="3521523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0042672" y="4686394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580618" y="4926460"/>
            <a:ext cx="56618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150424" y="4926460"/>
            <a:ext cx="56618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3024</TotalTime>
  <Words>543</Words>
  <Application>Microsoft Office PowerPoint</Application>
  <PresentationFormat>Custom</PresentationFormat>
  <Paragraphs>149</Paragraphs>
  <Slides>15</Slides>
  <Notes>11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Arial-Rounded</vt:lpstr>
      <vt:lpstr>Calibri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Admin</cp:lastModifiedBy>
  <cp:revision>355</cp:revision>
  <dcterms:created xsi:type="dcterms:W3CDTF">2020-04-19T13:18:56Z</dcterms:created>
  <dcterms:modified xsi:type="dcterms:W3CDTF">2021-11-10T03:24:54Z</dcterms:modified>
</cp:coreProperties>
</file>