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A34"/>
    <a:srgbClr val="969CA8"/>
    <a:srgbClr val="8EBC7A"/>
    <a:srgbClr val="5C8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324" autoAdjust="0"/>
  </p:normalViewPr>
  <p:slideViewPr>
    <p:cSldViewPr snapToGrid="0" showGuides="1">
      <p:cViewPr varScale="1">
        <p:scale>
          <a:sx n="65" d="100"/>
          <a:sy n="65" d="100"/>
        </p:scale>
        <p:origin x="936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7E9B8-D98F-47DA-B0A8-76B26EF78AC5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978D-E9E9-4137-A7A2-A3CDE83A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tàu vũ trụ để di chuyển; click vào tên sao để đi đến câu hỏi. Click vào mũi tên để đi đến slide tạm biệt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B978D-E9E9-4137-A7A2-A3CDE83A1B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3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đĩa bay để về 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B978D-E9E9-4137-A7A2-A3CDE83A1B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vào</a:t>
            </a:r>
            <a:r>
              <a:rPr lang="en-US" baseline="0" smtClean="0"/>
              <a:t> đĩa bay để về lại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B978D-E9E9-4137-A7A2-A3CDE83A1B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2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đĩa bay để về lại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B978D-E9E9-4137-A7A2-A3CDE83A1B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5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vào</a:t>
            </a:r>
            <a:r>
              <a:rPr lang="en-US" baseline="0" smtClean="0"/>
              <a:t> đĩa bay để về lại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B978D-E9E9-4137-A7A2-A3CDE83A1B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7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B978D-E9E9-4137-A7A2-A3CDE83A1B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9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226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190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51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44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1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033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18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66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60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2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41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62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jp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917539" y="4454099"/>
            <a:ext cx="1336606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54" y="3886202"/>
            <a:ext cx="3503106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7214" y="225288"/>
            <a:ext cx="1894211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32234" y="859315"/>
            <a:ext cx="7885782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8570" y="4374969"/>
            <a:ext cx="1695384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40227" y="3986257"/>
            <a:ext cx="2444954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62272" y="700767"/>
            <a:ext cx="7641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Thứ </a:t>
            </a: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năm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 ngày 1</a:t>
            </a: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9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 - 11 -2021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</a:br>
            <a:r>
              <a:rPr kumimoji="0" lang="vi-VN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Toán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</a:b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Luyện tập chung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52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3198" y="-216640"/>
            <a:ext cx="12700000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6949" y="2546625"/>
            <a:ext cx="1006951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7715" y="1324929"/>
            <a:ext cx="1069148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869" y="1010470"/>
            <a:ext cx="2856842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3347" y="1500273"/>
            <a:ext cx="1717724" cy="511053"/>
          </a:xfrm>
          <a:prstGeom prst="rect">
            <a:avLst/>
          </a:prstGeom>
        </p:spPr>
        <p:txBody>
          <a:bodyPr spcFirstLastPara="1" lIns="90964" tIns="45482" rIns="90964" bIns="45482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3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0744" y="2068823"/>
            <a:ext cx="9583504" cy="830516"/>
          </a:xfrm>
          <a:prstGeom prst="rect">
            <a:avLst/>
          </a:prstGeom>
          <a:noFill/>
        </p:spPr>
        <p:txBody>
          <a:bodyPr wrap="square" lIns="90964" tIns="45482" rIns="90964" bIns="45482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30925" y="975061"/>
            <a:ext cx="227475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29796" y="1445869"/>
            <a:ext cx="227475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92875" y="1089422"/>
            <a:ext cx="103578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82610" y="4689615"/>
            <a:ext cx="1104632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07" y="4290930"/>
            <a:ext cx="2895130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63322" y="4677061"/>
            <a:ext cx="1401142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52391" y="4377958"/>
            <a:ext cx="2020623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33185" y="990600"/>
            <a:ext cx="227475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32056" y="1461408"/>
            <a:ext cx="227475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95135" y="1104960"/>
            <a:ext cx="103578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91749" y="1130785"/>
            <a:ext cx="379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  <a:endParaRPr lang="vi-VN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0229" y="1032118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103586" y="2075534"/>
            <a:ext cx="10002839" cy="707887"/>
            <a:chOff x="2140843" y="3918825"/>
            <a:chExt cx="4972375" cy="7078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140843" y="3918826"/>
              <a:ext cx="118080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>
                  <a:latin typeface="Arial" pitchFamily="34" charset="0"/>
                  <a:cs typeface="Arial" pitchFamily="34" charset="0"/>
                </a:rPr>
                <a:t>45 + 6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890210" y="3918825"/>
              <a:ext cx="118080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>
                  <a:latin typeface="Arial" pitchFamily="34" charset="0"/>
                  <a:cs typeface="Arial" pitchFamily="34" charset="0"/>
                </a:rPr>
                <a:t>81 + 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9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725173" y="3918826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>
                  <a:latin typeface="Arial" pitchFamily="34" charset="0"/>
                  <a:cs typeface="Arial" pitchFamily="34" charset="0"/>
                </a:rPr>
                <a:t>26 + 66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-243682" y="3144797"/>
            <a:ext cx="12405519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45212" y="3575958"/>
            <a:ext cx="97975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778761" y="4524052"/>
            <a:ext cx="10930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370395" y="406399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18250" y="522886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132338" y="5477992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96168" y="5477992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607838" y="3585018"/>
            <a:ext cx="78098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639942" y="4533112"/>
            <a:ext cx="95650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170571" y="407305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318426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842746" y="5477992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461705" y="5477992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168896" y="3585018"/>
            <a:ext cx="102624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232144" y="4533112"/>
            <a:ext cx="97975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8917325" y="407305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065180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571868" y="5477992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243747" y="5477992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59" y="-13667"/>
            <a:ext cx="2043750" cy="10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8" grpId="0"/>
      <p:bldP spid="29" grpId="0"/>
      <p:bldP spid="30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8686" y="403930"/>
            <a:ext cx="5506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</a:rPr>
              <a:t>Con bê cân nặng 47kg. Con nghé nặng hơn con bê 18kg. Hỏi con nghé cân nặng bao nhiêu </a:t>
            </a:r>
            <a:r>
              <a:rPr lang="en-US" sz="3600" dirty="0" smtClean="0">
                <a:solidFill>
                  <a:srgbClr val="002060"/>
                </a:solidFill>
              </a:rPr>
              <a:t>       </a:t>
            </a:r>
            <a:r>
              <a:rPr lang="vi-VN" sz="3600" dirty="0" smtClean="0">
                <a:solidFill>
                  <a:srgbClr val="002060"/>
                </a:solidFill>
              </a:rPr>
              <a:t>ki-lô-gam</a:t>
            </a:r>
            <a:r>
              <a:rPr lang="vi-VN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497167" y="339781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14C483-D028-4010-B360-278FC93F54AB}"/>
              </a:ext>
            </a:extLst>
          </p:cNvPr>
          <p:cNvSpPr txBox="1"/>
          <p:nvPr/>
        </p:nvSpPr>
        <p:spPr>
          <a:xfrm>
            <a:off x="4700499" y="3675774"/>
            <a:ext cx="222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</a:rPr>
              <a:t>Bài giải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1BE52-2E55-4517-83F4-4FCCEF23258B}"/>
              </a:ext>
            </a:extLst>
          </p:cNvPr>
          <p:cNvSpPr txBox="1"/>
          <p:nvPr/>
        </p:nvSpPr>
        <p:spPr>
          <a:xfrm>
            <a:off x="1818814" y="4340545"/>
            <a:ext cx="833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</a:rPr>
              <a:t>Con nghé cân nặng số ki-lô-gam là: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66593E-8AE8-4096-807C-F2973DD6C9DD}"/>
              </a:ext>
            </a:extLst>
          </p:cNvPr>
          <p:cNvSpPr txBox="1"/>
          <p:nvPr/>
        </p:nvSpPr>
        <p:spPr>
          <a:xfrm>
            <a:off x="2009668" y="5157813"/>
            <a:ext cx="725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</a:rPr>
              <a:t>47 + 18 = 65 (kg)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85664C-7786-4C37-B3FE-85A9A82F61E6}"/>
              </a:ext>
            </a:extLst>
          </p:cNvPr>
          <p:cNvSpPr txBox="1"/>
          <p:nvPr/>
        </p:nvSpPr>
        <p:spPr>
          <a:xfrm>
            <a:off x="2812743" y="5885991"/>
            <a:ext cx="528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600" dirty="0">
                <a:solidFill>
                  <a:srgbClr val="002060"/>
                </a:solidFill>
              </a:rPr>
              <a:t>Đáp số: 65 kg.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1710" y="562653"/>
            <a:ext cx="5270290" cy="20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33" y="1160623"/>
            <a:ext cx="8754915" cy="4288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39048" y="514292"/>
            <a:ext cx="1007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vi-VN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ợ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 nặng bao nhiêu ki-lô-gam?</a:t>
            </a:r>
            <a:endParaRPr lang="vi-VN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7529" y="450143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: Rounded Corners 31">
            <a:extLst>
              <a:ext uri="{FF2B5EF4-FFF2-40B4-BE49-F238E27FC236}">
                <a16:creationId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2523182" y="2639099"/>
            <a:ext cx="737616" cy="641361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6B02FA-B2C7-4E7E-869C-91600FA267EA}"/>
              </a:ext>
            </a:extLst>
          </p:cNvPr>
          <p:cNvGrpSpPr/>
          <p:nvPr/>
        </p:nvGrpSpPr>
        <p:grpSpPr>
          <a:xfrm>
            <a:off x="8811204" y="1804280"/>
            <a:ext cx="1248454" cy="662828"/>
            <a:chOff x="1750172" y="2926500"/>
            <a:chExt cx="1248454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2AC73F8-795F-404E-A03A-156BD2BC8F66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26</a:t>
              </a:r>
              <a:endParaRPr lang="vi-VN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877F17-C554-4E49-BEB5-82C6A3968995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33kg</a:t>
              </a:r>
              <a:endPara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1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39048" y="514292"/>
            <a:ext cx="1007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</a:t>
            </a:r>
            <a:endParaRPr lang="vi-VN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7529" y="450143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C9E6D-499F-485F-B74B-812FE9608DB9}"/>
              </a:ext>
            </a:extLst>
          </p:cNvPr>
          <p:cNvSpPr txBox="1"/>
          <p:nvPr/>
        </p:nvSpPr>
        <p:spPr>
          <a:xfrm>
            <a:off x="1406422" y="1409318"/>
            <a:ext cx="710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Mỗi bạn xách bao nhiêu lít nước?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A7D54-B722-486B-AB1E-4CBAC80C03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2083038"/>
            <a:ext cx="6870886" cy="2816264"/>
          </a:xfrm>
          <a:prstGeom prst="rect">
            <a:avLst/>
          </a:prstGeom>
        </p:spPr>
      </p:pic>
      <p:sp>
        <p:nvSpPr>
          <p:cNvPr id="6" name="Rectangle: Rounded Corners 47">
            <a:extLst>
              <a:ext uri="{FF2B5EF4-FFF2-40B4-BE49-F238E27FC236}">
                <a16:creationId xmlns:a16="http://schemas.microsoft.com/office/drawing/2014/main" id="{49FD90EC-ED4A-422C-8165-9E3245030A2C}"/>
              </a:ext>
            </a:extLst>
          </p:cNvPr>
          <p:cNvSpPr/>
          <p:nvPr/>
        </p:nvSpPr>
        <p:spPr>
          <a:xfrm>
            <a:off x="3797361" y="4464141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56 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l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: Rounded Corners 48">
            <a:extLst>
              <a:ext uri="{FF2B5EF4-FFF2-40B4-BE49-F238E27FC236}">
                <a16:creationId xmlns:a16="http://schemas.microsoft.com/office/drawing/2014/main" id="{B9F0EDF3-ED92-497F-BFFA-754476CB2D15}"/>
              </a:ext>
            </a:extLst>
          </p:cNvPr>
          <p:cNvSpPr/>
          <p:nvPr/>
        </p:nvSpPr>
        <p:spPr>
          <a:xfrm>
            <a:off x="6388161" y="4464141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54 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l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: Rounded Corners 49">
            <a:extLst>
              <a:ext uri="{FF2B5EF4-FFF2-40B4-BE49-F238E27FC236}">
                <a16:creationId xmlns:a16="http://schemas.microsoft.com/office/drawing/2014/main" id="{DE0D3545-2C7B-41AA-94DC-1AA07C243612}"/>
              </a:ext>
            </a:extLst>
          </p:cNvPr>
          <p:cNvSpPr/>
          <p:nvPr/>
        </p:nvSpPr>
        <p:spPr>
          <a:xfrm>
            <a:off x="7986558" y="1701706"/>
            <a:ext cx="3821814" cy="10920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Các phép </a:t>
            </a:r>
            <a:r>
              <a:rPr lang="vi-VN" sz="3200" b="1">
                <a:solidFill>
                  <a:srgbClr val="0070C0"/>
                </a:solidFill>
              </a:rPr>
              <a:t>tính </a:t>
            </a:r>
            <a:endParaRPr lang="en-US" sz="3200" b="1" smtClean="0">
              <a:solidFill>
                <a:srgbClr val="0070C0"/>
              </a:solidFill>
            </a:endParaRPr>
          </a:p>
          <a:p>
            <a:pPr algn="ctr"/>
            <a:r>
              <a:rPr lang="vi-VN" sz="3200" b="1" smtClean="0">
                <a:solidFill>
                  <a:srgbClr val="0070C0"/>
                </a:solidFill>
              </a:rPr>
              <a:t>có </a:t>
            </a:r>
            <a:r>
              <a:rPr lang="vi-VN" sz="3200" b="1" dirty="0">
                <a:solidFill>
                  <a:srgbClr val="0070C0"/>
                </a:solidFill>
              </a:rPr>
              <a:t>gì đặc biệt?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4086E9-44F0-4929-BEE4-E6C8B057FF35}"/>
              </a:ext>
            </a:extLst>
          </p:cNvPr>
          <p:cNvGrpSpPr/>
          <p:nvPr/>
        </p:nvGrpSpPr>
        <p:grpSpPr>
          <a:xfrm>
            <a:off x="7739438" y="2951569"/>
            <a:ext cx="4068934" cy="2424472"/>
            <a:chOff x="7574253" y="328812"/>
            <a:chExt cx="4588163" cy="2530557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BC9701CA-23F9-4066-AC22-AC5BA03B0EB9}"/>
                </a:ext>
              </a:extLst>
            </p:cNvPr>
            <p:cNvSpPr/>
            <p:nvPr/>
          </p:nvSpPr>
          <p:spPr>
            <a:xfrm>
              <a:off x="7574253" y="328812"/>
              <a:ext cx="4588163" cy="2530557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C069-8BD2-4EA0-825B-F5180E920083}"/>
                </a:ext>
              </a:extLst>
            </p:cNvPr>
            <p:cNvSpPr/>
            <p:nvPr/>
          </p:nvSpPr>
          <p:spPr>
            <a:xfrm>
              <a:off x="8237424" y="677035"/>
              <a:ext cx="3348062" cy="1895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5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1040865" y="1047119"/>
            <a:ext cx="10653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34758-02B1-4CDE-A232-028A4997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C8748570-D0E8-4233-BF93-3F4832693E82}"/>
              </a:ext>
            </a:extLst>
          </p:cNvPr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A7B46-7C88-464A-A07C-CDB64CBCBC85}"/>
              </a:ext>
            </a:extLst>
          </p:cNvPr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6" name="Rectangle: Rounded Corners 18">
              <a:extLst>
                <a:ext uri="{FF2B5EF4-FFF2-40B4-BE49-F238E27FC236}">
                  <a16:creationId xmlns:a16="http://schemas.microsoft.com/office/drawing/2014/main" id="{2566484A-AE98-4CFE-B556-AB8B30AAB325}"/>
                </a:ext>
              </a:extLst>
            </p:cNvPr>
            <p:cNvSpPr/>
            <p:nvPr/>
          </p:nvSpPr>
          <p:spPr>
            <a:xfrm>
              <a:off x="5792979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EA16C-F597-49A4-835E-215C7AEBC9E9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/>
                <a:t>a) Lần thứ hai chuột túi được              điểm.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7F9ED5-38C6-402F-981A-20A8A0B9718C}"/>
              </a:ext>
            </a:extLst>
          </p:cNvPr>
          <p:cNvGrpSpPr/>
          <p:nvPr/>
        </p:nvGrpSpPr>
        <p:grpSpPr>
          <a:xfrm>
            <a:off x="786347" y="5718703"/>
            <a:ext cx="10354282" cy="618424"/>
            <a:chOff x="786347" y="5718703"/>
            <a:chExt cx="10354282" cy="618424"/>
          </a:xfrm>
        </p:grpSpPr>
        <p:sp>
          <p:nvSpPr>
            <p:cNvPr id="9" name="Rectangle: Rounded Corners 29">
              <a:extLst>
                <a:ext uri="{FF2B5EF4-FFF2-40B4-BE49-F238E27FC236}">
                  <a16:creationId xmlns:a16="http://schemas.microsoft.com/office/drawing/2014/main" id="{0E93775A-864E-445B-B3F8-4B8DF31AD9BB}"/>
                </a:ext>
              </a:extLst>
            </p:cNvPr>
            <p:cNvSpPr/>
            <p:nvPr/>
          </p:nvSpPr>
          <p:spPr>
            <a:xfrm>
              <a:off x="6367443" y="5718703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46D7E7-32E4-4F54-8E43-9D7EB91FAEBB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/>
                <a:t>b) Cả hai lần nhảy chuột túi được              điểm.</a:t>
              </a:r>
            </a:p>
          </p:txBody>
        </p:sp>
      </p:grpSp>
      <p:sp>
        <p:nvSpPr>
          <p:cNvPr id="11" name="Rectangle: Rounded Corners 32">
            <a:extLst>
              <a:ext uri="{FF2B5EF4-FFF2-40B4-BE49-F238E27FC236}">
                <a16:creationId xmlns:a16="http://schemas.microsoft.com/office/drawing/2014/main" id="{EC94DFDD-109A-4B92-826C-E3C094CCE4F3}"/>
              </a:ext>
            </a:extLst>
          </p:cNvPr>
          <p:cNvSpPr/>
          <p:nvPr/>
        </p:nvSpPr>
        <p:spPr>
          <a:xfrm>
            <a:off x="5792980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D95F7-BA9A-43B0-80E1-E25A1121426A}"/>
              </a:ext>
            </a:extLst>
          </p:cNvPr>
          <p:cNvSpPr/>
          <p:nvPr/>
        </p:nvSpPr>
        <p:spPr>
          <a:xfrm>
            <a:off x="8176123" y="5042728"/>
            <a:ext cx="2762295" cy="738664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  </a:t>
            </a:r>
            <a:r>
              <a:rPr lang="vi-VN" sz="2800" smtClean="0"/>
              <a:t>25 </a:t>
            </a:r>
            <a:r>
              <a:rPr lang="vi-VN" sz="2800" dirty="0"/>
              <a:t>+ 35 =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575E20-78A7-472A-8C29-A021825DDBFD}"/>
              </a:ext>
            </a:extLst>
          </p:cNvPr>
          <p:cNvSpPr txBox="1"/>
          <p:nvPr/>
        </p:nvSpPr>
        <p:spPr>
          <a:xfrm>
            <a:off x="9929834" y="51325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129D4617-5078-4104-A113-215BAD8EF564}"/>
              </a:ext>
            </a:extLst>
          </p:cNvPr>
          <p:cNvSpPr/>
          <p:nvPr/>
        </p:nvSpPr>
        <p:spPr>
          <a:xfrm>
            <a:off x="6379420" y="5691981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86792" y="372398"/>
            <a:ext cx="1007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</a:t>
            </a:r>
            <a:endParaRPr lang="vi-VN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5273" y="308249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2" grpId="0" animBg="1"/>
      <p:bldP spid="12" grpId="1" animBg="1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6866800" y="4374224"/>
            <a:ext cx="3453061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HƯỚNG DẪN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latin typeface="Arial" pitchFamily="34" charset="0"/>
                <a:cs typeface="Arial" pitchFamily="34" charset="0"/>
              </a:rPr>
              <a:t>DU HÀNH VŨ TRỤ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18809" y="1153121"/>
            <a:ext cx="851004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UTM Showcard" pitchFamily="18" charset="0"/>
              </a:rPr>
              <a:t>Sao Kim</a:t>
            </a:r>
            <a:endParaRPr lang="es-CL" sz="1600" b="1" dirty="0">
              <a:latin typeface="UTM Showcard" pitchFamily="18" charset="0"/>
            </a:endParaRPr>
          </a:p>
        </p:txBody>
      </p:sp>
      <p:sp>
        <p:nvSpPr>
          <p:cNvPr id="13" name="Elipse 12">
            <a:hlinkClick r:id="rId8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UTM Showcard" pitchFamily="18" charset="0"/>
              </a:rPr>
              <a:t>Sao </a:t>
            </a:r>
            <a:r>
              <a:rPr lang="es-MX" sz="1600" b="1" dirty="0" err="1" smtClean="0">
                <a:latin typeface="UTM Showcard" pitchFamily="18" charset="0"/>
              </a:rPr>
              <a:t>Mộc</a:t>
            </a:r>
            <a:endParaRPr lang="es-CL" sz="1600" b="1" dirty="0">
              <a:latin typeface="UTM Showcard" pitchFamily="18" charset="0"/>
            </a:endParaRPr>
          </a:p>
        </p:txBody>
      </p:sp>
      <p:sp>
        <p:nvSpPr>
          <p:cNvPr id="11" name="Elipse 10">
            <a:hlinkClick r:id="rId9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</a:t>
            </a:r>
            <a:r>
              <a:rPr lang="es-MX" sz="1600" b="1" dirty="0" err="1" smtClean="0"/>
              <a:t>Thủy</a:t>
            </a:r>
            <a:endParaRPr lang="es-MX" sz="1600" b="1" dirty="0" smtClean="0"/>
          </a:p>
        </p:txBody>
      </p:sp>
      <p:sp>
        <p:nvSpPr>
          <p:cNvPr id="12" name="Elipse 11">
            <a:hlinkClick r:id="rId10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UTM Showcard" pitchFamily="18" charset="0"/>
              </a:rPr>
              <a:t>Sao </a:t>
            </a:r>
            <a:r>
              <a:rPr lang="es-MX" sz="1600" b="1" dirty="0" err="1" smtClean="0">
                <a:latin typeface="UTM Showcard" pitchFamily="18" charset="0"/>
              </a:rPr>
              <a:t>Hỏa</a:t>
            </a:r>
            <a:endParaRPr lang="es-CL" sz="1600" b="1" dirty="0">
              <a:latin typeface="UTM Showcard" pitchFamily="18" charset="0"/>
            </a:endParaRPr>
          </a:p>
        </p:txBody>
      </p:sp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81" y="5722882"/>
            <a:ext cx="2017987" cy="11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245 -0.38681 C 0.73505 -0.38843 0.73779 -0.38935 0.74026 -0.39144 C 0.7417 -0.3926 0.74274 -0.39491 0.74417 -0.39607 C 0.75069 -0.40139 0.75837 -0.40394 0.76488 -0.40972 C 0.76814 -0.41273 0.77296 -0.41991 0.77648 -0.4213 C 0.78638 -0.42547 0.79992 -0.42662 0.81008 -0.42824 C 0.83275 -0.42685 0.84981 -0.42431 0.87091 -0.41898 C 0.88355 -0.41158 0.89684 -0.41505 0.90973 -0.41667 C 0.91677 -0.41968 0.92146 -0.425 0.92784 -0.43056 C 0.93318 -0.43542 0.93057 -0.42986 0.93565 -0.43727 C 0.9466 -0.45347 0.93266 -0.43611 0.94334 -0.44885 C 0.94959 -0.46551 0.94633 -0.4588 0.95246 -0.46945 C 0.9561 -0.48889 0.96027 -0.51019 0.96665 -0.52709 C 0.96874 -0.5419 0.97121 -0.55764 0.97577 -0.5706 C 0.98124 -0.58635 0.97942 -0.57778 0.98476 -0.58912 C 0.9858 -0.59121 0.98619 -0.59422 0.98737 -0.59607 C 0.98971 -0.59977 0.99284 -0.60116 0.99505 -0.6051 C 0.99635 -0.60741 0.9974 -0.61019 0.99896 -0.61204 C 1.00326 -0.61713 1.00287 -0.61111 1.00287 -0.61667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34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891862" y="770708"/>
            <a:ext cx="8671035" cy="92333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79 + 5 = ?</a:t>
            </a:r>
            <a:endParaRPr lang="es-CL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3108960" y="2286000"/>
            <a:ext cx="3303563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84</a:t>
            </a:r>
            <a:endParaRPr lang="es-CL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0" y="3673504"/>
            <a:ext cx="3303563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74</a:t>
            </a:r>
            <a:endParaRPr lang="es-CL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9" y="5099539"/>
            <a:ext cx="3303564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MX" sz="5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MX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94</a:t>
            </a:r>
            <a:endParaRPr lang="es-CL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07" y="3134731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39" y="4680683"/>
            <a:ext cx="1116644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285112" y="386736"/>
            <a:ext cx="5262531" cy="92333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+ 8 = ?</a:t>
            </a:r>
            <a:endParaRPr lang="es-CL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3108959" y="5427784"/>
            <a:ext cx="3889718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50</a:t>
            </a:r>
            <a:endParaRPr lang="es-CL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29902" y="3892061"/>
            <a:ext cx="3868775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60</a:t>
            </a:r>
            <a:endParaRPr lang="es-CL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889717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40</a:t>
            </a:r>
            <a:endParaRPr lang="es-CL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56" y="3370165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55" y="1574413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21" y="35837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691618" y="767025"/>
            <a:ext cx="4572000" cy="92333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 + 27 = ?</a:t>
            </a:r>
            <a:endParaRPr lang="es-CL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2925855" y="5492530"/>
            <a:ext cx="3920421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54</a:t>
            </a:r>
            <a:endParaRPr lang="es-CL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2972246" y="3933952"/>
            <a:ext cx="3874030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57</a:t>
            </a:r>
            <a:endParaRPr lang="es-CL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9" y="2286000"/>
            <a:ext cx="3737317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44</a:t>
            </a:r>
            <a:endParaRPr lang="es-CL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5" y="186714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16" y="345216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84" y="30122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57206" y="317086"/>
            <a:ext cx="11335406" cy="156966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 muốn biết có bao nhiêu nước trong một cái can, ta dùng đơn vị là:</a:t>
            </a:r>
            <a:endParaRPr lang="es-CL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3108960" y="2440744"/>
            <a:ext cx="4804117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Lít</a:t>
            </a:r>
            <a:endParaRPr lang="es-CL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59" y="3957193"/>
            <a:ext cx="4804118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Xăng-ti-mét</a:t>
            </a:r>
            <a:endParaRPr lang="es-CL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8" y="5715000"/>
            <a:ext cx="4804119" cy="114300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Ki-lô-gam</a:t>
            </a:r>
            <a:endParaRPr lang="es-CL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16" y="3281915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17" y="4877289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605474"/>
            <a:ext cx="10184524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VN Banh Mi" pitchFamily="2" charset="0"/>
                <a:cs typeface="Arial" pitchFamily="34" charset="0"/>
              </a:rPr>
              <a:t>Chào mừng bạn đã đến với hành tinh của chúng mình.</a:t>
            </a:r>
          </a:p>
          <a:p>
            <a:pPr marL="742950" indent="-742950" algn="ctr">
              <a:buAutoNum type="arabicPeriod"/>
            </a:pPr>
            <a:r>
              <a:rPr lang="es-MX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VN Banh Mi" pitchFamily="2" charset="0"/>
                <a:cs typeface="Times New Roman" pitchFamily="18" charset="0"/>
              </a:rPr>
              <a:t>Click vào tàu vũ trụ để tàu di chuyển.</a:t>
            </a:r>
          </a:p>
          <a:p>
            <a:pPr marL="742950" indent="-742950" algn="ctr">
              <a:buAutoNum type="arabicPeriod"/>
            </a:pPr>
            <a:r>
              <a:rPr lang="es-MX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VN Banh Mi" pitchFamily="2" charset="0"/>
                <a:cs typeface="Times New Roman" pitchFamily="18" charset="0"/>
              </a:rPr>
              <a:t>Click vào hành tinh để đi đến câu hỏi. </a:t>
            </a:r>
          </a:p>
          <a:p>
            <a:pPr marL="742950" indent="-742950" algn="ctr">
              <a:buAutoNum type="arabicPeriod"/>
            </a:pPr>
            <a:r>
              <a:rPr lang="es-MX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VN Banh Mi" pitchFamily="2" charset="0"/>
                <a:cs typeface="Times New Roman" pitchFamily="18" charset="0"/>
              </a:rPr>
              <a:t>Tại câu hỏi, </a:t>
            </a:r>
            <a:r>
              <a:rPr lang="vi-V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VN Banh Mi" pitchFamily="2" charset="0"/>
                <a:cs typeface="Times New Roman" pitchFamily="18" charset="0"/>
              </a:rPr>
              <a:t>hãy chọn đáp án đúng</a:t>
            </a:r>
            <a:r>
              <a:rPr lang="es-MX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VN Banh Mi" pitchFamily="2" charset="0"/>
                <a:cs typeface="Times New Roman" pitchFamily="18" charset="0"/>
              </a:rPr>
              <a:t> </a:t>
            </a:r>
            <a:endParaRPr lang="es-C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VN Banh Mi" pitchFamily="2" charset="0"/>
              <a:cs typeface="Times New Roman" pitchFamily="18" charset="0"/>
            </a:endParaRPr>
          </a:p>
          <a:p>
            <a:pPr algn="ctr"/>
            <a:endParaRPr lang="es-C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VN Banh Mi" pitchFamily="2" charset="0"/>
              <a:cs typeface="Arial" pitchFamily="34" charset="0"/>
            </a:endParaRPr>
          </a:p>
        </p:txBody>
      </p:sp>
      <p:sp>
        <p:nvSpPr>
          <p:cNvPr id="13" name="Rectángulo redondeado 12">
            <a:hlinkClick r:id="rId5" action="ppaction://hlinksldjump"/>
          </p:cNvPr>
          <p:cNvSpPr/>
          <p:nvPr/>
        </p:nvSpPr>
        <p:spPr>
          <a:xfrm>
            <a:off x="9863042" y="527825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smtClean="0"/>
              <a:t>BẮT ĐẦU</a:t>
            </a:r>
            <a:endParaRPr lang="es-CL" sz="28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8673880" y="1042582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41010" y="1189043"/>
            <a:ext cx="1048043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VN Banh Mi" pitchFamily="2" charset="0"/>
                <a:cs typeface="Times New Roman" pitchFamily="18" charset="0"/>
              </a:rPr>
              <a:t>Đây là một chuyến du hành tuyệt vời của chúng mình.</a:t>
            </a: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74" y="4146792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9049407" y="5344304"/>
            <a:ext cx="2472033" cy="77070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KẾT THÚC</a:t>
            </a:r>
          </a:p>
          <a:p>
            <a:pPr algn="ctr"/>
            <a:endParaRPr lang="es-C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430</Words>
  <Application>Microsoft Office PowerPoint</Application>
  <PresentationFormat>Widescreen</PresentationFormat>
  <Paragraphs>94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HP001 4 hàng</vt:lpstr>
      <vt:lpstr>Times New Roman</vt:lpstr>
      <vt:lpstr>UTM Showcard</vt:lpstr>
      <vt:lpstr>UVN Banh Mi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Marisol Ramos</dc:creator>
  <cp:lastModifiedBy>Admin</cp:lastModifiedBy>
  <cp:revision>54</cp:revision>
  <dcterms:created xsi:type="dcterms:W3CDTF">2018-04-11T20:44:48Z</dcterms:created>
  <dcterms:modified xsi:type="dcterms:W3CDTF">2021-11-18T12:09:27Z</dcterms:modified>
</cp:coreProperties>
</file>