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8"/>
  </p:notesMasterIdLst>
  <p:sldIdLst>
    <p:sldId id="320" r:id="rId2"/>
    <p:sldId id="256" r:id="rId3"/>
    <p:sldId id="323" r:id="rId4"/>
    <p:sldId id="324" r:id="rId5"/>
    <p:sldId id="325" r:id="rId6"/>
    <p:sldId id="326" r:id="rId7"/>
    <p:sldId id="327" r:id="rId8"/>
    <p:sldId id="328" r:id="rId9"/>
    <p:sldId id="313" r:id="rId10"/>
    <p:sldId id="322" r:id="rId11"/>
    <p:sldId id="321" r:id="rId12"/>
    <p:sldId id="315" r:id="rId13"/>
    <p:sldId id="316" r:id="rId14"/>
    <p:sldId id="317" r:id="rId15"/>
    <p:sldId id="261" r:id="rId16"/>
    <p:sldId id="273" r:id="rId17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6">
          <p15:clr>
            <a:srgbClr val="FF00FF"/>
          </p15:clr>
        </p15:guide>
        <p15:guide id="2" orient="horz" pos="755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1"/>
    <a:srgbClr val="FFFFFF"/>
    <a:srgbClr val="DAFACA"/>
    <a:srgbClr val="ACF488"/>
    <a:srgbClr val="C0E399"/>
    <a:srgbClr val="FFD5D5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B2D66-254E-4411-82A7-1A475D040C09}">
  <a:tblStyle styleId="{03EB2D66-254E-4411-82A7-1A475D040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569" autoAdjust="0"/>
  </p:normalViewPr>
  <p:slideViewPr>
    <p:cSldViewPr snapToGrid="0">
      <p:cViewPr varScale="1">
        <p:scale>
          <a:sx n="66" d="100"/>
          <a:sy n="66" d="100"/>
        </p:scale>
        <p:origin x="882" y="48"/>
      </p:cViewPr>
      <p:guideLst>
        <p:guide orient="horz" pos="566"/>
        <p:guide orient="horz" pos="755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1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cây ở góc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Ngôi</a:t>
            </a:r>
            <a:r>
              <a:rPr lang="en-US" baseline="0" smtClean="0"/>
              <a:t> sao may mắn, HS đc tặng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động nhận xét đúng khi HS có lời giải khác phù hợp.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thi đua trên bảng lớp hoặc bảng nhóm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8fe86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8fe86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8b00801bcb_0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8b00801bcb_0_1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4933465" y="4786300"/>
            <a:ext cx="5934881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933465" y="1504667"/>
            <a:ext cx="6279626" cy="32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4933465" y="5567567"/>
            <a:ext cx="5587343" cy="57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3666707" y="3468300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2564241" y="4943533"/>
            <a:ext cx="7033357" cy="101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1"/>
            <a:ext cx="12161838" cy="1527913"/>
          </a:xfrm>
          <a:custGeom>
            <a:avLst/>
            <a:gdLst/>
            <a:ahLst/>
            <a:cxnLst/>
            <a:rect l="l" t="t" r="r" b="b"/>
            <a:pathLst>
              <a:path w="285750" h="53436" extrusionOk="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948614" y="450100"/>
            <a:ext cx="10264543" cy="94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6F1052E-9318-4EE8-9F70-AC7C059B8AB5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433"/>
            <a:ext cx="10264543" cy="4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66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8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7314" y="672913"/>
            <a:ext cx="7903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sáu 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1</a:t>
            </a:r>
            <a:r>
              <a:rPr lang="vi-VN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9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 - 11 -2021</a:t>
            </a:r>
            <a:b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</a:br>
            <a:r>
              <a:rPr lang="vi-VN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</a:br>
            <a:r>
              <a:rPr lang="vi-VN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Luyện </a:t>
            </a:r>
            <a:r>
              <a:rPr lang="vi-VN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tập</a:t>
            </a:r>
            <a:endParaRPr lang="en-US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9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0" y="177541"/>
            <a:ext cx="11101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Ba bể cá A, B, C có mực nước khác nhau như hình vẽ dưới đây.</a:t>
            </a:r>
            <a:endParaRPr lang="vi-VN" sz="3200" dirty="0"/>
          </a:p>
        </p:txBody>
      </p:sp>
      <p:sp>
        <p:nvSpPr>
          <p:cNvPr id="29" name="Oval 28"/>
          <p:cNvSpPr/>
          <p:nvPr/>
        </p:nvSpPr>
        <p:spPr>
          <a:xfrm>
            <a:off x="196964" y="73391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995276"/>
            <a:ext cx="8150222" cy="2183793"/>
            <a:chOff x="1552578" y="1461107"/>
            <a:chExt cx="8705843" cy="27728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598568" y="2559591"/>
              <a:ext cx="909565" cy="586198"/>
            </a:xfrm>
            <a:prstGeom prst="rect">
              <a:avLst/>
            </a:prstGeom>
            <a:solidFill>
              <a:srgbClr val="C6EBF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r>
                <a:rPr lang="vi-VN" sz="2400" dirty="0"/>
                <a:t>6 cm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562724" y="3170073"/>
            <a:ext cx="11424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a) Mực nước ở bể B cao hơn mực nước ở bể A bao nhiêu xăng-ti-mét?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562724" y="4193941"/>
            <a:ext cx="11424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b) Mực nước ở bể C cao hơn mực nước ở bể A bao nhiêu xăng-ti-mét?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561050" y="5253906"/>
            <a:ext cx="1142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1716898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374626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1606017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1618021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420747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1661969"/>
            <a:ext cx="162338" cy="5348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1592107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5921013" y="1698538"/>
            <a:ext cx="97334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32939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1" grpId="0" animBg="1"/>
      <p:bldP spid="31" grpId="1" animBg="1"/>
      <p:bldP spid="32" grpId="0" animBg="1"/>
      <p:bldP spid="32" grpId="1" animBg="1"/>
      <p:bldP spid="33" grpId="0" animBg="1"/>
      <p:bldP spid="35" grpId="0"/>
      <p:bldP spid="36" grpId="0" animBg="1"/>
      <p:bldP spid="37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81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889467"/>
            <a:ext cx="5003776" cy="25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81114" y="465192"/>
            <a:ext cx="379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2060"/>
                </a:solidFill>
              </a:rPr>
              <a:t>Tính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9594" y="480425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3123863" y="1764983"/>
            <a:ext cx="5470605" cy="1015663"/>
          </a:xfrm>
          <a:prstGeom prst="rect">
            <a:avLst/>
          </a:prstGeom>
          <a:solidFill>
            <a:srgbClr val="DAFACA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</a:rPr>
              <a:t>41 + 19 =  60 </a:t>
            </a:r>
            <a:endParaRPr lang="vi-VN" sz="6000" dirty="0">
              <a:solidFill>
                <a:srgbClr val="00206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3123862" y="3332115"/>
            <a:ext cx="5470605" cy="1015663"/>
          </a:xfrm>
          <a:prstGeom prst="rect">
            <a:avLst/>
          </a:prstGeom>
          <a:solidFill>
            <a:srgbClr val="DAFACA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</a:rPr>
              <a:t>67 + 3 =  70 </a:t>
            </a:r>
            <a:endParaRPr lang="vi-VN" sz="6000" dirty="0">
              <a:solidFill>
                <a:srgbClr val="00206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3123861" y="4899247"/>
            <a:ext cx="5470605" cy="1015663"/>
          </a:xfrm>
          <a:prstGeom prst="rect">
            <a:avLst/>
          </a:prstGeom>
          <a:solidFill>
            <a:srgbClr val="DAFACA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</a:rPr>
              <a:t>76 + 14 =  90 </a:t>
            </a:r>
            <a:endParaRPr lang="vi-VN" sz="6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2" t="2316" r="29204" b="76543"/>
          <a:stretch/>
        </p:blipFill>
        <p:spPr>
          <a:xfrm>
            <a:off x="6732438" y="1060983"/>
            <a:ext cx="1589819" cy="182837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5547" r="71288" b="55507"/>
          <a:stretch/>
        </p:blipFill>
        <p:spPr>
          <a:xfrm>
            <a:off x="6813271" y="2777459"/>
            <a:ext cx="1428151" cy="16385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3" t="45683" r="9870" b="35157"/>
          <a:stretch/>
        </p:blipFill>
        <p:spPr>
          <a:xfrm>
            <a:off x="6741382" y="4415987"/>
            <a:ext cx="1428151" cy="16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0332" y="507477"/>
            <a:ext cx="1044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</a:rPr>
              <a:t>Đường bay của bạn nào dài nhất?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88815" y="40059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9675" y="1669168"/>
            <a:ext cx="6029386" cy="34728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7744466" y="2071252"/>
            <a:ext cx="1431534" cy="659544"/>
            <a:chOff x="1750172" y="2926500"/>
            <a:chExt cx="1303007" cy="5640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831228" y="2945111"/>
              <a:ext cx="1221951" cy="50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61cm</a:t>
              </a:r>
              <a:endParaRPr lang="vi-VN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8178575" y="3282548"/>
            <a:ext cx="1394242" cy="659544"/>
            <a:chOff x="1750172" y="2926500"/>
            <a:chExt cx="1269063" cy="56405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97284" y="2938568"/>
              <a:ext cx="1221951" cy="50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63cm</a:t>
              </a:r>
              <a:endParaRPr lang="vi-VN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1081969" y="5322846"/>
            <a:ext cx="10660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4000" smtClean="0">
                <a:solidFill>
                  <a:srgbClr val="002060"/>
                </a:solidFill>
                <a:sym typeface="Wingdings" panose="05000000000000000000" pitchFamily="2" charset="2"/>
              </a:rPr>
              <a:t>      </a:t>
            </a:r>
            <a:r>
              <a:rPr lang="vi-VN" sz="400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vi-VN" sz="4000" dirty="0">
                <a:solidFill>
                  <a:srgbClr val="002060"/>
                </a:solidFill>
                <a:sym typeface="Wingdings" panose="05000000000000000000" pitchFamily="2" charset="2"/>
              </a:rPr>
              <a:t>Vậy đường bay của </a:t>
            </a:r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bạn chuồn chuồn</a:t>
            </a:r>
            <a:r>
              <a:rPr lang="vi-VN" sz="4000" dirty="0">
                <a:solidFill>
                  <a:srgbClr val="002060"/>
                </a:solidFill>
                <a:sym typeface="Wingdings" panose="05000000000000000000" pitchFamily="2" charset="2"/>
              </a:rPr>
              <a:t> dài nhất.</a:t>
            </a:r>
            <a:endParaRPr lang="vi-VN" sz="4000" dirty="0">
              <a:solidFill>
                <a:srgbClr val="00206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9" y="5259135"/>
            <a:ext cx="1043515" cy="8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0" y="319712"/>
            <a:ext cx="10710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</a:rPr>
              <a:t>Nam có 38 viên bi. Rô-bốt có 34 viên bi. Hỏi Nam và Rô-bốt có tất cả bao nhiêu viên bi?</a:t>
            </a: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0376" y="1520041"/>
            <a:ext cx="6005451" cy="27064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961124" y="4189257"/>
            <a:ext cx="204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n-lt"/>
              </a:rPr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309008" y="4835588"/>
            <a:ext cx="821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n-lt"/>
              </a:rPr>
              <a:t>Nam và Rô-bốt có tất cả số viên bi là: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2938601" y="5488893"/>
            <a:ext cx="667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n-lt"/>
              </a:rPr>
              <a:t>38 + 34 = 72 (viên bi)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192010" y="6130581"/>
            <a:ext cx="486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 dirty="0">
                <a:solidFill>
                  <a:srgbClr val="002060"/>
                </a:solidFill>
                <a:latin typeface="+mn-lt"/>
              </a:rPr>
              <a:t>Đáp số: 72 viên bi.</a:t>
            </a:r>
          </a:p>
        </p:txBody>
      </p:sp>
    </p:spTree>
    <p:extLst>
      <p:ext uri="{BB962C8B-B14F-4D97-AF65-F5344CB8AC3E}">
        <p14:creationId xmlns:p14="http://schemas.microsoft.com/office/powerpoint/2010/main" val="920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2"/>
          <p:cNvSpPr txBox="1">
            <a:spLocks noGrp="1"/>
          </p:cNvSpPr>
          <p:nvPr>
            <p:ph type="title"/>
          </p:nvPr>
        </p:nvSpPr>
        <p:spPr>
          <a:xfrm>
            <a:off x="3620126" y="4164986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9600" smtClean="0"/>
              <a:t>CỦNG CỐ</a:t>
            </a:r>
            <a:endParaRPr sz="9600"/>
          </a:p>
        </p:txBody>
      </p:sp>
      <p:grpSp>
        <p:nvGrpSpPr>
          <p:cNvPr id="575" name="Google Shape;575;p32"/>
          <p:cNvGrpSpPr/>
          <p:nvPr/>
        </p:nvGrpSpPr>
        <p:grpSpPr>
          <a:xfrm rot="-5400000">
            <a:off x="3178230" y="830777"/>
            <a:ext cx="3671935" cy="679128"/>
            <a:chOff x="4399950" y="2954075"/>
            <a:chExt cx="1287675" cy="238725"/>
          </a:xfrm>
        </p:grpSpPr>
        <p:sp>
          <p:nvSpPr>
            <p:cNvPr id="576" name="Google Shape;576;p32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 rot="5186822" flipH="1">
            <a:off x="2234404" y="594873"/>
            <a:ext cx="4529851" cy="767125"/>
            <a:chOff x="4330300" y="3920250"/>
            <a:chExt cx="1682975" cy="210775"/>
          </a:xfrm>
        </p:grpSpPr>
        <p:sp>
          <p:nvSpPr>
            <p:cNvPr id="612" name="Google Shape;612;p32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7" name="Google Shape;617;p32"/>
          <p:cNvGrpSpPr/>
          <p:nvPr/>
        </p:nvGrpSpPr>
        <p:grpSpPr>
          <a:xfrm rot="-5074289" flipH="1">
            <a:off x="4298076" y="-544724"/>
            <a:ext cx="4654017" cy="2935702"/>
            <a:chOff x="2600325" y="3927100"/>
            <a:chExt cx="1196000" cy="691475"/>
          </a:xfrm>
        </p:grpSpPr>
        <p:sp>
          <p:nvSpPr>
            <p:cNvPr id="618" name="Google Shape;618;p32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9" name="Google Shape;639;p32"/>
          <p:cNvGrpSpPr/>
          <p:nvPr/>
        </p:nvGrpSpPr>
        <p:grpSpPr>
          <a:xfrm rot="360163" flipH="1">
            <a:off x="6048402" y="-661168"/>
            <a:ext cx="1544113" cy="3168552"/>
            <a:chOff x="6404350" y="3138600"/>
            <a:chExt cx="658750" cy="1348425"/>
          </a:xfrm>
        </p:grpSpPr>
        <p:sp>
          <p:nvSpPr>
            <p:cNvPr id="640" name="Google Shape;640;p32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1" name="Google Shape;661;p32"/>
          <p:cNvGrpSpPr/>
          <p:nvPr/>
        </p:nvGrpSpPr>
        <p:grpSpPr>
          <a:xfrm rot="3091077">
            <a:off x="5344572" y="24242"/>
            <a:ext cx="3419767" cy="2479302"/>
            <a:chOff x="7365331" y="3876744"/>
            <a:chExt cx="752588" cy="546995"/>
          </a:xfrm>
        </p:grpSpPr>
        <p:sp>
          <p:nvSpPr>
            <p:cNvPr id="662" name="Google Shape;662;p32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6" name="Google Shape;666;p32"/>
          <p:cNvGrpSpPr/>
          <p:nvPr/>
        </p:nvGrpSpPr>
        <p:grpSpPr>
          <a:xfrm rot="-5611341">
            <a:off x="3582241" y="496235"/>
            <a:ext cx="4162744" cy="853757"/>
            <a:chOff x="4341300" y="4367325"/>
            <a:chExt cx="1511525" cy="310775"/>
          </a:xfrm>
        </p:grpSpPr>
        <p:sp>
          <p:nvSpPr>
            <p:cNvPr id="667" name="Google Shape;667;p32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44"/>
          <p:cNvGrpSpPr/>
          <p:nvPr/>
        </p:nvGrpSpPr>
        <p:grpSpPr>
          <a:xfrm rot="2700000" flipH="1">
            <a:off x="5722563" y="2545753"/>
            <a:ext cx="715759" cy="713988"/>
            <a:chOff x="419475" y="2272029"/>
            <a:chExt cx="623400" cy="623400"/>
          </a:xfrm>
        </p:grpSpPr>
        <p:sp>
          <p:nvSpPr>
            <p:cNvPr id="1412" name="Google Shape;1412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4" name="Google Shape;1414;p44"/>
          <p:cNvGrpSpPr/>
          <p:nvPr/>
        </p:nvGrpSpPr>
        <p:grpSpPr>
          <a:xfrm rot="7200242" flipH="1">
            <a:off x="6804386" y="3624653"/>
            <a:ext cx="715743" cy="713972"/>
            <a:chOff x="419475" y="2272029"/>
            <a:chExt cx="623400" cy="623400"/>
          </a:xfrm>
        </p:grpSpPr>
        <p:sp>
          <p:nvSpPr>
            <p:cNvPr id="1415" name="Google Shape;1415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44"/>
          <p:cNvGrpSpPr/>
          <p:nvPr/>
        </p:nvGrpSpPr>
        <p:grpSpPr>
          <a:xfrm rot="8100000">
            <a:off x="5723477" y="4671867"/>
            <a:ext cx="713988" cy="715759"/>
            <a:chOff x="419475" y="2272029"/>
            <a:chExt cx="623400" cy="623400"/>
          </a:xfrm>
        </p:grpSpPr>
        <p:sp>
          <p:nvSpPr>
            <p:cNvPr id="1418" name="Google Shape;141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20" name="Google Shape;1420;p44"/>
          <p:cNvSpPr txBox="1">
            <a:spLocks noGrp="1"/>
          </p:cNvSpPr>
          <p:nvPr>
            <p:ph type="title"/>
          </p:nvPr>
        </p:nvSpPr>
        <p:spPr>
          <a:xfrm>
            <a:off x="890561" y="1586509"/>
            <a:ext cx="10264543" cy="94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-US" smtClean="0"/>
              <a:t>D</a:t>
            </a:r>
            <a:r>
              <a:rPr lang="en" smtClean="0"/>
              <a:t>ẶN DÒ</a:t>
            </a:r>
            <a:endParaRPr/>
          </a:p>
        </p:txBody>
      </p:sp>
      <p:sp>
        <p:nvSpPr>
          <p:cNvPr id="1421" name="Google Shape;1421;p44"/>
          <p:cNvSpPr txBox="1"/>
          <p:nvPr/>
        </p:nvSpPr>
        <p:spPr>
          <a:xfrm>
            <a:off x="7650362" y="3624305"/>
            <a:ext cx="3140027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Hoàn thành bài…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3" name="Google Shape;1423;p44"/>
          <p:cNvSpPr txBox="1"/>
          <p:nvPr/>
        </p:nvSpPr>
        <p:spPr>
          <a:xfrm>
            <a:off x="1601663" y="3624305"/>
            <a:ext cx="3140027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Xem lại </a:t>
            </a:r>
          </a:p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bài đã học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5" name="Google Shape;1425;p44"/>
          <p:cNvSpPr txBox="1"/>
          <p:nvPr/>
        </p:nvSpPr>
        <p:spPr>
          <a:xfrm>
            <a:off x="3659791" y="5318100"/>
            <a:ext cx="4921528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-US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</a:t>
            </a:r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huẩn bị bài mới: </a:t>
            </a:r>
            <a:r>
              <a:rPr lang="en" sz="2800" i="1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Bài 22: Phép trừ (có nhớ) số có hai chữ số cho số có một chữ số.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427" name="Google Shape;1427;p44"/>
          <p:cNvGrpSpPr/>
          <p:nvPr/>
        </p:nvGrpSpPr>
        <p:grpSpPr>
          <a:xfrm rot="-3600104" flipH="1">
            <a:off x="4614801" y="3624960"/>
            <a:ext cx="715701" cy="713931"/>
            <a:chOff x="419475" y="2272029"/>
            <a:chExt cx="623400" cy="623400"/>
          </a:xfrm>
        </p:grpSpPr>
        <p:sp>
          <p:nvSpPr>
            <p:cNvPr id="1428" name="Google Shape;142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32" name="Google Shape;1432;p44"/>
          <p:cNvSpPr/>
          <p:nvPr/>
        </p:nvSpPr>
        <p:spPr>
          <a:xfrm>
            <a:off x="4958868" y="2857600"/>
            <a:ext cx="2243237" cy="2248800"/>
          </a:xfrm>
          <a:prstGeom prst="diamond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4958285" y="1952423"/>
            <a:ext cx="6279626" cy="32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mtClean="0"/>
              <a:t>KHỞI ĐỘNG</a:t>
            </a:r>
            <a:endParaRPr/>
          </a:p>
        </p:txBody>
      </p:sp>
      <p:grpSp>
        <p:nvGrpSpPr>
          <p:cNvPr id="200" name="Google Shape;200;p27"/>
          <p:cNvGrpSpPr/>
          <p:nvPr/>
        </p:nvGrpSpPr>
        <p:grpSpPr>
          <a:xfrm rot="10800000">
            <a:off x="549015" y="4391933"/>
            <a:ext cx="3662851" cy="680812"/>
            <a:chOff x="4399950" y="2954075"/>
            <a:chExt cx="1287675" cy="238725"/>
          </a:xfrm>
        </p:grpSpPr>
        <p:sp>
          <p:nvSpPr>
            <p:cNvPr id="201" name="Google Shape;201;p27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 rot="-213178" flipH="1">
            <a:off x="-70313" y="4863970"/>
            <a:ext cx="4518644" cy="769028"/>
            <a:chOff x="4330300" y="3920250"/>
            <a:chExt cx="1682975" cy="210775"/>
          </a:xfrm>
        </p:grpSpPr>
        <p:sp>
          <p:nvSpPr>
            <p:cNvPr id="237" name="Google Shape;237;p27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2" name="Google Shape;242;p27"/>
          <p:cNvGrpSpPr/>
          <p:nvPr/>
        </p:nvGrpSpPr>
        <p:grpSpPr>
          <a:xfrm rot="-10474289" flipH="1">
            <a:off x="-187415" y="1645966"/>
            <a:ext cx="4642504" cy="2942983"/>
            <a:chOff x="2600325" y="3927100"/>
            <a:chExt cx="1196000" cy="691475"/>
          </a:xfrm>
        </p:grpSpPr>
        <p:sp>
          <p:nvSpPr>
            <p:cNvPr id="243" name="Google Shape;243;p27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4" name="Google Shape;264;p27"/>
          <p:cNvGrpSpPr/>
          <p:nvPr/>
        </p:nvGrpSpPr>
        <p:grpSpPr>
          <a:xfrm rot="10588659">
            <a:off x="57603" y="3653375"/>
            <a:ext cx="4152446" cy="855875"/>
            <a:chOff x="4341300" y="4367325"/>
            <a:chExt cx="1511525" cy="310775"/>
          </a:xfrm>
        </p:grpSpPr>
        <p:sp>
          <p:nvSpPr>
            <p:cNvPr id="265" name="Google Shape;265;p27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72" name="Google Shape;272;p27"/>
          <p:cNvGrpSpPr/>
          <p:nvPr/>
        </p:nvGrpSpPr>
        <p:grpSpPr>
          <a:xfrm rot="-5400000" flipH="1">
            <a:off x="1606446" y="1416918"/>
            <a:ext cx="1547975" cy="3160780"/>
            <a:chOff x="6404350" y="3138600"/>
            <a:chExt cx="658750" cy="1348425"/>
          </a:xfrm>
        </p:grpSpPr>
        <p:sp>
          <p:nvSpPr>
            <p:cNvPr id="273" name="Google Shape;273;p27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4" name="Google Shape;294;p27"/>
          <p:cNvGrpSpPr/>
          <p:nvPr/>
        </p:nvGrpSpPr>
        <p:grpSpPr>
          <a:xfrm rot="-2308923">
            <a:off x="768108" y="1444295"/>
            <a:ext cx="3411306" cy="2485451"/>
            <a:chOff x="7365331" y="3876744"/>
            <a:chExt cx="752588" cy="546995"/>
          </a:xfrm>
        </p:grpSpPr>
        <p:sp>
          <p:nvSpPr>
            <p:cNvPr id="295" name="Google Shape;295;p27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41" y="13856"/>
            <a:ext cx="4035889" cy="6234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821" b="63590" l="70900" r="934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65" t="57174" r="3771" b="36008"/>
          <a:stretch/>
        </p:blipFill>
        <p:spPr>
          <a:xfrm>
            <a:off x="2787302" y="5471886"/>
            <a:ext cx="5869647" cy="111227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0" b="70261"/>
          <a:stretch/>
        </p:blipFill>
        <p:spPr>
          <a:xfrm>
            <a:off x="4112063" y="3923035"/>
            <a:ext cx="1022543" cy="1026984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r="34025" b="70261"/>
          <a:stretch/>
        </p:blipFill>
        <p:spPr>
          <a:xfrm>
            <a:off x="4284880" y="2749026"/>
            <a:ext cx="1001277" cy="1005625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5" t="-731" r="2075" b="70992"/>
          <a:stretch/>
        </p:blipFill>
        <p:spPr>
          <a:xfrm>
            <a:off x="5722125" y="3221251"/>
            <a:ext cx="1062188" cy="1066800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7" t="34029" r="2313" b="36232"/>
          <a:stretch/>
        </p:blipFill>
        <p:spPr>
          <a:xfrm>
            <a:off x="5803018" y="1560028"/>
            <a:ext cx="1049415" cy="105397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3" t="57326" r="407" b="12935"/>
          <a:stretch/>
        </p:blipFill>
        <p:spPr>
          <a:xfrm>
            <a:off x="4785519" y="1560028"/>
            <a:ext cx="827605" cy="8311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0719" y="332848"/>
            <a:ext cx="372227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FF0066"/>
                </a:solidFill>
                <a:latin typeface="UTM Isadora" pitchFamily="18" charset="0"/>
                <a:ea typeface="Kids" pitchFamily="2" charset="0"/>
                <a:cs typeface="Arial" pitchFamily="34" charset="0"/>
              </a:rPr>
              <a:t>Cây cà chua Hạnh phúc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46" b="66282" l="68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61" t="19259" b="33575"/>
          <a:stretch/>
        </p:blipFill>
        <p:spPr>
          <a:xfrm>
            <a:off x="7514191" y="3456487"/>
            <a:ext cx="2755473" cy="3234599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08" b="64744" l="44100" r="6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42" t="27651" r="31573" b="32286"/>
          <a:stretch/>
        </p:blipFill>
        <p:spPr>
          <a:xfrm>
            <a:off x="10136207" y="3976283"/>
            <a:ext cx="1959429" cy="27474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15" b="64231" l="25400" r="3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43637" r="58293" b="36332"/>
          <a:stretch/>
        </p:blipFill>
        <p:spPr>
          <a:xfrm>
            <a:off x="2818937" y="5405408"/>
            <a:ext cx="1186937" cy="11122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4084292"/>
            <a:ext cx="2642159" cy="26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374E-6 -1.56069E-6 L -0.30606 0.24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9" y="12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683E-7 3.98844E-6 L -0.26299 0.414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6" y="20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032E-6 -5.78035E-8 L -0.32211 0.56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5" y="28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9188E-7 3.75723E-6 L -0.37092 0.539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6" y="26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359E-6 -8.09249E-7 L -0.42757 0.274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8" y="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4" b="70159"/>
          <a:stretch/>
        </p:blipFill>
        <p:spPr>
          <a:xfrm>
            <a:off x="10631147" y="5519203"/>
            <a:ext cx="1317172" cy="1291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817" y="4311505"/>
            <a:ext cx="11386868" cy="1107996"/>
          </a:xfrm>
          <a:prstGeom prst="rect">
            <a:avLst/>
          </a:prstGeom>
          <a:solidFill>
            <a:srgbClr val="FFF0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Arial" pitchFamily="34" charset="0"/>
                <a:cs typeface="Arial" pitchFamily="34" charset="0"/>
              </a:rPr>
              <a:t>Đâu là cách đặt tính đúng?</a:t>
            </a:r>
            <a:endParaRPr lang="en-US" sz="6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14531" y="787518"/>
            <a:ext cx="3163760" cy="3159175"/>
            <a:chOff x="4460939" y="1468398"/>
            <a:chExt cx="3163760" cy="3159175"/>
          </a:xfrm>
        </p:grpSpPr>
        <p:sp>
          <p:nvSpPr>
            <p:cNvPr id="3" name="TextBox 2"/>
            <p:cNvSpPr txBox="1"/>
            <p:nvPr/>
          </p:nvSpPr>
          <p:spPr>
            <a:xfrm>
              <a:off x="4460939" y="1468398"/>
              <a:ext cx="316376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smtClean="0">
                  <a:latin typeface="Arial" pitchFamily="34" charset="0"/>
                  <a:cs typeface="Arial" pitchFamily="34" charset="0"/>
                </a:rPr>
                <a:t>82 </a:t>
              </a:r>
            </a:p>
            <a:p>
              <a:pPr algn="ctr"/>
              <a:r>
                <a:rPr lang="en-US" sz="6600" smtClean="0">
                  <a:latin typeface="Arial" pitchFamily="34" charset="0"/>
                  <a:cs typeface="Arial" pitchFamily="34" charset="0"/>
                </a:rPr>
                <a:t>  9</a:t>
              </a:r>
            </a:p>
            <a:p>
              <a:pPr algn="ctr"/>
              <a:endParaRPr lang="en-US" sz="66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046456" y="3519577"/>
              <a:ext cx="1397479" cy="0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538158" y="3519577"/>
              <a:ext cx="13974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smtClean="0"/>
                <a:t>91</a:t>
              </a:r>
              <a:endParaRPr lang="en-US" sz="6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6456" y="1963946"/>
              <a:ext cx="13974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smtClean="0"/>
                <a:t>+</a:t>
              </a:r>
              <a:endParaRPr lang="en-US" sz="66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34552" y="787518"/>
            <a:ext cx="3163760" cy="3159175"/>
            <a:chOff x="4302751" y="1468398"/>
            <a:chExt cx="3480135" cy="3159175"/>
          </a:xfrm>
        </p:grpSpPr>
        <p:sp>
          <p:nvSpPr>
            <p:cNvPr id="14" name="TextBox 13"/>
            <p:cNvSpPr txBox="1"/>
            <p:nvPr/>
          </p:nvSpPr>
          <p:spPr>
            <a:xfrm>
              <a:off x="4302751" y="1468398"/>
              <a:ext cx="348013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600" smtClean="0">
                  <a:latin typeface="Arial" pitchFamily="34" charset="0"/>
                  <a:cs typeface="Arial" pitchFamily="34" charset="0"/>
                </a:rPr>
                <a:t>     82 </a:t>
              </a:r>
            </a:p>
            <a:p>
              <a:pPr algn="just"/>
              <a:r>
                <a:rPr lang="en-US" sz="66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6600" smtClean="0">
                  <a:latin typeface="Arial" pitchFamily="34" charset="0"/>
                  <a:cs typeface="Arial" pitchFamily="34" charset="0"/>
                </a:rPr>
                <a:t>    9</a:t>
              </a:r>
            </a:p>
            <a:p>
              <a:pPr algn="ctr"/>
              <a:endParaRPr lang="en-US" sz="66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046456" y="3519577"/>
              <a:ext cx="1397479" cy="0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33050" y="3519577"/>
              <a:ext cx="13974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smtClean="0"/>
                <a:t>91</a:t>
              </a:r>
              <a:endParaRPr lang="en-US" sz="6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6456" y="1963946"/>
              <a:ext cx="13974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smtClean="0"/>
                <a:t>+</a:t>
              </a:r>
              <a:endParaRPr lang="en-US" sz="66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62112" y="1813107"/>
            <a:ext cx="1397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/>
              <a:t>A.</a:t>
            </a:r>
            <a:endParaRPr lang="en-US" sz="6600"/>
          </a:p>
        </p:txBody>
      </p:sp>
      <p:sp>
        <p:nvSpPr>
          <p:cNvPr id="19" name="TextBox 18"/>
          <p:cNvSpPr txBox="1"/>
          <p:nvPr/>
        </p:nvSpPr>
        <p:spPr>
          <a:xfrm>
            <a:off x="6699386" y="1813107"/>
            <a:ext cx="1397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/>
              <a:t>B.</a:t>
            </a:r>
            <a:endParaRPr lang="en-US" sz="6600"/>
          </a:p>
        </p:txBody>
      </p:sp>
      <p:sp>
        <p:nvSpPr>
          <p:cNvPr id="20" name="Oval 19"/>
          <p:cNvSpPr/>
          <p:nvPr/>
        </p:nvSpPr>
        <p:spPr>
          <a:xfrm>
            <a:off x="904243" y="1857102"/>
            <a:ext cx="1097280" cy="1097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r="31934" b="70159"/>
          <a:stretch/>
        </p:blipFill>
        <p:spPr>
          <a:xfrm>
            <a:off x="10500519" y="5410200"/>
            <a:ext cx="1309922" cy="1284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33" y="1160623"/>
            <a:ext cx="8754915" cy="4288121"/>
          </a:xfrm>
          <a:prstGeom prst="rect">
            <a:avLst/>
          </a:prstGeom>
        </p:spPr>
      </p:pic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2523182" y="2639099"/>
            <a:ext cx="737616" cy="641361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8196487" y="2690404"/>
            <a:ext cx="737616" cy="6413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vi-VN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1" t="59682" r="1763" b="10477"/>
          <a:stretch/>
        </p:blipFill>
        <p:spPr>
          <a:xfrm>
            <a:off x="10424319" y="5363561"/>
            <a:ext cx="1524000" cy="1494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7" y="384729"/>
            <a:ext cx="2097881" cy="20978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7318" y="2482610"/>
            <a:ext cx="9297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</a:rPr>
              <a:t>Nam có 38 viên bi. Rô-bốt có 34 viên bi. Hỏi Nam và Rô-bốt có tất cả bao nhiêu viên bi?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4" t="30476" b="39683"/>
          <a:stretch/>
        </p:blipFill>
        <p:spPr>
          <a:xfrm>
            <a:off x="10576719" y="5430156"/>
            <a:ext cx="1469038" cy="1440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5719" y="2022396"/>
            <a:ext cx="67818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Arial" pitchFamily="34" charset="0"/>
                <a:cs typeface="Arial" pitchFamily="34" charset="0"/>
              </a:rPr>
              <a:t>27 + 19 = ?</a:t>
            </a:r>
            <a:endParaRPr lang="en-US" sz="6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5719" y="2044902"/>
            <a:ext cx="67818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itchFamily="34" charset="0"/>
                <a:cs typeface="Arial" pitchFamily="34" charset="0"/>
              </a:rPr>
              <a:t>27 + 19 = 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4" t="3704" b="66455"/>
          <a:stretch/>
        </p:blipFill>
        <p:spPr>
          <a:xfrm>
            <a:off x="10424319" y="5446870"/>
            <a:ext cx="1418205" cy="1390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4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8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30" y="1010469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64" tIns="45482" rIns="90964" bIns="45482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20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0325" y="1974227"/>
            <a:ext cx="9559795" cy="1076884"/>
          </a:xfrm>
          <a:prstGeom prst="rect">
            <a:avLst/>
          </a:prstGeom>
          <a:noFill/>
        </p:spPr>
        <p:txBody>
          <a:bodyPr wrap="square" lIns="90964" tIns="45482" rIns="90964" bIns="45482" rtlCol="0">
            <a:spAutoFit/>
          </a:bodyPr>
          <a:lstStyle/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CỘNG (có nhớ)</a:t>
            </a:r>
          </a:p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VỚI SỐ CÓ HAI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2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4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30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7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391</Words>
  <Application>Microsoft Office PowerPoint</Application>
  <PresentationFormat>Custom</PresentationFormat>
  <Paragraphs>63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Arial-Rounded</vt:lpstr>
      <vt:lpstr>Calibri</vt:lpstr>
      <vt:lpstr>Chelsea Market</vt:lpstr>
      <vt:lpstr>Fredoka One</vt:lpstr>
      <vt:lpstr>HP001 4 hàng</vt:lpstr>
      <vt:lpstr>Kids</vt:lpstr>
      <vt:lpstr>KoHo</vt:lpstr>
      <vt:lpstr>UTM Isadora</vt:lpstr>
      <vt:lpstr>Wingdings</vt:lpstr>
      <vt:lpstr>Back to School Activities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ACTIVITIES</dc:title>
  <dc:creator>PC</dc:creator>
  <cp:lastModifiedBy>Admin</cp:lastModifiedBy>
  <cp:revision>74</cp:revision>
  <dcterms:modified xsi:type="dcterms:W3CDTF">2021-11-19T08:53:28Z</dcterms:modified>
</cp:coreProperties>
</file>