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330" r:id="rId2"/>
    <p:sldId id="321" r:id="rId3"/>
    <p:sldId id="256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258" r:id="rId19"/>
  </p:sldIdLst>
  <p:sldSz cx="12161838" cy="6858000"/>
  <p:notesSz cx="6858000" cy="9144000"/>
  <p:embeddedFontLst>
    <p:embeddedFont>
      <p:font typeface="Arial-Rounded" panose="020B0500000000000000" pitchFamily="34" charset="0"/>
      <p:regular r:id="rId21"/>
    </p:embeddedFont>
    <p:embeddedFont>
      <p:font typeface="HP001 4 hàng" panose="020B0603050302020204" pitchFamily="34" charset="0"/>
      <p:regular r:id="rId22"/>
      <p:bold r:id="rId23"/>
    </p:embeddedFont>
    <p:embeddedFont>
      <p:font typeface="Quicksand" panose="020B0604020202020204" charset="0"/>
      <p:regular r:id="rId24"/>
      <p:bold r:id="rId25"/>
    </p:embeddedFont>
    <p:embeddedFont>
      <p:font typeface="Nunit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Nunito Sans" panose="020B0604020202020204" charset="0"/>
      <p:regular r:id="rId34"/>
      <p:bold r:id="rId35"/>
      <p:italic r:id="rId36"/>
      <p:boldItalic r:id="rId37"/>
    </p:embeddedFont>
    <p:embeddedFont>
      <p:font typeface="Quicksand Light" panose="020B0604020202020204" charset="0"/>
      <p:regular r:id="rId38"/>
      <p:bold r:id="rId39"/>
    </p:embeddedFont>
    <p:embeddedFont>
      <p:font typeface="Fira Sans Extra Condensed Medium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62" y="9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font" Target="fonts/font2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3963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79fe8c46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479fe8c46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8d86ff3bbe_0_1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8d86ff3bbe_0_1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107387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.</a:t>
            </a:r>
          </a:p>
          <a:p>
            <a:r>
              <a:rPr lang="en-US" baseline="0" smtClean="0"/>
              <a:t>Trả lời đúng, quay về thì cây tự mọc lên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4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d86ff3bbe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d86ff3bbe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83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d86ff3bbe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d86ff3bbe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806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d86ff3bbe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d86ff3bbe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Ngôi</a:t>
            </a:r>
            <a:r>
              <a:rPr lang="en-US" baseline="0" smtClean="0"/>
              <a:t> sao may mắn đc nhận quà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9300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8d86ff3bbe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8d86ff3bbe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747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89" tIns="121689" rIns="121689" bIns="12168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3371" y="92756"/>
            <a:ext cx="2024526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79955" y="4479232"/>
            <a:ext cx="4244045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689" tIns="121689" rIns="121689" bIns="1216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 flipH="1">
            <a:off x="5105" y="3805405"/>
            <a:ext cx="12151614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689" tIns="121689" rIns="121689" bIns="1216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1"/>
          <p:cNvSpPr/>
          <p:nvPr/>
        </p:nvSpPr>
        <p:spPr>
          <a:xfrm flipH="1">
            <a:off x="9730274" y="4637065"/>
            <a:ext cx="243156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689" tIns="121689" rIns="121689" bIns="1216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1852" y="24"/>
            <a:ext cx="3507564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689" tIns="121689" rIns="121689" bIns="12168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15197" y="3429000"/>
            <a:ext cx="7131513" cy="876800"/>
          </a:xfrm>
          <a:prstGeom prst="rect">
            <a:avLst/>
          </a:prstGeom>
          <a:noFill/>
        </p:spPr>
        <p:txBody>
          <a:bodyPr spcFirstLastPara="1" wrap="square" lIns="121689" tIns="121689" rIns="121689" bIns="121689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15197" y="2186600"/>
            <a:ext cx="7131513" cy="1405200"/>
          </a:xfrm>
          <a:prstGeom prst="rect">
            <a:avLst/>
          </a:prstGeom>
          <a:noFill/>
        </p:spPr>
        <p:txBody>
          <a:bodyPr spcFirstLastPara="1" wrap="square" lIns="121689" tIns="121689" rIns="121689" bIns="12168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15164" y="4109000"/>
            <a:ext cx="7131513" cy="562400"/>
          </a:xfrm>
          <a:prstGeom prst="rect">
            <a:avLst/>
          </a:prstGeom>
          <a:noFill/>
        </p:spPr>
        <p:txBody>
          <a:bodyPr spcFirstLastPara="1" wrap="square" lIns="121689" tIns="121689" rIns="121689" bIns="12168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39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27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49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75" r:id="rId8"/>
    <p:sldLayoutId id="2147483676" r:id="rId9"/>
    <p:sldLayoutId id="2147483677" r:id="rId10"/>
    <p:sldLayoutId id="2147483680" r:id="rId11"/>
    <p:sldLayoutId id="214748368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microsoft.com/office/2007/relationships/hdphoto" Target="../media/hdphoto13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0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6.wdp"/><Relationship Id="rId18" Type="http://schemas.openxmlformats.org/officeDocument/2006/relationships/image" Target="../media/image20.png"/><Relationship Id="rId26" Type="http://schemas.openxmlformats.org/officeDocument/2006/relationships/slide" Target="slide10.xml"/><Relationship Id="rId3" Type="http://schemas.openxmlformats.org/officeDocument/2006/relationships/image" Target="../media/image12.png"/><Relationship Id="rId21" Type="http://schemas.microsoft.com/office/2007/relationships/hdphoto" Target="../media/hdphoto10.wdp"/><Relationship Id="rId7" Type="http://schemas.openxmlformats.org/officeDocument/2006/relationships/slide" Target="slide11.xml"/><Relationship Id="rId12" Type="http://schemas.openxmlformats.org/officeDocument/2006/relationships/image" Target="../media/image17.png"/><Relationship Id="rId17" Type="http://schemas.microsoft.com/office/2007/relationships/hdphoto" Target="../media/hdphoto8.wdp"/><Relationship Id="rId25" Type="http://schemas.openxmlformats.org/officeDocument/2006/relationships/slide" Target="slide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11" Type="http://schemas.microsoft.com/office/2007/relationships/hdphoto" Target="../media/hdphoto5.wdp"/><Relationship Id="rId24" Type="http://schemas.openxmlformats.org/officeDocument/2006/relationships/slide" Target="slide8.xml"/><Relationship Id="rId5" Type="http://schemas.openxmlformats.org/officeDocument/2006/relationships/image" Target="../media/image13.png"/><Relationship Id="rId15" Type="http://schemas.microsoft.com/office/2007/relationships/hdphoto" Target="../media/hdphoto7.wdp"/><Relationship Id="rId23" Type="http://schemas.openxmlformats.org/officeDocument/2006/relationships/slide" Target="slide7.xml"/><Relationship Id="rId28" Type="http://schemas.microsoft.com/office/2007/relationships/hdphoto" Target="../media/hdphoto11.wdp"/><Relationship Id="rId10" Type="http://schemas.openxmlformats.org/officeDocument/2006/relationships/image" Target="../media/image16.png"/><Relationship Id="rId19" Type="http://schemas.microsoft.com/office/2007/relationships/hdphoto" Target="../media/hdphoto9.wdp"/><Relationship Id="rId4" Type="http://schemas.microsoft.com/office/2007/relationships/hdphoto" Target="../media/hdphoto3.wdp"/><Relationship Id="rId9" Type="http://schemas.openxmlformats.org/officeDocument/2006/relationships/image" Target="../media/image15.png"/><Relationship Id="rId14" Type="http://schemas.openxmlformats.org/officeDocument/2006/relationships/image" Target="../media/image18.png"/><Relationship Id="rId22" Type="http://schemas.openxmlformats.org/officeDocument/2006/relationships/slide" Target="slide6.xml"/><Relationship Id="rId27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596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endParaRPr lang="en-US" sz="137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en-US" sz="13700" b="1" spc="149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21863" y="520760"/>
            <a:ext cx="7694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  <a:defRPr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hai </a:t>
            </a:r>
            <a:r>
              <a:rPr lang="en-US" sz="4000" b="1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ngày </a:t>
            </a:r>
            <a:r>
              <a:rPr lang="en-US" sz="4000" b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22 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- 11 -2021</a:t>
            </a:r>
            <a:b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</a:br>
            <a:r>
              <a:rPr lang="vi-VN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Toán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/>
            </a:r>
            <a:b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Phép trừ (có nhớ) số có hai chữ số cho số có một chữ số</a:t>
            </a:r>
            <a:endParaRPr lang="en-US" sz="1800" dirty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177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745610" y="988824"/>
            <a:ext cx="6561981" cy="3009584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09" tIns="60853" rIns="121709" bIns="60853" rtlCol="0" anchor="ctr"/>
          <a:lstStyle/>
          <a:p>
            <a:pPr algn="ctr"/>
            <a:r>
              <a:rPr lang="en-US" sz="6600" dirty="0" smtClean="0">
                <a:solidFill>
                  <a:schemeClr val="accent6"/>
                </a:solidFill>
              </a:rPr>
              <a:t>88 </a:t>
            </a:r>
            <a:r>
              <a:rPr lang="en-US" sz="6600" dirty="0">
                <a:solidFill>
                  <a:schemeClr val="accent6"/>
                </a:solidFill>
              </a:rPr>
              <a:t>-</a:t>
            </a:r>
            <a:r>
              <a:rPr lang="en-US" sz="6600" dirty="0" smtClean="0">
                <a:solidFill>
                  <a:schemeClr val="accent6"/>
                </a:solidFill>
              </a:rPr>
              <a:t> </a:t>
            </a:r>
            <a:r>
              <a:rPr lang="en-US" sz="6600" dirty="0" smtClean="0">
                <a:solidFill>
                  <a:schemeClr val="accent6"/>
                </a:solidFill>
              </a:rPr>
              <a:t>8 - 1</a:t>
            </a:r>
            <a:r>
              <a:rPr lang="en-US" sz="6600" dirty="0" smtClean="0">
                <a:solidFill>
                  <a:schemeClr val="accent6"/>
                </a:solidFill>
              </a:rPr>
              <a:t> </a:t>
            </a:r>
            <a:r>
              <a:rPr lang="en-US" sz="6600" dirty="0" smtClean="0">
                <a:solidFill>
                  <a:schemeClr val="accent6"/>
                </a:solidFill>
              </a:rPr>
              <a:t>= 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2489" y="5389136"/>
            <a:ext cx="4084711" cy="872853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09" tIns="60853" rIns="121709" bIns="60853" rtlCol="0" anchor="ctr"/>
          <a:lstStyle/>
          <a:p>
            <a:r>
              <a:rPr lang="en-US" sz="6600" smtClean="0">
                <a:solidFill>
                  <a:schemeClr val="accent6"/>
                </a:solidFill>
              </a:rPr>
              <a:t>B. 70</a:t>
            </a:r>
            <a:endParaRPr lang="en-US" sz="6600" dirty="0">
              <a:solidFill>
                <a:schemeClr val="accent6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52" y="5423498"/>
            <a:ext cx="807556" cy="7783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992489" y="4215770"/>
            <a:ext cx="4084711" cy="855596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09" tIns="60853" rIns="121709" bIns="60853" rtlCol="0" anchor="ctr"/>
          <a:lstStyle/>
          <a:p>
            <a:pPr lvl="0">
              <a:buClrTx/>
              <a:defRPr/>
            </a:pPr>
            <a:r>
              <a:rPr lang="en-US" sz="6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A. </a:t>
            </a:r>
            <a:r>
              <a:rPr lang="en-US" sz="6600" dirty="0" smtClean="0">
                <a:solidFill>
                  <a:schemeClr val="accent6"/>
                </a:solidFill>
                <a:latin typeface="+mj-lt"/>
                <a:cs typeface="Arial" pitchFamily="34" charset="0"/>
              </a:rPr>
              <a:t>79</a:t>
            </a:r>
            <a:endParaRPr lang="vi-VN" sz="66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94" y="4241800"/>
            <a:ext cx="798097" cy="782741"/>
          </a:xfrm>
          <a:prstGeom prst="rect">
            <a:avLst/>
          </a:prstGeom>
        </p:spPr>
      </p:pic>
      <p:pic>
        <p:nvPicPr>
          <p:cNvPr id="15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" y="5982336"/>
            <a:ext cx="867798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7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CA5C8B-5BEC-124D-B5CA-958822B590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2054" y="1940193"/>
            <a:ext cx="4838909" cy="24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862286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6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7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87106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9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21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2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27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32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36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9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8" grpId="0"/>
      <p:bldP spid="19" grpId="0" build="p"/>
      <p:bldP spid="20" grpId="0" build="p"/>
      <p:bldP spid="2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EEBAEF-A82C-5443-AC12-129C9A6D3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1522" y="1599001"/>
            <a:ext cx="5641028" cy="282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52868" y="530364"/>
            <a:ext cx="3796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</a:rPr>
              <a:t>Tính.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83248" y="436294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877586" y="2276418"/>
            <a:ext cx="9957816" cy="3514782"/>
            <a:chOff x="2478157" y="1382506"/>
            <a:chExt cx="8229600" cy="3514782"/>
          </a:xfrm>
        </p:grpSpPr>
        <p:sp>
          <p:nvSpPr>
            <p:cNvPr id="5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3514782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>
                <a:solidFill>
                  <a:srgbClr val="00206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923768" cy="2123658"/>
              <a:chOff x="2567706" y="1602691"/>
              <a:chExt cx="923768" cy="212365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71936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dirty="0">
                    <a:solidFill>
                      <a:srgbClr val="002060"/>
                    </a:solidFill>
                  </a:rPr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400" dirty="0">
                    <a:solidFill>
                      <a:srgbClr val="002060"/>
                    </a:solidFill>
                  </a:rPr>
                  <a:t>  8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328171"/>
                <a:ext cx="4122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>
                    <a:solidFill>
                      <a:srgbClr val="002060"/>
                    </a:solidFill>
                  </a:rPr>
                  <a:t>–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355481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1357949" cy="2123658"/>
              <a:chOff x="2567706" y="1602691"/>
              <a:chExt cx="1357949" cy="212365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1169753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dirty="0">
                    <a:solidFill>
                      <a:srgbClr val="002060"/>
                    </a:solidFill>
                  </a:rPr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400" dirty="0">
                    <a:solidFill>
                      <a:srgbClr val="002060"/>
                    </a:solidFill>
                  </a:rPr>
                  <a:t>  9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328171"/>
                <a:ext cx="4122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>
                    <a:solidFill>
                      <a:srgbClr val="002060"/>
                    </a:solidFill>
                  </a:rPr>
                  <a:t>–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355481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923768" cy="2123658"/>
              <a:chOff x="2567706" y="1602691"/>
              <a:chExt cx="923768" cy="212365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71936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dirty="0">
                    <a:solidFill>
                      <a:srgbClr val="002060"/>
                    </a:solidFill>
                  </a:rPr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400" dirty="0">
                    <a:solidFill>
                      <a:srgbClr val="002060"/>
                    </a:solidFill>
                  </a:rPr>
                  <a:t>  5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328171"/>
                <a:ext cx="4122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>
                    <a:solidFill>
                      <a:srgbClr val="002060"/>
                    </a:solidFill>
                  </a:rPr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355481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923768" cy="2123658"/>
              <a:chOff x="2567706" y="1602691"/>
              <a:chExt cx="923768" cy="2123658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671936" cy="2123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dirty="0">
                    <a:solidFill>
                      <a:srgbClr val="002060"/>
                    </a:solidFill>
                  </a:rPr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4400" dirty="0">
                    <a:solidFill>
                      <a:srgbClr val="002060"/>
                    </a:solidFill>
                  </a:rPr>
                  <a:t>  6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328171"/>
                <a:ext cx="41227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dirty="0">
                    <a:solidFill>
                      <a:srgbClr val="002060"/>
                    </a:solidFill>
                  </a:rPr>
                  <a:t>–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3554812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1661319" y="42672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smtClean="0">
                <a:solidFill>
                  <a:srgbClr val="FF0000"/>
                </a:solidFill>
              </a:rPr>
              <a:t>4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4295737" y="4267200"/>
            <a:ext cx="851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smtClean="0">
                <a:solidFill>
                  <a:srgbClr val="FF0000"/>
                </a:solidFill>
              </a:rPr>
              <a:t>7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048914" y="42672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smtClean="0">
                <a:solidFill>
                  <a:srgbClr val="FF0000"/>
                </a:solidFill>
              </a:rPr>
              <a:t>5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734964" y="42672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smtClean="0">
                <a:solidFill>
                  <a:srgbClr val="FF0000"/>
                </a:solidFill>
              </a:rPr>
              <a:t>9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1316599" y="42672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3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3966369" y="4267200"/>
            <a:ext cx="851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4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6728619" y="42672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smtClean="0">
                <a:solidFill>
                  <a:srgbClr val="FF0000"/>
                </a:solidFill>
              </a:rPr>
              <a:t>5</a:t>
            </a:r>
            <a:endParaRPr lang="vi-VN" sz="44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33719" y="4267200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</a:rPr>
              <a:t>6</a:t>
            </a:r>
            <a:endParaRPr lang="vi-V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52867" y="530364"/>
            <a:ext cx="625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solidFill>
                  <a:srgbClr val="002060"/>
                </a:solidFill>
              </a:rPr>
              <a:t>Đặt tính rồi tính.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83248" y="436294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362641" y="1752600"/>
            <a:ext cx="9911660" cy="707889"/>
            <a:chOff x="2146081" y="3918823"/>
            <a:chExt cx="7198907" cy="7078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2146081" y="3918826"/>
              <a:ext cx="1170327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64 – 8</a:t>
              </a:r>
              <a:endParaRPr lang="vi-VN" sz="40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4020842" y="3918825"/>
              <a:ext cx="1170327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70 – 7</a:t>
              </a:r>
              <a:endParaRPr lang="vi-VN" sz="4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6190800" y="3918824"/>
              <a:ext cx="1170327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83 – 4</a:t>
              </a:r>
              <a:endParaRPr lang="vi-VN" sz="40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174661" y="3918823"/>
              <a:ext cx="1170327" cy="70788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41 – 5</a:t>
              </a:r>
              <a:endParaRPr lang="vi-VN" sz="4000"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6245" b="-1059"/>
          <a:stretch/>
        </p:blipFill>
        <p:spPr bwMode="auto">
          <a:xfrm>
            <a:off x="-243682" y="2821865"/>
            <a:ext cx="12405519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39601" y="3253026"/>
            <a:ext cx="990977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806483" y="4201120"/>
            <a:ext cx="10930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481434" y="3695700"/>
            <a:ext cx="675185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400">
                <a:latin typeface="HP001 4 hàng" pitchFamily="34" charset="0"/>
              </a:rPr>
              <a:t>– 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18250" y="490593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048180" y="5155060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90557" y="5155060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501295" y="3262086"/>
            <a:ext cx="94448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70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686261" y="4210180"/>
            <a:ext cx="956508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309834" y="3750123"/>
            <a:ext cx="372218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800"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356700" y="49149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94645" y="5155060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99979" y="5155060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44446" y="3262086"/>
            <a:ext cx="93326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83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697288" y="4210180"/>
            <a:ext cx="59343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147378" y="3750123"/>
            <a:ext cx="372218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800"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194244" y="49149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718565" y="5155060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52752" y="5155060"/>
            <a:ext cx="55175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248179" y="3262086"/>
            <a:ext cx="82266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41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58180" y="4210180"/>
            <a:ext cx="570989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995806" y="3750123"/>
            <a:ext cx="372218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4800"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0042672" y="4914994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72603" y="5155060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6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42409" y="5155060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35537" y="398870"/>
            <a:ext cx="108127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002060"/>
                </a:solidFill>
              </a:rPr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65919" y="304800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4707359" y="2879141"/>
            <a:ext cx="2287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2060"/>
                </a:solidFill>
              </a:rPr>
              <a:t>Bài giải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1135537" y="3684001"/>
            <a:ext cx="108872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 </a:t>
            </a:r>
            <a:r>
              <a:rPr lang="en-US" sz="4000" smtClean="0">
                <a:solidFill>
                  <a:srgbClr val="002060"/>
                </a:solidFill>
              </a:rPr>
              <a:t>      </a:t>
            </a:r>
            <a:r>
              <a:rPr lang="vi-VN" sz="4000" smtClean="0">
                <a:solidFill>
                  <a:srgbClr val="002060"/>
                </a:solidFill>
              </a:rPr>
              <a:t>Ngày </a:t>
            </a:r>
            <a:r>
              <a:rPr lang="vi-VN" sz="4000" dirty="0">
                <a:solidFill>
                  <a:srgbClr val="002060"/>
                </a:solidFill>
              </a:rPr>
              <a:t>thứ hai Mai An Tiêm thả số quả dưa hấu xuống biển là: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2178050" y="5019108"/>
            <a:ext cx="7470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2060"/>
                </a:solidFill>
              </a:rPr>
              <a:t>34 – 7 = 27 (quả)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2953736" y="5867400"/>
            <a:ext cx="7470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4000" dirty="0">
                <a:solidFill>
                  <a:srgbClr val="00206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32821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823119" y="1981200"/>
            <a:ext cx="5604501" cy="1481200"/>
          </a:xfrm>
        </p:spPr>
        <p:txBody>
          <a:bodyPr/>
          <a:lstStyle/>
          <a:p>
            <a:pPr algn="ctr"/>
            <a:r>
              <a:rPr lang="en-US" sz="8000" smtClean="0">
                <a:latin typeface="+mj-lt"/>
              </a:rPr>
              <a:t>CỦNG CỐ</a:t>
            </a:r>
            <a:endParaRPr lang="en-US" sz="8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0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mtClean="0">
                <a:latin typeface="+mj-lt"/>
              </a:rPr>
              <a:t>DẶN DÒ</a:t>
            </a:r>
            <a:endParaRPr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"/>
          </p:nvPr>
        </p:nvSpPr>
        <p:spPr>
          <a:xfrm>
            <a:off x="7886411" y="3272400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+mj-lt"/>
              </a:rPr>
              <a:t>C</a:t>
            </a:r>
            <a:r>
              <a:rPr lang="en-US" sz="4000" smtClean="0">
                <a:solidFill>
                  <a:schemeClr val="lt1"/>
                </a:solidFill>
                <a:latin typeface="+mj-lt"/>
              </a:rPr>
              <a:t>h</a:t>
            </a:r>
            <a:r>
              <a:rPr lang="en" sz="4000" smtClean="0">
                <a:solidFill>
                  <a:schemeClr val="lt1"/>
                </a:solidFill>
                <a:latin typeface="+mj-lt"/>
              </a:rPr>
              <a:t>uẩn bị bài mới</a:t>
            </a:r>
            <a:endParaRPr sz="40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 idx="2"/>
          </p:nvPr>
        </p:nvSpPr>
        <p:spPr>
          <a:xfrm>
            <a:off x="2095211" y="3272400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400" smtClean="0">
                <a:solidFill>
                  <a:schemeClr val="lt1"/>
                </a:solidFill>
                <a:latin typeface="+mj-lt"/>
              </a:rPr>
              <a:t>Xe</a:t>
            </a:r>
            <a:r>
              <a:rPr lang="en" sz="4400" smtClean="0">
                <a:solidFill>
                  <a:schemeClr val="lt1"/>
                </a:solidFill>
                <a:latin typeface="+mj-lt"/>
              </a:rPr>
              <a:t>m lại bài đã học </a:t>
            </a:r>
            <a:endParaRPr sz="4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6"/>
          </p:nvPr>
        </p:nvSpPr>
        <p:spPr>
          <a:xfrm>
            <a:off x="4891304" y="285076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400" smtClean="0">
                <a:solidFill>
                  <a:schemeClr val="lt1"/>
                </a:solidFill>
                <a:latin typeface="+mj-lt"/>
              </a:rPr>
              <a:t>H</a:t>
            </a:r>
            <a:r>
              <a:rPr lang="en" sz="4400" smtClean="0">
                <a:solidFill>
                  <a:schemeClr val="lt1"/>
                </a:solidFill>
                <a:latin typeface="+mj-lt"/>
              </a:rPr>
              <a:t>oàn thành bài …</a:t>
            </a:r>
            <a:endParaRPr sz="4400">
              <a:solidFill>
                <a:schemeClr val="l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30" y="-18757"/>
            <a:ext cx="12176245" cy="2392967"/>
          </a:xfrm>
          <a:custGeom>
            <a:avLst/>
            <a:gdLst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2209800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0 w 12252325"/>
              <a:gd name="connsiteY3" fmla="*/ 2209800 h 2209800"/>
              <a:gd name="connsiteX4" fmla="*/ 0 w 12252325"/>
              <a:gd name="connsiteY4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09800"/>
              <a:gd name="connsiteX1" fmla="*/ 12252325 w 12252325"/>
              <a:gd name="connsiteY1" fmla="*/ 0 h 2209800"/>
              <a:gd name="connsiteX2" fmla="*/ 12252325 w 12252325"/>
              <a:gd name="connsiteY2" fmla="*/ 1087582 h 2209800"/>
              <a:gd name="connsiteX3" fmla="*/ 10972800 w 12252325"/>
              <a:gd name="connsiteY3" fmla="*/ 1330036 h 2209800"/>
              <a:gd name="connsiteX4" fmla="*/ 0 w 12252325"/>
              <a:gd name="connsiteY4" fmla="*/ 2209800 h 2209800"/>
              <a:gd name="connsiteX5" fmla="*/ 0 w 12252325"/>
              <a:gd name="connsiteY5" fmla="*/ 0 h 2209800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62771"/>
              <a:gd name="connsiteX1" fmla="*/ 12252325 w 12252325"/>
              <a:gd name="connsiteY1" fmla="*/ 0 h 2262771"/>
              <a:gd name="connsiteX2" fmla="*/ 12252325 w 12252325"/>
              <a:gd name="connsiteY2" fmla="*/ 1087582 h 2262771"/>
              <a:gd name="connsiteX3" fmla="*/ 10972800 w 12252325"/>
              <a:gd name="connsiteY3" fmla="*/ 1330036 h 2262771"/>
              <a:gd name="connsiteX4" fmla="*/ 7536873 w 12252325"/>
              <a:gd name="connsiteY4" fmla="*/ 1620982 h 2262771"/>
              <a:gd name="connsiteX5" fmla="*/ 0 w 12252325"/>
              <a:gd name="connsiteY5" fmla="*/ 2209800 h 2262771"/>
              <a:gd name="connsiteX6" fmla="*/ 0 w 12252325"/>
              <a:gd name="connsiteY6" fmla="*/ 0 h 2262771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72022"/>
              <a:gd name="connsiteX1" fmla="*/ 12252325 w 12252325"/>
              <a:gd name="connsiteY1" fmla="*/ 0 h 2272022"/>
              <a:gd name="connsiteX2" fmla="*/ 12252325 w 12252325"/>
              <a:gd name="connsiteY2" fmla="*/ 1087582 h 2272022"/>
              <a:gd name="connsiteX3" fmla="*/ 10972800 w 12252325"/>
              <a:gd name="connsiteY3" fmla="*/ 1330036 h 2272022"/>
              <a:gd name="connsiteX4" fmla="*/ 7551388 w 12252325"/>
              <a:gd name="connsiteY4" fmla="*/ 1751610 h 2272022"/>
              <a:gd name="connsiteX5" fmla="*/ 0 w 12252325"/>
              <a:gd name="connsiteY5" fmla="*/ 2209800 h 2272022"/>
              <a:gd name="connsiteX6" fmla="*/ 0 w 12252325"/>
              <a:gd name="connsiteY6" fmla="*/ 0 h 2272022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3300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81721"/>
              <a:gd name="connsiteX1" fmla="*/ 12252325 w 12252325"/>
              <a:gd name="connsiteY1" fmla="*/ 0 h 2281721"/>
              <a:gd name="connsiteX2" fmla="*/ 12252325 w 12252325"/>
              <a:gd name="connsiteY2" fmla="*/ 1087582 h 2281721"/>
              <a:gd name="connsiteX3" fmla="*/ 10972800 w 12252325"/>
              <a:gd name="connsiteY3" fmla="*/ 1431636 h 2281721"/>
              <a:gd name="connsiteX4" fmla="*/ 7551388 w 12252325"/>
              <a:gd name="connsiteY4" fmla="*/ 1853210 h 2281721"/>
              <a:gd name="connsiteX5" fmla="*/ 0 w 12252325"/>
              <a:gd name="connsiteY5" fmla="*/ 2209800 h 2281721"/>
              <a:gd name="connsiteX6" fmla="*/ 0 w 12252325"/>
              <a:gd name="connsiteY6" fmla="*/ 0 h 2281721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4833"/>
              <a:gd name="connsiteX1" fmla="*/ 12252325 w 12252325"/>
              <a:gd name="connsiteY1" fmla="*/ 0 h 2294833"/>
              <a:gd name="connsiteX2" fmla="*/ 12252325 w 12252325"/>
              <a:gd name="connsiteY2" fmla="*/ 1087582 h 2294833"/>
              <a:gd name="connsiteX3" fmla="*/ 10972800 w 12252325"/>
              <a:gd name="connsiteY3" fmla="*/ 1431636 h 2294833"/>
              <a:gd name="connsiteX4" fmla="*/ 7551388 w 12252325"/>
              <a:gd name="connsiteY4" fmla="*/ 1954810 h 2294833"/>
              <a:gd name="connsiteX5" fmla="*/ 0 w 12252325"/>
              <a:gd name="connsiteY5" fmla="*/ 2209800 h 2294833"/>
              <a:gd name="connsiteX6" fmla="*/ 0 w 12252325"/>
              <a:gd name="connsiteY6" fmla="*/ 0 h 2294833"/>
              <a:gd name="connsiteX0" fmla="*/ 0 w 12252325"/>
              <a:gd name="connsiteY0" fmla="*/ 0 h 2299454"/>
              <a:gd name="connsiteX1" fmla="*/ 12252325 w 12252325"/>
              <a:gd name="connsiteY1" fmla="*/ 0 h 2299454"/>
              <a:gd name="connsiteX2" fmla="*/ 12252325 w 12252325"/>
              <a:gd name="connsiteY2" fmla="*/ 1087582 h 2299454"/>
              <a:gd name="connsiteX3" fmla="*/ 10972800 w 12252325"/>
              <a:gd name="connsiteY3" fmla="*/ 1431636 h 2299454"/>
              <a:gd name="connsiteX4" fmla="*/ 7565903 w 12252325"/>
              <a:gd name="connsiteY4" fmla="*/ 1983839 h 2299454"/>
              <a:gd name="connsiteX5" fmla="*/ 0 w 12252325"/>
              <a:gd name="connsiteY5" fmla="*/ 2209800 h 2299454"/>
              <a:gd name="connsiteX6" fmla="*/ 0 w 12252325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431636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72800 w 12281353"/>
              <a:gd name="connsiteY3" fmla="*/ 1605808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81353"/>
              <a:gd name="connsiteY0" fmla="*/ 0 h 2299454"/>
              <a:gd name="connsiteX1" fmla="*/ 12252325 w 12281353"/>
              <a:gd name="connsiteY1" fmla="*/ 0 h 2299454"/>
              <a:gd name="connsiteX2" fmla="*/ 12281353 w 12281353"/>
              <a:gd name="connsiteY2" fmla="*/ 1523010 h 2299454"/>
              <a:gd name="connsiteX3" fmla="*/ 10958285 w 12281353"/>
              <a:gd name="connsiteY3" fmla="*/ 1736437 h 2299454"/>
              <a:gd name="connsiteX4" fmla="*/ 7565903 w 12281353"/>
              <a:gd name="connsiteY4" fmla="*/ 1983839 h 2299454"/>
              <a:gd name="connsiteX5" fmla="*/ 0 w 12281353"/>
              <a:gd name="connsiteY5" fmla="*/ 2209800 h 2299454"/>
              <a:gd name="connsiteX6" fmla="*/ 0 w 12281353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0958285 w 12266839"/>
              <a:gd name="connsiteY3" fmla="*/ 1736437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299454"/>
              <a:gd name="connsiteX1" fmla="*/ 12252325 w 12266839"/>
              <a:gd name="connsiteY1" fmla="*/ 0 h 2299454"/>
              <a:gd name="connsiteX2" fmla="*/ 12266839 w 12266839"/>
              <a:gd name="connsiteY2" fmla="*/ 1972953 h 2299454"/>
              <a:gd name="connsiteX3" fmla="*/ 11016342 w 12266839"/>
              <a:gd name="connsiteY3" fmla="*/ 2113808 h 2299454"/>
              <a:gd name="connsiteX4" fmla="*/ 7565903 w 12266839"/>
              <a:gd name="connsiteY4" fmla="*/ 1983839 h 2299454"/>
              <a:gd name="connsiteX5" fmla="*/ 0 w 12266839"/>
              <a:gd name="connsiteY5" fmla="*/ 2209800 h 2299454"/>
              <a:gd name="connsiteX6" fmla="*/ 0 w 12266839"/>
              <a:gd name="connsiteY6" fmla="*/ 0 h 2299454"/>
              <a:gd name="connsiteX0" fmla="*/ 0 w 12266839"/>
              <a:gd name="connsiteY0" fmla="*/ 0 h 2423631"/>
              <a:gd name="connsiteX1" fmla="*/ 12252325 w 12266839"/>
              <a:gd name="connsiteY1" fmla="*/ 0 h 2423631"/>
              <a:gd name="connsiteX2" fmla="*/ 12266839 w 12266839"/>
              <a:gd name="connsiteY2" fmla="*/ 1972953 h 2423631"/>
              <a:gd name="connsiteX3" fmla="*/ 11016342 w 12266839"/>
              <a:gd name="connsiteY3" fmla="*/ 2113808 h 2423631"/>
              <a:gd name="connsiteX4" fmla="*/ 7522360 w 12266839"/>
              <a:gd name="connsiteY4" fmla="*/ 2332181 h 2423631"/>
              <a:gd name="connsiteX5" fmla="*/ 0 w 12266839"/>
              <a:gd name="connsiteY5" fmla="*/ 2209800 h 2423631"/>
              <a:gd name="connsiteX6" fmla="*/ 0 w 12266839"/>
              <a:gd name="connsiteY6" fmla="*/ 0 h 2423631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16342 w 12266839"/>
              <a:gd name="connsiteY3" fmla="*/ 2113808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  <a:gd name="connsiteX0" fmla="*/ 0 w 12266839"/>
              <a:gd name="connsiteY0" fmla="*/ 0 h 2392967"/>
              <a:gd name="connsiteX1" fmla="*/ 12252325 w 12266839"/>
              <a:gd name="connsiteY1" fmla="*/ 0 h 2392967"/>
              <a:gd name="connsiteX2" fmla="*/ 12266839 w 12266839"/>
              <a:gd name="connsiteY2" fmla="*/ 1972953 h 2392967"/>
              <a:gd name="connsiteX3" fmla="*/ 11030856 w 12266839"/>
              <a:gd name="connsiteY3" fmla="*/ 2186380 h 2392967"/>
              <a:gd name="connsiteX4" fmla="*/ 7522360 w 12266839"/>
              <a:gd name="connsiteY4" fmla="*/ 2332181 h 2392967"/>
              <a:gd name="connsiteX5" fmla="*/ 0 w 12266839"/>
              <a:gd name="connsiteY5" fmla="*/ 2209800 h 2392967"/>
              <a:gd name="connsiteX6" fmla="*/ 0 w 12266839"/>
              <a:gd name="connsiteY6" fmla="*/ 0 h 239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66839" h="2392967">
                <a:moveTo>
                  <a:pt x="0" y="0"/>
                </a:moveTo>
                <a:lnTo>
                  <a:pt x="12252325" y="0"/>
                </a:lnTo>
                <a:lnTo>
                  <a:pt x="12266839" y="1972953"/>
                </a:lnTo>
                <a:cubicBezTo>
                  <a:pt x="11850007" y="2077962"/>
                  <a:pt x="11723459" y="2081371"/>
                  <a:pt x="11030856" y="2186380"/>
                </a:cubicBezTo>
                <a:cubicBezTo>
                  <a:pt x="10577456" y="2252189"/>
                  <a:pt x="9438247" y="2243611"/>
                  <a:pt x="7522360" y="2332181"/>
                </a:cubicBezTo>
                <a:cubicBezTo>
                  <a:pt x="5679045" y="2406236"/>
                  <a:pt x="1602509" y="2456873"/>
                  <a:pt x="0" y="22098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0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8" y="2546621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" y="2232072"/>
            <a:ext cx="10665034" cy="1392873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 rot="21388221">
            <a:off x="969516" y="209549"/>
            <a:ext cx="2344754" cy="1503219"/>
            <a:chOff x="1143000" y="742950"/>
            <a:chExt cx="3962400" cy="2521527"/>
          </a:xfrm>
        </p:grpSpPr>
        <p:sp>
          <p:nvSpPr>
            <p:cNvPr id="6" name="Cloud 5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loud 6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 rot="20944908">
            <a:off x="1396439" y="1381044"/>
            <a:ext cx="1713474" cy="511053"/>
          </a:xfrm>
          <a:prstGeom prst="rect">
            <a:avLst/>
          </a:prstGeom>
        </p:spPr>
        <p:txBody>
          <a:bodyPr spcFirstLastPara="1" lIns="90990" tIns="45494" rIns="90990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r>
              <a:rPr lang="en-US" sz="4000" b="1">
                <a:latin typeface="Arial" pitchFamily="34" charset="0"/>
                <a:cs typeface="Arial" pitchFamily="34" charset="0"/>
              </a:rPr>
              <a:t/>
            </a:r>
            <a:br>
              <a:rPr lang="en-US" sz="4000" b="1">
                <a:latin typeface="Arial" pitchFamily="34" charset="0"/>
                <a:cs typeface="Arial" pitchFamily="34" charset="0"/>
              </a:rPr>
            </a:br>
            <a:r>
              <a:rPr lang="en-US" sz="5300" b="1"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4154" y="487951"/>
            <a:ext cx="8850421" cy="1322995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just"/>
            <a:r>
              <a:rPr lang="en-US" sz="40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 CỘNG, PHÉP TRỪ (có nhớ)</a:t>
            </a:r>
          </a:p>
          <a:p>
            <a:pPr algn="just"/>
            <a:r>
              <a:rPr lang="en-US" sz="4000" b="1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TRONG PHẠM VI 100</a:t>
            </a:r>
          </a:p>
        </p:txBody>
      </p:sp>
      <p:sp>
        <p:nvSpPr>
          <p:cNvPr id="11" name="Rectangle 10"/>
          <p:cNvSpPr/>
          <p:nvPr/>
        </p:nvSpPr>
        <p:spPr>
          <a:xfrm rot="21134311">
            <a:off x="-275273" y="1922343"/>
            <a:ext cx="2761668" cy="1277471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691568" y="2578936"/>
            <a:ext cx="1713474" cy="511053"/>
          </a:xfrm>
          <a:prstGeom prst="rect">
            <a:avLst/>
          </a:prstGeom>
        </p:spPr>
        <p:txBody>
          <a:bodyPr spcFirstLastPara="1" lIns="90990" tIns="45494" rIns="90990" bIns="45494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22</a:t>
            </a:r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7942" y="2394157"/>
            <a:ext cx="9202577" cy="1569204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TRỪ (có nhớ)</a:t>
            </a:r>
          </a:p>
          <a:p>
            <a:pPr algn="ctr"/>
            <a:r>
              <a:rPr lang="en-US" sz="32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CÓ HAI CHỮ SỐ CHO SỐ CÓ MỘT CHỮ SỐ</a:t>
            </a:r>
          </a:p>
        </p:txBody>
      </p:sp>
      <p:sp>
        <p:nvSpPr>
          <p:cNvPr id="20" name="Oval 19"/>
          <p:cNvSpPr/>
          <p:nvPr/>
        </p:nvSpPr>
        <p:spPr>
          <a:xfrm>
            <a:off x="9862780" y="1882204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61653" y="2353012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924576" y="1996562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90" tIns="45494" rIns="90990" bIns="45494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2" y="4689612"/>
            <a:ext cx="1101899" cy="13303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27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0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5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 sz="2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83</a:t>
            </a:r>
          </a:p>
        </p:txBody>
      </p:sp>
    </p:spTree>
    <p:extLst>
      <p:ext uri="{BB962C8B-B14F-4D97-AF65-F5344CB8AC3E}">
        <p14:creationId xmlns:p14="http://schemas.microsoft.com/office/powerpoint/2010/main" val="37724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4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/>
          <a:p>
            <a:r>
              <a:rPr lang="en" smtClean="0">
                <a:latin typeface="+mj-lt"/>
              </a:rPr>
              <a:t>KHỞI ĐỘNG</a:t>
            </a:r>
            <a:endParaRPr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 r="22073" b="14950"/>
          <a:stretch/>
        </p:blipFill>
        <p:spPr>
          <a:xfrm flipH="1">
            <a:off x="8614635" y="2625437"/>
            <a:ext cx="2447009" cy="4232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trang trại – A farm Free Vector file EPS | Diễn đàn chia sẻ file  thiết kế đồ họa miễn phí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1" b="15072"/>
          <a:stretch/>
        </p:blipFill>
        <p:spPr bwMode="auto">
          <a:xfrm>
            <a:off x="0" y="-8467"/>
            <a:ext cx="12161838" cy="690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564x/c2/63/17/c26317cbccd94cdf364addd106ca3bb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713" y="2377365"/>
            <a:ext cx="2405711" cy="322984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411" y="4379415"/>
            <a:ext cx="715776" cy="7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591" y="4343402"/>
            <a:ext cx="715776" cy="7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39111" y="5353314"/>
            <a:ext cx="9628122" cy="1107996"/>
          </a:xfrm>
          <a:prstGeom prst="rect">
            <a:avLst/>
          </a:prstGeom>
        </p:spPr>
        <p:txBody>
          <a:bodyPr wrap="square" lIns="121709" tIns="60853" rIns="121709" bIns="60853">
            <a:spAutoFit/>
          </a:bodyPr>
          <a:lstStyle/>
          <a:p>
            <a:r>
              <a:rPr lang="en-US" sz="6400" b="1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Khu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vườn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bí</a:t>
            </a:r>
            <a:r>
              <a:rPr lang="en-US" sz="6400" b="1" dirty="0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 </a:t>
            </a:r>
            <a:r>
              <a:rPr lang="en-US" sz="6400" b="1" dirty="0" err="1"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  <a:sym typeface="Oswald"/>
              </a:rPr>
              <a:t>ẩn</a:t>
            </a:r>
            <a:endParaRPr lang="en-US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449" y="4643499"/>
            <a:ext cx="715776" cy="7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DMIN\Desktop\Trong hoa\Flower-pot_HD (2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30" y="4607486"/>
            <a:ext cx="715776" cy="71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95406" y="3973013"/>
            <a:ext cx="810789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1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6 -3.82716E-6 L -1.38889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05" y="-123035"/>
            <a:ext cx="12509320" cy="7053944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.pinimg.com/564x/c2/63/17/c26317cbccd94cdf364addd106ca3bb9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164" l="3375" r="92718">
                        <a14:backgroundMark x1="7993" y1="69231" x2="11901" y2="82626"/>
                        <a14:backgroundMark x1="74423" y1="69761" x2="73002" y2="78382"/>
                        <a14:backgroundMark x1="83837" y1="77188" x2="80817" y2="82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443" y="958037"/>
            <a:ext cx="2523117" cy="3387475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814" y="5947109"/>
            <a:ext cx="867798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506" y="2243110"/>
            <a:ext cx="1262266" cy="125193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8250" y="2302030"/>
            <a:ext cx="1262266" cy="1251935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9454" y="4936027"/>
            <a:ext cx="1262266" cy="125193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18920" y="4936027"/>
            <a:ext cx="1262266" cy="1251935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4492" y="4936027"/>
            <a:ext cx="1262266" cy="1251935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023" b="47949" l="29343" r="73723">
                        <a14:foregroundMark x1="42190" y1="36035" x2="53577" y2="44531"/>
                        <a14:foregroundMark x1="51825" y1="38867" x2="42482" y2="39551"/>
                        <a14:foregroundMark x1="45547" y1="44629" x2="49197" y2="36426"/>
                        <a14:foregroundMark x1="49635" y1="37598" x2="50657" y2="38184"/>
                      </a14:backgroundRemoval>
                    </a14:imgEffect>
                  </a14:imgLayer>
                </a14:imgProps>
              </a:ext>
            </a:extLst>
          </a:blip>
          <a:srcRect l="24023" t="24324" r="20603" b="50982"/>
          <a:stretch/>
        </p:blipFill>
        <p:spPr>
          <a:xfrm rot="20731331">
            <a:off x="752051" y="1525375"/>
            <a:ext cx="1849514" cy="123606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1329817" y="990602"/>
            <a:ext cx="586483" cy="6024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4420322" y="974117"/>
            <a:ext cx="586483" cy="6024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4865591" y="632629"/>
            <a:ext cx="586483" cy="6024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5124530" y="1093106"/>
            <a:ext cx="586483" cy="6024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394" b="89840" l="55240" r="100000">
                        <a14:foregroundMark x1="72114" y1="70588" x2="82416" y2="74332"/>
                      </a14:backgroundRemoval>
                    </a14:imgEffect>
                  </a14:imgLayer>
                </a14:imgProps>
              </a:ext>
            </a:extLst>
          </a:blip>
          <a:srcRect l="52842" t="38592"/>
          <a:stretch/>
        </p:blipFill>
        <p:spPr>
          <a:xfrm rot="21323107">
            <a:off x="4383557" y="1496148"/>
            <a:ext cx="1199733" cy="1560577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1124" b="71685" l="533" r="26643"/>
                    </a14:imgEffect>
                  </a14:imgLayer>
                </a14:imgProps>
              </a:ext>
            </a:extLst>
          </a:blip>
          <a:srcRect t="42809" r="74156" b="28427"/>
          <a:stretch/>
        </p:blipFill>
        <p:spPr>
          <a:xfrm>
            <a:off x="2194718" y="4478723"/>
            <a:ext cx="1348522" cy="1189271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90000" l="8889" r="90000">
                        <a14:backgroundMark x1="39259" y1="48222" x2="39259" y2="48222"/>
                      </a14:backgroundRemoval>
                    </a14:imgEffect>
                  </a14:imgLayer>
                </a14:imgProps>
              </a:ext>
            </a:extLst>
          </a:blip>
          <a:srcRect b="19454"/>
          <a:stretch/>
        </p:blipFill>
        <p:spPr>
          <a:xfrm>
            <a:off x="5350959" y="4073809"/>
            <a:ext cx="1063464" cy="143117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88155" l="0" r="100000"/>
                    </a14:imgEffect>
                  </a14:imgLayer>
                </a14:imgProps>
              </a:ext>
            </a:extLst>
          </a:blip>
          <a:srcRect b="9909"/>
          <a:stretch/>
        </p:blipFill>
        <p:spPr>
          <a:xfrm>
            <a:off x="8214519" y="4518468"/>
            <a:ext cx="1412168" cy="994489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2668690" y="3911913"/>
            <a:ext cx="617800" cy="634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0" name="Picture 12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5422059" y="4069897"/>
            <a:ext cx="617800" cy="634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2" name="Picture 13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9187858" y="4104984"/>
            <a:ext cx="617800" cy="634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3" name="Picture 132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8506085" y="3908600"/>
            <a:ext cx="617800" cy="634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4" name="Picture 13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32" b="52660" l="35993" r="100000"/>
                    </a14:imgEffect>
                  </a14:imgLayer>
                </a14:imgProps>
              </a:ext>
            </a:extLst>
          </a:blip>
          <a:srcRect l="35079" b="50105"/>
          <a:stretch/>
        </p:blipFill>
        <p:spPr>
          <a:xfrm>
            <a:off x="6105638" y="4020173"/>
            <a:ext cx="617800" cy="634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0" name="Rectangle 139">
            <a:hlinkClick r:id="rId22" action="ppaction://hlinksldjump"/>
          </p:cNvPr>
          <p:cNvSpPr/>
          <p:nvPr/>
        </p:nvSpPr>
        <p:spPr>
          <a:xfrm>
            <a:off x="1310486" y="3244627"/>
            <a:ext cx="552002" cy="784632"/>
          </a:xfrm>
          <a:prstGeom prst="rect">
            <a:avLst/>
          </a:prstGeom>
        </p:spPr>
        <p:txBody>
          <a:bodyPr wrap="none" lIns="121709" tIns="60853" rIns="121709" bIns="60853">
            <a:spAutoFit/>
          </a:bodyPr>
          <a:lstStyle/>
          <a:p>
            <a:r>
              <a:rPr lang="en-US" sz="4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0">
            <a:hlinkClick r:id="rId23" action="ppaction://hlinksldjump"/>
          </p:cNvPr>
          <p:cNvSpPr/>
          <p:nvPr/>
        </p:nvSpPr>
        <p:spPr>
          <a:xfrm>
            <a:off x="4696717" y="3330168"/>
            <a:ext cx="552002" cy="784632"/>
          </a:xfrm>
          <a:prstGeom prst="rect">
            <a:avLst/>
          </a:prstGeom>
        </p:spPr>
        <p:txBody>
          <a:bodyPr wrap="none" lIns="121709" tIns="60853" rIns="121709" bIns="60853">
            <a:spAutoFit/>
          </a:bodyPr>
          <a:lstStyle/>
          <a:p>
            <a:r>
              <a:rPr lang="en-US" sz="4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144">
            <a:hlinkClick r:id="rId24" action="ppaction://hlinksldjump"/>
          </p:cNvPr>
          <p:cNvSpPr/>
          <p:nvPr/>
        </p:nvSpPr>
        <p:spPr>
          <a:xfrm>
            <a:off x="2559071" y="5933831"/>
            <a:ext cx="552002" cy="784632"/>
          </a:xfrm>
          <a:prstGeom prst="rect">
            <a:avLst/>
          </a:prstGeom>
        </p:spPr>
        <p:txBody>
          <a:bodyPr wrap="none" lIns="121709" tIns="60853" rIns="121709" bIns="60853">
            <a:spAutoFit/>
          </a:bodyPr>
          <a:lstStyle/>
          <a:p>
            <a:r>
              <a:rPr lang="en-US" sz="4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46">
            <a:hlinkClick r:id="rId25" action="ppaction://hlinksldjump"/>
          </p:cNvPr>
          <p:cNvSpPr/>
          <p:nvPr/>
        </p:nvSpPr>
        <p:spPr>
          <a:xfrm>
            <a:off x="5465984" y="5913425"/>
            <a:ext cx="552002" cy="784632"/>
          </a:xfrm>
          <a:prstGeom prst="rect">
            <a:avLst/>
          </a:prstGeom>
        </p:spPr>
        <p:txBody>
          <a:bodyPr wrap="none" lIns="121709" tIns="60853" rIns="121709" bIns="60853">
            <a:spAutoFit/>
          </a:bodyPr>
          <a:lstStyle/>
          <a:p>
            <a:r>
              <a:rPr lang="en-US" sz="4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48">
            <a:hlinkClick r:id="rId26" action="ppaction://hlinksldjump"/>
          </p:cNvPr>
          <p:cNvSpPr/>
          <p:nvPr/>
        </p:nvSpPr>
        <p:spPr>
          <a:xfrm>
            <a:off x="8389430" y="5902089"/>
            <a:ext cx="552002" cy="784632"/>
          </a:xfrm>
          <a:prstGeom prst="rect">
            <a:avLst/>
          </a:prstGeom>
        </p:spPr>
        <p:txBody>
          <a:bodyPr wrap="none" lIns="121709" tIns="60853" rIns="121709" bIns="60853">
            <a:spAutoFit/>
          </a:bodyPr>
          <a:lstStyle/>
          <a:p>
            <a:r>
              <a:rPr lang="en-US" sz="4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2" descr="Có thể tưới nước nhà Bếp dùng dụng cụ làm Vườn Biểu tượng - tưới nước ấm  png tải về - Miễn phí trong suốt Góc png Tải về.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0000" l="10000" r="90000">
                        <a14:foregroundMark x1="25444" y1="65192" x2="25444" y2="65192"/>
                        <a14:foregroundMark x1="23444" y1="75192" x2="23444" y2="75192"/>
                        <a14:foregroundMark x1="27000" y1="79423" x2="27000" y2="79423"/>
                        <a14:foregroundMark x1="30222" y1="81538" x2="30222" y2="81538"/>
                        <a14:foregroundMark x1="24222" y1="85192" x2="24222" y2="8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4" r="20245"/>
          <a:stretch/>
        </p:blipFill>
        <p:spPr bwMode="auto">
          <a:xfrm>
            <a:off x="1672802" y="1671843"/>
            <a:ext cx="1283917" cy="12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ó thể tưới nước nhà Bếp dùng dụng cụ làm Vườn Biểu tượng - tưới nước ấm  png tải về - Miễn phí trong suốt Góc png Tải về.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0000" l="10000" r="90000">
                        <a14:foregroundMark x1="25444" y1="65192" x2="25444" y2="65192"/>
                        <a14:foregroundMark x1="23444" y1="75192" x2="23444" y2="75192"/>
                        <a14:foregroundMark x1="27000" y1="79423" x2="27000" y2="79423"/>
                        <a14:foregroundMark x1="30222" y1="81538" x2="30222" y2="81538"/>
                        <a14:foregroundMark x1="24222" y1="85192" x2="24222" y2="8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4" r="20245"/>
          <a:stretch/>
        </p:blipFill>
        <p:spPr bwMode="auto">
          <a:xfrm>
            <a:off x="5025603" y="1706850"/>
            <a:ext cx="1283917" cy="12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ó thể tưới nước nhà Bếp dùng dụng cụ làm Vườn Biểu tượng - tưới nước ấm  png tải về - Miễn phí trong suốt Góc png Tải về.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0000" l="10000" r="90000">
                        <a14:foregroundMark x1="25444" y1="65192" x2="25444" y2="65192"/>
                        <a14:foregroundMark x1="23444" y1="75192" x2="23444" y2="75192"/>
                        <a14:foregroundMark x1="27000" y1="79423" x2="27000" y2="79423"/>
                        <a14:foregroundMark x1="30222" y1="81538" x2="30222" y2="81538"/>
                        <a14:foregroundMark x1="24222" y1="85192" x2="24222" y2="8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4" r="20245"/>
          <a:stretch/>
        </p:blipFill>
        <p:spPr bwMode="auto">
          <a:xfrm>
            <a:off x="2890948" y="4314045"/>
            <a:ext cx="1283917" cy="12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Có thể tưới nước nhà Bếp dùng dụng cụ làm Vườn Biểu tượng - tưới nước ấm  png tải về - Miễn phí trong suốt Góc png Tải về.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0000" l="10000" r="90000">
                        <a14:foregroundMark x1="25444" y1="65192" x2="25444" y2="65192"/>
                        <a14:foregroundMark x1="23444" y1="75192" x2="23444" y2="75192"/>
                        <a14:foregroundMark x1="27000" y1="79423" x2="27000" y2="79423"/>
                        <a14:foregroundMark x1="30222" y1="81538" x2="30222" y2="81538"/>
                        <a14:foregroundMark x1="24222" y1="85192" x2="24222" y2="8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4" r="20245"/>
          <a:stretch/>
        </p:blipFill>
        <p:spPr bwMode="auto">
          <a:xfrm>
            <a:off x="5866581" y="4403837"/>
            <a:ext cx="1283917" cy="12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ó thể tưới nước nhà Bếp dùng dụng cụ làm Vườn Biểu tượng - tưới nước ấm  png tải về - Miễn phí trong suốt Góc png Tải về.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90000" l="10000" r="90000">
                        <a14:foregroundMark x1="25444" y1="65192" x2="25444" y2="65192"/>
                        <a14:foregroundMark x1="23444" y1="75192" x2="23444" y2="75192"/>
                        <a14:foregroundMark x1="27000" y1="79423" x2="27000" y2="79423"/>
                        <a14:foregroundMark x1="30222" y1="81538" x2="30222" y2="81538"/>
                        <a14:foregroundMark x1="24222" y1="85192" x2="24222" y2="8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94" r="20245"/>
          <a:stretch/>
        </p:blipFill>
        <p:spPr bwMode="auto">
          <a:xfrm>
            <a:off x="8792317" y="4359834"/>
            <a:ext cx="1283917" cy="12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7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750"/>
                            </p:stCondLst>
                            <p:childTnLst>
                              <p:par>
                                <p:cTn id="8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50"/>
                            </p:stCondLst>
                            <p:childTnLst>
                              <p:par>
                                <p:cTn id="9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75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50"/>
                            </p:stCondLst>
                            <p:childTnLst>
                              <p:par>
                                <p:cTn id="1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75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75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25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75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250"/>
                            </p:stCondLst>
                            <p:childTnLst>
                              <p:par>
                                <p:cTn id="1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250"/>
                            </p:stCondLst>
                            <p:childTnLst>
                              <p:par>
                                <p:cTn id="17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25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750"/>
                            </p:stCondLst>
                            <p:childTnLst>
                              <p:par>
                                <p:cTn id="2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750"/>
                            </p:stCondLst>
                            <p:childTnLst>
                              <p:par>
                                <p:cTn id="2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750"/>
                            </p:stCondLst>
                            <p:childTnLst>
                              <p:par>
                                <p:cTn id="2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2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75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5" grpId="0"/>
      <p:bldP spid="147" grpId="0"/>
      <p:bldP spid="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28108" y="5215252"/>
            <a:ext cx="3248379" cy="1226585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09" tIns="60853" rIns="121709" bIns="60853" rtlCol="0" anchor="ctr"/>
          <a:lstStyle/>
          <a:p>
            <a:pPr lvl="0">
              <a:buClrTx/>
              <a:defRPr/>
            </a:pPr>
            <a:r>
              <a:rPr lang="en-US" sz="6400">
                <a:solidFill>
                  <a:schemeClr val="accent6"/>
                </a:solidFill>
                <a:latin typeface="+mj-lt"/>
                <a:cs typeface="Arial" pitchFamily="34" charset="0"/>
              </a:rPr>
              <a:t>B</a:t>
            </a:r>
            <a:r>
              <a:rPr lang="vi-VN" sz="6400">
                <a:solidFill>
                  <a:schemeClr val="accent6"/>
                </a:solidFill>
                <a:latin typeface="+mj-lt"/>
                <a:cs typeface="Arial" pitchFamily="34" charset="0"/>
              </a:rPr>
              <a:t>.</a:t>
            </a:r>
            <a:r>
              <a:rPr lang="en-US" sz="6400">
                <a:solidFill>
                  <a:schemeClr val="accent6"/>
                </a:solidFill>
                <a:latin typeface="+mj-lt"/>
                <a:cs typeface="Arial" pitchFamily="34" charset="0"/>
              </a:rPr>
              <a:t> 50</a:t>
            </a:r>
            <a:endParaRPr lang="vi-VN" sz="64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7689" y="3686411"/>
            <a:ext cx="3229282" cy="1257957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09" tIns="60853" rIns="121709" bIns="60853" rtlCol="0" anchor="ctr"/>
          <a:lstStyle/>
          <a:p>
            <a:r>
              <a:rPr lang="en-US" sz="6400">
                <a:solidFill>
                  <a:schemeClr val="accent6"/>
                </a:solidFill>
                <a:latin typeface="+mj-lt"/>
              </a:rPr>
              <a:t>A. 40</a:t>
            </a:r>
            <a:endParaRPr lang="en-US" sz="6400" dirty="0">
              <a:solidFill>
                <a:schemeClr val="accent6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74" y="5437172"/>
            <a:ext cx="798097" cy="782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60" y="3926213"/>
            <a:ext cx="807556" cy="7783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20058" y="381000"/>
            <a:ext cx="7644497" cy="2441885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09" tIns="60853" rIns="121709" bIns="60853" rtlCol="0" anchor="ctr"/>
          <a:lstStyle/>
          <a:p>
            <a:pPr algn="ctr"/>
            <a:r>
              <a:rPr lang="en-US" sz="6400" dirty="0" smtClean="0">
                <a:solidFill>
                  <a:schemeClr val="accent6"/>
                </a:solidFill>
                <a:latin typeface="+mj-lt"/>
              </a:rPr>
              <a:t>56 </a:t>
            </a:r>
            <a:r>
              <a:rPr lang="en-US" sz="6400" dirty="0">
                <a:solidFill>
                  <a:schemeClr val="accent6"/>
                </a:solidFill>
                <a:latin typeface="+mj-lt"/>
              </a:rPr>
              <a:t>– </a:t>
            </a:r>
            <a:r>
              <a:rPr lang="en-US" sz="6400" dirty="0" smtClean="0">
                <a:solidFill>
                  <a:schemeClr val="accent6"/>
                </a:solidFill>
                <a:latin typeface="+mj-lt"/>
              </a:rPr>
              <a:t>6 </a:t>
            </a:r>
            <a:r>
              <a:rPr lang="en-US" sz="6400" dirty="0">
                <a:solidFill>
                  <a:schemeClr val="accent6"/>
                </a:solidFill>
                <a:latin typeface="+mj-lt"/>
              </a:rPr>
              <a:t>= ?</a:t>
            </a:r>
          </a:p>
        </p:txBody>
      </p:sp>
      <p:pic>
        <p:nvPicPr>
          <p:cNvPr id="18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" y="5982336"/>
            <a:ext cx="867798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2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6785" y="533400"/>
            <a:ext cx="11248962" cy="3911600"/>
          </a:xfrm>
          <a:prstGeom prst="rect">
            <a:avLst/>
          </a:prstGeom>
          <a:solidFill>
            <a:srgbClr val="FFFFFF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09" tIns="60853" rIns="121709" bIns="60853" rtlCol="0" anchor="ctr"/>
          <a:lstStyle/>
          <a:p>
            <a:pPr algn="ctr"/>
            <a:endParaRPr lang="en-US" sz="4000" dirty="0">
              <a:solidFill>
                <a:schemeClr val="accent6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114531" y="787518"/>
            <a:ext cx="3163760" cy="3159175"/>
            <a:chOff x="4460939" y="1468398"/>
            <a:chExt cx="3163760" cy="3159175"/>
          </a:xfrm>
        </p:grpSpPr>
        <p:sp>
          <p:nvSpPr>
            <p:cNvPr id="31" name="TextBox 30"/>
            <p:cNvSpPr txBox="1"/>
            <p:nvPr/>
          </p:nvSpPr>
          <p:spPr>
            <a:xfrm>
              <a:off x="4460939" y="1468398"/>
              <a:ext cx="316376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600" smtClean="0">
                  <a:latin typeface="Arial" pitchFamily="34" charset="0"/>
                  <a:cs typeface="Arial" pitchFamily="34" charset="0"/>
                </a:rPr>
                <a:t>     58 </a:t>
              </a:r>
              <a:endParaRPr lang="en-US" sz="660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6600" smtClean="0">
                  <a:latin typeface="Arial" pitchFamily="34" charset="0"/>
                  <a:cs typeface="Arial" pitchFamily="34" charset="0"/>
                </a:rPr>
                <a:t>     8</a:t>
              </a:r>
            </a:p>
            <a:p>
              <a:pPr algn="ctr"/>
              <a:endParaRPr lang="en-US" sz="66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29648" y="3519577"/>
              <a:ext cx="1397479" cy="0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614358" y="3519577"/>
              <a:ext cx="13974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smtClean="0"/>
                <a:t>50</a:t>
              </a:r>
              <a:endParaRPr lang="en-US" sz="66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141706" y="1887746"/>
              <a:ext cx="13974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smtClean="0"/>
                <a:t>–</a:t>
              </a:r>
              <a:endParaRPr lang="en-US" sz="66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34552" y="787518"/>
            <a:ext cx="3163760" cy="3159175"/>
            <a:chOff x="4302751" y="1468398"/>
            <a:chExt cx="3480135" cy="3159175"/>
          </a:xfrm>
        </p:grpSpPr>
        <p:sp>
          <p:nvSpPr>
            <p:cNvPr id="36" name="TextBox 35"/>
            <p:cNvSpPr txBox="1"/>
            <p:nvPr/>
          </p:nvSpPr>
          <p:spPr>
            <a:xfrm>
              <a:off x="4302751" y="1468398"/>
              <a:ext cx="3480135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600" smtClean="0">
                  <a:latin typeface="Arial" pitchFamily="34" charset="0"/>
                  <a:cs typeface="Arial" pitchFamily="34" charset="0"/>
                </a:rPr>
                <a:t>     58 </a:t>
              </a:r>
            </a:p>
            <a:p>
              <a:pPr algn="just"/>
              <a:r>
                <a:rPr lang="en-US" sz="660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6600" smtClean="0">
                  <a:latin typeface="Arial" pitchFamily="34" charset="0"/>
                  <a:cs typeface="Arial" pitchFamily="34" charset="0"/>
                </a:rPr>
                <a:t>      8</a:t>
              </a:r>
            </a:p>
            <a:p>
              <a:pPr algn="ctr"/>
              <a:endParaRPr lang="en-US" sz="660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528735" y="3519577"/>
              <a:ext cx="1397479" cy="0"/>
            </a:xfrm>
            <a:prstGeom prst="line">
              <a:avLst/>
            </a:prstGeom>
            <a:ln w="381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633050" y="3519577"/>
              <a:ext cx="13974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smtClean="0"/>
                <a:t>50</a:t>
              </a:r>
              <a:endParaRPr lang="en-US" sz="660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46456" y="1963946"/>
              <a:ext cx="139747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smtClean="0"/>
                <a:t>–</a:t>
              </a:r>
              <a:endParaRPr lang="en-US" sz="660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62112" y="1813107"/>
            <a:ext cx="1397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/>
              <a:t>A.</a:t>
            </a:r>
            <a:endParaRPr lang="en-US" sz="6600"/>
          </a:p>
        </p:txBody>
      </p:sp>
      <p:sp>
        <p:nvSpPr>
          <p:cNvPr id="41" name="TextBox 40"/>
          <p:cNvSpPr txBox="1"/>
          <p:nvPr/>
        </p:nvSpPr>
        <p:spPr>
          <a:xfrm>
            <a:off x="6699386" y="1813107"/>
            <a:ext cx="1397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smtClean="0"/>
              <a:t>B.</a:t>
            </a:r>
            <a:endParaRPr lang="en-US" sz="6600"/>
          </a:p>
        </p:txBody>
      </p:sp>
      <p:sp>
        <p:nvSpPr>
          <p:cNvPr id="42" name="Oval 41"/>
          <p:cNvSpPr/>
          <p:nvPr/>
        </p:nvSpPr>
        <p:spPr>
          <a:xfrm>
            <a:off x="6637272" y="1837311"/>
            <a:ext cx="1097280" cy="1097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56518" y="4876800"/>
            <a:ext cx="9541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bg1"/>
                </a:solidFill>
              </a:rPr>
              <a:t>Đâu là cách đặt tính đúng?</a:t>
            </a:r>
            <a:endParaRPr lang="en-US" sz="540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263" y="2014371"/>
            <a:ext cx="798097" cy="782741"/>
          </a:xfrm>
          <a:prstGeom prst="rect">
            <a:avLst/>
          </a:prstGeom>
        </p:spPr>
      </p:pic>
      <p:pic>
        <p:nvPicPr>
          <p:cNvPr id="43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" y="5982336"/>
            <a:ext cx="867798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19" y="2208890"/>
            <a:ext cx="1219200" cy="1193310"/>
          </a:xfrm>
          <a:prstGeom prst="rect">
            <a:avLst/>
          </a:prstGeom>
        </p:spPr>
      </p:pic>
      <p:pic>
        <p:nvPicPr>
          <p:cNvPr id="1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" y="5982336"/>
            <a:ext cx="867798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52119" y="2411600"/>
            <a:ext cx="4648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bảng trừ 12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19" y="1752600"/>
            <a:ext cx="2209800" cy="2209800"/>
          </a:xfrm>
          <a:prstGeom prst="rect">
            <a:avLst/>
          </a:prstGeom>
        </p:spPr>
      </p:pic>
      <p:pic>
        <p:nvPicPr>
          <p:cNvPr id="17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" y="5982336"/>
            <a:ext cx="867798" cy="7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47319" y="2362200"/>
            <a:ext cx="3733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bảng trừ 15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373</Words>
  <Application>Microsoft Office PowerPoint</Application>
  <PresentationFormat>Custom</PresentationFormat>
  <Paragraphs>113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Arial-Rounded</vt:lpstr>
      <vt:lpstr>HP001 4 hàng</vt:lpstr>
      <vt:lpstr>Arial</vt:lpstr>
      <vt:lpstr>Quicksand</vt:lpstr>
      <vt:lpstr>Nunito</vt:lpstr>
      <vt:lpstr>Calibri</vt:lpstr>
      <vt:lpstr>Nunito Sans</vt:lpstr>
      <vt:lpstr>Times New Roman</vt:lpstr>
      <vt:lpstr>Oswald</vt:lpstr>
      <vt:lpstr>Quicksand Light</vt:lpstr>
      <vt:lpstr>Fira Sans Extra Condensed Medium</vt:lpstr>
      <vt:lpstr>Early Childhood Center by Slidesgo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Admin</cp:lastModifiedBy>
  <cp:revision>23</cp:revision>
  <dcterms:modified xsi:type="dcterms:W3CDTF">2021-11-22T02:54:26Z</dcterms:modified>
</cp:coreProperties>
</file>