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8"/>
  </p:notesMasterIdLst>
  <p:sldIdLst>
    <p:sldId id="330" r:id="rId2"/>
    <p:sldId id="321" r:id="rId3"/>
    <p:sldId id="256" r:id="rId4"/>
    <p:sldId id="343" r:id="rId5"/>
    <p:sldId id="344" r:id="rId6"/>
    <p:sldId id="345" r:id="rId7"/>
    <p:sldId id="346" r:id="rId8"/>
    <p:sldId id="347" r:id="rId9"/>
    <p:sldId id="339" r:id="rId10"/>
    <p:sldId id="335" r:id="rId11"/>
    <p:sldId id="340" r:id="rId12"/>
    <p:sldId id="336" r:id="rId13"/>
    <p:sldId id="341" r:id="rId14"/>
    <p:sldId id="342" r:id="rId15"/>
    <p:sldId id="337" r:id="rId16"/>
    <p:sldId id="258" r:id="rId17"/>
  </p:sldIdLst>
  <p:sldSz cx="12161838" cy="6858000"/>
  <p:notesSz cx="6858000" cy="9144000"/>
  <p:embeddedFontLst>
    <p:embeddedFont>
      <p:font typeface="Quicksand" charset="0"/>
      <p:regular r:id="rId19"/>
      <p:bold r:id="rId20"/>
    </p:embeddedFont>
    <p:embeddedFont>
      <p:font typeface="Fira Sans Extra Condensed Medium" charset="0"/>
      <p:regular r:id="rId21"/>
      <p:bold r:id="rId22"/>
      <p:italic r:id="rId23"/>
      <p:boldItalic r:id="rId24"/>
    </p:embeddedFont>
    <p:embeddedFont>
      <p:font typeface="HP001 4 hàng" pitchFamily="34" charset="0"/>
      <p:regular r:id="rId25"/>
      <p:bold r:id="rId26"/>
    </p:embeddedFont>
    <p:embeddedFont>
      <p:font typeface="Nunito Sans" charset="0"/>
      <p:regular r:id="rId27"/>
      <p:bold r:id="rId28"/>
      <p:italic r:id="rId29"/>
      <p:boldItalic r:id="rId30"/>
    </p:embeddedFont>
    <p:embeddedFont>
      <p:font typeface="Nunito" charset="0"/>
      <p:regular r:id="rId31"/>
      <p:bold r:id="rId32"/>
      <p:italic r:id="rId33"/>
      <p:boldItalic r:id="rId34"/>
    </p:embeddedFont>
    <p:embeddedFont>
      <p:font typeface="Quicksand Light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388D460-E827-4690-B490-23B292371C28}">
  <a:tblStyle styleId="{D388D460-E827-4690-B490-23B292371C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1C2931-B31D-471A-86D0-18F301C53F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5" autoAdjust="0"/>
    <p:restoredTop sz="90747" autoAdjust="0"/>
  </p:normalViewPr>
  <p:slideViewPr>
    <p:cSldViewPr>
      <p:cViewPr>
        <p:scale>
          <a:sx n="50" d="100"/>
          <a:sy n="50" d="100"/>
        </p:scale>
        <p:origin x="-1494" y="-45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3963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79fe8c46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79fe8c46d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tên đội nếu đội đó trả lời đúng. Để chọn đội trả lời trước, GV nên cho hai đội oắn xù xì.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4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Click vào</a:t>
            </a:r>
            <a:r>
              <a:rPr lang="en-US" baseline="0" smtClean="0"/>
              <a:t> tên đội nếu đội đó trả lời đúng. Để chọn đội trả lời trước, GV nên cho hai đội oắn xù xì.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3214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2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09414" y="5039184"/>
            <a:ext cx="364496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00351" y="-67"/>
            <a:ext cx="37614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923586" y="3101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506031">
            <a:off x="6412153" y="459567"/>
            <a:ext cx="418635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4208" y="4394200"/>
            <a:ext cx="418562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7641468">
            <a:off x="9704053" y="6792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91078" y="100600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3640" y="761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390302" y="53993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39850" y="57664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2988" y="5468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42476" y="6482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64517" y="6102806"/>
            <a:ext cx="344950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CUSTOM_18_1_1_1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10901" y="2048167"/>
            <a:ext cx="4340036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1573" y="59402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196226" y="46409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6739303" y="61798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"/>
          <p:cNvSpPr/>
          <p:nvPr/>
        </p:nvSpPr>
        <p:spPr>
          <a:xfrm flipH="1">
            <a:off x="7995171" y="2682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74668" y="577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 flipH="1">
            <a:off x="9004297" y="12837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5431" y="2179400"/>
            <a:ext cx="10250977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78987" y="4053800"/>
            <a:ext cx="7803846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34369" y="8452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683917" y="12123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45416" y="3395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45297" y="5797988"/>
            <a:ext cx="344894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208400" y="50604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052" y="54275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51497" y="2422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9789339" y="61336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08636" y="13080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26728" y="625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10382451" y="5197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1374" y="26506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7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49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2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CUSTOM_18_1_2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75" r:id="rId8"/>
    <p:sldLayoutId id="2147483676" r:id="rId9"/>
    <p:sldLayoutId id="214748367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895477" y="4454098"/>
            <a:ext cx="1333299" cy="1609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28" y="3886201"/>
            <a:ext cx="3494440" cy="222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61838" cy="3276600"/>
          </a:xfrm>
          <a:prstGeom prst="rect">
            <a:avLst/>
          </a:prstGeom>
          <a:solidFill>
            <a:srgbClr val="FFF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6602" y="225288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2596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1843997" y="4374969"/>
            <a:ext cx="1691190" cy="17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324541" y="3986256"/>
            <a:ext cx="2438905" cy="207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73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52867" y="530364"/>
            <a:ext cx="6252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002060"/>
                </a:solidFill>
              </a:rPr>
              <a:t>Đặt tính rồi tính.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83248" y="436294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9090579-792D-46A4-91E2-E9DBCD7176DD}"/>
              </a:ext>
            </a:extLst>
          </p:cNvPr>
          <p:cNvGrpSpPr/>
          <p:nvPr/>
        </p:nvGrpSpPr>
        <p:grpSpPr>
          <a:xfrm>
            <a:off x="1362643" y="1752600"/>
            <a:ext cx="9911656" cy="707889"/>
            <a:chOff x="2146083" y="3918823"/>
            <a:chExt cx="7198905" cy="7078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76DBC77-473A-4151-AC9F-B0B4F294C0B8}"/>
                </a:ext>
              </a:extLst>
            </p:cNvPr>
            <p:cNvSpPr/>
            <p:nvPr/>
          </p:nvSpPr>
          <p:spPr>
            <a:xfrm>
              <a:off x="2146083" y="3918826"/>
              <a:ext cx="1170327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 smtClean="0"/>
                <a:t>63 – 8</a:t>
              </a:r>
              <a:endParaRPr lang="vi-VN" sz="40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4FFD7E61-25D5-4713-B340-9D2E01FE5C45}"/>
                </a:ext>
              </a:extLst>
            </p:cNvPr>
            <p:cNvSpPr/>
            <p:nvPr/>
          </p:nvSpPr>
          <p:spPr>
            <a:xfrm>
              <a:off x="4020847" y="3918825"/>
              <a:ext cx="1170327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 smtClean="0"/>
                <a:t>38 – 9</a:t>
              </a:r>
              <a:endParaRPr lang="vi-VN" sz="40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733D48B-AB44-46AE-B348-90A00A2844F7}"/>
                </a:ext>
              </a:extLst>
            </p:cNvPr>
            <p:cNvSpPr/>
            <p:nvPr/>
          </p:nvSpPr>
          <p:spPr>
            <a:xfrm>
              <a:off x="6190803" y="3918824"/>
              <a:ext cx="1170327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 smtClean="0"/>
                <a:t>40 – 2</a:t>
              </a:r>
              <a:endParaRPr lang="vi-VN" sz="40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2E43E5D-BFE9-4AD8-91EF-2CF8A424DE14}"/>
                </a:ext>
              </a:extLst>
            </p:cNvPr>
            <p:cNvSpPr/>
            <p:nvPr/>
          </p:nvSpPr>
          <p:spPr>
            <a:xfrm>
              <a:off x="8174661" y="3918823"/>
              <a:ext cx="1170327" cy="70788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 smtClean="0"/>
                <a:t>92 – 4</a:t>
              </a:r>
              <a:endParaRPr lang="vi-VN" sz="4000" dirty="0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46913" r="16245" b="-1059"/>
          <a:stretch/>
        </p:blipFill>
        <p:spPr bwMode="auto">
          <a:xfrm>
            <a:off x="-243682" y="2821865"/>
            <a:ext cx="12405519" cy="434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653226" y="3253026"/>
            <a:ext cx="96372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63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806483" y="4201120"/>
            <a:ext cx="109308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481434" y="3695700"/>
            <a:ext cx="675185" cy="92333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400">
                <a:latin typeface="HP001 4 hàng" pitchFamily="34" charset="0"/>
              </a:rPr>
              <a:t>– 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556350" y="4905934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2053791" y="5155060"/>
            <a:ext cx="57099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690557" y="5155060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4506906" y="3262086"/>
            <a:ext cx="933269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38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4686261" y="4210180"/>
            <a:ext cx="95650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4309834" y="3750123"/>
            <a:ext cx="372218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4800"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375750" y="4914994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4886630" y="5155060"/>
            <a:ext cx="58221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9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4476736" y="5155060"/>
            <a:ext cx="62869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7319601" y="3262086"/>
            <a:ext cx="98296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40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7679654" y="4210180"/>
            <a:ext cx="62869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7147378" y="3750123"/>
            <a:ext cx="372218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4800"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7232344" y="4914994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7739404" y="5155060"/>
            <a:ext cx="551754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7345538" y="5155060"/>
            <a:ext cx="56618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0146388" y="3262086"/>
            <a:ext cx="102624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92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0546959" y="4210180"/>
            <a:ext cx="5934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9995806" y="3750123"/>
            <a:ext cx="372218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4800"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0042672" y="4914994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0587832" y="5155060"/>
            <a:ext cx="551754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76DBC77-473A-4151-AC9F-B0B4F294C0B8}"/>
              </a:ext>
            </a:extLst>
          </p:cNvPr>
          <p:cNvSpPr/>
          <p:nvPr/>
        </p:nvSpPr>
        <p:spPr>
          <a:xfrm>
            <a:off x="10156035" y="5155060"/>
            <a:ext cx="55496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 smtClean="0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7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2011286" y="802054"/>
            <a:ext cx="6252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2060"/>
                </a:solidFill>
              </a:rPr>
              <a:t>Số?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41667" y="707984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469E3F8-C6F8-4B73-BFE9-0FDA7787942E}"/>
              </a:ext>
            </a:extLst>
          </p:cNvPr>
          <p:cNvGrpSpPr/>
          <p:nvPr/>
        </p:nvGrpSpPr>
        <p:grpSpPr>
          <a:xfrm>
            <a:off x="1889919" y="2057400"/>
            <a:ext cx="8458200" cy="3200400"/>
            <a:chOff x="2302898" y="3489921"/>
            <a:chExt cx="8458200" cy="320040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="" xmlns:a16="http://schemas.microsoft.com/office/drawing/2014/main" id="{003061B5-C994-453D-B7E6-C70152F4E369}"/>
                </a:ext>
              </a:extLst>
            </p:cNvPr>
            <p:cNvCxnSpPr/>
            <p:nvPr/>
          </p:nvCxnSpPr>
          <p:spPr>
            <a:xfrm>
              <a:off x="7431853" y="6290271"/>
              <a:ext cx="241484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="" xmlns:a16="http://schemas.microsoft.com/office/drawing/2014/main" id="{AD950E69-4064-4AF6-A117-EF22209E21A8}"/>
                </a:ext>
              </a:extLst>
            </p:cNvPr>
            <p:cNvCxnSpPr/>
            <p:nvPr/>
          </p:nvCxnSpPr>
          <p:spPr>
            <a:xfrm>
              <a:off x="4268813" y="6233121"/>
              <a:ext cx="236128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FAEDA618-6EF5-453D-9376-BA161C85ADB2}"/>
                </a:ext>
              </a:extLst>
            </p:cNvPr>
            <p:cNvCxnSpPr/>
            <p:nvPr/>
          </p:nvCxnSpPr>
          <p:spPr>
            <a:xfrm>
              <a:off x="4322198" y="4215543"/>
              <a:ext cx="237406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="" xmlns:a16="http://schemas.microsoft.com/office/drawing/2014/main" id="{D375F103-9E1E-40DA-8185-2964362761F1}"/>
                </a:ext>
              </a:extLst>
            </p:cNvPr>
            <p:cNvCxnSpPr/>
            <p:nvPr/>
          </p:nvCxnSpPr>
          <p:spPr>
            <a:xfrm flipV="1">
              <a:off x="7293998" y="4194251"/>
              <a:ext cx="2546466" cy="13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FC279AA-00AF-4C38-A855-3D5289E49DE2}"/>
                </a:ext>
              </a:extLst>
            </p:cNvPr>
            <p:cNvSpPr txBox="1"/>
            <p:nvPr/>
          </p:nvSpPr>
          <p:spPr>
            <a:xfrm>
              <a:off x="2302898" y="3642321"/>
              <a:ext cx="7328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solidFill>
                    <a:srgbClr val="002060"/>
                  </a:solidFill>
                </a:rPr>
                <a:t>a)</a:t>
              </a:r>
            </a:p>
          </p:txBody>
        </p:sp>
        <p:sp>
          <p:nvSpPr>
            <p:cNvPr id="17" name="Rectangle: Rounded Corners 2">
              <a:extLst>
                <a:ext uri="{FF2B5EF4-FFF2-40B4-BE49-F238E27FC236}">
                  <a16:creationId xmlns="" xmlns:a16="http://schemas.microsoft.com/office/drawing/2014/main" id="{8CEF8EA6-801A-4893-905E-581C035DC645}"/>
                </a:ext>
              </a:extLst>
            </p:cNvPr>
            <p:cNvSpPr/>
            <p:nvPr/>
          </p:nvSpPr>
          <p:spPr>
            <a:xfrm>
              <a:off x="3445898" y="3758343"/>
              <a:ext cx="914400" cy="914400"/>
            </a:xfrm>
            <a:prstGeom prst="roundRect">
              <a:avLst/>
            </a:prstGeom>
            <a:solidFill>
              <a:srgbClr val="CAE8F8"/>
            </a:solidFill>
            <a:ln>
              <a:solidFill>
                <a:srgbClr val="CAE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rgbClr val="002060"/>
                  </a:solidFill>
                </a:rPr>
                <a:t>56</a:t>
              </a: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="" xmlns:a16="http://schemas.microsoft.com/office/drawing/2014/main" id="{0332B1FF-8B95-4636-A2C4-095B5A55DFEC}"/>
                </a:ext>
              </a:extLst>
            </p:cNvPr>
            <p:cNvSpPr/>
            <p:nvPr/>
          </p:nvSpPr>
          <p:spPr>
            <a:xfrm>
              <a:off x="6448178" y="3699471"/>
              <a:ext cx="1188720" cy="914400"/>
            </a:xfrm>
            <a:prstGeom prst="triangle">
              <a:avLst/>
            </a:prstGeom>
            <a:solidFill>
              <a:srgbClr val="FFD863"/>
            </a:solidFill>
            <a:ln>
              <a:solidFill>
                <a:srgbClr val="FFD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9345B65A-B062-4823-8D10-9533081A6F0E}"/>
                </a:ext>
              </a:extLst>
            </p:cNvPr>
            <p:cNvSpPr/>
            <p:nvPr/>
          </p:nvSpPr>
          <p:spPr>
            <a:xfrm>
              <a:off x="9846698" y="3758339"/>
              <a:ext cx="914400" cy="914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20630108-7963-47FF-9370-6D634BFD3195}"/>
                </a:ext>
              </a:extLst>
            </p:cNvPr>
            <p:cNvSpPr txBox="1"/>
            <p:nvPr/>
          </p:nvSpPr>
          <p:spPr>
            <a:xfrm>
              <a:off x="4971869" y="3489921"/>
              <a:ext cx="9124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002060"/>
                  </a:solidFill>
                </a:rPr>
                <a:t>+ 4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AE5CCE9F-EAD8-49E9-9AD1-33E15B0D031D}"/>
                </a:ext>
              </a:extLst>
            </p:cNvPr>
            <p:cNvSpPr txBox="1"/>
            <p:nvPr/>
          </p:nvSpPr>
          <p:spPr>
            <a:xfrm>
              <a:off x="7805695" y="3489921"/>
              <a:ext cx="8980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002060"/>
                  </a:solidFill>
                </a:rPr>
                <a:t>– 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A6751FDC-297B-482B-89D4-11E8D355743D}"/>
                </a:ext>
              </a:extLst>
            </p:cNvPr>
            <p:cNvSpPr txBox="1"/>
            <p:nvPr/>
          </p:nvSpPr>
          <p:spPr>
            <a:xfrm>
              <a:off x="2302898" y="5699721"/>
              <a:ext cx="7328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 dirty="0">
                  <a:solidFill>
                    <a:srgbClr val="002060"/>
                  </a:solidFill>
                </a:rPr>
                <a:t>b)</a:t>
              </a: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="" xmlns:a16="http://schemas.microsoft.com/office/drawing/2014/main" id="{4976C462-135B-4C4D-B9A9-334101732397}"/>
                </a:ext>
              </a:extLst>
            </p:cNvPr>
            <p:cNvSpPr/>
            <p:nvPr/>
          </p:nvSpPr>
          <p:spPr>
            <a:xfrm>
              <a:off x="3293498" y="5623521"/>
              <a:ext cx="1188720" cy="914400"/>
            </a:xfrm>
            <a:prstGeom prst="triangle">
              <a:avLst/>
            </a:prstGeom>
            <a:solidFill>
              <a:srgbClr val="D2C3E0"/>
            </a:solidFill>
            <a:ln>
              <a:solidFill>
                <a:srgbClr val="D2C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rgbClr val="002060"/>
                </a:solidFill>
              </a:endParaRPr>
            </a:p>
          </p:txBody>
        </p:sp>
        <p:sp>
          <p:nvSpPr>
            <p:cNvPr id="26" name="Rectangle: Rounded Corners 90">
              <a:extLst>
                <a:ext uri="{FF2B5EF4-FFF2-40B4-BE49-F238E27FC236}">
                  <a16:creationId xmlns="" xmlns:a16="http://schemas.microsoft.com/office/drawing/2014/main" id="{7E0A540A-7446-4533-93A1-11C2CD4DF4C7}"/>
                </a:ext>
              </a:extLst>
            </p:cNvPr>
            <p:cNvSpPr/>
            <p:nvPr/>
          </p:nvSpPr>
          <p:spPr>
            <a:xfrm>
              <a:off x="6663007" y="5775921"/>
              <a:ext cx="914400" cy="914400"/>
            </a:xfrm>
            <a:prstGeom prst="roundRect">
              <a:avLst/>
            </a:prstGeom>
            <a:solidFill>
              <a:srgbClr val="D8E8BA"/>
            </a:solidFill>
            <a:ln>
              <a:solidFill>
                <a:srgbClr val="D8E8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4120E85E-0B9A-44AB-A4DC-A7887E44EF50}"/>
                </a:ext>
              </a:extLst>
            </p:cNvPr>
            <p:cNvSpPr/>
            <p:nvPr/>
          </p:nvSpPr>
          <p:spPr>
            <a:xfrm>
              <a:off x="9846698" y="5775921"/>
              <a:ext cx="914400" cy="914400"/>
            </a:xfrm>
            <a:prstGeom prst="ellipse">
              <a:avLst/>
            </a:prstGeom>
            <a:solidFill>
              <a:srgbClr val="FDC57B"/>
            </a:solidFill>
            <a:ln>
              <a:solidFill>
                <a:srgbClr val="FDC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6BFE4159-16B3-4822-8F32-663C87526E79}"/>
                </a:ext>
              </a:extLst>
            </p:cNvPr>
            <p:cNvSpPr txBox="1"/>
            <p:nvPr/>
          </p:nvSpPr>
          <p:spPr>
            <a:xfrm>
              <a:off x="3522098" y="5896783"/>
              <a:ext cx="75533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002060"/>
                  </a:solidFill>
                </a:rPr>
                <a:t>35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86D6BE51-BEAD-4042-954E-500E136B15FD}"/>
                </a:ext>
              </a:extLst>
            </p:cNvPr>
            <p:cNvSpPr txBox="1"/>
            <p:nvPr/>
          </p:nvSpPr>
          <p:spPr>
            <a:xfrm>
              <a:off x="5062495" y="5525235"/>
              <a:ext cx="8980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002060"/>
                  </a:solidFill>
                </a:rPr>
                <a:t>– 8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58EB81EB-F866-4EA8-8EE7-D7E7955B70C7}"/>
                </a:ext>
              </a:extLst>
            </p:cNvPr>
            <p:cNvSpPr txBox="1"/>
            <p:nvPr/>
          </p:nvSpPr>
          <p:spPr>
            <a:xfrm>
              <a:off x="8077434" y="5582385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rgbClr val="002060"/>
                  </a:solidFill>
                </a:rPr>
                <a:t>+ 38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3384B86-BAD9-4BF5-95E0-9C03A347589F}"/>
              </a:ext>
            </a:extLst>
          </p:cNvPr>
          <p:cNvGrpSpPr/>
          <p:nvPr/>
        </p:nvGrpSpPr>
        <p:grpSpPr>
          <a:xfrm>
            <a:off x="6053909" y="2266950"/>
            <a:ext cx="1188720" cy="1036273"/>
            <a:chOff x="6067708" y="3910739"/>
            <a:chExt cx="953028" cy="918329"/>
          </a:xfrm>
        </p:grpSpPr>
        <p:sp>
          <p:nvSpPr>
            <p:cNvPr id="34" name="Isosceles Triangle 33">
              <a:extLst>
                <a:ext uri="{FF2B5EF4-FFF2-40B4-BE49-F238E27FC236}">
                  <a16:creationId xmlns="" xmlns:a16="http://schemas.microsoft.com/office/drawing/2014/main" id="{ED9E8218-5C4B-4AA7-B033-CCC45F49AC0C}"/>
                </a:ext>
              </a:extLst>
            </p:cNvPr>
            <p:cNvSpPr/>
            <p:nvPr/>
          </p:nvSpPr>
          <p:spPr>
            <a:xfrm>
              <a:off x="6067708" y="3910739"/>
              <a:ext cx="953028" cy="810328"/>
            </a:xfrm>
            <a:prstGeom prst="triangle">
              <a:avLst/>
            </a:prstGeom>
            <a:solidFill>
              <a:srgbClr val="FFD863"/>
            </a:solidFill>
            <a:ln>
              <a:solidFill>
                <a:srgbClr val="FFD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B5AEB2CF-3863-4D82-BC5F-B768D6599796}"/>
                </a:ext>
              </a:extLst>
            </p:cNvPr>
            <p:cNvSpPr txBox="1"/>
            <p:nvPr/>
          </p:nvSpPr>
          <p:spPr>
            <a:xfrm>
              <a:off x="6242092" y="4147201"/>
              <a:ext cx="651838" cy="681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dirty="0">
                  <a:solidFill>
                    <a:srgbClr val="FF0000"/>
                  </a:solidFill>
                </a:rPr>
                <a:t>60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179B929C-E423-4F5C-9AED-FC47F96AACC1}"/>
              </a:ext>
            </a:extLst>
          </p:cNvPr>
          <p:cNvGrpSpPr/>
          <p:nvPr/>
        </p:nvGrpSpPr>
        <p:grpSpPr>
          <a:xfrm>
            <a:off x="9433719" y="2324469"/>
            <a:ext cx="914400" cy="914401"/>
            <a:chOff x="8392763" y="3910739"/>
            <a:chExt cx="745986" cy="75838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C3259811-8B05-44F3-91B7-62CEEB5E2595}"/>
                </a:ext>
              </a:extLst>
            </p:cNvPr>
            <p:cNvSpPr/>
            <p:nvPr/>
          </p:nvSpPr>
          <p:spPr>
            <a:xfrm>
              <a:off x="8392763" y="3910739"/>
              <a:ext cx="745986" cy="75838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400" dirty="0">
                <a:solidFill>
                  <a:schemeClr val="tx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B495B32E-34FA-48D1-A63C-EF9F719A2330}"/>
                </a:ext>
              </a:extLst>
            </p:cNvPr>
            <p:cNvSpPr txBox="1"/>
            <p:nvPr/>
          </p:nvSpPr>
          <p:spPr>
            <a:xfrm>
              <a:off x="8457506" y="3977335"/>
              <a:ext cx="663297" cy="638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dirty="0">
                  <a:solidFill>
                    <a:srgbClr val="FF0000"/>
                  </a:solidFill>
                </a:rPr>
                <a:t>55</a:t>
              </a:r>
            </a:p>
          </p:txBody>
        </p:sp>
      </p:grpSp>
      <p:sp>
        <p:nvSpPr>
          <p:cNvPr id="50" name="Rectangle: Rounded Corners 109">
            <a:extLst>
              <a:ext uri="{FF2B5EF4-FFF2-40B4-BE49-F238E27FC236}">
                <a16:creationId xmlns="" xmlns:a16="http://schemas.microsoft.com/office/drawing/2014/main" id="{19DBFD3F-6EA7-4010-A4C3-DD1BE81D145B}"/>
              </a:ext>
            </a:extLst>
          </p:cNvPr>
          <p:cNvSpPr/>
          <p:nvPr/>
        </p:nvSpPr>
        <p:spPr>
          <a:xfrm>
            <a:off x="6250028" y="4343400"/>
            <a:ext cx="914400" cy="914400"/>
          </a:xfrm>
          <a:prstGeom prst="roundRect">
            <a:avLst/>
          </a:prstGeom>
          <a:solidFill>
            <a:srgbClr val="D8E8BA"/>
          </a:solidFill>
          <a:ln>
            <a:solidFill>
              <a:srgbClr val="D8E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FF0000"/>
                </a:solidFill>
              </a:rPr>
              <a:t>27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9236F6-405F-4B6A-A2A4-12848F6F34A4}"/>
              </a:ext>
            </a:extLst>
          </p:cNvPr>
          <p:cNvGrpSpPr/>
          <p:nvPr/>
        </p:nvGrpSpPr>
        <p:grpSpPr>
          <a:xfrm>
            <a:off x="9431454" y="4343400"/>
            <a:ext cx="914400" cy="914400"/>
            <a:chOff x="8392763" y="3910739"/>
            <a:chExt cx="745986" cy="758382"/>
          </a:xfrm>
        </p:grpSpPr>
        <p:sp>
          <p:nvSpPr>
            <p:cNvPr id="52" name="Oval 51">
              <a:extLst>
                <a:ext uri="{FF2B5EF4-FFF2-40B4-BE49-F238E27FC236}">
                  <a16:creationId xmlns="" xmlns:a16="http://schemas.microsoft.com/office/drawing/2014/main" id="{62DE537F-92C2-4F17-8AB3-0011366039A2}"/>
                </a:ext>
              </a:extLst>
            </p:cNvPr>
            <p:cNvSpPr/>
            <p:nvPr/>
          </p:nvSpPr>
          <p:spPr>
            <a:xfrm>
              <a:off x="8392763" y="3910739"/>
              <a:ext cx="745986" cy="758382"/>
            </a:xfrm>
            <a:prstGeom prst="ellipse">
              <a:avLst/>
            </a:prstGeom>
            <a:solidFill>
              <a:srgbClr val="FDC57B"/>
            </a:solidFill>
            <a:ln>
              <a:solidFill>
                <a:srgbClr val="FDC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400" dirty="0">
                <a:solidFill>
                  <a:schemeClr val="tx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5AFA6FB5-78EB-4B9C-82EB-062E76B01416}"/>
                </a:ext>
              </a:extLst>
            </p:cNvPr>
            <p:cNvSpPr txBox="1"/>
            <p:nvPr/>
          </p:nvSpPr>
          <p:spPr>
            <a:xfrm>
              <a:off x="8469734" y="3970637"/>
              <a:ext cx="663297" cy="638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dirty="0">
                  <a:solidFill>
                    <a:srgbClr val="FF0000"/>
                  </a:solidFill>
                </a:rPr>
                <a:t>65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07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135537" y="303620"/>
            <a:ext cx="10812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solidFill>
                  <a:srgbClr val="002060"/>
                </a:solidFill>
              </a:rPr>
              <a:t>Con mèo nấp sau cánh cửa ghi phép tính có kết quả lớn nhất. Hỏi con mèo nấp sau cánh cửa nào?</a:t>
            </a:r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65919" y="304800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FB5568C4-01D6-4A4E-80A0-14BA77FCB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06" y="1672627"/>
            <a:ext cx="6149279" cy="4963999"/>
          </a:xfrm>
          <a:prstGeom prst="rect">
            <a:avLst/>
          </a:prstGeom>
        </p:spPr>
      </p:pic>
      <p:pic>
        <p:nvPicPr>
          <p:cNvPr id="58" name="Picture 2" descr="Grey Cat Cartoon HD Stock Images | Shutterstock">
            <a:extLst>
              <a:ext uri="{FF2B5EF4-FFF2-40B4-BE49-F238E27FC236}">
                <a16:creationId xmlns="" xmlns:a16="http://schemas.microsoft.com/office/drawing/2014/main" id="{F0A18F0D-5D58-4F71-B944-558E0BB20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651"/>
          <a:stretch/>
        </p:blipFill>
        <p:spPr bwMode="auto">
          <a:xfrm flipH="1">
            <a:off x="6767300" y="4423082"/>
            <a:ext cx="682895" cy="116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1538C5DC-14A0-4426-9F79-0E065291E44B}"/>
              </a:ext>
            </a:extLst>
          </p:cNvPr>
          <p:cNvGrpSpPr/>
          <p:nvPr/>
        </p:nvGrpSpPr>
        <p:grpSpPr>
          <a:xfrm>
            <a:off x="4023519" y="3457302"/>
            <a:ext cx="914400" cy="822960"/>
            <a:chOff x="1750173" y="2926500"/>
            <a:chExt cx="807151" cy="745681"/>
          </a:xfrm>
        </p:grpSpPr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A42849A0-36C9-4CA3-A9DF-D67101BE840A}"/>
                </a:ext>
              </a:extLst>
            </p:cNvPr>
            <p:cNvSpPr/>
            <p:nvPr/>
          </p:nvSpPr>
          <p:spPr>
            <a:xfrm>
              <a:off x="1750173" y="2926500"/>
              <a:ext cx="726436" cy="7456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BEBDED4D-D29A-447D-8CBE-2F30E81FB9F1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641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33</a:t>
              </a:r>
              <a:endParaRPr lang="vi-VN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0F780934-0EE5-4660-A10C-1E89454009CE}"/>
              </a:ext>
            </a:extLst>
          </p:cNvPr>
          <p:cNvGrpSpPr/>
          <p:nvPr/>
        </p:nvGrpSpPr>
        <p:grpSpPr>
          <a:xfrm>
            <a:off x="7089697" y="3483191"/>
            <a:ext cx="914400" cy="822961"/>
            <a:chOff x="1750173" y="2926500"/>
            <a:chExt cx="807151" cy="745682"/>
          </a:xfrm>
        </p:grpSpPr>
        <p:sp>
          <p:nvSpPr>
            <p:cNvPr id="63" name="Oval 62">
              <a:extLst>
                <a:ext uri="{FF2B5EF4-FFF2-40B4-BE49-F238E27FC236}">
                  <a16:creationId xmlns="" xmlns:a16="http://schemas.microsoft.com/office/drawing/2014/main" id="{897D7B06-B619-40F9-92F8-67F84E1ECAA1}"/>
                </a:ext>
              </a:extLst>
            </p:cNvPr>
            <p:cNvSpPr/>
            <p:nvPr/>
          </p:nvSpPr>
          <p:spPr>
            <a:xfrm>
              <a:off x="1750173" y="2926500"/>
              <a:ext cx="726436" cy="74568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B03EA96B-DCAF-432A-B2FD-248192E2D6EC}"/>
                </a:ext>
              </a:extLst>
            </p:cNvPr>
            <p:cNvSpPr txBox="1"/>
            <p:nvPr/>
          </p:nvSpPr>
          <p:spPr>
            <a:xfrm>
              <a:off x="1776676" y="3019119"/>
              <a:ext cx="780648" cy="641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44</a:t>
              </a:r>
              <a:endParaRPr lang="vi-VN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A171D18A-CB3B-442A-8E6F-1F3B8F549DEF}"/>
              </a:ext>
            </a:extLst>
          </p:cNvPr>
          <p:cNvGrpSpPr/>
          <p:nvPr/>
        </p:nvGrpSpPr>
        <p:grpSpPr>
          <a:xfrm>
            <a:off x="5376367" y="5585065"/>
            <a:ext cx="916156" cy="822961"/>
            <a:chOff x="1750173" y="2926500"/>
            <a:chExt cx="808701" cy="745682"/>
          </a:xfrm>
        </p:grpSpPr>
        <p:sp>
          <p:nvSpPr>
            <p:cNvPr id="66" name="Oval 65">
              <a:extLst>
                <a:ext uri="{FF2B5EF4-FFF2-40B4-BE49-F238E27FC236}">
                  <a16:creationId xmlns="" xmlns:a16="http://schemas.microsoft.com/office/drawing/2014/main" id="{27BD3525-E804-4D3B-ACFE-97488A2F04B4}"/>
                </a:ext>
              </a:extLst>
            </p:cNvPr>
            <p:cNvSpPr/>
            <p:nvPr/>
          </p:nvSpPr>
          <p:spPr>
            <a:xfrm>
              <a:off x="1750173" y="2926500"/>
              <a:ext cx="726436" cy="74568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07952112-64D1-4A62-B76F-62D8DC28B747}"/>
                </a:ext>
              </a:extLst>
            </p:cNvPr>
            <p:cNvSpPr txBox="1"/>
            <p:nvPr/>
          </p:nvSpPr>
          <p:spPr>
            <a:xfrm>
              <a:off x="1778226" y="2984597"/>
              <a:ext cx="780648" cy="641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46</a:t>
              </a:r>
              <a:endParaRPr lang="vi-VN" sz="4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1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163527" y="303620"/>
            <a:ext cx="10479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002060"/>
                </a:solidFill>
              </a:rPr>
              <a:t>Ba ô tô đang che ba số là 10, 20 và 40.</a:t>
            </a:r>
          </a:p>
          <a:p>
            <a:pPr algn="just"/>
            <a:r>
              <a:rPr lang="vi-VN" sz="3600">
                <a:solidFill>
                  <a:srgbClr val="002060"/>
                </a:solidFill>
              </a:rPr>
              <a:t>Hỏi mỗi ô tô đang che số nào?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65919" y="304800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920B96E-6046-4CA7-A489-5B92D1452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527" y="2047066"/>
            <a:ext cx="9355567" cy="3511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46178C9-1C5C-49BF-9BE0-18871F075B44}"/>
              </a:ext>
            </a:extLst>
          </p:cNvPr>
          <p:cNvGrpSpPr/>
          <p:nvPr/>
        </p:nvGrpSpPr>
        <p:grpSpPr>
          <a:xfrm>
            <a:off x="7040073" y="3139957"/>
            <a:ext cx="807151" cy="662828"/>
            <a:chOff x="1750173" y="2926500"/>
            <a:chExt cx="807151" cy="662828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2B045C1-703A-4878-9CCF-F71227FAB9B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E417FD56-D795-4D44-99B7-238D221DB0D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89C1637-50D5-4FCA-A652-9476FA0CB0FA}"/>
              </a:ext>
            </a:extLst>
          </p:cNvPr>
          <p:cNvGrpSpPr/>
          <p:nvPr/>
        </p:nvGrpSpPr>
        <p:grpSpPr>
          <a:xfrm>
            <a:off x="2623207" y="4913593"/>
            <a:ext cx="807151" cy="662828"/>
            <a:chOff x="1750173" y="2926500"/>
            <a:chExt cx="807151" cy="662828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AE353BD1-BA93-4F9D-9200-6F837BCD8F0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DD248130-FEA2-4C18-A536-7B7CC2D0C2A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BDA1DFE-24D3-4911-94D1-4F064802A1B3}"/>
              </a:ext>
            </a:extLst>
          </p:cNvPr>
          <p:cNvGrpSpPr/>
          <p:nvPr/>
        </p:nvGrpSpPr>
        <p:grpSpPr>
          <a:xfrm>
            <a:off x="7147719" y="4954429"/>
            <a:ext cx="807151" cy="662828"/>
            <a:chOff x="1750173" y="2926500"/>
            <a:chExt cx="807151" cy="662828"/>
          </a:xfrm>
        </p:grpSpPr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A1E1425B-D977-4081-8154-69261F1B540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2CCB9B8-D90B-4B38-8380-E70B1AA2778B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92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163527" y="303620"/>
            <a:ext cx="10479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002060"/>
                </a:solidFill>
              </a:rPr>
              <a:t>Mai cân nặng 23kg. Mi nhẹ hơn Mai 5kg</a:t>
            </a:r>
            <a:r>
              <a:rPr lang="vi-VN" sz="3600" smtClean="0">
                <a:solidFill>
                  <a:srgbClr val="002060"/>
                </a:solidFill>
              </a:rPr>
              <a:t>.</a:t>
            </a:r>
            <a:r>
              <a:rPr lang="en-US" sz="3600" smtClean="0">
                <a:solidFill>
                  <a:srgbClr val="002060"/>
                </a:solidFill>
              </a:rPr>
              <a:t>           </a:t>
            </a:r>
            <a:r>
              <a:rPr lang="vi-VN" sz="3600" smtClean="0">
                <a:solidFill>
                  <a:srgbClr val="002060"/>
                </a:solidFill>
              </a:rPr>
              <a:t> </a:t>
            </a:r>
            <a:r>
              <a:rPr lang="vi-VN" sz="3600">
                <a:solidFill>
                  <a:srgbClr val="002060"/>
                </a:solidFill>
              </a:rPr>
              <a:t>Hỏi Mi cân nặng bao nhiêu ki-lô-gam?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65919" y="304800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C8FC77BC-C0D5-4700-BDD1-4E7FCA4764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7319" y="2166512"/>
            <a:ext cx="4187031" cy="35999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2229922-96DF-403D-91F7-AF7DB597122C}"/>
              </a:ext>
            </a:extLst>
          </p:cNvPr>
          <p:cNvSpPr txBox="1"/>
          <p:nvPr/>
        </p:nvSpPr>
        <p:spPr>
          <a:xfrm>
            <a:off x="2980281" y="2286000"/>
            <a:ext cx="233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Bài giải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5F2B01E-F3A5-43CD-BC80-E773F03799B0}"/>
              </a:ext>
            </a:extLst>
          </p:cNvPr>
          <p:cNvSpPr txBox="1"/>
          <p:nvPr/>
        </p:nvSpPr>
        <p:spPr>
          <a:xfrm>
            <a:off x="975519" y="3102114"/>
            <a:ext cx="7474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2060"/>
                </a:solidFill>
              </a:rPr>
              <a:t>Mi cân nặng số ki-lô-gam là: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640E4E7-283D-48EE-9A3A-237AA17DEC21}"/>
              </a:ext>
            </a:extLst>
          </p:cNvPr>
          <p:cNvSpPr txBox="1"/>
          <p:nvPr/>
        </p:nvSpPr>
        <p:spPr>
          <a:xfrm>
            <a:off x="442119" y="4016514"/>
            <a:ext cx="7638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23 – 5 = 18 (kg)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2FDCF71-8349-43CD-AFEF-6E1CD1A26102}"/>
              </a:ext>
            </a:extLst>
          </p:cNvPr>
          <p:cNvSpPr txBox="1"/>
          <p:nvPr/>
        </p:nvSpPr>
        <p:spPr>
          <a:xfrm>
            <a:off x="2248714" y="4841736"/>
            <a:ext cx="4213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4000" dirty="0">
                <a:solidFill>
                  <a:srgbClr val="002060"/>
                </a:solidFill>
              </a:rPr>
              <a:t>Đáp số: 18kg.</a:t>
            </a:r>
          </a:p>
        </p:txBody>
      </p:sp>
      <p:cxnSp>
        <p:nvCxnSpPr>
          <p:cNvPr id="5" name="Straight Connector 4"/>
          <p:cNvCxnSpPr>
            <a:stCxn id="2" idx="1"/>
          </p:cNvCxnSpPr>
          <p:nvPr/>
        </p:nvCxnSpPr>
        <p:spPr>
          <a:xfrm>
            <a:off x="1163527" y="903785"/>
            <a:ext cx="4841192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461919" y="903784"/>
            <a:ext cx="4953000" cy="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83041" y="1474283"/>
            <a:ext cx="7388678" cy="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56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 flipH="1">
            <a:off x="823119" y="1981200"/>
            <a:ext cx="5604501" cy="1481200"/>
          </a:xfrm>
        </p:spPr>
        <p:txBody>
          <a:bodyPr/>
          <a:lstStyle/>
          <a:p>
            <a:pPr algn="ctr"/>
            <a:r>
              <a:rPr lang="en-US" sz="8000" smtClean="0">
                <a:latin typeface="+mj-lt"/>
              </a:rPr>
              <a:t>CỦNG CỐ</a:t>
            </a:r>
            <a:endParaRPr lang="en-US" sz="8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801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r>
              <a:rPr lang="en" smtClean="0">
                <a:latin typeface="+mj-lt"/>
              </a:rPr>
              <a:t>DẶN DÒ</a:t>
            </a:r>
            <a:endParaRPr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"/>
          </p:nvPr>
        </p:nvSpPr>
        <p:spPr>
          <a:xfrm>
            <a:off x="7886411" y="3272400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4000" smtClean="0">
                <a:solidFill>
                  <a:schemeClr val="lt1"/>
                </a:solidFill>
                <a:latin typeface="+mj-lt"/>
              </a:rPr>
              <a:t>C</a:t>
            </a:r>
            <a:r>
              <a:rPr lang="en-US" sz="4000" smtClean="0">
                <a:solidFill>
                  <a:schemeClr val="lt1"/>
                </a:solidFill>
                <a:latin typeface="+mj-lt"/>
              </a:rPr>
              <a:t>h</a:t>
            </a:r>
            <a:r>
              <a:rPr lang="en" sz="4000" smtClean="0">
                <a:solidFill>
                  <a:schemeClr val="lt1"/>
                </a:solidFill>
                <a:latin typeface="+mj-lt"/>
              </a:rPr>
              <a:t>uẩn bị bài mới</a:t>
            </a:r>
            <a:endParaRPr sz="4000">
              <a:solidFill>
                <a:schemeClr val="lt1"/>
              </a:solidFill>
              <a:latin typeface="+mj-lt"/>
            </a:endParaRPr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 idx="2"/>
          </p:nvPr>
        </p:nvSpPr>
        <p:spPr>
          <a:xfrm>
            <a:off x="2095211" y="3272400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-US" sz="4400" smtClean="0">
                <a:solidFill>
                  <a:schemeClr val="lt1"/>
                </a:solidFill>
                <a:latin typeface="+mj-lt"/>
              </a:rPr>
              <a:t>Xe</a:t>
            </a:r>
            <a:r>
              <a:rPr lang="en" sz="4400" smtClean="0">
                <a:solidFill>
                  <a:schemeClr val="lt1"/>
                </a:solidFill>
                <a:latin typeface="+mj-lt"/>
              </a:rPr>
              <a:t>m lại bài đã học </a:t>
            </a:r>
            <a:endParaRPr sz="4400">
              <a:solidFill>
                <a:schemeClr val="lt1"/>
              </a:solidFill>
              <a:latin typeface="+mj-lt"/>
            </a:endParaRPr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6"/>
          </p:nvPr>
        </p:nvSpPr>
        <p:spPr>
          <a:xfrm>
            <a:off x="4891304" y="285076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-US" sz="4400" smtClean="0">
                <a:solidFill>
                  <a:schemeClr val="lt1"/>
                </a:solidFill>
                <a:latin typeface="+mj-lt"/>
              </a:rPr>
              <a:t>H</a:t>
            </a:r>
            <a:r>
              <a:rPr lang="en" sz="4400" smtClean="0">
                <a:solidFill>
                  <a:schemeClr val="lt1"/>
                </a:solidFill>
                <a:latin typeface="+mj-lt"/>
              </a:rPr>
              <a:t>oàn thành bài …</a:t>
            </a:r>
            <a:endParaRPr sz="4400">
              <a:solidFill>
                <a:schemeClr val="lt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30" y="-18757"/>
            <a:ext cx="12176245" cy="2392967"/>
          </a:xfrm>
          <a:custGeom>
            <a:avLst/>
            <a:gdLst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2209800 h 2209800"/>
              <a:gd name="connsiteX3" fmla="*/ 0 w 12252325"/>
              <a:gd name="connsiteY3" fmla="*/ 2209800 h 2209800"/>
              <a:gd name="connsiteX4" fmla="*/ 0 w 12252325"/>
              <a:gd name="connsiteY4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0 w 12252325"/>
              <a:gd name="connsiteY3" fmla="*/ 2209800 h 2209800"/>
              <a:gd name="connsiteX4" fmla="*/ 0 w 12252325"/>
              <a:gd name="connsiteY4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10972800 w 12252325"/>
              <a:gd name="connsiteY3" fmla="*/ 1330036 h 2209800"/>
              <a:gd name="connsiteX4" fmla="*/ 0 w 12252325"/>
              <a:gd name="connsiteY4" fmla="*/ 2209800 h 2209800"/>
              <a:gd name="connsiteX5" fmla="*/ 0 w 12252325"/>
              <a:gd name="connsiteY5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10972800 w 12252325"/>
              <a:gd name="connsiteY3" fmla="*/ 1330036 h 2209800"/>
              <a:gd name="connsiteX4" fmla="*/ 0 w 12252325"/>
              <a:gd name="connsiteY4" fmla="*/ 2209800 h 2209800"/>
              <a:gd name="connsiteX5" fmla="*/ 0 w 12252325"/>
              <a:gd name="connsiteY5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10972800 w 12252325"/>
              <a:gd name="connsiteY3" fmla="*/ 1330036 h 2209800"/>
              <a:gd name="connsiteX4" fmla="*/ 0 w 12252325"/>
              <a:gd name="connsiteY4" fmla="*/ 2209800 h 2209800"/>
              <a:gd name="connsiteX5" fmla="*/ 0 w 12252325"/>
              <a:gd name="connsiteY5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10972800 w 12252325"/>
              <a:gd name="connsiteY3" fmla="*/ 1330036 h 2209800"/>
              <a:gd name="connsiteX4" fmla="*/ 0 w 12252325"/>
              <a:gd name="connsiteY4" fmla="*/ 2209800 h 2209800"/>
              <a:gd name="connsiteX5" fmla="*/ 0 w 12252325"/>
              <a:gd name="connsiteY5" fmla="*/ 0 h 2209800"/>
              <a:gd name="connsiteX0" fmla="*/ 0 w 12252325"/>
              <a:gd name="connsiteY0" fmla="*/ 0 h 2262771"/>
              <a:gd name="connsiteX1" fmla="*/ 12252325 w 12252325"/>
              <a:gd name="connsiteY1" fmla="*/ 0 h 2262771"/>
              <a:gd name="connsiteX2" fmla="*/ 12252325 w 12252325"/>
              <a:gd name="connsiteY2" fmla="*/ 1087582 h 2262771"/>
              <a:gd name="connsiteX3" fmla="*/ 10972800 w 12252325"/>
              <a:gd name="connsiteY3" fmla="*/ 1330036 h 2262771"/>
              <a:gd name="connsiteX4" fmla="*/ 7536873 w 12252325"/>
              <a:gd name="connsiteY4" fmla="*/ 1620982 h 2262771"/>
              <a:gd name="connsiteX5" fmla="*/ 0 w 12252325"/>
              <a:gd name="connsiteY5" fmla="*/ 2209800 h 2262771"/>
              <a:gd name="connsiteX6" fmla="*/ 0 w 12252325"/>
              <a:gd name="connsiteY6" fmla="*/ 0 h 2262771"/>
              <a:gd name="connsiteX0" fmla="*/ 0 w 12252325"/>
              <a:gd name="connsiteY0" fmla="*/ 0 h 2262771"/>
              <a:gd name="connsiteX1" fmla="*/ 12252325 w 12252325"/>
              <a:gd name="connsiteY1" fmla="*/ 0 h 2262771"/>
              <a:gd name="connsiteX2" fmla="*/ 12252325 w 12252325"/>
              <a:gd name="connsiteY2" fmla="*/ 1087582 h 2262771"/>
              <a:gd name="connsiteX3" fmla="*/ 10972800 w 12252325"/>
              <a:gd name="connsiteY3" fmla="*/ 1330036 h 2262771"/>
              <a:gd name="connsiteX4" fmla="*/ 7536873 w 12252325"/>
              <a:gd name="connsiteY4" fmla="*/ 1620982 h 2262771"/>
              <a:gd name="connsiteX5" fmla="*/ 0 w 12252325"/>
              <a:gd name="connsiteY5" fmla="*/ 2209800 h 2262771"/>
              <a:gd name="connsiteX6" fmla="*/ 0 w 12252325"/>
              <a:gd name="connsiteY6" fmla="*/ 0 h 2262771"/>
              <a:gd name="connsiteX0" fmla="*/ 0 w 12252325"/>
              <a:gd name="connsiteY0" fmla="*/ 0 h 2262771"/>
              <a:gd name="connsiteX1" fmla="*/ 12252325 w 12252325"/>
              <a:gd name="connsiteY1" fmla="*/ 0 h 2262771"/>
              <a:gd name="connsiteX2" fmla="*/ 12252325 w 12252325"/>
              <a:gd name="connsiteY2" fmla="*/ 1087582 h 2262771"/>
              <a:gd name="connsiteX3" fmla="*/ 10972800 w 12252325"/>
              <a:gd name="connsiteY3" fmla="*/ 1330036 h 2262771"/>
              <a:gd name="connsiteX4" fmla="*/ 7536873 w 12252325"/>
              <a:gd name="connsiteY4" fmla="*/ 1620982 h 2262771"/>
              <a:gd name="connsiteX5" fmla="*/ 0 w 12252325"/>
              <a:gd name="connsiteY5" fmla="*/ 2209800 h 2262771"/>
              <a:gd name="connsiteX6" fmla="*/ 0 w 12252325"/>
              <a:gd name="connsiteY6" fmla="*/ 0 h 2262771"/>
              <a:gd name="connsiteX0" fmla="*/ 0 w 12252325"/>
              <a:gd name="connsiteY0" fmla="*/ 0 h 2272022"/>
              <a:gd name="connsiteX1" fmla="*/ 12252325 w 12252325"/>
              <a:gd name="connsiteY1" fmla="*/ 0 h 2272022"/>
              <a:gd name="connsiteX2" fmla="*/ 12252325 w 12252325"/>
              <a:gd name="connsiteY2" fmla="*/ 1087582 h 2272022"/>
              <a:gd name="connsiteX3" fmla="*/ 10972800 w 12252325"/>
              <a:gd name="connsiteY3" fmla="*/ 1330036 h 2272022"/>
              <a:gd name="connsiteX4" fmla="*/ 7551388 w 12252325"/>
              <a:gd name="connsiteY4" fmla="*/ 1751610 h 2272022"/>
              <a:gd name="connsiteX5" fmla="*/ 0 w 12252325"/>
              <a:gd name="connsiteY5" fmla="*/ 2209800 h 2272022"/>
              <a:gd name="connsiteX6" fmla="*/ 0 w 12252325"/>
              <a:gd name="connsiteY6" fmla="*/ 0 h 2272022"/>
              <a:gd name="connsiteX0" fmla="*/ 0 w 12252325"/>
              <a:gd name="connsiteY0" fmla="*/ 0 h 2272022"/>
              <a:gd name="connsiteX1" fmla="*/ 12252325 w 12252325"/>
              <a:gd name="connsiteY1" fmla="*/ 0 h 2272022"/>
              <a:gd name="connsiteX2" fmla="*/ 12252325 w 12252325"/>
              <a:gd name="connsiteY2" fmla="*/ 1087582 h 2272022"/>
              <a:gd name="connsiteX3" fmla="*/ 10972800 w 12252325"/>
              <a:gd name="connsiteY3" fmla="*/ 1330036 h 2272022"/>
              <a:gd name="connsiteX4" fmla="*/ 7551388 w 12252325"/>
              <a:gd name="connsiteY4" fmla="*/ 1751610 h 2272022"/>
              <a:gd name="connsiteX5" fmla="*/ 0 w 12252325"/>
              <a:gd name="connsiteY5" fmla="*/ 2209800 h 2272022"/>
              <a:gd name="connsiteX6" fmla="*/ 0 w 12252325"/>
              <a:gd name="connsiteY6" fmla="*/ 0 h 2272022"/>
              <a:gd name="connsiteX0" fmla="*/ 0 w 12252325"/>
              <a:gd name="connsiteY0" fmla="*/ 0 h 2281721"/>
              <a:gd name="connsiteX1" fmla="*/ 12252325 w 12252325"/>
              <a:gd name="connsiteY1" fmla="*/ 0 h 2281721"/>
              <a:gd name="connsiteX2" fmla="*/ 12252325 w 12252325"/>
              <a:gd name="connsiteY2" fmla="*/ 1087582 h 2281721"/>
              <a:gd name="connsiteX3" fmla="*/ 10972800 w 12252325"/>
              <a:gd name="connsiteY3" fmla="*/ 1330036 h 2281721"/>
              <a:gd name="connsiteX4" fmla="*/ 7551388 w 12252325"/>
              <a:gd name="connsiteY4" fmla="*/ 1853210 h 2281721"/>
              <a:gd name="connsiteX5" fmla="*/ 0 w 12252325"/>
              <a:gd name="connsiteY5" fmla="*/ 2209800 h 2281721"/>
              <a:gd name="connsiteX6" fmla="*/ 0 w 12252325"/>
              <a:gd name="connsiteY6" fmla="*/ 0 h 2281721"/>
              <a:gd name="connsiteX0" fmla="*/ 0 w 12252325"/>
              <a:gd name="connsiteY0" fmla="*/ 0 h 2281721"/>
              <a:gd name="connsiteX1" fmla="*/ 12252325 w 12252325"/>
              <a:gd name="connsiteY1" fmla="*/ 0 h 2281721"/>
              <a:gd name="connsiteX2" fmla="*/ 12252325 w 12252325"/>
              <a:gd name="connsiteY2" fmla="*/ 1087582 h 2281721"/>
              <a:gd name="connsiteX3" fmla="*/ 10972800 w 12252325"/>
              <a:gd name="connsiteY3" fmla="*/ 1431636 h 2281721"/>
              <a:gd name="connsiteX4" fmla="*/ 7551388 w 12252325"/>
              <a:gd name="connsiteY4" fmla="*/ 1853210 h 2281721"/>
              <a:gd name="connsiteX5" fmla="*/ 0 w 12252325"/>
              <a:gd name="connsiteY5" fmla="*/ 2209800 h 2281721"/>
              <a:gd name="connsiteX6" fmla="*/ 0 w 12252325"/>
              <a:gd name="connsiteY6" fmla="*/ 0 h 2281721"/>
              <a:gd name="connsiteX0" fmla="*/ 0 w 12252325"/>
              <a:gd name="connsiteY0" fmla="*/ 0 h 2294833"/>
              <a:gd name="connsiteX1" fmla="*/ 12252325 w 12252325"/>
              <a:gd name="connsiteY1" fmla="*/ 0 h 2294833"/>
              <a:gd name="connsiteX2" fmla="*/ 12252325 w 12252325"/>
              <a:gd name="connsiteY2" fmla="*/ 1087582 h 2294833"/>
              <a:gd name="connsiteX3" fmla="*/ 10972800 w 12252325"/>
              <a:gd name="connsiteY3" fmla="*/ 1431636 h 2294833"/>
              <a:gd name="connsiteX4" fmla="*/ 7551388 w 12252325"/>
              <a:gd name="connsiteY4" fmla="*/ 1954810 h 2294833"/>
              <a:gd name="connsiteX5" fmla="*/ 0 w 12252325"/>
              <a:gd name="connsiteY5" fmla="*/ 2209800 h 2294833"/>
              <a:gd name="connsiteX6" fmla="*/ 0 w 12252325"/>
              <a:gd name="connsiteY6" fmla="*/ 0 h 2294833"/>
              <a:gd name="connsiteX0" fmla="*/ 0 w 12252325"/>
              <a:gd name="connsiteY0" fmla="*/ 0 h 2294833"/>
              <a:gd name="connsiteX1" fmla="*/ 12252325 w 12252325"/>
              <a:gd name="connsiteY1" fmla="*/ 0 h 2294833"/>
              <a:gd name="connsiteX2" fmla="*/ 12252325 w 12252325"/>
              <a:gd name="connsiteY2" fmla="*/ 1087582 h 2294833"/>
              <a:gd name="connsiteX3" fmla="*/ 10972800 w 12252325"/>
              <a:gd name="connsiteY3" fmla="*/ 1431636 h 2294833"/>
              <a:gd name="connsiteX4" fmla="*/ 7551388 w 12252325"/>
              <a:gd name="connsiteY4" fmla="*/ 1954810 h 2294833"/>
              <a:gd name="connsiteX5" fmla="*/ 0 w 12252325"/>
              <a:gd name="connsiteY5" fmla="*/ 2209800 h 2294833"/>
              <a:gd name="connsiteX6" fmla="*/ 0 w 12252325"/>
              <a:gd name="connsiteY6" fmla="*/ 0 h 2294833"/>
              <a:gd name="connsiteX0" fmla="*/ 0 w 12252325"/>
              <a:gd name="connsiteY0" fmla="*/ 0 h 2299454"/>
              <a:gd name="connsiteX1" fmla="*/ 12252325 w 12252325"/>
              <a:gd name="connsiteY1" fmla="*/ 0 h 2299454"/>
              <a:gd name="connsiteX2" fmla="*/ 12252325 w 12252325"/>
              <a:gd name="connsiteY2" fmla="*/ 1087582 h 2299454"/>
              <a:gd name="connsiteX3" fmla="*/ 10972800 w 12252325"/>
              <a:gd name="connsiteY3" fmla="*/ 1431636 h 2299454"/>
              <a:gd name="connsiteX4" fmla="*/ 7565903 w 12252325"/>
              <a:gd name="connsiteY4" fmla="*/ 1983839 h 2299454"/>
              <a:gd name="connsiteX5" fmla="*/ 0 w 12252325"/>
              <a:gd name="connsiteY5" fmla="*/ 2209800 h 2299454"/>
              <a:gd name="connsiteX6" fmla="*/ 0 w 12252325"/>
              <a:gd name="connsiteY6" fmla="*/ 0 h 2299454"/>
              <a:gd name="connsiteX0" fmla="*/ 0 w 12281353"/>
              <a:gd name="connsiteY0" fmla="*/ 0 h 2299454"/>
              <a:gd name="connsiteX1" fmla="*/ 12252325 w 12281353"/>
              <a:gd name="connsiteY1" fmla="*/ 0 h 2299454"/>
              <a:gd name="connsiteX2" fmla="*/ 12281353 w 12281353"/>
              <a:gd name="connsiteY2" fmla="*/ 1523010 h 2299454"/>
              <a:gd name="connsiteX3" fmla="*/ 10972800 w 12281353"/>
              <a:gd name="connsiteY3" fmla="*/ 1431636 h 2299454"/>
              <a:gd name="connsiteX4" fmla="*/ 7565903 w 12281353"/>
              <a:gd name="connsiteY4" fmla="*/ 1983839 h 2299454"/>
              <a:gd name="connsiteX5" fmla="*/ 0 w 12281353"/>
              <a:gd name="connsiteY5" fmla="*/ 2209800 h 2299454"/>
              <a:gd name="connsiteX6" fmla="*/ 0 w 12281353"/>
              <a:gd name="connsiteY6" fmla="*/ 0 h 2299454"/>
              <a:gd name="connsiteX0" fmla="*/ 0 w 12281353"/>
              <a:gd name="connsiteY0" fmla="*/ 0 h 2299454"/>
              <a:gd name="connsiteX1" fmla="*/ 12252325 w 12281353"/>
              <a:gd name="connsiteY1" fmla="*/ 0 h 2299454"/>
              <a:gd name="connsiteX2" fmla="*/ 12281353 w 12281353"/>
              <a:gd name="connsiteY2" fmla="*/ 1523010 h 2299454"/>
              <a:gd name="connsiteX3" fmla="*/ 10972800 w 12281353"/>
              <a:gd name="connsiteY3" fmla="*/ 1605808 h 2299454"/>
              <a:gd name="connsiteX4" fmla="*/ 7565903 w 12281353"/>
              <a:gd name="connsiteY4" fmla="*/ 1983839 h 2299454"/>
              <a:gd name="connsiteX5" fmla="*/ 0 w 12281353"/>
              <a:gd name="connsiteY5" fmla="*/ 2209800 h 2299454"/>
              <a:gd name="connsiteX6" fmla="*/ 0 w 12281353"/>
              <a:gd name="connsiteY6" fmla="*/ 0 h 2299454"/>
              <a:gd name="connsiteX0" fmla="*/ 0 w 12281353"/>
              <a:gd name="connsiteY0" fmla="*/ 0 h 2299454"/>
              <a:gd name="connsiteX1" fmla="*/ 12252325 w 12281353"/>
              <a:gd name="connsiteY1" fmla="*/ 0 h 2299454"/>
              <a:gd name="connsiteX2" fmla="*/ 12281353 w 12281353"/>
              <a:gd name="connsiteY2" fmla="*/ 1523010 h 2299454"/>
              <a:gd name="connsiteX3" fmla="*/ 10958285 w 12281353"/>
              <a:gd name="connsiteY3" fmla="*/ 1736437 h 2299454"/>
              <a:gd name="connsiteX4" fmla="*/ 7565903 w 12281353"/>
              <a:gd name="connsiteY4" fmla="*/ 1983839 h 2299454"/>
              <a:gd name="connsiteX5" fmla="*/ 0 w 12281353"/>
              <a:gd name="connsiteY5" fmla="*/ 2209800 h 2299454"/>
              <a:gd name="connsiteX6" fmla="*/ 0 w 12281353"/>
              <a:gd name="connsiteY6" fmla="*/ 0 h 2299454"/>
              <a:gd name="connsiteX0" fmla="*/ 0 w 12281353"/>
              <a:gd name="connsiteY0" fmla="*/ 0 h 2299454"/>
              <a:gd name="connsiteX1" fmla="*/ 12252325 w 12281353"/>
              <a:gd name="connsiteY1" fmla="*/ 0 h 2299454"/>
              <a:gd name="connsiteX2" fmla="*/ 12281353 w 12281353"/>
              <a:gd name="connsiteY2" fmla="*/ 1523010 h 2299454"/>
              <a:gd name="connsiteX3" fmla="*/ 10958285 w 12281353"/>
              <a:gd name="connsiteY3" fmla="*/ 1736437 h 2299454"/>
              <a:gd name="connsiteX4" fmla="*/ 7565903 w 12281353"/>
              <a:gd name="connsiteY4" fmla="*/ 1983839 h 2299454"/>
              <a:gd name="connsiteX5" fmla="*/ 0 w 12281353"/>
              <a:gd name="connsiteY5" fmla="*/ 2209800 h 2299454"/>
              <a:gd name="connsiteX6" fmla="*/ 0 w 12281353"/>
              <a:gd name="connsiteY6" fmla="*/ 0 h 2299454"/>
              <a:gd name="connsiteX0" fmla="*/ 0 w 12266839"/>
              <a:gd name="connsiteY0" fmla="*/ 0 h 2299454"/>
              <a:gd name="connsiteX1" fmla="*/ 12252325 w 12266839"/>
              <a:gd name="connsiteY1" fmla="*/ 0 h 2299454"/>
              <a:gd name="connsiteX2" fmla="*/ 12266839 w 12266839"/>
              <a:gd name="connsiteY2" fmla="*/ 1972953 h 2299454"/>
              <a:gd name="connsiteX3" fmla="*/ 10958285 w 12266839"/>
              <a:gd name="connsiteY3" fmla="*/ 1736437 h 2299454"/>
              <a:gd name="connsiteX4" fmla="*/ 7565903 w 12266839"/>
              <a:gd name="connsiteY4" fmla="*/ 1983839 h 2299454"/>
              <a:gd name="connsiteX5" fmla="*/ 0 w 12266839"/>
              <a:gd name="connsiteY5" fmla="*/ 2209800 h 2299454"/>
              <a:gd name="connsiteX6" fmla="*/ 0 w 12266839"/>
              <a:gd name="connsiteY6" fmla="*/ 0 h 2299454"/>
              <a:gd name="connsiteX0" fmla="*/ 0 w 12266839"/>
              <a:gd name="connsiteY0" fmla="*/ 0 h 2299454"/>
              <a:gd name="connsiteX1" fmla="*/ 12252325 w 12266839"/>
              <a:gd name="connsiteY1" fmla="*/ 0 h 2299454"/>
              <a:gd name="connsiteX2" fmla="*/ 12266839 w 12266839"/>
              <a:gd name="connsiteY2" fmla="*/ 1972953 h 2299454"/>
              <a:gd name="connsiteX3" fmla="*/ 11016342 w 12266839"/>
              <a:gd name="connsiteY3" fmla="*/ 2113808 h 2299454"/>
              <a:gd name="connsiteX4" fmla="*/ 7565903 w 12266839"/>
              <a:gd name="connsiteY4" fmla="*/ 1983839 h 2299454"/>
              <a:gd name="connsiteX5" fmla="*/ 0 w 12266839"/>
              <a:gd name="connsiteY5" fmla="*/ 2209800 h 2299454"/>
              <a:gd name="connsiteX6" fmla="*/ 0 w 12266839"/>
              <a:gd name="connsiteY6" fmla="*/ 0 h 2299454"/>
              <a:gd name="connsiteX0" fmla="*/ 0 w 12266839"/>
              <a:gd name="connsiteY0" fmla="*/ 0 h 2423631"/>
              <a:gd name="connsiteX1" fmla="*/ 12252325 w 12266839"/>
              <a:gd name="connsiteY1" fmla="*/ 0 h 2423631"/>
              <a:gd name="connsiteX2" fmla="*/ 12266839 w 12266839"/>
              <a:gd name="connsiteY2" fmla="*/ 1972953 h 2423631"/>
              <a:gd name="connsiteX3" fmla="*/ 11016342 w 12266839"/>
              <a:gd name="connsiteY3" fmla="*/ 2113808 h 2423631"/>
              <a:gd name="connsiteX4" fmla="*/ 7522360 w 12266839"/>
              <a:gd name="connsiteY4" fmla="*/ 2332181 h 2423631"/>
              <a:gd name="connsiteX5" fmla="*/ 0 w 12266839"/>
              <a:gd name="connsiteY5" fmla="*/ 2209800 h 2423631"/>
              <a:gd name="connsiteX6" fmla="*/ 0 w 12266839"/>
              <a:gd name="connsiteY6" fmla="*/ 0 h 2423631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16342 w 12266839"/>
              <a:gd name="connsiteY3" fmla="*/ 2113808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16342 w 12266839"/>
              <a:gd name="connsiteY3" fmla="*/ 2113808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30856 w 12266839"/>
              <a:gd name="connsiteY3" fmla="*/ 2186380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30856 w 12266839"/>
              <a:gd name="connsiteY3" fmla="*/ 2186380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30856 w 12266839"/>
              <a:gd name="connsiteY3" fmla="*/ 2186380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6839" h="2392967">
                <a:moveTo>
                  <a:pt x="0" y="0"/>
                </a:moveTo>
                <a:lnTo>
                  <a:pt x="12252325" y="0"/>
                </a:lnTo>
                <a:lnTo>
                  <a:pt x="12266839" y="1972953"/>
                </a:lnTo>
                <a:cubicBezTo>
                  <a:pt x="11850007" y="2077962"/>
                  <a:pt x="11723459" y="2081371"/>
                  <a:pt x="11030856" y="2186380"/>
                </a:cubicBezTo>
                <a:cubicBezTo>
                  <a:pt x="10577456" y="2252189"/>
                  <a:pt x="9438247" y="2243611"/>
                  <a:pt x="7522360" y="2332181"/>
                </a:cubicBezTo>
                <a:cubicBezTo>
                  <a:pt x="5679045" y="2406236"/>
                  <a:pt x="1602509" y="2456873"/>
                  <a:pt x="0" y="2209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1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0" tIns="45494" rIns="90990" bIns="45494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-1004458" y="2546621"/>
            <a:ext cx="1004460" cy="4285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33400">
              <a:schemeClr val="bg1">
                <a:alpha val="6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0" tIns="45494" rIns="90990" bIns="45494"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" y="2232072"/>
            <a:ext cx="11567317" cy="1392873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 rot="21388221">
            <a:off x="969516" y="209549"/>
            <a:ext cx="2344754" cy="1503219"/>
            <a:chOff x="1143000" y="742950"/>
            <a:chExt cx="3962400" cy="2521527"/>
          </a:xfrm>
        </p:grpSpPr>
        <p:sp>
          <p:nvSpPr>
            <p:cNvPr id="6" name="Cloud 5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loud 6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itle 6"/>
          <p:cNvSpPr txBox="1">
            <a:spLocks/>
          </p:cNvSpPr>
          <p:nvPr/>
        </p:nvSpPr>
        <p:spPr>
          <a:xfrm rot="20944908">
            <a:off x="1396439" y="1381044"/>
            <a:ext cx="1713474" cy="511053"/>
          </a:xfrm>
          <a:prstGeom prst="rect">
            <a:avLst/>
          </a:prstGeom>
        </p:spPr>
        <p:txBody>
          <a:bodyPr spcFirstLastPara="1" lIns="90990" tIns="45494" rIns="90990" bIns="45494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r>
              <a:rPr lang="en-US" sz="4000" b="1">
                <a:latin typeface="Arial" pitchFamily="34" charset="0"/>
                <a:cs typeface="Arial" pitchFamily="34" charset="0"/>
              </a:rPr>
              <a:t/>
            </a:r>
            <a:br>
              <a:rPr lang="en-US" sz="4000" b="1">
                <a:latin typeface="Arial" pitchFamily="34" charset="0"/>
                <a:cs typeface="Arial" pitchFamily="34" charset="0"/>
              </a:rPr>
            </a:br>
            <a:r>
              <a:rPr lang="en-US" sz="5300" b="1"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4154" y="487951"/>
            <a:ext cx="8850421" cy="1322995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000" b="1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PHÉP CỘNG, PHÉP TRỪ (có nhớ)</a:t>
            </a:r>
          </a:p>
          <a:p>
            <a:pPr algn="just"/>
            <a:r>
              <a:rPr lang="en-US" sz="4000" b="1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 PHẠM VI 100</a:t>
            </a:r>
          </a:p>
        </p:txBody>
      </p:sp>
      <p:sp>
        <p:nvSpPr>
          <p:cNvPr id="11" name="Rectangle 10"/>
          <p:cNvSpPr/>
          <p:nvPr/>
        </p:nvSpPr>
        <p:spPr>
          <a:xfrm rot="21134311">
            <a:off x="-275273" y="1922343"/>
            <a:ext cx="2761668" cy="1277471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0" tIns="45494" rIns="90990" bIns="45494" rtlCol="0" anchor="ctr"/>
          <a:lstStyle/>
          <a:p>
            <a:pPr algn="ctr"/>
            <a:endParaRPr lang="en-US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 rot="20744418">
            <a:off x="691568" y="2578936"/>
            <a:ext cx="1713474" cy="511053"/>
          </a:xfrm>
          <a:prstGeom prst="rect">
            <a:avLst/>
          </a:prstGeom>
        </p:spPr>
        <p:txBody>
          <a:bodyPr spcFirstLastPara="1" lIns="90990" tIns="45494" rIns="90990" bIns="45494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22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7942" y="2394157"/>
            <a:ext cx="10107489" cy="1076762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ctr"/>
            <a:r>
              <a:rPr lang="en-US" sz="32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PHÉP TRỪ (có nhớ)</a:t>
            </a:r>
          </a:p>
          <a:p>
            <a:pPr algn="ctr"/>
            <a:r>
              <a:rPr lang="en-US" sz="32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SỐ CÓ HAI CHỮ SỐ CHO SỐ CÓ MỘT CHỮ SỐ</a:t>
            </a:r>
          </a:p>
        </p:txBody>
      </p:sp>
      <p:sp>
        <p:nvSpPr>
          <p:cNvPr id="20" name="Oval 19"/>
          <p:cNvSpPr/>
          <p:nvPr/>
        </p:nvSpPr>
        <p:spPr>
          <a:xfrm>
            <a:off x="9862780" y="1882204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0" tIns="45494" rIns="90990" bIns="45494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861653" y="2353012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0" tIns="45494" rIns="90990" bIns="45494"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/>
          <p:nvPr/>
        </p:nvSpPr>
        <p:spPr>
          <a:xfrm>
            <a:off x="9924576" y="1996562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90" tIns="45494" rIns="90990" bIns="45494"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760882" y="4689612"/>
            <a:ext cx="1101899" cy="13303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99" y="4290927"/>
            <a:ext cx="2887968" cy="1840428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2457228" y="4677060"/>
            <a:ext cx="1397676" cy="141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536181" y="4377955"/>
            <a:ext cx="2015624" cy="171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43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4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r>
              <a:rPr lang="en" smtClean="0">
                <a:latin typeface="+mj-lt"/>
              </a:rPr>
              <a:t>KHỞI ĐỘNG</a:t>
            </a:r>
            <a:endParaRPr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1" r="22073" b="14950"/>
          <a:stretch/>
        </p:blipFill>
        <p:spPr>
          <a:xfrm flipH="1">
            <a:off x="8614635" y="2625437"/>
            <a:ext cx="2447009" cy="4232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46884" y="5053170"/>
            <a:ext cx="32509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071" y="1"/>
            <a:ext cx="12229909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1378574" y="1928041"/>
            <a:ext cx="96103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smtClean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TRÒ CHƠI KÉO CO</a:t>
            </a:r>
            <a:endParaRPr lang="en-US" sz="80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5712" y="-609600"/>
            <a:ext cx="608092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87" y="3803415"/>
            <a:ext cx="9658536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00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46884" y="5053170"/>
            <a:ext cx="32509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071" y="1"/>
            <a:ext cx="12229909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17" y="4453039"/>
            <a:ext cx="8022777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5712" y="-609600"/>
            <a:ext cx="608092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7319" y="281089"/>
            <a:ext cx="11811000" cy="41719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chơi</a:t>
            </a:r>
            <a:endParaRPr 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1215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439" y="-175160"/>
            <a:ext cx="12229909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276781" y="0"/>
            <a:ext cx="1148746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46 + 4 = ?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A"/>
          <p:cNvSpPr/>
          <p:nvPr/>
        </p:nvSpPr>
        <p:spPr>
          <a:xfrm>
            <a:off x="532082" y="2436406"/>
            <a:ext cx="5340136" cy="8682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A. 50 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79393" y="2436406"/>
            <a:ext cx="5539019" cy="8682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C. 42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2081" y="3431828"/>
            <a:ext cx="5319713" cy="8351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B. 40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61499" y="3431828"/>
            <a:ext cx="5456912" cy="83726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D</a:t>
            </a:r>
            <a:r>
              <a:rPr kumimoji="0" lang="en-US" sz="54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38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46884" y="5053170"/>
            <a:ext cx="32509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794" y="-911959"/>
            <a:ext cx="608092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73106" y="5355529"/>
            <a:ext cx="1321813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439" y="5470358"/>
            <a:ext cx="1271329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96" y="4269093"/>
            <a:ext cx="8730396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809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439" y="-175160"/>
            <a:ext cx="12229909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6315" y="-75932"/>
            <a:ext cx="1148746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40 – 5 = ?</a:t>
            </a:r>
            <a:endParaRPr kumimoji="0" lang="en-US" sz="115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A"/>
          <p:cNvSpPr/>
          <p:nvPr/>
        </p:nvSpPr>
        <p:spPr>
          <a:xfrm>
            <a:off x="541226" y="3464950"/>
            <a:ext cx="5340136" cy="80414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kumimoji="0" lang="en-US" sz="5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  <a:r>
              <a:rPr kumimoji="0" lang="en-US" sz="54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35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79393" y="2436407"/>
            <a:ext cx="5539019" cy="820261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</a:t>
            </a:r>
            <a:r>
              <a:rPr kumimoji="0" lang="en-US" sz="54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30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2904" y="2469528"/>
            <a:ext cx="5319713" cy="8351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kumimoji="0" lang="en-US" sz="54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45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61499" y="3431828"/>
            <a:ext cx="5456912" cy="83726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D</a:t>
            </a:r>
            <a:r>
              <a:rPr kumimoji="0" lang="en-US" sz="54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50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46884" y="5053170"/>
            <a:ext cx="32509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794" y="-911959"/>
            <a:ext cx="608092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73106" y="5355529"/>
            <a:ext cx="1321813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439" y="5470358"/>
            <a:ext cx="1271329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96" y="4269093"/>
            <a:ext cx="8730396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68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439" y="-175160"/>
            <a:ext cx="12229909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6315" y="-75932"/>
            <a:ext cx="1148746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50 - ? = 40</a:t>
            </a:r>
            <a:endParaRPr kumimoji="0" lang="en-US" sz="72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A"/>
          <p:cNvSpPr/>
          <p:nvPr/>
        </p:nvSpPr>
        <p:spPr>
          <a:xfrm>
            <a:off x="6063137" y="2420927"/>
            <a:ext cx="5340136" cy="8682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600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10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193875" y="3431827"/>
            <a:ext cx="5209398" cy="83726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kumimoji="0" lang="en-US" sz="60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20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2904" y="2469528"/>
            <a:ext cx="5319713" cy="8351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r>
              <a:rPr kumimoji="0" lang="en-US" sz="60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  <a:r>
              <a:rPr kumimoji="0" lang="en-US" sz="600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5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2906" y="3431828"/>
            <a:ext cx="5319712" cy="83726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</a:t>
            </a:r>
            <a:r>
              <a:rPr kumimoji="0" lang="en-US" sz="60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  <a:r>
              <a:rPr kumimoji="0" lang="en-US" sz="600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90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46884" y="5053170"/>
            <a:ext cx="32509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794" y="-911959"/>
            <a:ext cx="608092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73106" y="5355529"/>
            <a:ext cx="1321813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439" y="5470358"/>
            <a:ext cx="1271329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596" y="4269093"/>
            <a:ext cx="8730396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6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918683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86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23" y="1626769"/>
            <a:ext cx="6054569" cy="30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428</Words>
  <Application>Microsoft Office PowerPoint</Application>
  <PresentationFormat>Custom</PresentationFormat>
  <Paragraphs>104</Paragraphs>
  <Slides>16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Quicksand</vt:lpstr>
      <vt:lpstr>Fira Sans Extra Condensed Medium</vt:lpstr>
      <vt:lpstr>Times New Roman</vt:lpstr>
      <vt:lpstr>HP001 4 hàng</vt:lpstr>
      <vt:lpstr>Wingdings</vt:lpstr>
      <vt:lpstr>Nunito Sans</vt:lpstr>
      <vt:lpstr>Nunito</vt:lpstr>
      <vt:lpstr>Quicksand Light</vt:lpstr>
      <vt:lpstr>Early Childhood Center by Slidesgo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Center</dc:title>
  <dc:creator>PC</dc:creator>
  <cp:lastModifiedBy>PC</cp:lastModifiedBy>
  <cp:revision>42</cp:revision>
  <dcterms:modified xsi:type="dcterms:W3CDTF">2021-08-03T09:24:51Z</dcterms:modified>
</cp:coreProperties>
</file>