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330" r:id="rId2"/>
    <p:sldId id="321" r:id="rId3"/>
    <p:sldId id="339" r:id="rId4"/>
    <p:sldId id="256" r:id="rId5"/>
    <p:sldId id="335" r:id="rId6"/>
    <p:sldId id="340" r:id="rId7"/>
    <p:sldId id="336" r:id="rId8"/>
    <p:sldId id="341" r:id="rId9"/>
    <p:sldId id="342" r:id="rId10"/>
    <p:sldId id="337" r:id="rId11"/>
    <p:sldId id="258" r:id="rId12"/>
  </p:sldIdLst>
  <p:sldSz cx="12161838" cy="6858000"/>
  <p:notesSz cx="6858000" cy="9144000"/>
  <p:embeddedFontLst>
    <p:embeddedFont>
      <p:font typeface="Quicksand" charset="0"/>
      <p:regular r:id="rId14"/>
      <p:bold r:id="rId15"/>
    </p:embeddedFont>
    <p:embeddedFont>
      <p:font typeface="Fira Sans Extra Condensed Medium" charset="0"/>
      <p:regular r:id="rId16"/>
      <p:bold r:id="rId17"/>
      <p:italic r:id="rId18"/>
      <p:boldItalic r:id="rId19"/>
    </p:embeddedFont>
    <p:embeddedFont>
      <p:font typeface="Nunito Sans" charset="0"/>
      <p:regular r:id="rId20"/>
      <p:bold r:id="rId21"/>
      <p:italic r:id="rId22"/>
      <p:boldItalic r:id="rId23"/>
    </p:embeddedFont>
    <p:embeddedFont>
      <p:font typeface="Nunito" charset="0"/>
      <p:regular r:id="rId24"/>
      <p:bold r:id="rId25"/>
      <p:italic r:id="rId26"/>
      <p:boldItalic r:id="rId27"/>
    </p:embeddedFont>
    <p:embeddedFont>
      <p:font typeface="Quicksand Light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90747" autoAdjust="0"/>
  </p:normalViewPr>
  <p:slideViewPr>
    <p:cSldViewPr>
      <p:cViewPr>
        <p:scale>
          <a:sx n="60" d="100"/>
          <a:sy n="60" d="100"/>
        </p:scale>
        <p:origin x="-708" y="-22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3963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79fe8c46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479fe8c46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0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4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6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49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75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7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823119" y="1981200"/>
            <a:ext cx="5604501" cy="1481200"/>
          </a:xfrm>
        </p:spPr>
        <p:txBody>
          <a:bodyPr/>
          <a:lstStyle/>
          <a:p>
            <a:pPr algn="ctr"/>
            <a:r>
              <a:rPr lang="en-US" sz="8000" smtClean="0">
                <a:latin typeface="+mj-lt"/>
              </a:rPr>
              <a:t>CỦNG CỐ</a:t>
            </a:r>
            <a:endParaRPr lang="en-US" sz="8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80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mtClean="0">
                <a:latin typeface="+mj-lt"/>
              </a:rPr>
              <a:t>DẶN DÒ</a:t>
            </a:r>
            <a:endParaRPr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"/>
          </p:nvPr>
        </p:nvSpPr>
        <p:spPr>
          <a:xfrm>
            <a:off x="7886411" y="3272400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  <a:latin typeface="+mj-lt"/>
              </a:rPr>
              <a:t>C</a:t>
            </a:r>
            <a:r>
              <a:rPr lang="en-US" sz="4000" smtClean="0">
                <a:solidFill>
                  <a:schemeClr val="lt1"/>
                </a:solidFill>
                <a:latin typeface="+mj-lt"/>
              </a:rPr>
              <a:t>h</a:t>
            </a:r>
            <a:r>
              <a:rPr lang="en" sz="4000" smtClean="0">
                <a:solidFill>
                  <a:schemeClr val="lt1"/>
                </a:solidFill>
                <a:latin typeface="+mj-lt"/>
              </a:rPr>
              <a:t>uẩn bị bài mới</a:t>
            </a:r>
            <a:endParaRPr sz="40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 idx="2"/>
          </p:nvPr>
        </p:nvSpPr>
        <p:spPr>
          <a:xfrm>
            <a:off x="2095211" y="3272400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4400" smtClean="0">
                <a:solidFill>
                  <a:schemeClr val="lt1"/>
                </a:solidFill>
                <a:latin typeface="+mj-lt"/>
              </a:rPr>
              <a:t>Xe</a:t>
            </a:r>
            <a:r>
              <a:rPr lang="en" sz="4400" smtClean="0">
                <a:solidFill>
                  <a:schemeClr val="lt1"/>
                </a:solidFill>
                <a:latin typeface="+mj-lt"/>
              </a:rPr>
              <a:t>m lại bài đã học </a:t>
            </a:r>
            <a:endParaRPr sz="4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6"/>
          </p:nvPr>
        </p:nvSpPr>
        <p:spPr>
          <a:xfrm>
            <a:off x="4891304" y="285076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4400" smtClean="0">
                <a:solidFill>
                  <a:schemeClr val="lt1"/>
                </a:solidFill>
                <a:latin typeface="+mj-lt"/>
              </a:rPr>
              <a:t>H</a:t>
            </a:r>
            <a:r>
              <a:rPr lang="en" sz="4400" smtClean="0">
                <a:solidFill>
                  <a:schemeClr val="lt1"/>
                </a:solidFill>
                <a:latin typeface="+mj-lt"/>
              </a:rPr>
              <a:t>oàn thành bài …</a:t>
            </a:r>
            <a:endParaRPr sz="4400">
              <a:solidFill>
                <a:schemeClr val="l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30" y="-18757"/>
            <a:ext cx="12176245" cy="2392967"/>
          </a:xfrm>
          <a:custGeom>
            <a:avLst/>
            <a:gdLst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2209800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3300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4316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9454"/>
              <a:gd name="connsiteX1" fmla="*/ 12252325 w 12252325"/>
              <a:gd name="connsiteY1" fmla="*/ 0 h 2299454"/>
              <a:gd name="connsiteX2" fmla="*/ 12252325 w 12252325"/>
              <a:gd name="connsiteY2" fmla="*/ 1087582 h 2299454"/>
              <a:gd name="connsiteX3" fmla="*/ 10972800 w 12252325"/>
              <a:gd name="connsiteY3" fmla="*/ 1431636 h 2299454"/>
              <a:gd name="connsiteX4" fmla="*/ 7565903 w 12252325"/>
              <a:gd name="connsiteY4" fmla="*/ 1983839 h 2299454"/>
              <a:gd name="connsiteX5" fmla="*/ 0 w 12252325"/>
              <a:gd name="connsiteY5" fmla="*/ 2209800 h 2299454"/>
              <a:gd name="connsiteX6" fmla="*/ 0 w 12252325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431636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605808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0958285 w 12266839"/>
              <a:gd name="connsiteY3" fmla="*/ 1736437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1016342 w 12266839"/>
              <a:gd name="connsiteY3" fmla="*/ 2113808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423631"/>
              <a:gd name="connsiteX1" fmla="*/ 12252325 w 12266839"/>
              <a:gd name="connsiteY1" fmla="*/ 0 h 2423631"/>
              <a:gd name="connsiteX2" fmla="*/ 12266839 w 12266839"/>
              <a:gd name="connsiteY2" fmla="*/ 1972953 h 2423631"/>
              <a:gd name="connsiteX3" fmla="*/ 11016342 w 12266839"/>
              <a:gd name="connsiteY3" fmla="*/ 2113808 h 2423631"/>
              <a:gd name="connsiteX4" fmla="*/ 7522360 w 12266839"/>
              <a:gd name="connsiteY4" fmla="*/ 2332181 h 2423631"/>
              <a:gd name="connsiteX5" fmla="*/ 0 w 12266839"/>
              <a:gd name="connsiteY5" fmla="*/ 2209800 h 2423631"/>
              <a:gd name="connsiteX6" fmla="*/ 0 w 12266839"/>
              <a:gd name="connsiteY6" fmla="*/ 0 h 2423631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66839" h="2392967">
                <a:moveTo>
                  <a:pt x="0" y="0"/>
                </a:moveTo>
                <a:lnTo>
                  <a:pt x="12252325" y="0"/>
                </a:lnTo>
                <a:lnTo>
                  <a:pt x="12266839" y="1972953"/>
                </a:lnTo>
                <a:cubicBezTo>
                  <a:pt x="11850007" y="2077962"/>
                  <a:pt x="11723459" y="2081371"/>
                  <a:pt x="11030856" y="2186380"/>
                </a:cubicBezTo>
                <a:cubicBezTo>
                  <a:pt x="10577456" y="2252189"/>
                  <a:pt x="9438247" y="2243611"/>
                  <a:pt x="7522360" y="2332181"/>
                </a:cubicBezTo>
                <a:cubicBezTo>
                  <a:pt x="5679045" y="2406236"/>
                  <a:pt x="1602509" y="2456873"/>
                  <a:pt x="0" y="2209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8" y="2546621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" y="2232072"/>
            <a:ext cx="11567317" cy="1392873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 rot="21388221">
            <a:off x="969516" y="209549"/>
            <a:ext cx="2344754" cy="1503219"/>
            <a:chOff x="1143000" y="742950"/>
            <a:chExt cx="3962400" cy="2521527"/>
          </a:xfrm>
        </p:grpSpPr>
        <p:sp>
          <p:nvSpPr>
            <p:cNvPr id="6" name="Cloud 5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 6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 rot="20944908">
            <a:off x="1396439" y="1381044"/>
            <a:ext cx="1713474" cy="511053"/>
          </a:xfrm>
          <a:prstGeom prst="rect">
            <a:avLst/>
          </a:prstGeom>
        </p:spPr>
        <p:txBody>
          <a:bodyPr spcFirstLastPara="1" lIns="90990" tIns="45494" rIns="90990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r>
              <a:rPr lang="en-US" sz="4000" b="1">
                <a:latin typeface="Arial" pitchFamily="34" charset="0"/>
                <a:cs typeface="Arial" pitchFamily="34" charset="0"/>
              </a:rPr>
              <a:t/>
            </a:r>
            <a:br>
              <a:rPr lang="en-US" sz="4000" b="1">
                <a:latin typeface="Arial" pitchFamily="34" charset="0"/>
                <a:cs typeface="Arial" pitchFamily="34" charset="0"/>
              </a:rPr>
            </a:br>
            <a:r>
              <a:rPr lang="en-US" sz="5300" b="1"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4154" y="487951"/>
            <a:ext cx="8850421" cy="1322995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just"/>
            <a:r>
              <a:rPr lang="en-US" sz="40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 CỘNG, PHÉP TRỪ (có nhớ)</a:t>
            </a:r>
          </a:p>
          <a:p>
            <a:pPr algn="just"/>
            <a:r>
              <a:rPr lang="en-US" sz="40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sp>
        <p:nvSpPr>
          <p:cNvPr id="11" name="Rectangle 10"/>
          <p:cNvSpPr/>
          <p:nvPr/>
        </p:nvSpPr>
        <p:spPr>
          <a:xfrm rot="21134311">
            <a:off x="-275273" y="1922343"/>
            <a:ext cx="2761668" cy="1277471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691568" y="2578936"/>
            <a:ext cx="1713474" cy="511053"/>
          </a:xfrm>
          <a:prstGeom prst="rect">
            <a:avLst/>
          </a:prstGeom>
        </p:spPr>
        <p:txBody>
          <a:bodyPr spcFirstLastPara="1" lIns="90990" tIns="45494" rIns="90990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22</a:t>
            </a:r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7942" y="2394157"/>
            <a:ext cx="10107489" cy="1076762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TRỪ (có nhớ)</a:t>
            </a:r>
          </a:p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CÓ HAI CHỮ SỐ CHO SỐ CÓ MỘT CHỮ SỐ</a:t>
            </a:r>
          </a:p>
        </p:txBody>
      </p:sp>
      <p:sp>
        <p:nvSpPr>
          <p:cNvPr id="20" name="Oval 19"/>
          <p:cNvSpPr/>
          <p:nvPr/>
        </p:nvSpPr>
        <p:spPr>
          <a:xfrm>
            <a:off x="9862780" y="1882204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61653" y="2353012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924576" y="1996562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2" y="4689612"/>
            <a:ext cx="1101899" cy="13303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27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60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5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4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18683" y="6293429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</a:t>
            </a: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23" y="1626769"/>
            <a:ext cx="6054569" cy="30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mtClean="0">
                <a:latin typeface="+mj-lt"/>
              </a:rPr>
              <a:t>KHỞI ĐỘNG</a:t>
            </a:r>
            <a:endParaRPr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 r="22073" b="14950"/>
          <a:stretch/>
        </p:blipFill>
        <p:spPr>
          <a:xfrm flipH="1">
            <a:off x="8614635" y="2625437"/>
            <a:ext cx="2447009" cy="423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6039" y="421054"/>
            <a:ext cx="1097280" cy="914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2060"/>
                </a:solidFill>
              </a:rPr>
              <a:t>Số</a:t>
            </a:r>
            <a:endParaRPr lang="vi-VN" sz="48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2499519" y="448111"/>
            <a:ext cx="47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2060"/>
                </a:solidFill>
              </a:rPr>
              <a:t>?</a:t>
            </a:r>
            <a:endParaRPr lang="vi-VN" sz="48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83248" y="436294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xmlns="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020667"/>
              </p:ext>
            </p:extLst>
          </p:nvPr>
        </p:nvGraphicFramePr>
        <p:xfrm>
          <a:off x="1326041" y="2283078"/>
          <a:ext cx="956564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xmlns="" val="473288683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xmlns="" val="2275450563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xmlns="" val="678154345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xmlns="" val="305774388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rgbClr val="002060"/>
                          </a:solidFill>
                        </a:rPr>
                        <a:t>Số bị trừ</a:t>
                      </a:r>
                      <a:endParaRPr lang="vi-VN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002060"/>
                          </a:solidFill>
                        </a:rPr>
                        <a:t>57</a:t>
                      </a:r>
                      <a:endParaRPr lang="vi-VN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002060"/>
                          </a:solidFill>
                        </a:rPr>
                        <a:t>70</a:t>
                      </a:r>
                      <a:endParaRPr lang="vi-VN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vi-VN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002060"/>
                          </a:solidFill>
                        </a:rPr>
                        <a:t>53</a:t>
                      </a:r>
                      <a:endParaRPr lang="vi-VN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002060"/>
                          </a:solidFill>
                        </a:rPr>
                        <a:t>60</a:t>
                      </a:r>
                      <a:endParaRPr lang="vi-VN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2060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002060"/>
                          </a:solidFill>
                        </a:rPr>
                        <a:t>  8</a:t>
                      </a:r>
                      <a:endParaRPr lang="vi-VN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002060"/>
                          </a:solidFill>
                        </a:rPr>
                        <a:t>  7</a:t>
                      </a:r>
                      <a:endParaRPr lang="vi-VN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002060"/>
                          </a:solidFill>
                        </a:rPr>
                        <a:t>  9</a:t>
                      </a:r>
                      <a:endParaRPr lang="vi-VN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002060"/>
                          </a:solidFill>
                        </a:rPr>
                        <a:t>  4</a:t>
                      </a:r>
                      <a:endParaRPr lang="vi-VN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2060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2060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002060"/>
                          </a:solidFill>
                        </a:rPr>
                        <a:t>49</a:t>
                      </a:r>
                      <a:endParaRPr lang="vi-VN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80307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77B651F-176C-402C-9EE4-5727EC604411}"/>
              </a:ext>
            </a:extLst>
          </p:cNvPr>
          <p:cNvSpPr txBox="1"/>
          <p:nvPr/>
        </p:nvSpPr>
        <p:spPr>
          <a:xfrm>
            <a:off x="5160056" y="4306782"/>
            <a:ext cx="768463" cy="584775"/>
          </a:xfrm>
          <a:prstGeom prst="rect">
            <a:avLst/>
          </a:prstGeom>
          <a:solidFill>
            <a:srgbClr val="FFE79B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63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92AF4AA-395B-4E7E-A0AD-FEF1ABCD0E3A}"/>
              </a:ext>
            </a:extLst>
          </p:cNvPr>
          <p:cNvSpPr txBox="1"/>
          <p:nvPr/>
        </p:nvSpPr>
        <p:spPr>
          <a:xfrm>
            <a:off x="6696756" y="4306782"/>
            <a:ext cx="768463" cy="584775"/>
          </a:xfrm>
          <a:prstGeom prst="rect">
            <a:avLst/>
          </a:prstGeom>
          <a:solidFill>
            <a:srgbClr val="FFE79B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16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BB3A29C-AA82-46FE-8F61-55CAB3130A15}"/>
              </a:ext>
            </a:extLst>
          </p:cNvPr>
          <p:cNvSpPr txBox="1"/>
          <p:nvPr/>
        </p:nvSpPr>
        <p:spPr>
          <a:xfrm>
            <a:off x="8214519" y="4306782"/>
            <a:ext cx="768463" cy="584775"/>
          </a:xfrm>
          <a:prstGeom prst="rect">
            <a:avLst/>
          </a:prstGeom>
          <a:solidFill>
            <a:srgbClr val="FFE79B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49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7E97CFC-5DA9-4C28-930D-5BFA13808A0B}"/>
              </a:ext>
            </a:extLst>
          </p:cNvPr>
          <p:cNvSpPr txBox="1"/>
          <p:nvPr/>
        </p:nvSpPr>
        <p:spPr>
          <a:xfrm>
            <a:off x="9738519" y="4306782"/>
            <a:ext cx="768463" cy="584775"/>
          </a:xfrm>
          <a:prstGeom prst="rect">
            <a:avLst/>
          </a:prstGeom>
          <a:solidFill>
            <a:srgbClr val="FFE79B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30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519" y="2433924"/>
            <a:ext cx="7047222" cy="4347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203568" y="470008"/>
            <a:ext cx="10287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>
                <a:solidFill>
                  <a:srgbClr val="002060"/>
                </a:solidFill>
              </a:rPr>
              <a:t>Mỗi chú lùn sẽ ngồi lên chiếc ghế ghi phép tính có kết quả là số trên áo của mình. Tìm ghế cho các chú lùn.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33949" y="375938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88DF9E-9D11-4217-869F-F322F7E06B3E}"/>
              </a:ext>
            </a:extLst>
          </p:cNvPr>
          <p:cNvGrpSpPr/>
          <p:nvPr/>
        </p:nvGrpSpPr>
        <p:grpSpPr>
          <a:xfrm>
            <a:off x="2855659" y="4725876"/>
            <a:ext cx="807151" cy="662828"/>
            <a:chOff x="1750173" y="2926500"/>
            <a:chExt cx="807151" cy="66282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3ADCBF72-758C-421E-811B-B2DBA091B24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2DDE866-6075-4C1B-9BF4-28288911E72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824E1EB-7194-42C8-8FAA-DB88C055F02E}"/>
              </a:ext>
            </a:extLst>
          </p:cNvPr>
          <p:cNvGrpSpPr/>
          <p:nvPr/>
        </p:nvGrpSpPr>
        <p:grpSpPr>
          <a:xfrm>
            <a:off x="3494490" y="3774020"/>
            <a:ext cx="807151" cy="662828"/>
            <a:chOff x="1750173" y="2926500"/>
            <a:chExt cx="807151" cy="66282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1371032-7BA4-44F2-A913-43B6BECF75C6}"/>
              </a:ext>
            </a:extLst>
          </p:cNvPr>
          <p:cNvGrpSpPr/>
          <p:nvPr/>
        </p:nvGrpSpPr>
        <p:grpSpPr>
          <a:xfrm>
            <a:off x="4597245" y="3253446"/>
            <a:ext cx="807151" cy="662828"/>
            <a:chOff x="1750173" y="2926500"/>
            <a:chExt cx="807151" cy="66282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86A08838-E578-48BA-B8EF-E5AE720B5C8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1F9CC66D-5C73-40EE-A988-E87CF8F24E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Freeform: Shape 34">
            <a:extLst>
              <a:ext uri="{FF2B5EF4-FFF2-40B4-BE49-F238E27FC236}">
                <a16:creationId xmlns:a16="http://schemas.microsoft.com/office/drawing/2014/main" xmlns="" id="{1F232C31-62DE-4F48-984E-113967AD92DB}"/>
              </a:ext>
            </a:extLst>
          </p:cNvPr>
          <p:cNvSpPr/>
          <p:nvPr/>
        </p:nvSpPr>
        <p:spPr>
          <a:xfrm>
            <a:off x="4085741" y="4389724"/>
            <a:ext cx="1866900" cy="1685761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Freeform: Shape 37">
            <a:extLst>
              <a:ext uri="{FF2B5EF4-FFF2-40B4-BE49-F238E27FC236}">
                <a16:creationId xmlns:a16="http://schemas.microsoft.com/office/drawing/2014/main" xmlns="" id="{0D28FB15-E4B6-4ABA-BD3B-B75EDE4C6CAB}"/>
              </a:ext>
            </a:extLst>
          </p:cNvPr>
          <p:cNvSpPr/>
          <p:nvPr/>
        </p:nvSpPr>
        <p:spPr>
          <a:xfrm>
            <a:off x="3425341" y="5342224"/>
            <a:ext cx="3594100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Freeform: Shape 40">
            <a:extLst>
              <a:ext uri="{FF2B5EF4-FFF2-40B4-BE49-F238E27FC236}">
                <a16:creationId xmlns:a16="http://schemas.microsoft.com/office/drawing/2014/main" xmlns="" id="{BAA467CE-189B-4777-9300-34605F1071FA}"/>
              </a:ext>
            </a:extLst>
          </p:cNvPr>
          <p:cNvSpPr/>
          <p:nvPr/>
        </p:nvSpPr>
        <p:spPr>
          <a:xfrm>
            <a:off x="4677131" y="3932525"/>
            <a:ext cx="3594099" cy="190233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592738" y="435114"/>
            <a:ext cx="10812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2060"/>
                </a:solidFill>
              </a:rPr>
              <a:t>Chọn kết quả đúng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98787" y="351433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CBDF83-C3BF-43FD-A3B8-1339D2F75320}"/>
              </a:ext>
            </a:extLst>
          </p:cNvPr>
          <p:cNvSpPr txBox="1"/>
          <p:nvPr/>
        </p:nvSpPr>
        <p:spPr>
          <a:xfrm>
            <a:off x="1508919" y="1286638"/>
            <a:ext cx="812182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000" dirty="0"/>
              <a:t>a) 40 + 20 – 6 = ?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vi-VN" sz="4000" dirty="0">
                <a:solidFill>
                  <a:srgbClr val="F35757"/>
                </a:solidFill>
              </a:rPr>
              <a:t>A. </a:t>
            </a:r>
            <a:r>
              <a:rPr lang="vi-VN" sz="4000" dirty="0"/>
              <a:t>60 	     </a:t>
            </a:r>
            <a:r>
              <a:rPr lang="vi-VN" sz="4000" dirty="0">
                <a:solidFill>
                  <a:srgbClr val="F35757"/>
                </a:solidFill>
              </a:rPr>
              <a:t>B. </a:t>
            </a:r>
            <a:r>
              <a:rPr lang="vi-VN" sz="4000" dirty="0"/>
              <a:t>54	</a:t>
            </a:r>
            <a:r>
              <a:rPr lang="vi-VN" sz="4000" dirty="0">
                <a:solidFill>
                  <a:srgbClr val="F35757"/>
                </a:solidFill>
              </a:rPr>
              <a:t>C. </a:t>
            </a:r>
            <a:r>
              <a:rPr lang="vi-VN" sz="4000" dirty="0"/>
              <a:t>64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B45CBB-3C28-47E4-B9B5-A77AC9CC290A}"/>
              </a:ext>
            </a:extLst>
          </p:cNvPr>
          <p:cNvSpPr txBox="1"/>
          <p:nvPr/>
        </p:nvSpPr>
        <p:spPr>
          <a:xfrm>
            <a:off x="1508919" y="3995678"/>
            <a:ext cx="812182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000" dirty="0"/>
              <a:t>b) 43 – 8 + 17 = ?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vi-VN" sz="4000" dirty="0">
                <a:solidFill>
                  <a:srgbClr val="F35757"/>
                </a:solidFill>
              </a:rPr>
              <a:t>A. </a:t>
            </a:r>
            <a:r>
              <a:rPr lang="vi-VN" sz="4000" dirty="0"/>
              <a:t>35	     </a:t>
            </a:r>
            <a:r>
              <a:rPr lang="vi-VN" sz="4000" dirty="0">
                <a:solidFill>
                  <a:srgbClr val="F35757"/>
                </a:solidFill>
              </a:rPr>
              <a:t>B. </a:t>
            </a:r>
            <a:r>
              <a:rPr lang="vi-VN" sz="4000" dirty="0"/>
              <a:t>62	</a:t>
            </a:r>
            <a:r>
              <a:rPr lang="vi-VN" sz="4000" dirty="0">
                <a:solidFill>
                  <a:srgbClr val="F35757"/>
                </a:solidFill>
              </a:rPr>
              <a:t>C. </a:t>
            </a:r>
            <a:r>
              <a:rPr lang="vi-VN" sz="4000" dirty="0"/>
              <a:t>52</a:t>
            </a:r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xmlns="" id="{ACD6481F-8C13-4629-A412-D72E87C380E7}"/>
              </a:ext>
            </a:extLst>
          </p:cNvPr>
          <p:cNvSpPr/>
          <p:nvPr/>
        </p:nvSpPr>
        <p:spPr>
          <a:xfrm>
            <a:off x="2470617" y="2364517"/>
            <a:ext cx="1297021" cy="384906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CC375AA-FC93-4135-A0FD-3B2511E6D8D4}"/>
              </a:ext>
            </a:extLst>
          </p:cNvPr>
          <p:cNvSpPr/>
          <p:nvPr/>
        </p:nvSpPr>
        <p:spPr>
          <a:xfrm>
            <a:off x="3977799" y="3004674"/>
            <a:ext cx="731520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xmlns="" id="{EFADE1AF-AECF-49C4-A082-558C952C9ABF}"/>
              </a:ext>
            </a:extLst>
          </p:cNvPr>
          <p:cNvSpPr/>
          <p:nvPr/>
        </p:nvSpPr>
        <p:spPr>
          <a:xfrm>
            <a:off x="2281076" y="5042025"/>
            <a:ext cx="1297021" cy="384906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A3CDA4B-2F96-4AB6-AFC0-843F0F233419}"/>
              </a:ext>
            </a:extLst>
          </p:cNvPr>
          <p:cNvSpPr/>
          <p:nvPr/>
        </p:nvSpPr>
        <p:spPr>
          <a:xfrm>
            <a:off x="6035199" y="5715000"/>
            <a:ext cx="731520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32821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163527" y="303620"/>
            <a:ext cx="10479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solidFill>
                  <a:srgbClr val="002060"/>
                </a:solidFill>
              </a:rPr>
              <a:t>Việt vẽ một bức tranh có 35 bông hoa. Mèo làm đổ mực vào bức tranh nên chỉ còn nhìn thấy 9 bông hoa. Hỏi có bao nhiêu bông hoa bị mực che khuất?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65919" y="304800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91885" y="869732"/>
            <a:ext cx="30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03522" y="1457782"/>
            <a:ext cx="50875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46398" y="1981200"/>
            <a:ext cx="789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23319" y="1996966"/>
            <a:ext cx="906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55101" y="2559391"/>
            <a:ext cx="1271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7719" y="2362200"/>
            <a:ext cx="4741600" cy="1981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2801D9F-10E9-42AF-8861-0D349A2AD683}"/>
              </a:ext>
            </a:extLst>
          </p:cNvPr>
          <p:cNvSpPr txBox="1"/>
          <p:nvPr/>
        </p:nvSpPr>
        <p:spPr>
          <a:xfrm>
            <a:off x="3617042" y="3483114"/>
            <a:ext cx="263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i="1" dirty="0"/>
              <a:t>Bài giải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EF66629-C05C-4F47-840B-A78FED73BAE5}"/>
              </a:ext>
            </a:extLst>
          </p:cNvPr>
          <p:cNvSpPr txBox="1"/>
          <p:nvPr/>
        </p:nvSpPr>
        <p:spPr>
          <a:xfrm>
            <a:off x="1176269" y="4316295"/>
            <a:ext cx="1056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</a:rPr>
              <a:t>Có số bông hoa bị mực che khuất là: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10A569E-EA84-47CE-B282-D07009F2BB08}"/>
              </a:ext>
            </a:extLst>
          </p:cNvPr>
          <p:cNvSpPr txBox="1"/>
          <p:nvPr/>
        </p:nvSpPr>
        <p:spPr>
          <a:xfrm>
            <a:off x="746919" y="5191281"/>
            <a:ext cx="8599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2060"/>
                </a:solidFill>
              </a:rPr>
              <a:t>35 – 9 = 26 (bông)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D97029C-A06D-4EC2-B4C1-5AC1CB282B44}"/>
              </a:ext>
            </a:extLst>
          </p:cNvPr>
          <p:cNvSpPr txBox="1"/>
          <p:nvPr/>
        </p:nvSpPr>
        <p:spPr>
          <a:xfrm>
            <a:off x="2089617" y="5921514"/>
            <a:ext cx="6878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4000" dirty="0">
                <a:solidFill>
                  <a:srgbClr val="002060"/>
                </a:solidFill>
              </a:rPr>
              <a:t>Đáp số: 26 bông hoa.</a:t>
            </a:r>
          </a:p>
        </p:txBody>
      </p:sp>
    </p:spTree>
    <p:extLst>
      <p:ext uri="{BB962C8B-B14F-4D97-AF65-F5344CB8AC3E}">
        <p14:creationId xmlns:p14="http://schemas.microsoft.com/office/powerpoint/2010/main" val="12109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163527" y="303620"/>
            <a:ext cx="10479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solidFill>
                  <a:srgbClr val="002060"/>
                </a:solidFill>
              </a:rPr>
              <a:t>Rô-bốt đi theo thứ tự các số là kết quả của các phép tính dưới đây. Rô-bốt sẽ đến được tàu hỏa, ô tô hay máy bay?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65919" y="304800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89" y="2068602"/>
            <a:ext cx="9370920" cy="45421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5FB3C06-B8F1-47BE-AF91-86D11861E409}"/>
              </a:ext>
            </a:extLst>
          </p:cNvPr>
          <p:cNvGrpSpPr/>
          <p:nvPr/>
        </p:nvGrpSpPr>
        <p:grpSpPr>
          <a:xfrm>
            <a:off x="2379446" y="2627555"/>
            <a:ext cx="807151" cy="662828"/>
            <a:chOff x="1750173" y="2926500"/>
            <a:chExt cx="807151" cy="66282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9F925FA-5821-43F4-BAD0-4E1266CF2ED8}"/>
              </a:ext>
            </a:extLst>
          </p:cNvPr>
          <p:cNvGrpSpPr/>
          <p:nvPr/>
        </p:nvGrpSpPr>
        <p:grpSpPr>
          <a:xfrm>
            <a:off x="4095602" y="2627555"/>
            <a:ext cx="807151" cy="662828"/>
            <a:chOff x="1750173" y="2926500"/>
            <a:chExt cx="807151" cy="66282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B48AADE-2753-4BB3-98ED-7DCA0FA0440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A62FA1B-8E17-4846-8B94-8F21AA58A420}"/>
              </a:ext>
            </a:extLst>
          </p:cNvPr>
          <p:cNvGrpSpPr/>
          <p:nvPr/>
        </p:nvGrpSpPr>
        <p:grpSpPr>
          <a:xfrm>
            <a:off x="5811758" y="2633080"/>
            <a:ext cx="807151" cy="662828"/>
            <a:chOff x="1750173" y="2926500"/>
            <a:chExt cx="807151" cy="6628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E7862FC-EE53-4FC8-8A86-45E0CA94A0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D036E0-AAF2-4DAB-BEA6-7DB3AA8E74AC}"/>
              </a:ext>
            </a:extLst>
          </p:cNvPr>
          <p:cNvGrpSpPr/>
          <p:nvPr/>
        </p:nvGrpSpPr>
        <p:grpSpPr>
          <a:xfrm>
            <a:off x="7527914" y="2638605"/>
            <a:ext cx="807151" cy="662828"/>
            <a:chOff x="1750173" y="2926500"/>
            <a:chExt cx="807151" cy="6628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C25D1CD-A944-4781-B294-1569972BBFA1}"/>
              </a:ext>
            </a:extLst>
          </p:cNvPr>
          <p:cNvGrpSpPr/>
          <p:nvPr/>
        </p:nvGrpSpPr>
        <p:grpSpPr>
          <a:xfrm>
            <a:off x="9244070" y="2644130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E2E7140B-1464-4514-B45E-E54E66C2D262}"/>
              </a:ext>
            </a:extLst>
          </p:cNvPr>
          <p:cNvCxnSpPr/>
          <p:nvPr/>
        </p:nvCxnSpPr>
        <p:spPr>
          <a:xfrm>
            <a:off x="3162467" y="3629580"/>
            <a:ext cx="80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4368165" y="3770550"/>
            <a:ext cx="1013460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5675721" y="5098841"/>
            <a:ext cx="97300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74B0AFEB-4530-41CF-8F48-4342737E61AF}"/>
              </a:ext>
            </a:extLst>
          </p:cNvPr>
          <p:cNvCxnSpPr/>
          <p:nvPr/>
        </p:nvCxnSpPr>
        <p:spPr>
          <a:xfrm>
            <a:off x="7059340" y="6201330"/>
            <a:ext cx="882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8390094" y="6201330"/>
            <a:ext cx="6586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F11CCC58-AA91-43E9-A9B5-BF0223DF9122}"/>
              </a:ext>
            </a:extLst>
          </p:cNvPr>
          <p:cNvSpPr/>
          <p:nvPr/>
        </p:nvSpPr>
        <p:spPr>
          <a:xfrm>
            <a:off x="8824562" y="5443185"/>
            <a:ext cx="1501844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75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266</Words>
  <Application>Microsoft Office PowerPoint</Application>
  <PresentationFormat>Custom</PresentationFormat>
  <Paragraphs>74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Quicksand</vt:lpstr>
      <vt:lpstr>Fira Sans Extra Condensed Medium</vt:lpstr>
      <vt:lpstr>Nunito Sans</vt:lpstr>
      <vt:lpstr>Nunito</vt:lpstr>
      <vt:lpstr>Quicksand Light</vt:lpstr>
      <vt:lpstr>Early Childhood Center by Slidesgo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PC</cp:lastModifiedBy>
  <cp:revision>55</cp:revision>
  <dcterms:modified xsi:type="dcterms:W3CDTF">2021-08-03T09:19:39Z</dcterms:modified>
</cp:coreProperties>
</file>