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7"/>
  </p:notesMasterIdLst>
  <p:sldIdLst>
    <p:sldId id="330" r:id="rId2"/>
    <p:sldId id="256" r:id="rId3"/>
    <p:sldId id="349" r:id="rId4"/>
    <p:sldId id="350" r:id="rId5"/>
    <p:sldId id="351" r:id="rId6"/>
    <p:sldId id="352" r:id="rId7"/>
    <p:sldId id="353" r:id="rId8"/>
    <p:sldId id="339" r:id="rId9"/>
    <p:sldId id="354" r:id="rId10"/>
    <p:sldId id="355" r:id="rId11"/>
    <p:sldId id="335" r:id="rId12"/>
    <p:sldId id="340" r:id="rId13"/>
    <p:sldId id="336" r:id="rId14"/>
    <p:sldId id="337" r:id="rId15"/>
    <p:sldId id="258" r:id="rId16"/>
  </p:sldIdLst>
  <p:sldSz cx="12161838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Quicksand Light" panose="020B0604020202020204" charset="0"/>
      <p:regular r:id="rId22"/>
      <p:bold r:id="rId23"/>
    </p:embeddedFont>
    <p:embeddedFont>
      <p:font typeface="Fira Sans Extra Condensed Medium" panose="020B0604020202020204" charset="0"/>
      <p:regular r:id="rId24"/>
      <p:bold r:id="rId25"/>
      <p:italic r:id="rId26"/>
      <p:boldItalic r:id="rId27"/>
    </p:embeddedFont>
    <p:embeddedFont>
      <p:font typeface="Quicksand" panose="020B0604020202020204" charset="0"/>
      <p:regular r:id="rId28"/>
      <p:bold r:id="rId29"/>
    </p:embeddedFont>
    <p:embeddedFont>
      <p:font typeface="Nunito Sans" panose="020B0604020202020204" charset="0"/>
      <p:regular r:id="rId30"/>
      <p:bold r:id="rId31"/>
      <p:italic r:id="rId32"/>
      <p:boldItalic r:id="rId33"/>
    </p:embeddedFont>
    <p:embeddedFont>
      <p:font typeface="Arial-Rounded" panose="020B0500000000000000" pitchFamily="34" charset="0"/>
      <p:regular r:id="rId34"/>
    </p:embeddedFont>
    <p:embeddedFont>
      <p:font typeface="HP001 4 hàng" panose="020B0603050302020204" pitchFamily="34" charset="0"/>
      <p:regular r:id="rId35"/>
      <p:bold r:id="rId36"/>
    </p:embeddedFont>
    <p:embeddedFont>
      <p:font typeface="Nunito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88D460-E827-4690-B490-23B292371C28}">
  <a:tblStyle styleId="{D388D460-E827-4690-B490-23B292371C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1C2931-B31D-471A-86D0-18F301C53F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5" autoAdjust="0"/>
    <p:restoredTop sz="90747" autoAdjust="0"/>
  </p:normalViewPr>
  <p:slideViewPr>
    <p:cSldViewPr>
      <p:cViewPr varScale="1">
        <p:scale>
          <a:sx n="67" d="100"/>
          <a:sy n="67" d="100"/>
        </p:scale>
        <p:origin x="852" y="6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3963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479fe8c46d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479fe8c46d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Lưu</a:t>
            </a:r>
            <a:r>
              <a:rPr lang="en-US" baseline="0" smtClean="0"/>
              <a:t> ý: click vào dưới dây bóng bay thì mói ra hiệu ứng nhé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20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mtClean="0"/>
              <a:t>Lưu</a:t>
            </a:r>
            <a:r>
              <a:rPr lang="en-US" baseline="0" smtClean="0"/>
              <a:t> ý: click vào dưới dây bóng bay thì mói ra hiệu ứng nhé</a:t>
            </a:r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05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mtClean="0"/>
              <a:t>Lưu</a:t>
            </a:r>
            <a:r>
              <a:rPr lang="en-US" baseline="0" smtClean="0"/>
              <a:t> ý: click vào dưới dây bóng bay thì mói ra hiệu ứng nhé</a:t>
            </a:r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0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HDHS</a:t>
            </a:r>
            <a:r>
              <a:rPr lang="en-US" baseline="0" smtClean="0"/>
              <a:t> tính từ bên trai qua. Nên HS ở bảng lớp cho HS dễ hình dung và nắm các bước hơn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06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62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236" y="761867"/>
            <a:ext cx="644761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09414" y="5039184"/>
            <a:ext cx="364496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00351" y="-67"/>
            <a:ext cx="376147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923586" y="3101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1506031">
            <a:off x="6412153" y="459567"/>
            <a:ext cx="418635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04208" y="4394200"/>
            <a:ext cx="418562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7641468">
            <a:off x="9704053" y="6792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91078" y="100600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3640" y="761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390302" y="53993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39850" y="57664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2988" y="5468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442476" y="6482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64517" y="6102806"/>
            <a:ext cx="344950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CUSTOM_18_1_1_1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3124" y="1644233"/>
            <a:ext cx="5380257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3124" y="3737433"/>
            <a:ext cx="5380257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69707" y="965433"/>
            <a:ext cx="5103343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10901" y="2048167"/>
            <a:ext cx="4340036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1573" y="594029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196226" y="46409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6739303" y="61798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0"/>
          <p:cNvSpPr/>
          <p:nvPr/>
        </p:nvSpPr>
        <p:spPr>
          <a:xfrm flipH="1">
            <a:off x="7995171" y="2682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74668" y="577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0"/>
          <p:cNvSpPr/>
          <p:nvPr/>
        </p:nvSpPr>
        <p:spPr>
          <a:xfrm flipH="1">
            <a:off x="9004297" y="12837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5431" y="2179400"/>
            <a:ext cx="10250977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78987" y="4053800"/>
            <a:ext cx="7803846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34369" y="8452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683917" y="12123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45416" y="3395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45297" y="5797988"/>
            <a:ext cx="344894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"/>
          <p:cNvSpPr/>
          <p:nvPr/>
        </p:nvSpPr>
        <p:spPr>
          <a:xfrm>
            <a:off x="208400" y="50604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052" y="54275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51497" y="2422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9789339" y="61336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08636" y="13080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26728" y="625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/>
          <p:cNvSpPr/>
          <p:nvPr/>
        </p:nvSpPr>
        <p:spPr>
          <a:xfrm>
            <a:off x="10382451" y="5197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1374" y="26506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7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CUSTOM_49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_2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CUSTOM_18_1_2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75" r:id="rId8"/>
    <p:sldLayoutId id="2147483676" r:id="rId9"/>
    <p:sldLayoutId id="214748367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microsoft.com/office/2007/relationships/hdphoto" Target="../media/hdphoto4.wdp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microsoft.com/office/2007/relationships/hdphoto" Target="../media/hdphoto4.wdp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8895477" y="4454098"/>
            <a:ext cx="1333299" cy="1609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28" y="3886201"/>
            <a:ext cx="3494440" cy="2226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61838" cy="3276600"/>
          </a:xfrm>
          <a:prstGeom prst="rect">
            <a:avLst/>
          </a:prstGeom>
          <a:solidFill>
            <a:srgbClr val="FFF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46602" y="225288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25969" y="859314"/>
            <a:ext cx="7866273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lang="en-US" sz="137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endParaRPr lang="en-US" sz="13700" b="1" spc="149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1843997" y="4374969"/>
            <a:ext cx="1691190" cy="171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6324541" y="3986256"/>
            <a:ext cx="2438905" cy="207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16357" y="465908"/>
            <a:ext cx="735217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  <a:defRPr/>
            </a:pP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Thứ sáu ngày </a:t>
            </a: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26 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- 11 -2021</a:t>
            </a:r>
            <a:b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</a:br>
            <a:r>
              <a:rPr lang="vi-VN" sz="40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Toán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/>
            </a:r>
            <a:b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</a:b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Phép trừ (có nhớ) số có hai chữ số cho số có </a:t>
            </a: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hai 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chữ số</a:t>
            </a:r>
            <a:endParaRPr lang="en-US" sz="1800" dirty="0">
              <a:solidFill>
                <a:sysClr val="windowText" lastClr="000000"/>
              </a:solidFill>
              <a:latin typeface="Calibri"/>
              <a:ea typeface="+mn-ea"/>
            </a:endParaRPr>
          </a:p>
          <a:p>
            <a:pPr algn="ctr">
              <a:buClrTx/>
              <a:defRPr/>
            </a:pPr>
            <a:endParaRPr lang="en-US" sz="1800" dirty="0">
              <a:solidFill>
                <a:sysClr val="windowText" lastClr="000000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1773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7071" y="1381775"/>
            <a:ext cx="6205131" cy="31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8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352867" y="530364"/>
            <a:ext cx="6252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2060"/>
                </a:solidFill>
              </a:rPr>
              <a:t>Tính.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83248" y="436294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endParaRPr lang="en-US" sz="5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1089783" y="1981200"/>
            <a:ext cx="9971287" cy="3352800"/>
            <a:chOff x="2478157" y="1382506"/>
            <a:chExt cx="8229600" cy="3352800"/>
          </a:xfrm>
        </p:grpSpPr>
        <p:sp>
          <p:nvSpPr>
            <p:cNvPr id="36" name="Rectangle: Rounded Corners 16">
              <a:extLst>
                <a:ext uri="{FF2B5EF4-FFF2-40B4-BE49-F238E27FC236}">
                  <a16:creationId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33528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01154" y="1421167"/>
              <a:ext cx="1072098" cy="2585323"/>
              <a:chOff x="2534893" y="1602691"/>
              <a:chExt cx="1072098" cy="2585323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87453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5400" dirty="0"/>
                  <a:t>72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5400" dirty="0"/>
                  <a:t>19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34893" y="2435865"/>
                <a:ext cx="46993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5400" dirty="0"/>
                  <a:t>–</a:t>
                </a: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597583" y="3942796"/>
                <a:ext cx="98108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710786" y="1421167"/>
              <a:ext cx="1722861" cy="2585323"/>
              <a:chOff x="2424786" y="1602691"/>
              <a:chExt cx="1722861" cy="2585323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755901" y="1602691"/>
                <a:ext cx="1391746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5400" dirty="0"/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5400" dirty="0"/>
                  <a:t>28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424786" y="2435865"/>
                <a:ext cx="46993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5400" dirty="0"/>
                  <a:t>–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567705" y="3942796"/>
                <a:ext cx="98108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37721" y="1421167"/>
              <a:ext cx="1075009" cy="2585323"/>
              <a:chOff x="2531982" y="1602691"/>
              <a:chExt cx="1075009" cy="258532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87453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5400" dirty="0"/>
                  <a:t>93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5400" dirty="0"/>
                  <a:t>46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31982" y="2435865"/>
                <a:ext cx="46993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5400" dirty="0"/>
                  <a:t>–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567706" y="3942796"/>
                <a:ext cx="98108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175985" y="1421167"/>
              <a:ext cx="1156484" cy="2585323"/>
              <a:chOff x="2450507" y="1602691"/>
              <a:chExt cx="1156484" cy="258532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87453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5400" dirty="0"/>
                  <a:t>41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5400" dirty="0"/>
                  <a:t>32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450507" y="2435865"/>
                <a:ext cx="46993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5400" dirty="0"/>
                  <a:t>–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567706" y="3942796"/>
                <a:ext cx="98108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EF372A6-1080-445D-9FE0-E8E41412EEC5}"/>
              </a:ext>
            </a:extLst>
          </p:cNvPr>
          <p:cNvSpPr txBox="1"/>
          <p:nvPr/>
        </p:nvSpPr>
        <p:spPr>
          <a:xfrm>
            <a:off x="1449508" y="4392890"/>
            <a:ext cx="1156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</a:rPr>
              <a:t>53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119B56-D0C0-4349-A4B1-78FB22A64B90}"/>
              </a:ext>
            </a:extLst>
          </p:cNvPr>
          <p:cNvSpPr txBox="1"/>
          <p:nvPr/>
        </p:nvSpPr>
        <p:spPr>
          <a:xfrm>
            <a:off x="4023519" y="4392890"/>
            <a:ext cx="131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3D67F4E-2553-40ED-A5A0-549C4746691F}"/>
              </a:ext>
            </a:extLst>
          </p:cNvPr>
          <p:cNvSpPr txBox="1"/>
          <p:nvPr/>
        </p:nvSpPr>
        <p:spPr>
          <a:xfrm>
            <a:off x="6842906" y="4392890"/>
            <a:ext cx="1156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9477577" y="4392890"/>
            <a:ext cx="1156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>
                <a:solidFill>
                  <a:srgbClr val="FF0000"/>
                </a:solidFill>
              </a:rPr>
              <a:t> </a:t>
            </a:r>
            <a:r>
              <a:rPr lang="en-US" sz="5400" smtClean="0">
                <a:solidFill>
                  <a:srgbClr val="FF0000"/>
                </a:solidFill>
              </a:rPr>
              <a:t>0</a:t>
            </a:r>
            <a:r>
              <a:rPr lang="vi-VN" sz="5400" smtClean="0">
                <a:solidFill>
                  <a:srgbClr val="FF0000"/>
                </a:solidFill>
              </a:rPr>
              <a:t>9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7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2011286" y="802054"/>
            <a:ext cx="6252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2060"/>
                </a:solidFill>
              </a:rPr>
              <a:t>Đặt tính rồi tính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241667" y="707984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sz="5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1219979" y="2075532"/>
            <a:ext cx="10196993" cy="707889"/>
            <a:chOff x="2042464" y="3918823"/>
            <a:chExt cx="7406144" cy="70788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2042464" y="3918826"/>
              <a:ext cx="1377566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4000" smtClean="0"/>
                <a:t>63 – 36</a:t>
              </a:r>
              <a:endParaRPr lang="vi-VN" sz="40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17224" y="3918825"/>
              <a:ext cx="1377566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4000" smtClean="0"/>
                <a:t>72 – 27</a:t>
              </a:r>
              <a:endParaRPr lang="vi-VN" sz="4000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6087183" y="3918824"/>
              <a:ext cx="1377566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4000" smtClean="0"/>
                <a:t>54 – 16</a:t>
              </a:r>
              <a:endParaRPr lang="vi-VN" sz="4000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71042" y="3918823"/>
              <a:ext cx="1377566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4000" smtClean="0"/>
                <a:t>80 – 43</a:t>
              </a:r>
              <a:endParaRPr lang="vi-VN" sz="4000" dirty="0"/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46913" r="16245" b="-1059"/>
          <a:stretch/>
        </p:blipFill>
        <p:spPr bwMode="auto">
          <a:xfrm>
            <a:off x="-243682" y="3144797"/>
            <a:ext cx="12405519" cy="434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1653227" y="3575958"/>
            <a:ext cx="96372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63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1605335" y="4524052"/>
            <a:ext cx="109308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36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1467377" y="4063995"/>
            <a:ext cx="3802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1518250" y="5228866"/>
            <a:ext cx="9288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2052188" y="5477992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1667314" y="5477992"/>
            <a:ext cx="628698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2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4474043" y="3585018"/>
            <a:ext cx="99899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72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4325705" y="4533112"/>
            <a:ext cx="1218535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27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4305827" y="4073055"/>
            <a:ext cx="3802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4356700" y="5237926"/>
            <a:ext cx="9288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4881020" y="5477992"/>
            <a:ext cx="5934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5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4494369" y="5477992"/>
            <a:ext cx="5934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4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7321203" y="3585018"/>
            <a:ext cx="979755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54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7379705" y="4533112"/>
            <a:ext cx="81144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16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7143371" y="4073055"/>
            <a:ext cx="3802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7194244" y="5237926"/>
            <a:ext cx="9288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7739404" y="5477992"/>
            <a:ext cx="551754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8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7345538" y="5477992"/>
            <a:ext cx="56618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10188869" y="3585018"/>
            <a:ext cx="941283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80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10212040" y="4533112"/>
            <a:ext cx="974947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43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9991799" y="4073055"/>
            <a:ext cx="3802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10042672" y="5237926"/>
            <a:ext cx="9288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10586229" y="5477992"/>
            <a:ext cx="554960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10182165" y="5477992"/>
            <a:ext cx="58221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07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5" grpId="0"/>
      <p:bldP spid="54" grpId="0"/>
      <p:bldP spid="55" grpId="0"/>
      <p:bldP spid="56" grpId="0"/>
      <p:bldP spid="57" grpId="0"/>
      <p:bldP spid="59" grpId="0"/>
      <p:bldP spid="60" grpId="0"/>
      <p:bldP spid="61" grpId="0"/>
      <p:bldP spid="62" grpId="0"/>
      <p:bldP spid="63" grpId="0"/>
      <p:bldP spid="65" grpId="0"/>
      <p:bldP spid="66" grpId="0"/>
      <p:bldP spid="67" grpId="0"/>
      <p:bldP spid="68" grpId="0"/>
      <p:bldP spid="69" grpId="0"/>
      <p:bldP spid="71" grpId="0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135538" y="323671"/>
            <a:ext cx="60883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solidFill>
                  <a:srgbClr val="002060"/>
                </a:solidFill>
              </a:rPr>
              <a:t>Trên cây khế có 90 quả. Chim thần đã ăn mất 24 quả. Hỏi trên cây còn lại bao nhiêu quả khế?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65919" y="304800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en-US" sz="5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BE21DE-2A1B-453B-8892-A422AEC7BF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2119" y="304800"/>
            <a:ext cx="3313365" cy="31008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ED6399-B5F6-403B-8ED0-57AB5CDBB97B}"/>
              </a:ext>
            </a:extLst>
          </p:cNvPr>
          <p:cNvSpPr txBox="1"/>
          <p:nvPr/>
        </p:nvSpPr>
        <p:spPr>
          <a:xfrm>
            <a:off x="3490119" y="3163461"/>
            <a:ext cx="225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i="1" dirty="0">
                <a:solidFill>
                  <a:srgbClr val="002060"/>
                </a:solidFill>
              </a:rPr>
              <a:t>Bài giải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28B96F-5924-4583-8894-30E99640BA21}"/>
              </a:ext>
            </a:extLst>
          </p:cNvPr>
          <p:cNvSpPr txBox="1"/>
          <p:nvPr/>
        </p:nvSpPr>
        <p:spPr>
          <a:xfrm>
            <a:off x="1177168" y="3871347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2060"/>
                </a:solidFill>
              </a:rPr>
              <a:t>Số quả khế còn lại trên cành là: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C6922D-ABB0-4576-8D9A-3E2D7B671F13}"/>
              </a:ext>
            </a:extLst>
          </p:cNvPr>
          <p:cNvSpPr txBox="1"/>
          <p:nvPr/>
        </p:nvSpPr>
        <p:spPr>
          <a:xfrm>
            <a:off x="1280319" y="4647375"/>
            <a:ext cx="7369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2060"/>
                </a:solidFill>
              </a:rPr>
              <a:t>90 – 24 = 66 (quả)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A2666D-814F-47F6-AF23-4201EF9DA856}"/>
              </a:ext>
            </a:extLst>
          </p:cNvPr>
          <p:cNvSpPr txBox="1"/>
          <p:nvPr/>
        </p:nvSpPr>
        <p:spPr>
          <a:xfrm>
            <a:off x="1624957" y="5432571"/>
            <a:ext cx="6885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4000" dirty="0">
                <a:solidFill>
                  <a:srgbClr val="002060"/>
                </a:solidFill>
              </a:rPr>
              <a:t>Đáp số</a:t>
            </a:r>
            <a:r>
              <a:rPr lang="vi-VN" sz="4000">
                <a:solidFill>
                  <a:srgbClr val="002060"/>
                </a:solidFill>
              </a:rPr>
              <a:t>: 66 quả khế.</a:t>
            </a:r>
            <a:endParaRPr lang="vi-VN" sz="4000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01946" y="877956"/>
            <a:ext cx="24245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389673" y="1477833"/>
            <a:ext cx="36368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80319" y="1998198"/>
            <a:ext cx="57461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57360" y="2572361"/>
            <a:ext cx="30056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12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 flipH="1">
            <a:off x="823119" y="1981200"/>
            <a:ext cx="5604501" cy="1481200"/>
          </a:xfrm>
        </p:spPr>
        <p:txBody>
          <a:bodyPr/>
          <a:lstStyle/>
          <a:p>
            <a:pPr algn="ctr"/>
            <a:r>
              <a:rPr lang="en-US" sz="8000" smtClean="0">
                <a:latin typeface="+mj-lt"/>
              </a:rPr>
              <a:t>CỦNG CỐ</a:t>
            </a:r>
            <a:endParaRPr lang="en-US" sz="8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801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r>
              <a:rPr lang="en" smtClean="0">
                <a:latin typeface="+mj-lt"/>
              </a:rPr>
              <a:t>DẶN DÒ</a:t>
            </a:r>
            <a:endParaRPr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"/>
          </p:nvPr>
        </p:nvSpPr>
        <p:spPr>
          <a:xfrm>
            <a:off x="7886411" y="3272400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4000" smtClean="0">
                <a:solidFill>
                  <a:schemeClr val="lt1"/>
                </a:solidFill>
                <a:latin typeface="+mj-lt"/>
              </a:rPr>
              <a:t>C</a:t>
            </a:r>
            <a:r>
              <a:rPr lang="en-US" sz="4000" smtClean="0">
                <a:solidFill>
                  <a:schemeClr val="lt1"/>
                </a:solidFill>
                <a:latin typeface="+mj-lt"/>
              </a:rPr>
              <a:t>h</a:t>
            </a:r>
            <a:r>
              <a:rPr lang="en" sz="4000" smtClean="0">
                <a:solidFill>
                  <a:schemeClr val="lt1"/>
                </a:solidFill>
                <a:latin typeface="+mj-lt"/>
              </a:rPr>
              <a:t>uẩn bị bài mới</a:t>
            </a:r>
            <a:endParaRPr sz="4000">
              <a:solidFill>
                <a:schemeClr val="lt1"/>
              </a:solidFill>
              <a:latin typeface="+mj-lt"/>
            </a:endParaRPr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 idx="2"/>
          </p:nvPr>
        </p:nvSpPr>
        <p:spPr>
          <a:xfrm>
            <a:off x="2095211" y="3272400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-US" sz="4400" smtClean="0">
                <a:solidFill>
                  <a:schemeClr val="lt1"/>
                </a:solidFill>
                <a:latin typeface="+mj-lt"/>
              </a:rPr>
              <a:t>Xe</a:t>
            </a:r>
            <a:r>
              <a:rPr lang="en" sz="4400" smtClean="0">
                <a:solidFill>
                  <a:schemeClr val="lt1"/>
                </a:solidFill>
                <a:latin typeface="+mj-lt"/>
              </a:rPr>
              <a:t>m lại bài đã học </a:t>
            </a:r>
            <a:endParaRPr sz="4400">
              <a:solidFill>
                <a:schemeClr val="lt1"/>
              </a:solidFill>
              <a:latin typeface="+mj-lt"/>
            </a:endParaRPr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6"/>
          </p:nvPr>
        </p:nvSpPr>
        <p:spPr>
          <a:xfrm>
            <a:off x="4891304" y="285076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-US" sz="4400" smtClean="0">
                <a:solidFill>
                  <a:schemeClr val="lt1"/>
                </a:solidFill>
                <a:latin typeface="+mj-lt"/>
              </a:rPr>
              <a:t>H</a:t>
            </a:r>
            <a:r>
              <a:rPr lang="en" sz="4400" smtClean="0">
                <a:solidFill>
                  <a:schemeClr val="lt1"/>
                </a:solidFill>
                <a:latin typeface="+mj-lt"/>
              </a:rPr>
              <a:t>oàn thành bài …</a:t>
            </a:r>
            <a:endParaRPr sz="4400">
              <a:solidFill>
                <a:schemeClr val="lt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4"/>
          <p:cNvSpPr txBox="1">
            <a:spLocks noGrp="1"/>
          </p:cNvSpPr>
          <p:nvPr>
            <p:ph type="ctrTitle"/>
          </p:nvPr>
        </p:nvSpPr>
        <p:spPr>
          <a:xfrm>
            <a:off x="-93236" y="761867"/>
            <a:ext cx="644761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r>
              <a:rPr lang="en" smtClean="0">
                <a:solidFill>
                  <a:srgbClr val="002060"/>
                </a:solidFill>
                <a:latin typeface="+mj-lt"/>
              </a:rPr>
              <a:t>KHỞI ĐỘNG</a:t>
            </a:r>
            <a:endParaRPr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1" r="22073" b="14950"/>
          <a:stretch/>
        </p:blipFill>
        <p:spPr>
          <a:xfrm flipH="1">
            <a:off x="8614635" y="2625437"/>
            <a:ext cx="2447009" cy="4232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436035" y="986148"/>
            <a:ext cx="1454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17890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76887" y="-29028"/>
            <a:ext cx="2417890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56271" y="-38757"/>
            <a:ext cx="2529711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60454" y="-29028"/>
            <a:ext cx="2516732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777186" y="-19299"/>
            <a:ext cx="2417890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839" y="3352800"/>
            <a:ext cx="3785039" cy="584703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919" y="3352800"/>
            <a:ext cx="3066493" cy="4737045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120572" y="3715251"/>
            <a:ext cx="69590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cap="none" spc="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975146" y="3469522"/>
            <a:ext cx="69590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cap="none" spc="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5037" y="1053855"/>
            <a:ext cx="16946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952485" y="1053854"/>
            <a:ext cx="12666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4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026994" y="1082143"/>
            <a:ext cx="20938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837933" y="1157599"/>
            <a:ext cx="14959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4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7791" y="-969526"/>
            <a:ext cx="871159" cy="873320"/>
          </a:xfrm>
          <a:prstGeom prst="rect">
            <a:avLst/>
          </a:prstGeom>
        </p:spPr>
      </p:pic>
      <p:pic>
        <p:nvPicPr>
          <p:cNvPr id="1026" name="Picture 2" descr="Reading Book clipart, cliparts of Reading Book free download (wmf, eps,  emf, svg, png, gif) formats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5667" y1="34667" x2="35000" y2="80000"/>
                        <a14:foregroundMark x1="32333" y1="71333" x2="33000" y2="76000"/>
                        <a14:foregroundMark x1="56333" y1="26000" x2="56333" y2="4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877" y="1492492"/>
            <a:ext cx="5907249" cy="59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26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04347" y="417094"/>
            <a:ext cx="10465583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giúp</a:t>
            </a:r>
            <a:r>
              <a:rPr lang="en-US" sz="28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bạn gái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mất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bóng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bay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chứa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bóng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bay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điền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ô</a:t>
            </a:r>
            <a:r>
              <a:rPr lang="en-US" sz="2800" b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 Bạn gái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mất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sai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bóng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bay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biến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mất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nghĩa</a:t>
            </a:r>
            <a:r>
              <a:rPr lang="en-US" sz="2800" b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bạn gái sẽ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mất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đi</a:t>
            </a:r>
            <a:r>
              <a:rPr lang="en-US" sz="2800" b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kiến thức </a:t>
            </a:r>
            <a:r>
              <a:rPr lang="en-US" sz="2800" b="1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sz="2800" b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đó.</a:t>
            </a:r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2" descr="Reading Book clipart, cliparts of Reading Book free download (wmf, eps,  emf, svg, png, gif) forma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5667" y1="34667" x2="35000" y2="80000"/>
                        <a14:foregroundMark x1="32333" y1="71333" x2="33000" y2="76000"/>
                        <a14:foregroundMark x1="56333" y1="26000" x2="56333" y2="4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50"/>
          <a:stretch/>
        </p:blipFill>
        <p:spPr bwMode="auto">
          <a:xfrm flipH="1">
            <a:off x="-1552485" y="2153042"/>
            <a:ext cx="3922950" cy="537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78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436035" y="986148"/>
            <a:ext cx="1454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???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17890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76887" y="-29028"/>
            <a:ext cx="2417890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56271" y="-38757"/>
            <a:ext cx="2529711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60454" y="-29028"/>
            <a:ext cx="2516732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777186" y="-19299"/>
            <a:ext cx="2417890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8" r="23165"/>
          <a:stretch/>
        </p:blipFill>
        <p:spPr>
          <a:xfrm>
            <a:off x="9777187" y="3419477"/>
            <a:ext cx="2113094" cy="5486400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4" r="21263"/>
          <a:stretch/>
        </p:blipFill>
        <p:spPr>
          <a:xfrm>
            <a:off x="5895242" y="3517438"/>
            <a:ext cx="1991458" cy="5486400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3" r="23468"/>
          <a:stretch/>
        </p:blipFill>
        <p:spPr>
          <a:xfrm>
            <a:off x="7886699" y="3434099"/>
            <a:ext cx="1890487" cy="5486400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r="20585"/>
          <a:stretch/>
        </p:blipFill>
        <p:spPr>
          <a:xfrm>
            <a:off x="3712956" y="3540716"/>
            <a:ext cx="2259219" cy="5486400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315053" y="3787022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35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197949" y="3845078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smtClean="0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30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249092" y="3796550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20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16709" y="3796550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25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56160" y="786093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0"/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30</a:t>
            </a:r>
            <a:endParaRPr lang="en-US" sz="8000" b="1" cap="none" spc="0" dirty="0">
              <a:ln w="0"/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89435" y="786193"/>
            <a:ext cx="7553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0"/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–</a:t>
            </a:r>
            <a:endParaRPr lang="en-US" sz="8000" b="1" cap="none" spc="0" dirty="0">
              <a:ln w="0"/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53005" y="790835"/>
            <a:ext cx="7553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smtClean="0">
                <a:ln w="0"/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8000" b="1" cap="none" spc="0" dirty="0">
              <a:ln w="0"/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55309" y="823418"/>
            <a:ext cx="7841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=</a:t>
            </a:r>
            <a:endParaRPr lang="en-US" sz="8000" b="1" cap="none" spc="0" dirty="0">
              <a:ln w="0"/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637058" y="823419"/>
            <a:ext cx="8114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smtClean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80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8495" y="-1192602"/>
            <a:ext cx="993495" cy="995959"/>
          </a:xfrm>
          <a:prstGeom prst="rect">
            <a:avLst/>
          </a:prstGeom>
        </p:spPr>
      </p:pic>
      <p:pic>
        <p:nvPicPr>
          <p:cNvPr id="60" name="Picture 59">
            <a:hlinkClick r:id="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39372" y="5110461"/>
            <a:ext cx="1873584" cy="1738011"/>
          </a:xfrm>
          <a:prstGeom prst="rect">
            <a:avLst/>
          </a:prstGeom>
        </p:spPr>
      </p:pic>
      <p:pic>
        <p:nvPicPr>
          <p:cNvPr id="24" name="Picture 2" descr="Reading Book clipart, cliparts of Reading Book free download (wmf, eps,  emf, svg, png, gif) formats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5667" y1="34667" x2="35000" y2="80000"/>
                        <a14:foregroundMark x1="32333" y1="71333" x2="33000" y2="76000"/>
                        <a14:foregroundMark x1="56333" y1="26000" x2="56333" y2="4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50"/>
          <a:stretch/>
        </p:blipFill>
        <p:spPr bwMode="auto">
          <a:xfrm flipH="1">
            <a:off x="-1552485" y="2153042"/>
            <a:ext cx="3922950" cy="537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0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436035" y="986148"/>
            <a:ext cx="1454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???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17890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76887" y="-29028"/>
            <a:ext cx="2417890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56271" y="-38757"/>
            <a:ext cx="2529711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60454" y="-29028"/>
            <a:ext cx="2516732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777186" y="-19299"/>
            <a:ext cx="2417890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463" l="10000" r="92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73" r="18554"/>
          <a:stretch/>
        </p:blipFill>
        <p:spPr>
          <a:xfrm>
            <a:off x="9890916" y="3484565"/>
            <a:ext cx="2022639" cy="5212080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22" l="10000" r="86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1335"/>
          <a:stretch/>
        </p:blipFill>
        <p:spPr>
          <a:xfrm>
            <a:off x="3712953" y="3484564"/>
            <a:ext cx="2019781" cy="5212080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870" l="10000" r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34" r="19764"/>
          <a:stretch/>
        </p:blipFill>
        <p:spPr>
          <a:xfrm>
            <a:off x="7772402" y="3427414"/>
            <a:ext cx="2023627" cy="5212080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704" l="10000" r="91143">
                        <a14:foregroundMark x1="43286" y1="52963" x2="43286" y2="56019"/>
                        <a14:foregroundMark x1="48429" y1="39722" x2="45571" y2="4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15" r="19680"/>
          <a:stretch/>
        </p:blipFill>
        <p:spPr>
          <a:xfrm>
            <a:off x="5795165" y="3464840"/>
            <a:ext cx="2054129" cy="5212080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181703" y="3837822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25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094040" y="3837822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44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249092" y="3837822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30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154493" y="3837822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smtClean="0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26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56160" y="786093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smtClean="0">
                <a:ln w="0"/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35</a:t>
            </a:r>
            <a:endParaRPr lang="en-US" sz="8000" b="1" cap="none" spc="0" dirty="0">
              <a:ln w="0"/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75007" y="786193"/>
            <a:ext cx="7841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rgbClr val="0070C0"/>
                </a:solidFill>
                <a:cs typeface="Times New Roman" panose="02020603050405020304" pitchFamily="18" charset="0"/>
              </a:rPr>
              <a:t>–</a:t>
            </a:r>
            <a:endParaRPr lang="en-US" sz="8000" b="1" dirty="0">
              <a:ln w="0"/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53005" y="790835"/>
            <a:ext cx="7553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smtClean="0">
                <a:ln w="0"/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9</a:t>
            </a:r>
            <a:endParaRPr lang="en-US" sz="8000" b="1" cap="none" spc="0" dirty="0">
              <a:ln w="0"/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55309" y="823418"/>
            <a:ext cx="7841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=</a:t>
            </a:r>
            <a:endParaRPr lang="en-US" sz="8000" b="1" cap="none" spc="0" dirty="0">
              <a:ln w="0"/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637059" y="823419"/>
            <a:ext cx="8114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smtClean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80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98495" y="-1192602"/>
            <a:ext cx="993495" cy="995959"/>
          </a:xfrm>
          <a:prstGeom prst="rect">
            <a:avLst/>
          </a:prstGeom>
        </p:spPr>
      </p:pic>
      <p:pic>
        <p:nvPicPr>
          <p:cNvPr id="60" name="Picture 59">
            <a:hlinkClick r:id="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39372" y="5110461"/>
            <a:ext cx="1873584" cy="1738011"/>
          </a:xfrm>
          <a:prstGeom prst="rect">
            <a:avLst/>
          </a:prstGeom>
        </p:spPr>
      </p:pic>
      <p:pic>
        <p:nvPicPr>
          <p:cNvPr id="24" name="Picture 2" descr="Reading Book clipart, cliparts of Reading Book free download (wmf, eps,  emf, svg, png, gif) formats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5667" y1="34667" x2="35000" y2="80000"/>
                        <a14:foregroundMark x1="32333" y1="71333" x2="33000" y2="76000"/>
                        <a14:foregroundMark x1="56333" y1="26000" x2="56333" y2="4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50"/>
          <a:stretch/>
        </p:blipFill>
        <p:spPr bwMode="auto">
          <a:xfrm flipH="1">
            <a:off x="-1552485" y="2153042"/>
            <a:ext cx="3922950" cy="537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76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436035" y="986148"/>
            <a:ext cx="1454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???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17890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76887" y="-29028"/>
            <a:ext cx="2417890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56271" y="-38757"/>
            <a:ext cx="2529711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60454" y="-29028"/>
            <a:ext cx="2516732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777186" y="-19299"/>
            <a:ext cx="2417890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4200" b="8651"/>
          <a:stretch/>
        </p:blipFill>
        <p:spPr>
          <a:xfrm>
            <a:off x="9805303" y="3386463"/>
            <a:ext cx="2060963" cy="5212080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95" b="15137"/>
          <a:stretch/>
        </p:blipFill>
        <p:spPr>
          <a:xfrm>
            <a:off x="3699669" y="3523623"/>
            <a:ext cx="2026576" cy="4937760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7041" b="10770"/>
          <a:stretch/>
        </p:blipFill>
        <p:spPr>
          <a:xfrm>
            <a:off x="5737972" y="3523623"/>
            <a:ext cx="1897136" cy="4937760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54" b="13580"/>
          <a:stretch/>
        </p:blipFill>
        <p:spPr>
          <a:xfrm>
            <a:off x="7766855" y="3523623"/>
            <a:ext cx="1973141" cy="4937760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181703" y="3787022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80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094041" y="3806079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70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163588" y="3787021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69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138626" y="3761246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en-US" sz="8000" b="1" smtClean="0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0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56160" y="786093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mtClean="0">
                <a:ln w="0"/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70</a:t>
            </a:r>
            <a:endParaRPr lang="en-US" sz="8000" b="1" cap="none" spc="0" dirty="0">
              <a:ln w="0"/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75007" y="786193"/>
            <a:ext cx="7841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rgbClr val="0070C0"/>
                </a:solidFill>
                <a:cs typeface="Times New Roman" panose="02020603050405020304" pitchFamily="18" charset="0"/>
              </a:rPr>
              <a:t>–</a:t>
            </a:r>
            <a:endParaRPr lang="en-US" sz="8000" b="1" dirty="0">
              <a:ln w="0"/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467671" y="790835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smtClean="0">
                <a:ln w="0"/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10</a:t>
            </a:r>
            <a:endParaRPr lang="en-US" sz="8000" b="1" cap="none" spc="0" dirty="0">
              <a:ln w="0"/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55309" y="823418"/>
            <a:ext cx="7841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=</a:t>
            </a:r>
            <a:endParaRPr lang="en-US" sz="8000" b="1" cap="none" spc="0" dirty="0">
              <a:ln w="0"/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637058" y="823419"/>
            <a:ext cx="8114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smtClean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80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8495" y="-1192602"/>
            <a:ext cx="993495" cy="995959"/>
          </a:xfrm>
          <a:prstGeom prst="rect">
            <a:avLst/>
          </a:prstGeom>
        </p:spPr>
      </p:pic>
      <p:pic>
        <p:nvPicPr>
          <p:cNvPr id="60" name="Picture 59">
            <a:hlinkClick r:id="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39372" y="5110461"/>
            <a:ext cx="1873584" cy="1738011"/>
          </a:xfrm>
          <a:prstGeom prst="rect">
            <a:avLst/>
          </a:prstGeom>
        </p:spPr>
      </p:pic>
      <p:pic>
        <p:nvPicPr>
          <p:cNvPr id="24" name="Picture 2" descr="Reading Book clipart, cliparts of Reading Book free download (wmf, eps,  emf, svg, png, gif) formats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5667" y1="34667" x2="35000" y2="80000"/>
                        <a14:foregroundMark x1="32333" y1="71333" x2="33000" y2="76000"/>
                        <a14:foregroundMark x1="56333" y1="26000" x2="56333" y2="4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50"/>
          <a:stretch/>
        </p:blipFill>
        <p:spPr bwMode="auto">
          <a:xfrm flipH="1">
            <a:off x="-1552485" y="2153042"/>
            <a:ext cx="3922950" cy="537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11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5381" y="1499721"/>
            <a:ext cx="5855080" cy="29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198642" y="1185794"/>
            <a:ext cx="2400300" cy="635623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?</a:t>
            </a:r>
          </a:p>
        </p:txBody>
      </p:sp>
      <p:sp>
        <p:nvSpPr>
          <p:cNvPr id="10" name="Rectangle: Rounded Corners 52">
            <a:extLst>
              <a:ext uri="{FF2B5EF4-FFF2-40B4-BE49-F238E27FC236}">
                <a16:creationId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4480719" y="3373428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4755047" y="3378774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4503837" y="3797784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4722632" y="4267649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15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4617883" y="5072610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5076169" y="5098646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4712137" y="5076121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6566975" y="3660349"/>
            <a:ext cx="38919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2 không trừ được 5, lấy 12 trừ 5 bằng 7, viết 7,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 trừ 1 bằng 3, 3 trừ 1 bằng 2, viết 2</a:t>
            </a:r>
          </a:p>
        </p:txBody>
      </p:sp>
      <p:sp>
        <p:nvSpPr>
          <p:cNvPr id="18" name="Rectangle: Rounded Corners 62">
            <a:extLst>
              <a:ext uri="{FF2B5EF4-FFF2-40B4-BE49-F238E27FC236}">
                <a16:creationId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1198642" y="2555642"/>
            <a:ext cx="2400300" cy="677025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</a:t>
            </a:r>
            <a:r>
              <a:rPr lang="vi-VN" sz="2800" dirty="0">
                <a:solidFill>
                  <a:srgbClr val="FF0000"/>
                </a:solidFill>
              </a:rPr>
              <a:t>27</a:t>
            </a:r>
            <a:endParaRPr lang="vi-VN" sz="2800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5239383" y="507120"/>
            <a:ext cx="3206580" cy="846462"/>
            <a:chOff x="2574258" y="2918249"/>
            <a:chExt cx="2369997" cy="846462"/>
          </a:xfrm>
        </p:grpSpPr>
        <p:sp>
          <p:nvSpPr>
            <p:cNvPr id="20" name="Speech Bubble: Oval 8">
              <a:extLst>
                <a:ext uri="{FF2B5EF4-FFF2-40B4-BE49-F238E27FC236}">
                  <a16:creationId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33699"/>
                <a:gd name="adj2" fmla="val 1046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42 bắp ngô.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370B7C5-4CAD-4BF1-B8ED-E092287090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6981" y="1807029"/>
            <a:ext cx="1143881" cy="149722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325C011-0FB8-430F-9ED3-9283628C0C00}"/>
              </a:ext>
            </a:extLst>
          </p:cNvPr>
          <p:cNvGrpSpPr/>
          <p:nvPr/>
        </p:nvGrpSpPr>
        <p:grpSpPr>
          <a:xfrm>
            <a:off x="4891984" y="1243892"/>
            <a:ext cx="5129651" cy="2178606"/>
            <a:chOff x="4891984" y="1243892"/>
            <a:chExt cx="5129651" cy="217860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0E6475C-BEB0-409E-89A4-17DCDD3EF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04278" y="1243892"/>
              <a:ext cx="4417357" cy="2178606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CADC9AD-2660-4623-A600-7D5C74FF5914}"/>
                </a:ext>
              </a:extLst>
            </p:cNvPr>
            <p:cNvGrpSpPr/>
            <p:nvPr/>
          </p:nvGrpSpPr>
          <p:grpSpPr>
            <a:xfrm>
              <a:off x="4891984" y="1413241"/>
              <a:ext cx="2408913" cy="624556"/>
              <a:chOff x="2461082" y="1127778"/>
              <a:chExt cx="2408913" cy="725091"/>
            </a:xfrm>
          </p:grpSpPr>
          <p:sp>
            <p:nvSpPr>
              <p:cNvPr id="44" name="Speech Bubble: Oval 3">
                <a:extLst>
                  <a:ext uri="{FF2B5EF4-FFF2-40B4-BE49-F238E27FC236}">
                    <a16:creationId xmlns:a16="http://schemas.microsoft.com/office/drawing/2014/main" id="{980EC806-B11D-4F17-ACFD-B73E76C27F46}"/>
                  </a:ext>
                </a:extLst>
              </p:cNvPr>
              <p:cNvSpPr/>
              <p:nvPr/>
            </p:nvSpPr>
            <p:spPr>
              <a:xfrm>
                <a:off x="2461082" y="1127778"/>
                <a:ext cx="2408913" cy="725091"/>
              </a:xfrm>
              <a:prstGeom prst="wedgeEllipseCallout">
                <a:avLst>
                  <a:gd name="adj1" fmla="val 34177"/>
                  <a:gd name="adj2" fmla="val 6937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905874F-5CFF-44AE-AAC6-92A0E7C93348}"/>
                  </a:ext>
                </a:extLst>
              </p:cNvPr>
              <p:cNvSpPr txBox="1"/>
              <p:nvPr/>
            </p:nvSpPr>
            <p:spPr>
              <a:xfrm>
                <a:off x="2461083" y="1250562"/>
                <a:ext cx="23842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Em gùi 15 bắp ngô.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8274120" y="427553"/>
            <a:ext cx="3097396" cy="1497227"/>
            <a:chOff x="4615909" y="561512"/>
            <a:chExt cx="2393819" cy="10905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9" name="Speech Bubble: Oval 12">
              <a:extLst>
                <a:ext uri="{FF2B5EF4-FFF2-40B4-BE49-F238E27FC236}">
                  <a16:creationId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nhiều hơn em bao nhiêu bắp ngô?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699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/>
      <p:bldP spid="12" grpId="0"/>
      <p:bldP spid="13" grpId="0"/>
      <p:bldP spid="15" grpId="0"/>
      <p:bldP spid="16" grpId="0"/>
      <p:bldP spid="17" grpId="0" build="p"/>
      <p:bldP spid="18" grpId="0" animBg="1"/>
    </p:bldLst>
  </p:timing>
</p:sld>
</file>

<file path=ppt/theme/theme1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396</Words>
  <Application>Microsoft Office PowerPoint</Application>
  <PresentationFormat>Custom</PresentationFormat>
  <Paragraphs>116</Paragraphs>
  <Slides>15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Calibri</vt:lpstr>
      <vt:lpstr>Wingdings</vt:lpstr>
      <vt:lpstr>Arial</vt:lpstr>
      <vt:lpstr>Quicksand Light</vt:lpstr>
      <vt:lpstr>Fira Sans Extra Condensed Medium</vt:lpstr>
      <vt:lpstr>Quicksand</vt:lpstr>
      <vt:lpstr>Times New Roman</vt:lpstr>
      <vt:lpstr>Nunito Sans</vt:lpstr>
      <vt:lpstr>Arial-Rounded</vt:lpstr>
      <vt:lpstr>HP001 4 hàng</vt:lpstr>
      <vt:lpstr>Nunito</vt:lpstr>
      <vt:lpstr>Early Childhood Center by Slidesgo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Childhood Center</dc:title>
  <dc:creator>PC</dc:creator>
  <cp:lastModifiedBy>Admin</cp:lastModifiedBy>
  <cp:revision>62</cp:revision>
  <dcterms:modified xsi:type="dcterms:W3CDTF">2021-11-26T03:51:00Z</dcterms:modified>
</cp:coreProperties>
</file>