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330" r:id="rId2"/>
    <p:sldId id="343" r:id="rId3"/>
    <p:sldId id="256" r:id="rId4"/>
    <p:sldId id="344" r:id="rId5"/>
    <p:sldId id="345" r:id="rId6"/>
    <p:sldId id="346" r:id="rId7"/>
    <p:sldId id="339" r:id="rId8"/>
    <p:sldId id="335" r:id="rId9"/>
    <p:sldId id="340" r:id="rId10"/>
    <p:sldId id="336" r:id="rId11"/>
    <p:sldId id="341" r:id="rId12"/>
    <p:sldId id="337" r:id="rId13"/>
    <p:sldId id="258" r:id="rId14"/>
  </p:sldIdLst>
  <p:sldSz cx="12161838" cy="6858000"/>
  <p:notesSz cx="6858000" cy="9144000"/>
  <p:embeddedFontLst>
    <p:embeddedFont>
      <p:font typeface="Quicksand Light" panose="020B0604020202020204" charset="0"/>
      <p:regular r:id="rId16"/>
      <p:bold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Nunito Sans" panose="020B0604020202020204" charset="0"/>
      <p:regular r:id="rId20"/>
      <p:bold r:id="rId21"/>
      <p:italic r:id="rId22"/>
      <p:boldItalic r:id="rId23"/>
    </p:embeddedFont>
    <p:embeddedFont>
      <p:font typeface="MercuriusScript" panose="01010101010101010101" pitchFamily="2" charset="0"/>
      <p:bold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Quicksand" panose="020B0604020202020204" charset="0"/>
      <p:regular r:id="rId33"/>
      <p:bold r:id="rId34"/>
    </p:embeddedFont>
    <p:embeddedFont>
      <p:font typeface="Arial-Rounded" panose="020B0500000000000000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C92"/>
    <a:srgbClr val="FFE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0747" autoAdjust="0"/>
  </p:normalViewPr>
  <p:slideViewPr>
    <p:cSldViewPr>
      <p:cViewPr varScale="1">
        <p:scale>
          <a:sx n="67" d="100"/>
          <a:sy n="67" d="100"/>
        </p:scale>
        <p:origin x="85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96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49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5640" y="836039"/>
            <a:ext cx="6927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ba ngày 30 - 11 -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2021</a:t>
            </a:r>
          </a:p>
          <a:p>
            <a:pPr lvl="0" algn="ctr">
              <a:buClrTx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algn="ctr">
              <a:buClrTx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Luyện tập</a:t>
            </a: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5745" y="51816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065690" y="0"/>
            <a:ext cx="2385943" cy="3449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690172" y="0"/>
            <a:ext cx="2981739" cy="3449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671911" y="0"/>
            <a:ext cx="2523808" cy="3449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3429000"/>
            <a:ext cx="779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aseline="-25000" dirty="0"/>
              <a:t>a) Rô-bốt có thân dạng khối lập phương ghi phép tính có kết quả bằng bao nhiêu?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8" y="4752801"/>
            <a:ext cx="779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aseline="-25000" dirty="0"/>
              <a:t>b) Rô-bốt nào ghi phép tính có kết quả lớn nhất?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8942138" y="3766371"/>
            <a:ext cx="2701381" cy="58477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3200" dirty="0"/>
              <a:t>46 – 28 =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10667817" y="373380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599123" y="2299222"/>
            <a:ext cx="793899" cy="662828"/>
            <a:chOff x="1750173" y="2926500"/>
            <a:chExt cx="793899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840114" y="2094572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745288" y="2240788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6044625"/>
            <a:ext cx="1111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32719" y="651599"/>
            <a:ext cx="10479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2060"/>
                </a:solidFill>
              </a:rPr>
              <a:t>Tìm quần phù hợp với áo.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0268" y="593921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25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109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823119" y="1981200"/>
            <a:ext cx="5604501" cy="1481200"/>
          </a:xfrm>
        </p:spPr>
        <p:txBody>
          <a:bodyPr/>
          <a:lstStyle/>
          <a:p>
            <a:pPr algn="ctr"/>
            <a:r>
              <a:rPr lang="en-US" sz="8000" smtClean="0">
                <a:latin typeface="+mj-lt"/>
              </a:rPr>
              <a:t>CỦNG CỐ</a:t>
            </a:r>
            <a:endParaRPr lang="en-US" sz="8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"/>
          </p:nvPr>
        </p:nvSpPr>
        <p:spPr>
          <a:xfrm>
            <a:off x="78864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+mj-lt"/>
              </a:rPr>
              <a:t>C</a:t>
            </a:r>
            <a:r>
              <a:rPr lang="en-US" sz="40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000" smtClean="0">
                <a:solidFill>
                  <a:schemeClr val="lt1"/>
                </a:solidFill>
                <a:latin typeface="+mj-lt"/>
              </a:rPr>
              <a:t>uẩn bị bài mới</a:t>
            </a:r>
            <a:endParaRPr sz="40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 idx="2"/>
          </p:nvPr>
        </p:nvSpPr>
        <p:spPr>
          <a:xfrm>
            <a:off x="20952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Xe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m lại bài đã học 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6"/>
          </p:nvPr>
        </p:nvSpPr>
        <p:spPr>
          <a:xfrm>
            <a:off x="4891304" y="285076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oàn thành bài …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5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7" y="2546626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30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71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4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119" y="1953641"/>
            <a:ext cx="10515775" cy="1322959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TRỪ (có nhớ) SỐ CÓ HAI CHỮ SỐ</a:t>
            </a:r>
          </a:p>
          <a:p>
            <a:pPr algn="ctr"/>
            <a:r>
              <a:rPr lang="en-US" sz="40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CHO SỐ CÓ HAI CHỮ SỐ</a:t>
            </a:r>
            <a:endParaRPr lang="en-US" sz="40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06605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9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3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3" y="4689616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2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9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3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6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mtClean="0">
                <a:latin typeface="+mj-lt"/>
              </a:rPr>
              <a:t>KHỞI ĐỘNG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r="22073" b="14950"/>
          <a:stretch/>
        </p:blipFill>
        <p:spPr>
          <a:xfrm flipH="1">
            <a:off x="8614635" y="2625437"/>
            <a:ext cx="2447009" cy="423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194694" y="1652335"/>
            <a:ext cx="7746155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07858" y="3031594"/>
            <a:ext cx="4546124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366" y="84406"/>
            <a:ext cx="2591014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62814" y="35169"/>
            <a:ext cx="2499024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7940" y="3631647"/>
            <a:ext cx="1894441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40849" y="3640864"/>
            <a:ext cx="2147033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9999171" y="171569"/>
            <a:ext cx="2559939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12" y="5248276"/>
            <a:ext cx="1045159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3679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49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7275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41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5233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42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3577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39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7668" y="612413"/>
            <a:ext cx="9390320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– 4 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67945" y="5259507"/>
            <a:ext cx="1045159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36649" y="5221299"/>
            <a:ext cx="1045159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06479" y="5248276"/>
            <a:ext cx="1045159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085716" y="5221298"/>
            <a:ext cx="1045159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58516" y="4347780"/>
            <a:ext cx="1172545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01573" y="4347780"/>
            <a:ext cx="1172545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15460" y="4347780"/>
            <a:ext cx="1172545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29346" y="4347780"/>
            <a:ext cx="1172545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11" y="811160"/>
            <a:ext cx="205249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87" y="1004910"/>
            <a:ext cx="1922209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58328" y="3744687"/>
            <a:ext cx="3086239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92653" y="1689922"/>
            <a:ext cx="1217066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/>
              <a:t>49</a:t>
            </a:r>
            <a:endParaRPr lang="en-US" sz="6000" b="1"/>
          </a:p>
        </p:txBody>
      </p:sp>
      <p:sp>
        <p:nvSpPr>
          <p:cNvPr id="22" name="Rounded Rectangle 21"/>
          <p:cNvSpPr/>
          <p:nvPr/>
        </p:nvSpPr>
        <p:spPr>
          <a:xfrm>
            <a:off x="6845053" y="1721454"/>
            <a:ext cx="1217066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/>
              <a:t>49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3082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55303" y="-165203"/>
            <a:ext cx="2456661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12" y="5248276"/>
            <a:ext cx="1045159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3679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7275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5233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85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3577" y="54345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45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7803" y="566058"/>
            <a:ext cx="9390320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– 35 = 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67945" y="5259507"/>
            <a:ext cx="1045159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36649" y="5221299"/>
            <a:ext cx="1045159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06479" y="5248276"/>
            <a:ext cx="1045159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085716" y="5221298"/>
            <a:ext cx="1045159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58516" y="4347780"/>
            <a:ext cx="1172545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01573" y="4347780"/>
            <a:ext cx="1172545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15460" y="4347780"/>
            <a:ext cx="1172545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29346" y="4347780"/>
            <a:ext cx="1172545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06" y="930690"/>
            <a:ext cx="205249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1" y="1169918"/>
            <a:ext cx="1922209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74597" y="3718723"/>
            <a:ext cx="3327294" cy="147516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6297" y="3746135"/>
            <a:ext cx="3327294" cy="1475163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92653" y="1642624"/>
            <a:ext cx="1217066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/>
              <a:t>15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90643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90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23" y="1626769"/>
            <a:ext cx="6054569" cy="30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08919" y="747435"/>
            <a:ext cx="6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Tính nhẩm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300" y="70674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A8C3893-4D85-4575-99E3-5E86A0E52CCD}"/>
              </a:ext>
            </a:extLst>
          </p:cNvPr>
          <p:cNvSpPr/>
          <p:nvPr/>
        </p:nvSpPr>
        <p:spPr>
          <a:xfrm>
            <a:off x="1794792" y="2368501"/>
            <a:ext cx="3656770" cy="769441"/>
          </a:xfrm>
          <a:prstGeom prst="rect">
            <a:avLst/>
          </a:prstGeom>
          <a:solidFill>
            <a:srgbClr val="CFFC92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</a:rPr>
              <a:t>100 </a:t>
            </a:r>
            <a:r>
              <a:rPr lang="vi-VN" sz="4400">
                <a:solidFill>
                  <a:srgbClr val="002060"/>
                </a:solidFill>
              </a:rPr>
              <a:t>– </a:t>
            </a:r>
            <a:r>
              <a:rPr lang="vi-VN" sz="4400" smtClean="0">
                <a:solidFill>
                  <a:srgbClr val="002060"/>
                </a:solidFill>
              </a:rPr>
              <a:t>40</a:t>
            </a:r>
            <a:r>
              <a:rPr lang="en-US" sz="4400" smtClean="0">
                <a:solidFill>
                  <a:srgbClr val="002060"/>
                </a:solidFill>
              </a:rPr>
              <a:t> = 60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6A306A-0845-4290-AFDC-471602B8B4B3}"/>
              </a:ext>
            </a:extLst>
          </p:cNvPr>
          <p:cNvSpPr/>
          <p:nvPr/>
        </p:nvSpPr>
        <p:spPr>
          <a:xfrm>
            <a:off x="7555222" y="2368500"/>
            <a:ext cx="3656770" cy="769441"/>
          </a:xfrm>
          <a:prstGeom prst="rect">
            <a:avLst/>
          </a:prstGeom>
          <a:solidFill>
            <a:srgbClr val="CFFC92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</a:rPr>
              <a:t>100 </a:t>
            </a:r>
            <a:r>
              <a:rPr lang="vi-VN" sz="4400">
                <a:solidFill>
                  <a:srgbClr val="002060"/>
                </a:solidFill>
              </a:rPr>
              <a:t>– </a:t>
            </a:r>
            <a:r>
              <a:rPr lang="vi-VN" sz="4400" smtClean="0">
                <a:solidFill>
                  <a:srgbClr val="002060"/>
                </a:solidFill>
              </a:rPr>
              <a:t>70</a:t>
            </a:r>
            <a:r>
              <a:rPr lang="en-US" sz="4400" smtClean="0">
                <a:solidFill>
                  <a:srgbClr val="002060"/>
                </a:solidFill>
              </a:rPr>
              <a:t> = 30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0BC330-29F7-42EF-B715-69523312A47A}"/>
              </a:ext>
            </a:extLst>
          </p:cNvPr>
          <p:cNvSpPr/>
          <p:nvPr/>
        </p:nvSpPr>
        <p:spPr>
          <a:xfrm>
            <a:off x="4443769" y="4183559"/>
            <a:ext cx="3656770" cy="769441"/>
          </a:xfrm>
          <a:prstGeom prst="rect">
            <a:avLst/>
          </a:prstGeom>
          <a:solidFill>
            <a:srgbClr val="CFFC92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</a:rPr>
              <a:t>100 </a:t>
            </a:r>
            <a:r>
              <a:rPr lang="vi-VN" sz="4400">
                <a:solidFill>
                  <a:srgbClr val="002060"/>
                </a:solidFill>
              </a:rPr>
              <a:t>– </a:t>
            </a:r>
            <a:r>
              <a:rPr lang="vi-VN" sz="4400" smtClean="0">
                <a:solidFill>
                  <a:srgbClr val="002060"/>
                </a:solidFill>
              </a:rPr>
              <a:t>90</a:t>
            </a:r>
            <a:r>
              <a:rPr lang="en-US" sz="4400" smtClean="0">
                <a:solidFill>
                  <a:srgbClr val="002060"/>
                </a:solidFill>
              </a:rPr>
              <a:t> = 10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8" name="AutoShape 6" descr="Elsa Frozen GIF - Elsa Frozen Fabulous - Discover &amp;amp; Shar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Elsa Frozen GIF - Elsa Frozen Fabulous - Discover &amp;amp; Share GI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38935" y="3048000"/>
            <a:ext cx="653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10 chục – 4 chục = 6 chục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52194" y="3124200"/>
            <a:ext cx="653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10 chục – 7 chục = 3 chục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13919" y="4953000"/>
            <a:ext cx="653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10 chục – 9 chục = 1 chục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1026" name="Picture 2" descr="Cinderella glitter gifs | Disney princess pictures, Wallpaper iphone disney  princess, Disney princess auror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37" y="1883980"/>
            <a:ext cx="1596541" cy="17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lle - Disney Princess Photo (32566629) - Fanpo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1676503"/>
            <a:ext cx="1351545" cy="19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❤️princesses gif❤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19" y="3766786"/>
            <a:ext cx="1372844" cy="14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  <p:bldLst>
      <p:bldP spid="74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6905983" y="1735345"/>
            <a:ext cx="1707794" cy="54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375577" y="1112969"/>
            <a:ext cx="963674" cy="54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03568" y="404247"/>
            <a:ext cx="10516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rgbClr val="002060"/>
                </a:solidFill>
              </a:rPr>
              <a:t>Bình xăng của một ô tô có 42</a:t>
            </a:r>
            <a:r>
              <a:rPr lang="vi-VN" sz="4000" i="1">
                <a:solidFill>
                  <a:srgbClr val="002060"/>
                </a:solidFill>
              </a:rPr>
              <a:t>l </a:t>
            </a:r>
            <a:r>
              <a:rPr lang="vi-VN" sz="4000">
                <a:solidFill>
                  <a:srgbClr val="002060"/>
                </a:solidFill>
              </a:rPr>
              <a:t>xăng. </a:t>
            </a:r>
            <a:r>
              <a:rPr lang="en-US" sz="4000" smtClean="0">
                <a:solidFill>
                  <a:srgbClr val="002060"/>
                </a:solidFill>
              </a:rPr>
              <a:t>            </a:t>
            </a:r>
            <a:r>
              <a:rPr lang="vi-VN" sz="4000" smtClean="0">
                <a:solidFill>
                  <a:srgbClr val="002060"/>
                </a:solidFill>
              </a:rPr>
              <a:t>Ô </a:t>
            </a:r>
            <a:r>
              <a:rPr lang="vi-VN" sz="4000">
                <a:solidFill>
                  <a:srgbClr val="002060"/>
                </a:solidFill>
              </a:rPr>
              <a:t>tô đã đi một quãng đường hết 15</a:t>
            </a:r>
            <a:r>
              <a:rPr lang="vi-VN" sz="4000" i="1">
                <a:solidFill>
                  <a:srgbClr val="002060"/>
                </a:solidFill>
              </a:rPr>
              <a:t>l </a:t>
            </a:r>
            <a:r>
              <a:rPr lang="vi-VN" sz="4000">
                <a:solidFill>
                  <a:srgbClr val="002060"/>
                </a:solidFill>
              </a:rPr>
              <a:t>xăng. Hỏi bình xăng của ô tô còn lại bao nhiêu lít xăng?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3949" y="37593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66919" y="1012862"/>
            <a:ext cx="3124200" cy="3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50713" y="1668450"/>
            <a:ext cx="28196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56519" y="2283370"/>
            <a:ext cx="1013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91184" y="2879962"/>
            <a:ext cx="1235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4785519" y="3092852"/>
            <a:ext cx="2424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i="1" dirty="0">
                <a:solidFill>
                  <a:srgbClr val="002060"/>
                </a:solidFill>
              </a:rPr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1333109" y="3877429"/>
            <a:ext cx="1069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S</a:t>
            </a:r>
            <a:r>
              <a:rPr lang="vi-VN" sz="4400" smtClean="0">
                <a:solidFill>
                  <a:srgbClr val="002060"/>
                </a:solidFill>
              </a:rPr>
              <a:t>ố </a:t>
            </a:r>
            <a:r>
              <a:rPr lang="vi-VN" sz="4400">
                <a:solidFill>
                  <a:srgbClr val="002060"/>
                </a:solidFill>
              </a:rPr>
              <a:t>lít </a:t>
            </a:r>
            <a:r>
              <a:rPr lang="vi-VN" sz="4400" smtClean="0">
                <a:solidFill>
                  <a:srgbClr val="002060"/>
                </a:solidFill>
              </a:rPr>
              <a:t>xăng</a:t>
            </a:r>
            <a:r>
              <a:rPr lang="en-US" sz="4400" smtClean="0">
                <a:solidFill>
                  <a:srgbClr val="002060"/>
                </a:solidFill>
              </a:rPr>
              <a:t> bình xăng của ô tô còn lại </a:t>
            </a:r>
            <a:r>
              <a:rPr lang="vi-VN" sz="4400" smtClean="0">
                <a:solidFill>
                  <a:srgbClr val="002060"/>
                </a:solidFill>
              </a:rPr>
              <a:t>là</a:t>
            </a:r>
            <a:r>
              <a:rPr lang="vi-VN" sz="44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1909329" y="4785622"/>
            <a:ext cx="7916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42 – 15 = 27 (</a:t>
            </a:r>
            <a:r>
              <a:rPr lang="vi-VN" sz="44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4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3655605" y="5555063"/>
            <a:ext cx="5555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400" dirty="0">
                <a:solidFill>
                  <a:srgbClr val="002060"/>
                </a:solidFill>
              </a:rPr>
              <a:t>Đáp số: </a:t>
            </a:r>
            <a:r>
              <a:rPr lang="vi-VN" sz="4400" dirty="0" smtClean="0">
                <a:solidFill>
                  <a:srgbClr val="002060"/>
                </a:solidFill>
              </a:rPr>
              <a:t>27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400" i="1" dirty="0" smtClean="0">
                <a:solidFill>
                  <a:srgbClr val="002060"/>
                </a:solidFill>
              </a:rPr>
              <a:t> </a:t>
            </a:r>
            <a:r>
              <a:rPr lang="vi-VN" sz="4400" dirty="0">
                <a:solidFill>
                  <a:srgbClr val="002060"/>
                </a:solidFill>
              </a:rPr>
              <a:t>xăng.</a:t>
            </a:r>
          </a:p>
        </p:txBody>
      </p:sp>
    </p:spTree>
    <p:extLst>
      <p:ext uri="{BB962C8B-B14F-4D97-AF65-F5344CB8AC3E}">
        <p14:creationId xmlns:p14="http://schemas.microsoft.com/office/powerpoint/2010/main" val="25000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263</Words>
  <Application>Microsoft Office PowerPoint</Application>
  <PresentationFormat>Custom</PresentationFormat>
  <Paragraphs>59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Times New Roman</vt:lpstr>
      <vt:lpstr>Quicksand Light</vt:lpstr>
      <vt:lpstr>HP001 4 hàng</vt:lpstr>
      <vt:lpstr>Nunito Sans</vt:lpstr>
      <vt:lpstr>SVN-Whimsy</vt:lpstr>
      <vt:lpstr>MercuriusScript</vt:lpstr>
      <vt:lpstr>Nunito</vt:lpstr>
      <vt:lpstr>Fira Sans Extra Condensed Medium</vt:lpstr>
      <vt:lpstr>Arial</vt:lpstr>
      <vt:lpstr>Quicksand</vt:lpstr>
      <vt:lpstr>Wingdings</vt:lpstr>
      <vt:lpstr>Arial-Rounded</vt:lpstr>
      <vt:lpstr>Early Childhood Center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76</cp:revision>
  <dcterms:modified xsi:type="dcterms:W3CDTF">2021-11-29T16:01:28Z</dcterms:modified>
</cp:coreProperties>
</file>