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2"/>
  </p:notesMasterIdLst>
  <p:sldIdLst>
    <p:sldId id="256" r:id="rId2"/>
    <p:sldId id="289" r:id="rId3"/>
    <p:sldId id="257" r:id="rId4"/>
    <p:sldId id="258" r:id="rId5"/>
    <p:sldId id="259" r:id="rId6"/>
    <p:sldId id="260" r:id="rId7"/>
    <p:sldId id="267" r:id="rId8"/>
    <p:sldId id="287" r:id="rId9"/>
    <p:sldId id="288" r:id="rId10"/>
    <p:sldId id="286" r:id="rId11"/>
  </p:sldIdLst>
  <p:sldSz cx="12161838" cy="6858000"/>
  <p:notesSz cx="6858000" cy="9144000"/>
  <p:embeddedFontLst>
    <p:embeddedFont>
      <p:font typeface="Fira Sans Extra Condensed" charset="0"/>
      <p:regular r:id="rId13"/>
      <p:bold r:id="rId14"/>
      <p:italic r:id="rId15"/>
      <p:boldItalic r:id="rId16"/>
    </p:embeddedFont>
    <p:embeddedFont>
      <p:font typeface="Amatic SC" charset="-79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DCFF"/>
    <a:srgbClr val="A7D3FF"/>
    <a:srgbClr val="CCECFF"/>
    <a:srgbClr val="AB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25883C5-4BCC-4003-A348-8EF078F4D553}">
  <a:tblStyle styleId="{D25883C5-4BCC-4003-A348-8EF078F4D5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52" autoAdjust="0"/>
  </p:normalViewPr>
  <p:slideViewPr>
    <p:cSldViewPr>
      <p:cViewPr>
        <p:scale>
          <a:sx n="50" d="100"/>
          <a:sy n="50" d="100"/>
        </p:scale>
        <p:origin x="-960" y="-32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842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d9a80511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3d9a80511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Khởi</a:t>
            </a:r>
            <a:r>
              <a:rPr lang="en-US" baseline="0" smtClean="0"/>
              <a:t> động theo nhạc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dddc6b2a_12_9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dddc6b2a_12_9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6c698b0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6c698b0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6c698b07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6c698b07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6c698b07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6c698b07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540b6adc3_2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5540b6adc3_2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Click vào</a:t>
            </a:r>
            <a:r>
              <a:rPr lang="en-US" baseline="0" smtClean="0"/>
              <a:t> từng dấu hỏi để ra đáp án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g55df1754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1" name="Google Shape;3021;g55df1754d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791" y="2010646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4791" y="3225478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522247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522247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083280" y="3426500"/>
            <a:ext cx="4514404" cy="89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7054072" y="4218900"/>
            <a:ext cx="2572819" cy="89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9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>
            <a:off x="334606" y="3074424"/>
            <a:ext cx="1475142" cy="770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7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2"/>
          </p:nvPr>
        </p:nvSpPr>
        <p:spPr>
          <a:xfrm>
            <a:off x="3761671" y="358861"/>
            <a:ext cx="4638496" cy="113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3"/>
          </p:nvPr>
        </p:nvSpPr>
        <p:spPr>
          <a:xfrm>
            <a:off x="1874608" y="2771900"/>
            <a:ext cx="1634347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74615" y="3285557"/>
            <a:ext cx="2535711" cy="81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4" hasCustomPrompt="1"/>
          </p:nvPr>
        </p:nvSpPr>
        <p:spPr>
          <a:xfrm>
            <a:off x="3724289" y="3074424"/>
            <a:ext cx="1475142" cy="770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7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5"/>
          </p:nvPr>
        </p:nvSpPr>
        <p:spPr>
          <a:xfrm>
            <a:off x="5264298" y="2771895"/>
            <a:ext cx="3182507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6"/>
          </p:nvPr>
        </p:nvSpPr>
        <p:spPr>
          <a:xfrm>
            <a:off x="5264298" y="3285557"/>
            <a:ext cx="2535711" cy="81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7" hasCustomPrompt="1"/>
          </p:nvPr>
        </p:nvSpPr>
        <p:spPr>
          <a:xfrm>
            <a:off x="7104716" y="3074424"/>
            <a:ext cx="1475142" cy="770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7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8"/>
          </p:nvPr>
        </p:nvSpPr>
        <p:spPr>
          <a:xfrm>
            <a:off x="8644725" y="2771895"/>
            <a:ext cx="3182507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9"/>
          </p:nvPr>
        </p:nvSpPr>
        <p:spPr>
          <a:xfrm>
            <a:off x="8644725" y="3285557"/>
            <a:ext cx="2535711" cy="81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13" hasCustomPrompt="1"/>
          </p:nvPr>
        </p:nvSpPr>
        <p:spPr>
          <a:xfrm>
            <a:off x="2019761" y="4100891"/>
            <a:ext cx="1475142" cy="770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7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14"/>
          </p:nvPr>
        </p:nvSpPr>
        <p:spPr>
          <a:xfrm>
            <a:off x="3559769" y="3798361"/>
            <a:ext cx="3182507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5"/>
          </p:nvPr>
        </p:nvSpPr>
        <p:spPr>
          <a:xfrm>
            <a:off x="3559769" y="4312024"/>
            <a:ext cx="2535711" cy="81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6" hasCustomPrompt="1"/>
          </p:nvPr>
        </p:nvSpPr>
        <p:spPr>
          <a:xfrm>
            <a:off x="5419562" y="4100891"/>
            <a:ext cx="1475142" cy="770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7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70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7"/>
          </p:nvPr>
        </p:nvSpPr>
        <p:spPr>
          <a:xfrm>
            <a:off x="6959569" y="3798361"/>
            <a:ext cx="3182507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8"/>
          </p:nvPr>
        </p:nvSpPr>
        <p:spPr>
          <a:xfrm>
            <a:off x="6959569" y="4312024"/>
            <a:ext cx="2535711" cy="81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7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6122782" y="3410400"/>
            <a:ext cx="4167265" cy="237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6870294" y="2661516"/>
            <a:ext cx="3419918" cy="113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 ">
  <p:cSld name="CUSTOM_7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 flipH="1">
            <a:off x="1929014" y="2902392"/>
            <a:ext cx="5144043" cy="237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 flipH="1">
            <a:off x="1929045" y="2275233"/>
            <a:ext cx="3419918" cy="113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7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24488" y="220305"/>
            <a:ext cx="10512728" cy="113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ctrTitle" idx="2"/>
          </p:nvPr>
        </p:nvSpPr>
        <p:spPr>
          <a:xfrm>
            <a:off x="2393403" y="4100867"/>
            <a:ext cx="1499082" cy="4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1843922" y="4381784"/>
            <a:ext cx="2598356" cy="131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ctrTitle" idx="3"/>
          </p:nvPr>
        </p:nvSpPr>
        <p:spPr>
          <a:xfrm>
            <a:off x="5382098" y="4100867"/>
            <a:ext cx="1499082" cy="4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4"/>
          </p:nvPr>
        </p:nvSpPr>
        <p:spPr>
          <a:xfrm>
            <a:off x="4832582" y="4381784"/>
            <a:ext cx="2598356" cy="131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5"/>
          </p:nvPr>
        </p:nvSpPr>
        <p:spPr>
          <a:xfrm>
            <a:off x="8370791" y="4100867"/>
            <a:ext cx="1499082" cy="4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6"/>
          </p:nvPr>
        </p:nvSpPr>
        <p:spPr>
          <a:xfrm>
            <a:off x="7821242" y="4381784"/>
            <a:ext cx="2598356" cy="131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6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ctrTitle"/>
          </p:nvPr>
        </p:nvSpPr>
        <p:spPr>
          <a:xfrm>
            <a:off x="824488" y="220305"/>
            <a:ext cx="10512728" cy="113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6_1_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>
            <a:off x="1274872" y="2827800"/>
            <a:ext cx="5706647" cy="21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ctrTitle"/>
          </p:nvPr>
        </p:nvSpPr>
        <p:spPr>
          <a:xfrm>
            <a:off x="824488" y="220305"/>
            <a:ext cx="10512728" cy="113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2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8" r:id="rId7"/>
    <p:sldLayoutId id="2147483660" r:id="rId8"/>
    <p:sldLayoutId id="214748366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20"/>
          <p:cNvGrpSpPr/>
          <p:nvPr/>
        </p:nvGrpSpPr>
        <p:grpSpPr>
          <a:xfrm>
            <a:off x="7010547" y="0"/>
            <a:ext cx="5151291" cy="6887067"/>
            <a:chOff x="5270800" y="-17650"/>
            <a:chExt cx="3873050" cy="5165300"/>
          </a:xfrm>
        </p:grpSpPr>
        <p:sp>
          <p:nvSpPr>
            <p:cNvPr id="93" name="Google Shape;93;p20"/>
            <p:cNvSpPr/>
            <p:nvPr/>
          </p:nvSpPr>
          <p:spPr>
            <a:xfrm>
              <a:off x="5270800" y="-17650"/>
              <a:ext cx="2198752" cy="5161174"/>
            </a:xfrm>
            <a:custGeom>
              <a:avLst/>
              <a:gdLst/>
              <a:ahLst/>
              <a:cxnLst/>
              <a:rect l="l" t="t" r="r" b="b"/>
              <a:pathLst>
                <a:path w="89226" h="209442" extrusionOk="0">
                  <a:moveTo>
                    <a:pt x="89226" y="0"/>
                  </a:moveTo>
                  <a:lnTo>
                    <a:pt x="0" y="62"/>
                  </a:lnTo>
                  <a:cubicBezTo>
                    <a:pt x="0" y="10531"/>
                    <a:pt x="14734" y="10531"/>
                    <a:pt x="14734" y="21000"/>
                  </a:cubicBezTo>
                  <a:cubicBezTo>
                    <a:pt x="14734" y="31469"/>
                    <a:pt x="0" y="31469"/>
                    <a:pt x="0" y="41938"/>
                  </a:cubicBezTo>
                  <a:cubicBezTo>
                    <a:pt x="0" y="52391"/>
                    <a:pt x="14734" y="52391"/>
                    <a:pt x="14734" y="62860"/>
                  </a:cubicBezTo>
                  <a:cubicBezTo>
                    <a:pt x="14734" y="73345"/>
                    <a:pt x="0" y="73345"/>
                    <a:pt x="0" y="83814"/>
                  </a:cubicBezTo>
                  <a:cubicBezTo>
                    <a:pt x="0" y="94283"/>
                    <a:pt x="14734" y="94283"/>
                    <a:pt x="14734" y="104752"/>
                  </a:cubicBezTo>
                  <a:cubicBezTo>
                    <a:pt x="14734" y="115221"/>
                    <a:pt x="0" y="115221"/>
                    <a:pt x="0" y="125690"/>
                  </a:cubicBezTo>
                  <a:cubicBezTo>
                    <a:pt x="0" y="136159"/>
                    <a:pt x="14734" y="136159"/>
                    <a:pt x="14734" y="146628"/>
                  </a:cubicBezTo>
                  <a:cubicBezTo>
                    <a:pt x="14734" y="157097"/>
                    <a:pt x="0" y="157097"/>
                    <a:pt x="0" y="167566"/>
                  </a:cubicBezTo>
                  <a:cubicBezTo>
                    <a:pt x="0" y="178035"/>
                    <a:pt x="14734" y="178035"/>
                    <a:pt x="14734" y="188504"/>
                  </a:cubicBezTo>
                  <a:cubicBezTo>
                    <a:pt x="14734" y="198972"/>
                    <a:pt x="0" y="198972"/>
                    <a:pt x="0" y="209441"/>
                  </a:cubicBezTo>
                  <a:lnTo>
                    <a:pt x="89226" y="209441"/>
                  </a:lnTo>
                  <a:lnTo>
                    <a:pt x="89226" y="0"/>
                  </a:lnTo>
                  <a:close/>
                </a:path>
              </a:pathLst>
            </a:custGeom>
            <a:solidFill>
              <a:srgbClr val="FEB5B9">
                <a:alpha val="38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0"/>
            <p:cNvSpPr/>
            <p:nvPr/>
          </p:nvSpPr>
          <p:spPr>
            <a:xfrm>
              <a:off x="7469550" y="-13550"/>
              <a:ext cx="1674300" cy="5161200"/>
            </a:xfrm>
            <a:prstGeom prst="rect">
              <a:avLst/>
            </a:prstGeom>
            <a:solidFill>
              <a:srgbClr val="FEB5B9">
                <a:alpha val="38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5" name="Google Shape;95;p20"/>
          <p:cNvSpPr/>
          <p:nvPr/>
        </p:nvSpPr>
        <p:spPr>
          <a:xfrm>
            <a:off x="3415929" y="1295400"/>
            <a:ext cx="5329981" cy="3824000"/>
          </a:xfrm>
          <a:prstGeom prst="round2DiagRect">
            <a:avLst>
              <a:gd name="adj1" fmla="val 28229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1"/>
          </p:nvPr>
        </p:nvSpPr>
        <p:spPr>
          <a:xfrm flipH="1">
            <a:off x="3449392" y="2325912"/>
            <a:ext cx="5263055" cy="182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/>
            <a:r>
              <a:rPr lang="es" sz="9600" b="1" smtClean="0">
                <a:solidFill>
                  <a:schemeClr val="tx1">
                    <a:lumMod val="50000"/>
                  </a:schemeClr>
                </a:solidFill>
              </a:rPr>
              <a:t>TOÁN 2</a:t>
            </a:r>
            <a:endParaRPr sz="9600" b="1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50"/>
          <p:cNvGrpSpPr/>
          <p:nvPr/>
        </p:nvGrpSpPr>
        <p:grpSpPr>
          <a:xfrm>
            <a:off x="-2087562" y="-470034"/>
            <a:ext cx="14454062" cy="7525961"/>
            <a:chOff x="-57150" y="-171496"/>
            <a:chExt cx="10867429" cy="5644471"/>
          </a:xfrm>
        </p:grpSpPr>
        <p:sp>
          <p:nvSpPr>
            <p:cNvPr id="3024" name="Google Shape;3024;p50"/>
            <p:cNvSpPr/>
            <p:nvPr/>
          </p:nvSpPr>
          <p:spPr>
            <a:xfrm rot="10800000">
              <a:off x="1395926" y="-171496"/>
              <a:ext cx="9414353" cy="5644471"/>
            </a:xfrm>
            <a:custGeom>
              <a:avLst/>
              <a:gdLst/>
              <a:ahLst/>
              <a:cxnLst/>
              <a:rect l="l" t="t" r="r" b="b"/>
              <a:pathLst>
                <a:path w="81388" h="48797" extrusionOk="0">
                  <a:moveTo>
                    <a:pt x="0" y="0"/>
                  </a:moveTo>
                  <a:cubicBezTo>
                    <a:pt x="647" y="2464"/>
                    <a:pt x="2603" y="5189"/>
                    <a:pt x="4240" y="6842"/>
                  </a:cubicBezTo>
                  <a:cubicBezTo>
                    <a:pt x="7464" y="10100"/>
                    <a:pt x="11974" y="11778"/>
                    <a:pt x="16476" y="12645"/>
                  </a:cubicBezTo>
                  <a:cubicBezTo>
                    <a:pt x="20985" y="13513"/>
                    <a:pt x="25593" y="13660"/>
                    <a:pt x="30128" y="14372"/>
                  </a:cubicBezTo>
                  <a:cubicBezTo>
                    <a:pt x="35382" y="15191"/>
                    <a:pt x="40809" y="16942"/>
                    <a:pt x="44271" y="20985"/>
                  </a:cubicBezTo>
                  <a:cubicBezTo>
                    <a:pt x="48273" y="25659"/>
                    <a:pt x="49198" y="32869"/>
                    <a:pt x="54371" y="36209"/>
                  </a:cubicBezTo>
                  <a:cubicBezTo>
                    <a:pt x="57472" y="38211"/>
                    <a:pt x="61323" y="38285"/>
                    <a:pt x="65076" y="38285"/>
                  </a:cubicBezTo>
                  <a:cubicBezTo>
                    <a:pt x="65375" y="38285"/>
                    <a:pt x="65673" y="38285"/>
                    <a:pt x="65971" y="38285"/>
                  </a:cubicBezTo>
                  <a:cubicBezTo>
                    <a:pt x="66304" y="38285"/>
                    <a:pt x="66636" y="38285"/>
                    <a:pt x="66967" y="38288"/>
                  </a:cubicBezTo>
                  <a:cubicBezTo>
                    <a:pt x="71288" y="38320"/>
                    <a:pt x="76166" y="39098"/>
                    <a:pt x="78630" y="42650"/>
                  </a:cubicBezTo>
                  <a:cubicBezTo>
                    <a:pt x="79898" y="44483"/>
                    <a:pt x="80299" y="46783"/>
                    <a:pt x="81355" y="48748"/>
                  </a:cubicBezTo>
                  <a:cubicBezTo>
                    <a:pt x="81363" y="48764"/>
                    <a:pt x="81372" y="48780"/>
                    <a:pt x="81380" y="48797"/>
                  </a:cubicBezTo>
                  <a:lnTo>
                    <a:pt x="81388" y="0"/>
                  </a:lnTo>
                  <a:close/>
                </a:path>
              </a:pathLst>
            </a:custGeom>
            <a:solidFill>
              <a:srgbClr val="E6555C">
                <a:alpha val="45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50"/>
            <p:cNvSpPr/>
            <p:nvPr/>
          </p:nvSpPr>
          <p:spPr>
            <a:xfrm>
              <a:off x="-57150" y="-23075"/>
              <a:ext cx="1453800" cy="5166600"/>
            </a:xfrm>
            <a:prstGeom prst="rect">
              <a:avLst/>
            </a:prstGeom>
            <a:solidFill>
              <a:srgbClr val="E6555C">
                <a:alpha val="45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026" name="Google Shape;30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2441">
            <a:off x="6630652" y="2733365"/>
            <a:ext cx="3415537" cy="1964435"/>
          </a:xfrm>
          <a:prstGeom prst="rect">
            <a:avLst/>
          </a:prstGeom>
          <a:noFill/>
          <a:ln>
            <a:noFill/>
          </a:ln>
        </p:spPr>
      </p:pic>
      <p:sp>
        <p:nvSpPr>
          <p:cNvPr id="3028" name="Google Shape;3028;p50"/>
          <p:cNvSpPr txBox="1">
            <a:spLocks noGrp="1"/>
          </p:cNvSpPr>
          <p:nvPr>
            <p:ph type="subTitle" idx="1"/>
          </p:nvPr>
        </p:nvSpPr>
        <p:spPr>
          <a:xfrm>
            <a:off x="746261" y="2632982"/>
            <a:ext cx="5363498" cy="21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spcBef>
                <a:spcPts val="399"/>
              </a:spcBef>
            </a:pPr>
            <a:r>
              <a:rPr lang="en-US" sz="8000" smtClean="0">
                <a:solidFill>
                  <a:srgbClr val="000000"/>
                </a:solidFill>
              </a:rPr>
              <a:t>Củng cố</a:t>
            </a:r>
          </a:p>
          <a:p>
            <a:pPr marL="0" indent="0">
              <a:spcBef>
                <a:spcPts val="399"/>
              </a:spcBef>
            </a:pPr>
            <a:r>
              <a:rPr lang="en-US" sz="8000" smtClean="0">
                <a:solidFill>
                  <a:srgbClr val="000000"/>
                </a:solidFill>
              </a:rPr>
              <a:t>Dặn dò</a:t>
            </a:r>
            <a:endParaRPr sz="8000">
              <a:solidFill>
                <a:srgbClr val="000000"/>
              </a:solidFill>
            </a:endParaRPr>
          </a:p>
        </p:txBody>
      </p:sp>
      <p:pic>
        <p:nvPicPr>
          <p:cNvPr id="3029" name="Google Shape;302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6816" y="1623829"/>
            <a:ext cx="2190398" cy="275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0" name="Google Shape;303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5031" y="3146698"/>
            <a:ext cx="2672934" cy="2411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ctr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ctr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/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ctr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BÉ HỌC NHẢY QUA BÀI HÁT TIẾNG ANH VUI NHỘN - KIDS DANCE 03- THE MONKEY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9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95;p20"/>
          <p:cNvSpPr/>
          <p:nvPr/>
        </p:nvSpPr>
        <p:spPr>
          <a:xfrm>
            <a:off x="887606" y="52959"/>
            <a:ext cx="10386627" cy="6085332"/>
          </a:xfrm>
          <a:prstGeom prst="round2DiagRect">
            <a:avLst>
              <a:gd name="adj1" fmla="val 28229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" name="Google Shape;96;p20"/>
          <p:cNvSpPr txBox="1">
            <a:spLocks noGrp="1"/>
          </p:cNvSpPr>
          <p:nvPr>
            <p:ph type="subTitle" idx="1"/>
          </p:nvPr>
        </p:nvSpPr>
        <p:spPr>
          <a:xfrm flipH="1">
            <a:off x="427362" y="533400"/>
            <a:ext cx="11281827" cy="182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 algn="ctr"/>
            <a:r>
              <a:rPr lang="es" sz="4400" b="1" smtClean="0">
                <a:solidFill>
                  <a:schemeClr val="tx1">
                    <a:lumMod val="50000"/>
                  </a:schemeClr>
                </a:solidFill>
              </a:rPr>
              <a:t>CHỦ ĐỀ 7: </a:t>
            </a:r>
          </a:p>
          <a:p>
            <a:pPr marL="0" indent="0" algn="ctr"/>
            <a:r>
              <a:rPr lang="es" sz="6000" b="1" smtClean="0">
                <a:solidFill>
                  <a:schemeClr val="tx1">
                    <a:lumMod val="50000"/>
                  </a:schemeClr>
                </a:solidFill>
              </a:rPr>
              <a:t>ÔN TẬP HỌC KÌ</a:t>
            </a:r>
            <a:endParaRPr sz="6000" b="1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5" name="Google Shape;96;p20"/>
          <p:cNvSpPr txBox="1">
            <a:spLocks noGrp="1"/>
          </p:cNvSpPr>
          <p:nvPr>
            <p:ph type="subTitle" idx="1"/>
          </p:nvPr>
        </p:nvSpPr>
        <p:spPr>
          <a:xfrm flipH="1">
            <a:off x="440005" y="2608650"/>
            <a:ext cx="11281827" cy="182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 algn="ctr"/>
            <a:r>
              <a:rPr lang="en-US" sz="6000" b="1" smtClean="0">
                <a:solidFill>
                  <a:schemeClr val="tx1">
                    <a:lumMod val="50000"/>
                  </a:schemeClr>
                </a:solidFill>
              </a:rPr>
              <a:t>Bài</a:t>
            </a:r>
            <a:r>
              <a:rPr lang="es" sz="6000" b="1" smtClean="0">
                <a:solidFill>
                  <a:schemeClr val="tx1">
                    <a:lumMod val="50000"/>
                  </a:schemeClr>
                </a:solidFill>
              </a:rPr>
              <a:t> 33: </a:t>
            </a:r>
          </a:p>
          <a:p>
            <a:pPr marL="0" indent="0" algn="ctr"/>
            <a:r>
              <a:rPr lang="en-US" sz="6000" b="1" smtClean="0">
                <a:solidFill>
                  <a:schemeClr val="tx1">
                    <a:lumMod val="50000"/>
                  </a:schemeClr>
                </a:solidFill>
              </a:rPr>
              <a:t>Ôn</a:t>
            </a:r>
            <a:r>
              <a:rPr lang="es" sz="6000" b="1" smtClean="0">
                <a:solidFill>
                  <a:schemeClr val="tx1">
                    <a:lumMod val="50000"/>
                  </a:schemeClr>
                </a:solidFill>
              </a:rPr>
              <a:t> tập phép cộng, phép trừ</a:t>
            </a:r>
          </a:p>
          <a:p>
            <a:pPr marL="0" indent="0" algn="ctr"/>
            <a:r>
              <a:rPr lang="en-US" sz="6000" b="1" smtClean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s" sz="6000" b="1" smtClean="0">
                <a:solidFill>
                  <a:schemeClr val="tx1">
                    <a:lumMod val="50000"/>
                  </a:schemeClr>
                </a:solidFill>
              </a:rPr>
              <a:t>rong phạm vi 20, 100</a:t>
            </a:r>
            <a:endParaRPr sz="6000" b="1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195719" y="6172200"/>
            <a:ext cx="1656909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S/112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/>
          <p:nvPr/>
        </p:nvSpPr>
        <p:spPr>
          <a:xfrm flipH="1">
            <a:off x="9022059" y="0"/>
            <a:ext cx="3139780" cy="1804133"/>
          </a:xfrm>
          <a:custGeom>
            <a:avLst/>
            <a:gdLst/>
            <a:ahLst/>
            <a:cxnLst/>
            <a:rect l="l" t="t" r="r" b="b"/>
            <a:pathLst>
              <a:path w="94427" h="54124" extrusionOk="0">
                <a:moveTo>
                  <a:pt x="0" y="0"/>
                </a:moveTo>
                <a:lnTo>
                  <a:pt x="0" y="54100"/>
                </a:lnTo>
                <a:cubicBezTo>
                  <a:pt x="65" y="54116"/>
                  <a:pt x="128" y="54123"/>
                  <a:pt x="192" y="54123"/>
                </a:cubicBezTo>
                <a:cubicBezTo>
                  <a:pt x="1070" y="54123"/>
                  <a:pt x="1802" y="52676"/>
                  <a:pt x="2619" y="50957"/>
                </a:cubicBezTo>
                <a:cubicBezTo>
                  <a:pt x="4944" y="46120"/>
                  <a:pt x="9249" y="42216"/>
                  <a:pt x="14479" y="40784"/>
                </a:cubicBezTo>
                <a:cubicBezTo>
                  <a:pt x="19725" y="39352"/>
                  <a:pt x="25634" y="40227"/>
                  <a:pt x="30373" y="37551"/>
                </a:cubicBezTo>
                <a:cubicBezTo>
                  <a:pt x="35775" y="34506"/>
                  <a:pt x="37944" y="27869"/>
                  <a:pt x="42331" y="23490"/>
                </a:cubicBezTo>
                <a:cubicBezTo>
                  <a:pt x="45809" y="20011"/>
                  <a:pt x="50565" y="18104"/>
                  <a:pt x="55336" y="16926"/>
                </a:cubicBezTo>
                <a:cubicBezTo>
                  <a:pt x="60116" y="15747"/>
                  <a:pt x="65027" y="15215"/>
                  <a:pt x="69799" y="14020"/>
                </a:cubicBezTo>
                <a:cubicBezTo>
                  <a:pt x="79072" y="11688"/>
                  <a:pt x="87674" y="6769"/>
                  <a:pt x="944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3" name="Rounded Rectangle 12"/>
          <p:cNvSpPr/>
          <p:nvPr/>
        </p:nvSpPr>
        <p:spPr>
          <a:xfrm>
            <a:off x="9621807" y="61722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S/124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4" y="349651"/>
            <a:ext cx="6660026" cy="3330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8B4B53-6728-4BE9-AD45-7BB9E013E58B}"/>
              </a:ext>
            </a:extLst>
          </p:cNvPr>
          <p:cNvSpPr txBox="1"/>
          <p:nvPr/>
        </p:nvSpPr>
        <p:spPr>
          <a:xfrm>
            <a:off x="918135" y="3581400"/>
            <a:ext cx="103108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000" b="1" dirty="0"/>
              <a:t>Ôn tập phép cộng, phép trừ</a:t>
            </a:r>
          </a:p>
          <a:p>
            <a:pPr algn="ctr"/>
            <a:r>
              <a:rPr lang="vi-VN" sz="6000" b="1" dirty="0"/>
              <a:t>trong phạm vi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 rot="10800000">
            <a:off x="1" y="0"/>
            <a:ext cx="2341559" cy="2020400"/>
          </a:xfrm>
          <a:custGeom>
            <a:avLst/>
            <a:gdLst/>
            <a:ahLst/>
            <a:cxnLst/>
            <a:rect l="l" t="t" r="r" b="b"/>
            <a:pathLst>
              <a:path w="70421" h="60612" extrusionOk="0">
                <a:moveTo>
                  <a:pt x="63813" y="0"/>
                </a:moveTo>
                <a:cubicBezTo>
                  <a:pt x="62552" y="0"/>
                  <a:pt x="61280" y="85"/>
                  <a:pt x="59969" y="340"/>
                </a:cubicBezTo>
                <a:cubicBezTo>
                  <a:pt x="41104" y="4048"/>
                  <a:pt x="43862" y="30386"/>
                  <a:pt x="28647" y="38832"/>
                </a:cubicBezTo>
                <a:cubicBezTo>
                  <a:pt x="20618" y="43293"/>
                  <a:pt x="11361" y="42376"/>
                  <a:pt x="5762" y="50872"/>
                </a:cubicBezTo>
                <a:cubicBezTo>
                  <a:pt x="3684" y="54023"/>
                  <a:pt x="2439" y="57845"/>
                  <a:pt x="0" y="60611"/>
                </a:cubicBezTo>
                <a:lnTo>
                  <a:pt x="70421" y="60611"/>
                </a:lnTo>
                <a:lnTo>
                  <a:pt x="70421" y="315"/>
                </a:lnTo>
                <a:lnTo>
                  <a:pt x="70396" y="315"/>
                </a:lnTo>
                <a:cubicBezTo>
                  <a:pt x="68141" y="253"/>
                  <a:pt x="65994" y="0"/>
                  <a:pt x="638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9" name="Oval 8"/>
          <p:cNvSpPr/>
          <p:nvPr/>
        </p:nvSpPr>
        <p:spPr>
          <a:xfrm>
            <a:off x="1813719" y="64444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D20F8D-7545-4E33-BF00-A45C28ABB1F4}"/>
              </a:ext>
            </a:extLst>
          </p:cNvPr>
          <p:cNvSpPr txBox="1"/>
          <p:nvPr/>
        </p:nvSpPr>
        <p:spPr>
          <a:xfrm>
            <a:off x="2651919" y="64444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Tính nhẩm.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EF7476-C23D-445D-BCF6-4C09684F6AEA}"/>
              </a:ext>
            </a:extLst>
          </p:cNvPr>
          <p:cNvSpPr txBox="1"/>
          <p:nvPr/>
        </p:nvSpPr>
        <p:spPr>
          <a:xfrm>
            <a:off x="674413" y="2057083"/>
            <a:ext cx="11273906" cy="3782767"/>
          </a:xfrm>
          <a:prstGeom prst="rect">
            <a:avLst/>
          </a:prstGeom>
          <a:solidFill>
            <a:srgbClr val="B9DCFF"/>
          </a:solidFill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/>
              <a:t> </a:t>
            </a:r>
            <a:r>
              <a:rPr lang="en-US" sz="2800" smtClean="0"/>
              <a:t>     </a:t>
            </a:r>
            <a:r>
              <a:rPr lang="vi-VN" sz="2800" smtClean="0"/>
              <a:t>7 </a:t>
            </a:r>
            <a:r>
              <a:rPr lang="vi-VN" sz="2800" dirty="0"/>
              <a:t>+ </a:t>
            </a:r>
            <a:r>
              <a:rPr lang="vi-VN" sz="2800"/>
              <a:t>7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14</a:t>
            </a:r>
            <a:r>
              <a:rPr lang="vi-VN" sz="2800"/>
              <a:t>	</a:t>
            </a:r>
            <a:r>
              <a:rPr lang="en-US" sz="2800" smtClean="0"/>
              <a:t>   </a:t>
            </a:r>
            <a:r>
              <a:rPr lang="vi-VN" sz="2800" smtClean="0"/>
              <a:t>9 </a:t>
            </a:r>
            <a:r>
              <a:rPr lang="vi-VN" sz="2800" dirty="0"/>
              <a:t>+ </a:t>
            </a:r>
            <a:r>
              <a:rPr lang="vi-VN" sz="2800"/>
              <a:t>6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15</a:t>
            </a:r>
            <a:r>
              <a:rPr lang="vi-VN" sz="2800"/>
              <a:t>	</a:t>
            </a:r>
            <a:r>
              <a:rPr lang="en-US" sz="2800"/>
              <a:t> </a:t>
            </a:r>
            <a:r>
              <a:rPr lang="en-US" sz="2800" smtClean="0"/>
              <a:t> </a:t>
            </a:r>
            <a:r>
              <a:rPr lang="vi-VN" sz="2800" smtClean="0"/>
              <a:t>8 </a:t>
            </a:r>
            <a:r>
              <a:rPr lang="vi-VN" sz="2800" dirty="0"/>
              <a:t>+ 4 </a:t>
            </a:r>
            <a:r>
              <a:rPr lang="vi-VN" sz="2800"/>
              <a:t>= </a:t>
            </a:r>
            <a:r>
              <a:rPr lang="en-US" sz="2800" smtClean="0">
                <a:solidFill>
                  <a:srgbClr val="FF0000"/>
                </a:solidFill>
              </a:rPr>
              <a:t>12</a:t>
            </a:r>
            <a:r>
              <a:rPr lang="vi-VN" sz="2800" smtClean="0"/>
              <a:t>  </a:t>
            </a:r>
            <a:r>
              <a:rPr lang="en-US" sz="2800"/>
              <a:t>	</a:t>
            </a:r>
            <a:r>
              <a:rPr lang="vi-VN" sz="2800" smtClean="0"/>
              <a:t>5 </a:t>
            </a:r>
            <a:r>
              <a:rPr lang="vi-VN" sz="2800" dirty="0"/>
              <a:t>+ </a:t>
            </a:r>
            <a:r>
              <a:rPr lang="vi-VN" sz="2800"/>
              <a:t>7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12</a:t>
            </a:r>
            <a:r>
              <a:rPr lang="vi-VN" sz="2800" smtClean="0"/>
              <a:t>     </a:t>
            </a:r>
            <a:endParaRPr lang="vi-VN" sz="28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/>
              <a:t>      </a:t>
            </a:r>
            <a:r>
              <a:rPr lang="vi-VN" sz="2800" smtClean="0"/>
              <a:t>6 </a:t>
            </a:r>
            <a:r>
              <a:rPr lang="vi-VN" sz="2800" dirty="0"/>
              <a:t>+ </a:t>
            </a:r>
            <a:r>
              <a:rPr lang="vi-VN" sz="2800"/>
              <a:t>9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15</a:t>
            </a:r>
            <a:r>
              <a:rPr lang="vi-VN" sz="2800"/>
              <a:t>	</a:t>
            </a:r>
            <a:r>
              <a:rPr lang="en-US" sz="2800" smtClean="0"/>
              <a:t>   </a:t>
            </a:r>
            <a:r>
              <a:rPr lang="vi-VN" sz="2800" smtClean="0"/>
              <a:t>4 </a:t>
            </a:r>
            <a:r>
              <a:rPr lang="vi-VN" sz="2800" dirty="0"/>
              <a:t>+ </a:t>
            </a:r>
            <a:r>
              <a:rPr lang="vi-VN" sz="2800"/>
              <a:t>8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12</a:t>
            </a:r>
            <a:r>
              <a:rPr lang="vi-VN" sz="2800"/>
              <a:t>	</a:t>
            </a:r>
            <a:r>
              <a:rPr lang="en-US" sz="2800" smtClean="0"/>
              <a:t> </a:t>
            </a:r>
            <a:r>
              <a:rPr lang="vi-VN" sz="2800" smtClean="0"/>
              <a:t>14 </a:t>
            </a:r>
            <a:r>
              <a:rPr lang="vi-VN" sz="2800" dirty="0"/>
              <a:t>– </a:t>
            </a:r>
            <a:r>
              <a:rPr lang="vi-VN" sz="2800"/>
              <a:t>5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9</a:t>
            </a:r>
            <a:r>
              <a:rPr lang="vi-VN" sz="2800"/>
              <a:t>	</a:t>
            </a:r>
            <a:r>
              <a:rPr lang="en-US" sz="2800" smtClean="0"/>
              <a:t>	</a:t>
            </a:r>
            <a:r>
              <a:rPr lang="vi-VN" sz="2800" smtClean="0"/>
              <a:t>15 </a:t>
            </a:r>
            <a:r>
              <a:rPr lang="vi-VN" sz="2800" dirty="0"/>
              <a:t>– </a:t>
            </a:r>
            <a:r>
              <a:rPr lang="vi-VN" sz="2800"/>
              <a:t>6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9</a:t>
            </a:r>
            <a:endParaRPr lang="vi-VN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/>
              <a:t> </a:t>
            </a:r>
            <a:r>
              <a:rPr lang="en-US" sz="2800" smtClean="0"/>
              <a:t>     </a:t>
            </a:r>
            <a:r>
              <a:rPr lang="vi-VN" sz="2800" smtClean="0"/>
              <a:t>12 </a:t>
            </a:r>
            <a:r>
              <a:rPr lang="vi-VN" sz="2800" dirty="0"/>
              <a:t>– </a:t>
            </a:r>
            <a:r>
              <a:rPr lang="vi-VN" sz="2800"/>
              <a:t>4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8</a:t>
            </a:r>
            <a:r>
              <a:rPr lang="vi-VN" sz="2800"/>
              <a:t>	</a:t>
            </a:r>
            <a:r>
              <a:rPr lang="en-US" sz="2800" smtClean="0"/>
              <a:t>   </a:t>
            </a:r>
            <a:r>
              <a:rPr lang="vi-VN" sz="2800" smtClean="0"/>
              <a:t>11 </a:t>
            </a:r>
            <a:r>
              <a:rPr lang="vi-VN" sz="2800" dirty="0"/>
              <a:t>– </a:t>
            </a:r>
            <a:r>
              <a:rPr lang="vi-VN" sz="2800"/>
              <a:t>7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4</a:t>
            </a:r>
            <a:r>
              <a:rPr lang="vi-VN" sz="2800" smtClean="0"/>
              <a:t> </a:t>
            </a:r>
            <a:r>
              <a:rPr lang="vi-VN" sz="2800"/>
              <a:t>	</a:t>
            </a:r>
            <a:r>
              <a:rPr lang="en-US" sz="2800" smtClean="0"/>
              <a:t> </a:t>
            </a:r>
            <a:r>
              <a:rPr lang="vi-VN" sz="2800" smtClean="0"/>
              <a:t>15 </a:t>
            </a:r>
            <a:r>
              <a:rPr lang="vi-VN" sz="2800" dirty="0"/>
              <a:t>– </a:t>
            </a:r>
            <a:r>
              <a:rPr lang="vi-VN" sz="2800"/>
              <a:t>9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6</a:t>
            </a:r>
            <a:r>
              <a:rPr lang="vi-VN" sz="2800" dirty="0"/>
              <a:t>		13 – </a:t>
            </a:r>
            <a:r>
              <a:rPr lang="vi-VN" sz="2800"/>
              <a:t>8 </a:t>
            </a:r>
            <a:r>
              <a:rPr lang="vi-VN" sz="2800" smtClean="0"/>
              <a:t>=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5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hrysanthemum Cartoon Images, Stock Photos &amp;amp; Vectors | Shutter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8" y="2851439"/>
            <a:ext cx="554182" cy="60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Pictures Of Cartoon Roses, Download Free Pictures Of Cartoon Roses png  images, Free ClipArts on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40" y="4419600"/>
            <a:ext cx="951846" cy="97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a mai - Apricot blossom on Behance in 2021 | Flower drawing, Apricot  blossom, Flower paint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9" b="60488"/>
          <a:stretch/>
        </p:blipFill>
        <p:spPr bwMode="auto">
          <a:xfrm>
            <a:off x="10072347" y="2781735"/>
            <a:ext cx="765088" cy="6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Sunflower SVG Vector, Cartoon Sunflower Clip art - SVG Clip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45" y="4467153"/>
            <a:ext cx="562642" cy="56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peach blossom vector | PNG Images AI Free Download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peach blossom vect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peach blossom vecto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65" y="3603012"/>
            <a:ext cx="802654" cy="80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 descr="Cartoon Daisy Stick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32" y="2831678"/>
            <a:ext cx="645657" cy="64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artoon, floral, flower, lily, nature, orange, plant icon - Download on  Iconfinde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8230" r="11373" b="16190"/>
          <a:stretch/>
        </p:blipFill>
        <p:spPr bwMode="auto">
          <a:xfrm>
            <a:off x="10213344" y="4467153"/>
            <a:ext cx="892727" cy="81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The Lily Stor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t="25351" r="16750" b="23949"/>
          <a:stretch/>
        </p:blipFill>
        <p:spPr bwMode="auto">
          <a:xfrm>
            <a:off x="5014119" y="4531378"/>
            <a:ext cx="762000" cy="5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Lily Flower Cartoon clipart - Flower, Lotus, Pink, transparent clip ar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000" b="69000" l="18333" r="8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16475" b="27097"/>
          <a:stretch/>
        </p:blipFill>
        <p:spPr bwMode="auto">
          <a:xfrm>
            <a:off x="7508179" y="2819763"/>
            <a:ext cx="709888" cy="7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Tulip Clipart (4525x8000), Png Download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81" b="56657"/>
          <a:stretch/>
        </p:blipFill>
        <p:spPr bwMode="auto">
          <a:xfrm>
            <a:off x="10325014" y="3696075"/>
            <a:ext cx="501355" cy="6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Beautiful Flower Cartoon Vector Illustration Graphic Design Royalty Free  Cliparts, Vectors, And Stock Illustration. Image 101670321.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46" b="96077" l="10000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2" t="8157"/>
          <a:stretch/>
        </p:blipFill>
        <p:spPr bwMode="auto">
          <a:xfrm>
            <a:off x="7584833" y="3561824"/>
            <a:ext cx="821527" cy="8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osmos Flower Blooming Clip Art Free PNG Image｜Illustoon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00" b="51563" l="24219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47" r="18587" b="50734"/>
          <a:stretch/>
        </p:blipFill>
        <p:spPr bwMode="auto">
          <a:xfrm>
            <a:off x="2422259" y="3612169"/>
            <a:ext cx="855559" cy="72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/>
          <p:nvPr/>
        </p:nvSpPr>
        <p:spPr>
          <a:xfrm flipH="1">
            <a:off x="8291104" y="4709234"/>
            <a:ext cx="3870734" cy="2148767"/>
          </a:xfrm>
          <a:custGeom>
            <a:avLst/>
            <a:gdLst/>
            <a:ahLst/>
            <a:cxnLst/>
            <a:rect l="l" t="t" r="r" b="b"/>
            <a:pathLst>
              <a:path w="116410" h="64463" extrusionOk="0">
                <a:moveTo>
                  <a:pt x="0" y="0"/>
                </a:moveTo>
                <a:lnTo>
                  <a:pt x="0" y="64462"/>
                </a:lnTo>
                <a:lnTo>
                  <a:pt x="116410" y="64462"/>
                </a:lnTo>
                <a:cubicBezTo>
                  <a:pt x="111385" y="60125"/>
                  <a:pt x="105966" y="56139"/>
                  <a:pt x="99525" y="54837"/>
                </a:cubicBezTo>
                <a:cubicBezTo>
                  <a:pt x="96284" y="54174"/>
                  <a:pt x="92904" y="54240"/>
                  <a:pt x="89720" y="53323"/>
                </a:cubicBezTo>
                <a:cubicBezTo>
                  <a:pt x="81445" y="50933"/>
                  <a:pt x="78196" y="42765"/>
                  <a:pt x="70879" y="39221"/>
                </a:cubicBezTo>
                <a:cubicBezTo>
                  <a:pt x="68977" y="38300"/>
                  <a:pt x="66919" y="37934"/>
                  <a:pt x="64815" y="37934"/>
                </a:cubicBezTo>
                <a:cubicBezTo>
                  <a:pt x="60618" y="37934"/>
                  <a:pt x="56239" y="39391"/>
                  <a:pt x="52554" y="40809"/>
                </a:cubicBezTo>
                <a:cubicBezTo>
                  <a:pt x="50401" y="41639"/>
                  <a:pt x="48204" y="42558"/>
                  <a:pt x="45904" y="42558"/>
                </a:cubicBezTo>
                <a:cubicBezTo>
                  <a:pt x="45799" y="42558"/>
                  <a:pt x="45694" y="42556"/>
                  <a:pt x="45588" y="42552"/>
                </a:cubicBezTo>
                <a:cubicBezTo>
                  <a:pt x="38034" y="42290"/>
                  <a:pt x="34907" y="32420"/>
                  <a:pt x="32820" y="26617"/>
                </a:cubicBezTo>
                <a:cubicBezTo>
                  <a:pt x="29808" y="18228"/>
                  <a:pt x="26232" y="9912"/>
                  <a:pt x="18391" y="4936"/>
                </a:cubicBezTo>
                <a:cubicBezTo>
                  <a:pt x="12915" y="1441"/>
                  <a:pt x="6409" y="320"/>
                  <a:pt x="0" y="0"/>
                </a:cubicBezTo>
                <a:close/>
              </a:path>
            </a:pathLst>
          </a:custGeom>
          <a:solidFill>
            <a:srgbClr val="E6555C">
              <a:alpha val="455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2" name="Oval 21"/>
          <p:cNvSpPr/>
          <p:nvPr/>
        </p:nvSpPr>
        <p:spPr>
          <a:xfrm>
            <a:off x="518319" y="302314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4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9D20F8D-7545-4E33-BF00-A45C28ABB1F4}"/>
              </a:ext>
            </a:extLst>
          </p:cNvPr>
          <p:cNvSpPr txBox="1"/>
          <p:nvPr/>
        </p:nvSpPr>
        <p:spPr>
          <a:xfrm>
            <a:off x="1249839" y="449456"/>
            <a:ext cx="10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Mỗi số 7, 5, 11, 13 là kết quả của những phép tính nào?</a:t>
            </a:r>
            <a:endParaRPr lang="vi-VN" sz="3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240978C-917D-4FE7-9129-4E73B4028A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2672938" y="1034231"/>
            <a:ext cx="5906648" cy="5631636"/>
          </a:xfrm>
          <a:prstGeom prst="rect">
            <a:avLst/>
          </a:prstGeom>
        </p:spPr>
      </p:pic>
      <p:sp>
        <p:nvSpPr>
          <p:cNvPr id="25" name="Freeform: Shape 5">
            <a:extLst>
              <a:ext uri="{FF2B5EF4-FFF2-40B4-BE49-F238E27FC236}">
                <a16:creationId xmlns:a16="http://schemas.microsoft.com/office/drawing/2014/main" xmlns="" id="{2E7FB507-F8EC-40AE-BB58-7945F28C0886}"/>
              </a:ext>
            </a:extLst>
          </p:cNvPr>
          <p:cNvSpPr/>
          <p:nvPr/>
        </p:nvSpPr>
        <p:spPr>
          <a:xfrm>
            <a:off x="5880153" y="3712889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: Shape 6">
            <a:extLst>
              <a:ext uri="{FF2B5EF4-FFF2-40B4-BE49-F238E27FC236}">
                <a16:creationId xmlns:a16="http://schemas.microsoft.com/office/drawing/2014/main" xmlns="" id="{CD55C239-F843-4D2E-85B5-E0B52745B620}"/>
              </a:ext>
            </a:extLst>
          </p:cNvPr>
          <p:cNvSpPr/>
          <p:nvPr/>
        </p:nvSpPr>
        <p:spPr>
          <a:xfrm>
            <a:off x="5903013" y="3392849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: Shape 8">
            <a:extLst>
              <a:ext uri="{FF2B5EF4-FFF2-40B4-BE49-F238E27FC236}">
                <a16:creationId xmlns:a16="http://schemas.microsoft.com/office/drawing/2014/main" xmlns="" id="{59A78E93-D9DF-46DE-8A78-176166354BBE}"/>
              </a:ext>
            </a:extLst>
          </p:cNvPr>
          <p:cNvSpPr/>
          <p:nvPr/>
        </p:nvSpPr>
        <p:spPr>
          <a:xfrm>
            <a:off x="6116373" y="4116749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: Shape 10">
            <a:extLst>
              <a:ext uri="{FF2B5EF4-FFF2-40B4-BE49-F238E27FC236}">
                <a16:creationId xmlns:a16="http://schemas.microsoft.com/office/drawing/2014/main" xmlns="" id="{B77A5372-CB84-4D53-B6BD-2382267694E2}"/>
              </a:ext>
            </a:extLst>
          </p:cNvPr>
          <p:cNvSpPr/>
          <p:nvPr/>
        </p:nvSpPr>
        <p:spPr>
          <a:xfrm>
            <a:off x="4881933" y="4147229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4B99C8C9-DE10-402C-9A33-35F6B8384B8A}"/>
              </a:ext>
            </a:extLst>
          </p:cNvPr>
          <p:cNvSpPr/>
          <p:nvPr/>
        </p:nvSpPr>
        <p:spPr>
          <a:xfrm>
            <a:off x="4325673" y="3444288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: Shape 12">
            <a:extLst>
              <a:ext uri="{FF2B5EF4-FFF2-40B4-BE49-F238E27FC236}">
                <a16:creationId xmlns:a16="http://schemas.microsoft.com/office/drawing/2014/main" xmlns="" id="{5F32EDE8-623F-42C7-9D4A-EFC3D1BAB696}"/>
              </a:ext>
            </a:extLst>
          </p:cNvPr>
          <p:cNvSpPr/>
          <p:nvPr/>
        </p:nvSpPr>
        <p:spPr>
          <a:xfrm>
            <a:off x="4257093" y="3301409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Freeform: Shape 13">
            <a:extLst>
              <a:ext uri="{FF2B5EF4-FFF2-40B4-BE49-F238E27FC236}">
                <a16:creationId xmlns:a16="http://schemas.microsoft.com/office/drawing/2014/main" xmlns="" id="{7DE70E7A-AB53-4C99-AFBF-DEDE1FE74389}"/>
              </a:ext>
            </a:extLst>
          </p:cNvPr>
          <p:cNvSpPr/>
          <p:nvPr/>
        </p:nvSpPr>
        <p:spPr>
          <a:xfrm>
            <a:off x="5308653" y="2615609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>
            <a:off x="0" y="4767467"/>
            <a:ext cx="3870734" cy="2148767"/>
          </a:xfrm>
          <a:custGeom>
            <a:avLst/>
            <a:gdLst/>
            <a:ahLst/>
            <a:cxnLst/>
            <a:rect l="l" t="t" r="r" b="b"/>
            <a:pathLst>
              <a:path w="116410" h="64463" extrusionOk="0">
                <a:moveTo>
                  <a:pt x="0" y="0"/>
                </a:moveTo>
                <a:lnTo>
                  <a:pt x="0" y="64462"/>
                </a:lnTo>
                <a:lnTo>
                  <a:pt x="116410" y="64462"/>
                </a:lnTo>
                <a:cubicBezTo>
                  <a:pt x="111385" y="60125"/>
                  <a:pt x="105966" y="56139"/>
                  <a:pt x="99525" y="54837"/>
                </a:cubicBezTo>
                <a:cubicBezTo>
                  <a:pt x="96284" y="54174"/>
                  <a:pt x="92904" y="54240"/>
                  <a:pt x="89720" y="53323"/>
                </a:cubicBezTo>
                <a:cubicBezTo>
                  <a:pt x="81445" y="50933"/>
                  <a:pt x="78196" y="42765"/>
                  <a:pt x="70879" y="39221"/>
                </a:cubicBezTo>
                <a:cubicBezTo>
                  <a:pt x="68977" y="38300"/>
                  <a:pt x="66919" y="37934"/>
                  <a:pt x="64815" y="37934"/>
                </a:cubicBezTo>
                <a:cubicBezTo>
                  <a:pt x="60618" y="37934"/>
                  <a:pt x="56239" y="39391"/>
                  <a:pt x="52554" y="40809"/>
                </a:cubicBezTo>
                <a:cubicBezTo>
                  <a:pt x="50401" y="41639"/>
                  <a:pt x="48204" y="42558"/>
                  <a:pt x="45904" y="42558"/>
                </a:cubicBezTo>
                <a:cubicBezTo>
                  <a:pt x="45799" y="42558"/>
                  <a:pt x="45694" y="42556"/>
                  <a:pt x="45588" y="42552"/>
                </a:cubicBezTo>
                <a:cubicBezTo>
                  <a:pt x="38034" y="42290"/>
                  <a:pt x="34907" y="32420"/>
                  <a:pt x="32820" y="26617"/>
                </a:cubicBezTo>
                <a:cubicBezTo>
                  <a:pt x="29808" y="18228"/>
                  <a:pt x="26232" y="9912"/>
                  <a:pt x="18391" y="4936"/>
                </a:cubicBezTo>
                <a:cubicBezTo>
                  <a:pt x="12915" y="1441"/>
                  <a:pt x="6409" y="320"/>
                  <a:pt x="0" y="0"/>
                </a:cubicBezTo>
                <a:close/>
              </a:path>
            </a:pathLst>
          </a:custGeom>
          <a:solidFill>
            <a:srgbClr val="E6555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" name="Oval 16"/>
          <p:cNvSpPr/>
          <p:nvPr/>
        </p:nvSpPr>
        <p:spPr>
          <a:xfrm>
            <a:off x="1097167" y="614082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D20F8D-7545-4E33-BF00-A45C28ABB1F4}"/>
              </a:ext>
            </a:extLst>
          </p:cNvPr>
          <p:cNvSpPr txBox="1"/>
          <p:nvPr/>
        </p:nvSpPr>
        <p:spPr>
          <a:xfrm>
            <a:off x="1935367" y="614082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Số?</a:t>
            </a:r>
            <a:endParaRPr lang="vi-VN" sz="4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F3DCD14-C55B-4611-9025-659FBB4A2D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793" y="1321968"/>
            <a:ext cx="5721926" cy="3930954"/>
          </a:xfrm>
          <a:prstGeom prst="rect">
            <a:avLst/>
          </a:prstGeom>
        </p:spPr>
      </p:pic>
      <p:pic>
        <p:nvPicPr>
          <p:cNvPr id="35" name="Picture 3" descr="F:\AAA-PDF-SGK\PNG\Untitled2.png"/>
          <p:cNvPicPr>
            <a:picLocks noChangeAspect="1" noChangeArrowheads="1"/>
          </p:cNvPicPr>
          <p:nvPr/>
        </p:nvPicPr>
        <p:blipFill rotWithShape="1">
          <a:blip r:embed="rId6"/>
          <a:srcRect l="44721" t="12554"/>
          <a:stretch/>
        </p:blipFill>
        <p:spPr bwMode="auto">
          <a:xfrm>
            <a:off x="8519319" y="2281397"/>
            <a:ext cx="3049684" cy="332955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186727" y="3237681"/>
            <a:ext cx="548640" cy="5486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?</a:t>
            </a:r>
            <a:endParaRPr lang="en-US" sz="3600"/>
          </a:p>
        </p:txBody>
      </p:sp>
      <p:sp>
        <p:nvSpPr>
          <p:cNvPr id="37" name="Oval 36"/>
          <p:cNvSpPr/>
          <p:nvPr/>
        </p:nvSpPr>
        <p:spPr>
          <a:xfrm>
            <a:off x="5320164" y="2133773"/>
            <a:ext cx="548640" cy="5486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?</a:t>
            </a:r>
            <a:endParaRPr lang="en-US" sz="36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D50F118-E210-44EC-A370-9BFD9E437EF9}"/>
              </a:ext>
            </a:extLst>
          </p:cNvPr>
          <p:cNvGrpSpPr/>
          <p:nvPr/>
        </p:nvGrpSpPr>
        <p:grpSpPr>
          <a:xfrm>
            <a:off x="4186727" y="3237681"/>
            <a:ext cx="585417" cy="580571"/>
            <a:chOff x="2080731" y="3986297"/>
            <a:chExt cx="585417" cy="58057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F0E7CB74-F9B4-4B27-966E-5E9CAB5F3242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1F953D4-DB72-4D86-B011-A00F0A6D57BB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6371592" y="3204523"/>
            <a:ext cx="548640" cy="5486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?</a:t>
            </a:r>
            <a:endParaRPr lang="en-US" sz="3600"/>
          </a:p>
        </p:txBody>
      </p:sp>
      <p:sp>
        <p:nvSpPr>
          <p:cNvPr id="39" name="Oval 38"/>
          <p:cNvSpPr/>
          <p:nvPr/>
        </p:nvSpPr>
        <p:spPr>
          <a:xfrm>
            <a:off x="7219211" y="4304138"/>
            <a:ext cx="548640" cy="5486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?</a:t>
            </a:r>
            <a:endParaRPr lang="en-US" sz="3600"/>
          </a:p>
        </p:txBody>
      </p:sp>
      <p:sp>
        <p:nvSpPr>
          <p:cNvPr id="40" name="Oval 39"/>
          <p:cNvSpPr/>
          <p:nvPr/>
        </p:nvSpPr>
        <p:spPr>
          <a:xfrm>
            <a:off x="5315615" y="4456538"/>
            <a:ext cx="548640" cy="5486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?</a:t>
            </a:r>
            <a:endParaRPr lang="en-US" sz="36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942D8E5-0506-4BBA-A5D5-B8F54245BA4A}"/>
              </a:ext>
            </a:extLst>
          </p:cNvPr>
          <p:cNvGrpSpPr/>
          <p:nvPr/>
        </p:nvGrpSpPr>
        <p:grpSpPr>
          <a:xfrm>
            <a:off x="5306309" y="4440572"/>
            <a:ext cx="585417" cy="580571"/>
            <a:chOff x="2080731" y="3986297"/>
            <a:chExt cx="585417" cy="58057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01ECCA39-F2D3-49A6-95C7-88688B839645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6665CDA-7A89-4AEE-878D-41C8BA9F92DF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59916D2-8B4D-4CCE-A8AB-2F61C67C85AD}"/>
              </a:ext>
            </a:extLst>
          </p:cNvPr>
          <p:cNvGrpSpPr/>
          <p:nvPr/>
        </p:nvGrpSpPr>
        <p:grpSpPr>
          <a:xfrm>
            <a:off x="7219210" y="4304658"/>
            <a:ext cx="548640" cy="548640"/>
            <a:chOff x="2102123" y="3985215"/>
            <a:chExt cx="548640" cy="5486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7083FFB-29F9-4C8D-8D09-3907BDF5D0FD}"/>
                </a:ext>
              </a:extLst>
            </p:cNvPr>
            <p:cNvSpPr/>
            <p:nvPr/>
          </p:nvSpPr>
          <p:spPr>
            <a:xfrm>
              <a:off x="2102123" y="398521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C06587A-51E0-4FE3-81BC-692D58EA9DF5}"/>
                </a:ext>
              </a:extLst>
            </p:cNvPr>
            <p:cNvSpPr txBox="1"/>
            <p:nvPr/>
          </p:nvSpPr>
          <p:spPr>
            <a:xfrm>
              <a:off x="2202031" y="401011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7BA717E-EB48-444E-8F0B-EB5CFCCFA93A}"/>
              </a:ext>
            </a:extLst>
          </p:cNvPr>
          <p:cNvGrpSpPr/>
          <p:nvPr/>
        </p:nvGrpSpPr>
        <p:grpSpPr>
          <a:xfrm>
            <a:off x="5325709" y="2133773"/>
            <a:ext cx="548640" cy="548640"/>
            <a:chOff x="2185253" y="4040635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279792F4-8213-4548-89F7-E1CD0668397D}"/>
                </a:ext>
              </a:extLst>
            </p:cNvPr>
            <p:cNvSpPr/>
            <p:nvPr/>
          </p:nvSpPr>
          <p:spPr>
            <a:xfrm>
              <a:off x="2185253" y="404063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E14188B-A9C3-468C-B2F2-B0C07C6D3B9D}"/>
                </a:ext>
              </a:extLst>
            </p:cNvPr>
            <p:cNvSpPr txBox="1"/>
            <p:nvPr/>
          </p:nvSpPr>
          <p:spPr>
            <a:xfrm>
              <a:off x="2246871" y="4059753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B0B2AC1-0B9A-4455-8FFF-39402058B991}"/>
              </a:ext>
            </a:extLst>
          </p:cNvPr>
          <p:cNvGrpSpPr/>
          <p:nvPr/>
        </p:nvGrpSpPr>
        <p:grpSpPr>
          <a:xfrm>
            <a:off x="6353203" y="3184977"/>
            <a:ext cx="585417" cy="580571"/>
            <a:chOff x="2080731" y="3986297"/>
            <a:chExt cx="585417" cy="58057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4B576ED-CF4D-4A81-A88D-1CCDBBB115EF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0BC7A77-4E47-48EF-AF73-9C288AD92DD9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5;p23"/>
          <p:cNvSpPr/>
          <p:nvPr/>
        </p:nvSpPr>
        <p:spPr>
          <a:xfrm rot="10800000">
            <a:off x="1" y="0"/>
            <a:ext cx="2341559" cy="2020400"/>
          </a:xfrm>
          <a:custGeom>
            <a:avLst/>
            <a:gdLst/>
            <a:ahLst/>
            <a:cxnLst/>
            <a:rect l="l" t="t" r="r" b="b"/>
            <a:pathLst>
              <a:path w="70421" h="60612" extrusionOk="0">
                <a:moveTo>
                  <a:pt x="63813" y="0"/>
                </a:moveTo>
                <a:cubicBezTo>
                  <a:pt x="62552" y="0"/>
                  <a:pt x="61280" y="85"/>
                  <a:pt x="59969" y="340"/>
                </a:cubicBezTo>
                <a:cubicBezTo>
                  <a:pt x="41104" y="4048"/>
                  <a:pt x="43862" y="30386"/>
                  <a:pt x="28647" y="38832"/>
                </a:cubicBezTo>
                <a:cubicBezTo>
                  <a:pt x="20618" y="43293"/>
                  <a:pt x="11361" y="42376"/>
                  <a:pt x="5762" y="50872"/>
                </a:cubicBezTo>
                <a:cubicBezTo>
                  <a:pt x="3684" y="54023"/>
                  <a:pt x="2439" y="57845"/>
                  <a:pt x="0" y="60611"/>
                </a:cubicBezTo>
                <a:lnTo>
                  <a:pt x="70421" y="60611"/>
                </a:lnTo>
                <a:lnTo>
                  <a:pt x="70421" y="315"/>
                </a:lnTo>
                <a:lnTo>
                  <a:pt x="70396" y="315"/>
                </a:lnTo>
                <a:cubicBezTo>
                  <a:pt x="68141" y="253"/>
                  <a:pt x="65994" y="0"/>
                  <a:pt x="638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8E587-1635-4160-A8A6-EBCAA1E49939}"/>
              </a:ext>
            </a:extLst>
          </p:cNvPr>
          <p:cNvSpPr txBox="1"/>
          <p:nvPr/>
        </p:nvSpPr>
        <p:spPr>
          <a:xfrm>
            <a:off x="2341560" y="506519"/>
            <a:ext cx="9301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Lớp 2A có 8 bạn học hát. Số bạn học võ nhiều hơn số bạn học hát là 5 bạn. Hỏi lớp 2A có bao nhiêu bạn học võ?</a:t>
            </a:r>
          </a:p>
        </p:txBody>
      </p:sp>
      <p:sp>
        <p:nvSpPr>
          <p:cNvPr id="5" name="Oval 4"/>
          <p:cNvSpPr/>
          <p:nvPr/>
        </p:nvSpPr>
        <p:spPr>
          <a:xfrm>
            <a:off x="1462927" y="471648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7209EE-6708-4828-8226-6A008C17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2539" y="2438400"/>
            <a:ext cx="4723012" cy="3429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6C99C8-6317-4724-B79C-5CC21836AE07}"/>
              </a:ext>
            </a:extLst>
          </p:cNvPr>
          <p:cNvSpPr txBox="1"/>
          <p:nvPr/>
        </p:nvSpPr>
        <p:spPr>
          <a:xfrm>
            <a:off x="442119" y="31295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smtClean="0"/>
              <a:t>Tóm tắt</a:t>
            </a:r>
            <a:endParaRPr lang="vi-VN" sz="3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EFD847-E38F-4A21-A0A0-AAA28DF07D54}"/>
              </a:ext>
            </a:extLst>
          </p:cNvPr>
          <p:cNvSpPr txBox="1"/>
          <p:nvPr/>
        </p:nvSpPr>
        <p:spPr>
          <a:xfrm>
            <a:off x="442119" y="3874973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/>
              <a:t>Học hát	: 8 bạn</a:t>
            </a:r>
            <a:endParaRPr lang="vi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096110-8B56-46B1-B627-531754DC6517}"/>
              </a:ext>
            </a:extLst>
          </p:cNvPr>
          <p:cNvSpPr txBox="1"/>
          <p:nvPr/>
        </p:nvSpPr>
        <p:spPr>
          <a:xfrm>
            <a:off x="442119" y="4455751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/>
              <a:t>Học võ	: nhiều hơn học hát 5 bạn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CE69AC-12A1-4A87-8690-FBB9237D9D93}"/>
              </a:ext>
            </a:extLst>
          </p:cNvPr>
          <p:cNvSpPr txBox="1"/>
          <p:nvPr/>
        </p:nvSpPr>
        <p:spPr>
          <a:xfrm>
            <a:off x="442118" y="5001952"/>
            <a:ext cx="673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/>
              <a:t>Hỏi		: … bạn học võ?</a:t>
            </a:r>
            <a:endParaRPr lang="vi-VN" sz="3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98710" y="1067350"/>
            <a:ext cx="56443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66919" y="1067350"/>
            <a:ext cx="3124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97929" y="1638300"/>
            <a:ext cx="7221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062369" y="1638300"/>
            <a:ext cx="1333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98710" y="2184645"/>
            <a:ext cx="56443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2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94447" y="1147066"/>
            <a:ext cx="2591072" cy="4732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45;p23"/>
          <p:cNvSpPr/>
          <p:nvPr/>
        </p:nvSpPr>
        <p:spPr>
          <a:xfrm rot="10800000">
            <a:off x="1" y="0"/>
            <a:ext cx="2341559" cy="2020400"/>
          </a:xfrm>
          <a:custGeom>
            <a:avLst/>
            <a:gdLst/>
            <a:ahLst/>
            <a:cxnLst/>
            <a:rect l="l" t="t" r="r" b="b"/>
            <a:pathLst>
              <a:path w="70421" h="60612" extrusionOk="0">
                <a:moveTo>
                  <a:pt x="63813" y="0"/>
                </a:moveTo>
                <a:cubicBezTo>
                  <a:pt x="62552" y="0"/>
                  <a:pt x="61280" y="85"/>
                  <a:pt x="59969" y="340"/>
                </a:cubicBezTo>
                <a:cubicBezTo>
                  <a:pt x="41104" y="4048"/>
                  <a:pt x="43862" y="30386"/>
                  <a:pt x="28647" y="38832"/>
                </a:cubicBezTo>
                <a:cubicBezTo>
                  <a:pt x="20618" y="43293"/>
                  <a:pt x="11361" y="42376"/>
                  <a:pt x="5762" y="50872"/>
                </a:cubicBezTo>
                <a:cubicBezTo>
                  <a:pt x="3684" y="54023"/>
                  <a:pt x="2439" y="57845"/>
                  <a:pt x="0" y="60611"/>
                </a:cubicBezTo>
                <a:lnTo>
                  <a:pt x="70421" y="60611"/>
                </a:lnTo>
                <a:lnTo>
                  <a:pt x="70421" y="315"/>
                </a:lnTo>
                <a:lnTo>
                  <a:pt x="70396" y="315"/>
                </a:lnTo>
                <a:cubicBezTo>
                  <a:pt x="68141" y="253"/>
                  <a:pt x="65994" y="0"/>
                  <a:pt x="638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8E587-1635-4160-A8A6-EBCAA1E49939}"/>
              </a:ext>
            </a:extLst>
          </p:cNvPr>
          <p:cNvSpPr txBox="1"/>
          <p:nvPr/>
        </p:nvSpPr>
        <p:spPr>
          <a:xfrm>
            <a:off x="2341560" y="506519"/>
            <a:ext cx="9301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Lớp 2A có 8 bạn học hát. Số bạn học võ nhiều hơn số bạn học hát là 5 bạn. Hỏi lớp 2A có bao nhiêu bạn học võ?</a:t>
            </a:r>
          </a:p>
        </p:txBody>
      </p:sp>
      <p:sp>
        <p:nvSpPr>
          <p:cNvPr id="5" name="Oval 4"/>
          <p:cNvSpPr/>
          <p:nvPr/>
        </p:nvSpPr>
        <p:spPr>
          <a:xfrm>
            <a:off x="1462927" y="471648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7209EE-6708-4828-8226-6A008C17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3745" y="2293358"/>
            <a:ext cx="4723012" cy="34295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6C99C8-6317-4724-B79C-5CC21836AE07}"/>
              </a:ext>
            </a:extLst>
          </p:cNvPr>
          <p:cNvSpPr txBox="1"/>
          <p:nvPr/>
        </p:nvSpPr>
        <p:spPr>
          <a:xfrm>
            <a:off x="2246501" y="2917886"/>
            <a:ext cx="2064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EFD847-E38F-4A21-A0A0-AAA28DF07D54}"/>
              </a:ext>
            </a:extLst>
          </p:cNvPr>
          <p:cNvSpPr txBox="1"/>
          <p:nvPr/>
        </p:nvSpPr>
        <p:spPr>
          <a:xfrm>
            <a:off x="-656030" y="3684945"/>
            <a:ext cx="8292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096110-8B56-46B1-B627-531754DC6517}"/>
              </a:ext>
            </a:extLst>
          </p:cNvPr>
          <p:cNvSpPr txBox="1"/>
          <p:nvPr/>
        </p:nvSpPr>
        <p:spPr>
          <a:xfrm>
            <a:off x="25260" y="4401740"/>
            <a:ext cx="674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8CE69AC-12A1-4A87-8690-FBB9237D9D93}"/>
              </a:ext>
            </a:extLst>
          </p:cNvPr>
          <p:cNvSpPr txBox="1"/>
          <p:nvPr/>
        </p:nvSpPr>
        <p:spPr>
          <a:xfrm>
            <a:off x="2524733" y="5048071"/>
            <a:ext cx="5232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</a:t>
            </a:r>
            <a:r>
              <a:rPr lang="vi-VN" sz="3600">
                <a:solidFill>
                  <a:srgbClr val="FF0000"/>
                </a:solidFill>
              </a:rPr>
              <a:t>số: 13 bạn học võ.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8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Fruits Marketing Campaign by Slidesgo">
  <a:themeElements>
    <a:clrScheme name="Simple Light">
      <a:dk1>
        <a:srgbClr val="5D2912"/>
      </a:dk1>
      <a:lt1>
        <a:srgbClr val="FFFFFF"/>
      </a:lt1>
      <a:dk2>
        <a:srgbClr val="595959"/>
      </a:dk2>
      <a:lt2>
        <a:srgbClr val="EEEEEE"/>
      </a:lt2>
      <a:accent1>
        <a:srgbClr val="F7E7C3"/>
      </a:accent1>
      <a:accent2>
        <a:srgbClr val="FC8C4F"/>
      </a:accent2>
      <a:accent3>
        <a:srgbClr val="E6555C"/>
      </a:accent3>
      <a:accent4>
        <a:srgbClr val="FFC800"/>
      </a:accent4>
      <a:accent5>
        <a:srgbClr val="BD693B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199</Words>
  <Application>Microsoft Office PowerPoint</Application>
  <PresentationFormat>Custom</PresentationFormat>
  <Paragraphs>46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Fira Sans Extra Condensed</vt:lpstr>
      <vt:lpstr>Amatic SC</vt:lpstr>
      <vt:lpstr>Muli</vt:lpstr>
      <vt:lpstr>Fruits Marketing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CAMPAIGN</dc:title>
  <dc:creator>PC</dc:creator>
  <cp:lastModifiedBy>PC</cp:lastModifiedBy>
  <cp:revision>21</cp:revision>
  <dcterms:modified xsi:type="dcterms:W3CDTF">2021-11-15T17:34:51Z</dcterms:modified>
</cp:coreProperties>
</file>