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257" r:id="rId2"/>
    <p:sldId id="345" r:id="rId3"/>
    <p:sldId id="369" r:id="rId4"/>
    <p:sldId id="370" r:id="rId5"/>
    <p:sldId id="256" r:id="rId6"/>
    <p:sldId id="350" r:id="rId7"/>
    <p:sldId id="357" r:id="rId8"/>
    <p:sldId id="362" r:id="rId9"/>
    <p:sldId id="363" r:id="rId10"/>
    <p:sldId id="364" r:id="rId11"/>
    <p:sldId id="358" r:id="rId12"/>
    <p:sldId id="359" r:id="rId13"/>
    <p:sldId id="365" r:id="rId14"/>
    <p:sldId id="366" r:id="rId15"/>
    <p:sldId id="368" r:id="rId16"/>
    <p:sldId id="263" r:id="rId17"/>
  </p:sldIdLst>
  <p:sldSz cx="12161838" cy="6858000"/>
  <p:notesSz cx="6858000" cy="9144000"/>
  <p:embeddedFontLst>
    <p:embeddedFont>
      <p:font typeface="HP001 4 hàng" panose="020B0603050302020204" pitchFamily="34" charset="0"/>
      <p:regular r:id="rId19"/>
      <p:bold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Barlow Condensed" panose="020B0604020202020204" charset="0"/>
      <p:regular r:id="rId25"/>
      <p:bold r:id="rId26"/>
      <p:italic r:id="rId27"/>
      <p:boldItalic r:id="rId28"/>
    </p:embeddedFont>
    <p:embeddedFont>
      <p:font typeface="Annie Use Your Telescope" panose="020B0604020202020204" charset="0"/>
      <p:regular r:id="rId29"/>
    </p:embeddedFont>
    <p:embeddedFont>
      <p:font typeface="Anaheim" panose="020B0604020202020204" charset="0"/>
      <p:regular r:id="rId30"/>
    </p:embeddedFont>
    <p:embeddedFont>
      <p:font typeface="Exo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A45"/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 varScale="1">
        <p:scale>
          <a:sx n="62" d="100"/>
          <a:sy n="6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ng soạn làm để lỡ thầy cô cho HS trình bày vở ạ</a:t>
            </a:r>
          </a:p>
        </p:txBody>
      </p:sp>
    </p:spTree>
    <p:extLst>
      <p:ext uri="{BB962C8B-B14F-4D97-AF65-F5344CB8AC3E}">
        <p14:creationId xmlns:p14="http://schemas.microsoft.com/office/powerpoint/2010/main" val="235606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hòm để hòm di chuyển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01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khi HS có lời giải khác phù hợp</a:t>
            </a:r>
          </a:p>
          <a:p>
            <a:r>
              <a:rPr lang="en-US" baseline="0"/>
              <a:t>Giúp HS chủ động lùi ô cân đối là đc, k nên máy móc về việc lùi mấy ô, nó sẽ làm HS máy móc trong cs và học tập (đây là theo quan điểm người soạn)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hình.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5" name="Google Shape;2652;p4">
            <a:extLst>
              <a:ext uri="{FF2B5EF4-FFF2-40B4-BE49-F238E27FC236}">
                <a16:creationId xmlns:a16="http://schemas.microsoft.com/office/drawing/2014/main" id="{72903438-865F-4AF7-8546-2681A22CE22C}"/>
              </a:ext>
            </a:extLst>
          </p:cNvPr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rgbClr val="10DA4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53;p4">
            <a:extLst>
              <a:ext uri="{FF2B5EF4-FFF2-40B4-BE49-F238E27FC236}">
                <a16:creationId xmlns:a16="http://schemas.microsoft.com/office/drawing/2014/main" id="{37A6FC90-7CEE-46A3-9BFA-AB7628C8DF8E}"/>
              </a:ext>
            </a:extLst>
          </p:cNvPr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654;p4">
            <a:extLst>
              <a:ext uri="{FF2B5EF4-FFF2-40B4-BE49-F238E27FC236}">
                <a16:creationId xmlns:a16="http://schemas.microsoft.com/office/drawing/2014/main" id="{8A6FA69A-9BD1-4885-829C-C81B1AD43660}"/>
              </a:ext>
            </a:extLst>
          </p:cNvPr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55;p4">
            <a:extLst>
              <a:ext uri="{FF2B5EF4-FFF2-40B4-BE49-F238E27FC236}">
                <a16:creationId xmlns:a16="http://schemas.microsoft.com/office/drawing/2014/main" id="{354326CE-0BDC-402A-B72F-6703A30D1E86}"/>
              </a:ext>
            </a:extLst>
          </p:cNvPr>
          <p:cNvSpPr/>
          <p:nvPr/>
        </p:nvSpPr>
        <p:spPr>
          <a:xfrm>
            <a:off x="6443207" y="1387858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2656;p4">
            <a:extLst>
              <a:ext uri="{FF2B5EF4-FFF2-40B4-BE49-F238E27FC236}">
                <a16:creationId xmlns:a16="http://schemas.microsoft.com/office/drawing/2014/main" id="{4E99F41D-05A1-4D59-9E02-5F5E833EA239}"/>
              </a:ext>
            </a:extLst>
          </p:cNvPr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42" name="Google Shape;2657;p4">
              <a:extLst>
                <a:ext uri="{FF2B5EF4-FFF2-40B4-BE49-F238E27FC236}">
                  <a16:creationId xmlns:a16="http://schemas.microsoft.com/office/drawing/2014/main" id="{7DF80351-F477-450A-867F-190472F6F5E2}"/>
                </a:ext>
              </a:extLst>
            </p:cNvPr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58;p4">
              <a:extLst>
                <a:ext uri="{FF2B5EF4-FFF2-40B4-BE49-F238E27FC236}">
                  <a16:creationId xmlns:a16="http://schemas.microsoft.com/office/drawing/2014/main" id="{03393AD2-9B90-4C39-A12F-E5CA524B06D0}"/>
                </a:ext>
              </a:extLst>
            </p:cNvPr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2659;p4">
            <a:extLst>
              <a:ext uri="{FF2B5EF4-FFF2-40B4-BE49-F238E27FC236}">
                <a16:creationId xmlns:a16="http://schemas.microsoft.com/office/drawing/2014/main" id="{D557A2E1-F536-40CF-AC15-66FA38064A80}"/>
              </a:ext>
            </a:extLst>
          </p:cNvPr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45" name="Google Shape;2660;p4">
              <a:extLst>
                <a:ext uri="{FF2B5EF4-FFF2-40B4-BE49-F238E27FC236}">
                  <a16:creationId xmlns:a16="http://schemas.microsoft.com/office/drawing/2014/main" id="{6D1B63B2-02F6-46D0-A224-01A3EC04CA34}"/>
                </a:ext>
              </a:extLst>
            </p:cNvPr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61;p4">
              <a:extLst>
                <a:ext uri="{FF2B5EF4-FFF2-40B4-BE49-F238E27FC236}">
                  <a16:creationId xmlns:a16="http://schemas.microsoft.com/office/drawing/2014/main" id="{309D808D-5038-4BA1-A7FA-9CC7C7E82034}"/>
                </a:ext>
              </a:extLst>
            </p:cNvPr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2662;p4">
            <a:extLst>
              <a:ext uri="{FF2B5EF4-FFF2-40B4-BE49-F238E27FC236}">
                <a16:creationId xmlns:a16="http://schemas.microsoft.com/office/drawing/2014/main" id="{E971A34E-838F-4BFD-AE6F-883689735D00}"/>
              </a:ext>
            </a:extLst>
          </p:cNvPr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48" name="Google Shape;2663;p4">
              <a:extLst>
                <a:ext uri="{FF2B5EF4-FFF2-40B4-BE49-F238E27FC236}">
                  <a16:creationId xmlns:a16="http://schemas.microsoft.com/office/drawing/2014/main" id="{B0352B9A-4354-40B8-8A7E-C4B6791B6A54}"/>
                </a:ext>
              </a:extLst>
            </p:cNvPr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64;p4">
              <a:extLst>
                <a:ext uri="{FF2B5EF4-FFF2-40B4-BE49-F238E27FC236}">
                  <a16:creationId xmlns:a16="http://schemas.microsoft.com/office/drawing/2014/main" id="{47F46CEF-B486-4945-84FC-08C3F3502B59}"/>
                </a:ext>
              </a:extLst>
            </p:cNvPr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2665;p4">
            <a:extLst>
              <a:ext uri="{FF2B5EF4-FFF2-40B4-BE49-F238E27FC236}">
                <a16:creationId xmlns:a16="http://schemas.microsoft.com/office/drawing/2014/main" id="{B18081FD-2B02-4674-8EE8-2A413FBDBE17}"/>
              </a:ext>
            </a:extLst>
          </p:cNvPr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51" name="Google Shape;2666;p4">
              <a:extLst>
                <a:ext uri="{FF2B5EF4-FFF2-40B4-BE49-F238E27FC236}">
                  <a16:creationId xmlns:a16="http://schemas.microsoft.com/office/drawing/2014/main" id="{06235673-83A6-473B-B824-0A5C1B01BD22}"/>
                </a:ext>
              </a:extLst>
            </p:cNvPr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7;p4">
              <a:extLst>
                <a:ext uri="{FF2B5EF4-FFF2-40B4-BE49-F238E27FC236}">
                  <a16:creationId xmlns:a16="http://schemas.microsoft.com/office/drawing/2014/main" id="{12D392DC-C69B-42A9-8FF5-B95490D61E3C}"/>
                </a:ext>
              </a:extLst>
            </p:cNvPr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2668;p4">
            <a:extLst>
              <a:ext uri="{FF2B5EF4-FFF2-40B4-BE49-F238E27FC236}">
                <a16:creationId xmlns:a16="http://schemas.microsoft.com/office/drawing/2014/main" id="{14C5821B-7C04-4E1E-AD09-D683BEB18724}"/>
              </a:ext>
            </a:extLst>
          </p:cNvPr>
          <p:cNvSpPr txBox="1"/>
          <p:nvPr/>
        </p:nvSpPr>
        <p:spPr>
          <a:xfrm>
            <a:off x="1181544" y="3539002"/>
            <a:ext cx="1057074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</a:t>
            </a:r>
            <a:r>
              <a:rPr lang="en-US" sz="2800">
                <a:solidFill>
                  <a:schemeClr val="dk1"/>
                </a:solidFill>
              </a:rPr>
              <a:t>hiệu của hai số ghi trên khối hộp chữ nhật và khối trụ.</a:t>
            </a:r>
            <a:endParaRPr/>
          </a:p>
        </p:txBody>
      </p:sp>
      <p:cxnSp>
        <p:nvCxnSpPr>
          <p:cNvPr id="54" name="Google Shape;2669;p4">
            <a:extLst>
              <a:ext uri="{FF2B5EF4-FFF2-40B4-BE49-F238E27FC236}">
                <a16:creationId xmlns:a16="http://schemas.microsoft.com/office/drawing/2014/main" id="{D6314B61-809A-4C9C-B263-04487721EF8D}"/>
              </a:ext>
            </a:extLst>
          </p:cNvPr>
          <p:cNvCxnSpPr/>
          <p:nvPr/>
        </p:nvCxnSpPr>
        <p:spPr>
          <a:xfrm>
            <a:off x="2259434" y="4162370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2670;p4">
            <a:extLst>
              <a:ext uri="{FF2B5EF4-FFF2-40B4-BE49-F238E27FC236}">
                <a16:creationId xmlns:a16="http://schemas.microsoft.com/office/drawing/2014/main" id="{EF413B39-0C80-48BE-B60E-E1903FA1F32C}"/>
              </a:ext>
            </a:extLst>
          </p:cNvPr>
          <p:cNvCxnSpPr>
            <a:cxnSpLocks/>
          </p:cNvCxnSpPr>
          <p:nvPr/>
        </p:nvCxnSpPr>
        <p:spPr>
          <a:xfrm>
            <a:off x="6128344" y="4132390"/>
            <a:ext cx="278236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2671;p4">
            <a:extLst>
              <a:ext uri="{FF2B5EF4-FFF2-40B4-BE49-F238E27FC236}">
                <a16:creationId xmlns:a16="http://schemas.microsoft.com/office/drawing/2014/main" id="{5413634C-6A7A-4ED6-82C7-EAAA572BF251}"/>
              </a:ext>
            </a:extLst>
          </p:cNvPr>
          <p:cNvCxnSpPr/>
          <p:nvPr/>
        </p:nvCxnSpPr>
        <p:spPr>
          <a:xfrm>
            <a:off x="9488963" y="4142485"/>
            <a:ext cx="123510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2674;p4">
            <a:extLst>
              <a:ext uri="{FF2B5EF4-FFF2-40B4-BE49-F238E27FC236}">
                <a16:creationId xmlns:a16="http://schemas.microsoft.com/office/drawing/2014/main" id="{1D3D4F29-5D80-4CB0-91EB-A2CAD716EE84}"/>
              </a:ext>
            </a:extLst>
          </p:cNvPr>
          <p:cNvSpPr txBox="1"/>
          <p:nvPr/>
        </p:nvSpPr>
        <p:spPr>
          <a:xfrm>
            <a:off x="4229425" y="4628748"/>
            <a:ext cx="47578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572 – 416 = 156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31CEE6D-817D-4EF8-8289-2BE49239D4A8}"/>
              </a:ext>
            </a:extLst>
          </p:cNvPr>
          <p:cNvCxnSpPr>
            <a:cxnSpLocks/>
          </p:cNvCxnSpPr>
          <p:nvPr/>
        </p:nvCxnSpPr>
        <p:spPr>
          <a:xfrm flipH="1">
            <a:off x="4332176" y="823453"/>
            <a:ext cx="391504" cy="7681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8EC4A7-703A-4AFC-A5CA-5161551DDFBE}"/>
              </a:ext>
            </a:extLst>
          </p:cNvPr>
          <p:cNvCxnSpPr/>
          <p:nvPr/>
        </p:nvCxnSpPr>
        <p:spPr>
          <a:xfrm flipH="1">
            <a:off x="10057840" y="613936"/>
            <a:ext cx="391504" cy="7681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941FAB2-C050-4D58-8403-3469CC18AAAB}"/>
              </a:ext>
            </a:extLst>
          </p:cNvPr>
          <p:cNvSpPr/>
          <p:nvPr/>
        </p:nvSpPr>
        <p:spPr>
          <a:xfrm>
            <a:off x="9057135" y="988628"/>
            <a:ext cx="2733372" cy="4440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18559" y="248939"/>
            <a:ext cx="11262933" cy="1783634"/>
            <a:chOff x="1183343" y="1464304"/>
            <a:chExt cx="11262933" cy="1783634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0641514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</a:t>
              </a: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kg gạo, buổi chiều bán được 175 kg gạo. Hỏi cả hai buổi cửa hàng đó bán được bao nhiêu ki-lô-gam gạo?</a:t>
              </a:r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3B8C57-B4D1-431F-B5B8-DACA4076CB50}"/>
              </a:ext>
            </a:extLst>
          </p:cNvPr>
          <p:cNvCxnSpPr>
            <a:cxnSpLocks/>
          </p:cNvCxnSpPr>
          <p:nvPr/>
        </p:nvCxnSpPr>
        <p:spPr>
          <a:xfrm flipV="1">
            <a:off x="1102713" y="864497"/>
            <a:ext cx="10364526" cy="7147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28B5D0-B6F4-447F-97C9-3ABFEAAE1124}"/>
              </a:ext>
            </a:extLst>
          </p:cNvPr>
          <p:cNvCxnSpPr>
            <a:cxnSpLocks/>
          </p:cNvCxnSpPr>
          <p:nvPr/>
        </p:nvCxnSpPr>
        <p:spPr>
          <a:xfrm>
            <a:off x="964009" y="1432671"/>
            <a:ext cx="705668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C2574B-1FC9-479F-A2FC-582BBFF2BA27}"/>
              </a:ext>
            </a:extLst>
          </p:cNvPr>
          <p:cNvSpPr txBox="1"/>
          <p:nvPr/>
        </p:nvSpPr>
        <p:spPr>
          <a:xfrm>
            <a:off x="947205" y="3169954"/>
            <a:ext cx="35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 lang="vi-VN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83CB7-8658-46ED-9E36-050398D27614}"/>
              </a:ext>
            </a:extLst>
          </p:cNvPr>
          <p:cNvSpPr txBox="1"/>
          <p:nvPr/>
        </p:nvSpPr>
        <p:spPr>
          <a:xfrm>
            <a:off x="947205" y="4025151"/>
            <a:ext cx="799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Buổi sáng		: 250 kg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24DA9-3EE6-40EC-A9B9-8F32A1EB158C}"/>
              </a:ext>
            </a:extLst>
          </p:cNvPr>
          <p:cNvSpPr txBox="1"/>
          <p:nvPr/>
        </p:nvSpPr>
        <p:spPr>
          <a:xfrm>
            <a:off x="947205" y="4774559"/>
            <a:ext cx="851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Buổi chiều		: 175 kg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8BC4D-006C-4715-AC32-4CE4651A22BD}"/>
              </a:ext>
            </a:extLst>
          </p:cNvPr>
          <p:cNvSpPr txBox="1"/>
          <p:nvPr/>
        </p:nvSpPr>
        <p:spPr>
          <a:xfrm>
            <a:off x="947205" y="5523967"/>
            <a:ext cx="1020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Cả hai buổi bán	: … kg gạo?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A39182-6A4C-4BBA-B9F3-AB9D3AD8C71B}"/>
              </a:ext>
            </a:extLst>
          </p:cNvPr>
          <p:cNvCxnSpPr>
            <a:cxnSpLocks/>
          </p:cNvCxnSpPr>
          <p:nvPr/>
        </p:nvCxnSpPr>
        <p:spPr>
          <a:xfrm>
            <a:off x="1102713" y="1989031"/>
            <a:ext cx="9630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7CC0E0-6AE7-4CF6-A034-06569555936B}"/>
              </a:ext>
            </a:extLst>
          </p:cNvPr>
          <p:cNvCxnSpPr>
            <a:cxnSpLocks/>
          </p:cNvCxnSpPr>
          <p:nvPr/>
        </p:nvCxnSpPr>
        <p:spPr>
          <a:xfrm>
            <a:off x="8343960" y="1432671"/>
            <a:ext cx="31232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649994B-1DCC-40DB-995E-525CA5B32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0572" y="2198623"/>
            <a:ext cx="3266667" cy="2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921281" cy="5810250"/>
            <a:chOff x="631064" y="0"/>
            <a:chExt cx="1092128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631064" y="0"/>
              <a:ext cx="1092128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77315" y="2329387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Số ki-lô-gam gạo cả hai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λί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Ĕ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cửa hàng bán đư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ϑ 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là: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69768" y="3029861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250 + 175 = 425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(kg)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3763748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Đáp số: 425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kg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gạo.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1595500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3.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1581195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Bài giải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BD835E-86B8-4B3C-9F48-E810D6078DBE}"/>
              </a:ext>
            </a:extLst>
          </p:cNvPr>
          <p:cNvSpPr/>
          <p:nvPr/>
        </p:nvSpPr>
        <p:spPr>
          <a:xfrm>
            <a:off x="70370" y="4644486"/>
            <a:ext cx="5865735" cy="2193921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B37BE1-D4CB-49D7-AED3-EBF3B1794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62" y="4497635"/>
            <a:ext cx="7959777" cy="25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tranh rồi trả lời câu hỏi.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30" name="Google Shape;2694;p6" descr="Screen Clipping">
            <a:extLst>
              <a:ext uri="{FF2B5EF4-FFF2-40B4-BE49-F238E27FC236}">
                <a16:creationId xmlns:a16="http://schemas.microsoft.com/office/drawing/2014/main" id="{7F024FDB-921C-438F-9DA6-0AB27D540B5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2698;p6">
            <a:extLst>
              <a:ext uri="{FF2B5EF4-FFF2-40B4-BE49-F238E27FC236}">
                <a16:creationId xmlns:a16="http://schemas.microsoft.com/office/drawing/2014/main" id="{A6483EAE-50F3-42B1-9C5C-513B6A988C9F}"/>
              </a:ext>
            </a:extLst>
          </p:cNvPr>
          <p:cNvSpPr txBox="1"/>
          <p:nvPr/>
        </p:nvSpPr>
        <p:spPr>
          <a:xfrm>
            <a:off x="593017" y="4282643"/>
            <a:ext cx="1259367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 sz="20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6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tranh rồi trả lời câu hỏi.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30" name="Google Shape;2694;p6" descr="Screen Clipping">
            <a:extLst>
              <a:ext uri="{FF2B5EF4-FFF2-40B4-BE49-F238E27FC236}">
                <a16:creationId xmlns:a16="http://schemas.microsoft.com/office/drawing/2014/main" id="{7F024FDB-921C-438F-9DA6-0AB27D540B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2698;p6">
            <a:extLst>
              <a:ext uri="{FF2B5EF4-FFF2-40B4-BE49-F238E27FC236}">
                <a16:creationId xmlns:a16="http://schemas.microsoft.com/office/drawing/2014/main" id="{A6483EAE-50F3-42B1-9C5C-513B6A988C9F}"/>
              </a:ext>
            </a:extLst>
          </p:cNvPr>
          <p:cNvSpPr txBox="1"/>
          <p:nvPr/>
        </p:nvSpPr>
        <p:spPr>
          <a:xfrm>
            <a:off x="496908" y="4549717"/>
            <a:ext cx="125936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 sz="2000"/>
          </a:p>
        </p:txBody>
      </p:sp>
      <p:sp>
        <p:nvSpPr>
          <p:cNvPr id="32" name="Google Shape;2699;p6">
            <a:extLst>
              <a:ext uri="{FF2B5EF4-FFF2-40B4-BE49-F238E27FC236}">
                <a16:creationId xmlns:a16="http://schemas.microsoft.com/office/drawing/2014/main" id="{0ED6DFE2-A2B9-4DCE-9D87-2F6012A7B7DC}"/>
              </a:ext>
            </a:extLst>
          </p:cNvPr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700;p6">
            <a:extLst>
              <a:ext uri="{FF2B5EF4-FFF2-40B4-BE49-F238E27FC236}">
                <a16:creationId xmlns:a16="http://schemas.microsoft.com/office/drawing/2014/main" id="{30A877B4-5F64-42D5-B34A-AAA1A99EA665}"/>
              </a:ext>
            </a:extLst>
          </p:cNvPr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701;p6">
            <a:extLst>
              <a:ext uri="{FF2B5EF4-FFF2-40B4-BE49-F238E27FC236}">
                <a16:creationId xmlns:a16="http://schemas.microsoft.com/office/drawing/2014/main" id="{A3D82D25-B5E7-41BB-A659-597A23A5D4B6}"/>
              </a:ext>
            </a:extLst>
          </p:cNvPr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98;p6">
            <a:extLst>
              <a:ext uri="{FF2B5EF4-FFF2-40B4-BE49-F238E27FC236}">
                <a16:creationId xmlns:a16="http://schemas.microsoft.com/office/drawing/2014/main" id="{913E1D21-FDB3-4102-AB50-97A4A8481F67}"/>
              </a:ext>
            </a:extLst>
          </p:cNvPr>
          <p:cNvSpPr txBox="1"/>
          <p:nvPr/>
        </p:nvSpPr>
        <p:spPr>
          <a:xfrm>
            <a:off x="1002720" y="5457140"/>
            <a:ext cx="125936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sym typeface="Arial"/>
              </a:rPr>
              <a:t>Bạn Mai cầm miếng bìa ghi phép tính có kết quả bé nhất.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270EC8-E827-4412-B428-85CA3B509027}"/>
              </a:ext>
            </a:extLst>
          </p:cNvPr>
          <p:cNvCxnSpPr>
            <a:cxnSpLocks/>
          </p:cNvCxnSpPr>
          <p:nvPr/>
        </p:nvCxnSpPr>
        <p:spPr>
          <a:xfrm flipH="1">
            <a:off x="3030583" y="2015061"/>
            <a:ext cx="914381" cy="4476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tranh rồi trả lời câu hỏi.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30" name="Google Shape;2694;p6" descr="Screen Clipping">
            <a:extLst>
              <a:ext uri="{FF2B5EF4-FFF2-40B4-BE49-F238E27FC236}">
                <a16:creationId xmlns:a16="http://schemas.microsoft.com/office/drawing/2014/main" id="{7F024FDB-921C-438F-9DA6-0AB27D540B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2698;p6">
            <a:extLst>
              <a:ext uri="{FF2B5EF4-FFF2-40B4-BE49-F238E27FC236}">
                <a16:creationId xmlns:a16="http://schemas.microsoft.com/office/drawing/2014/main" id="{A6483EAE-50F3-42B1-9C5C-513B6A988C9F}"/>
              </a:ext>
            </a:extLst>
          </p:cNvPr>
          <p:cNvSpPr txBox="1"/>
          <p:nvPr/>
        </p:nvSpPr>
        <p:spPr>
          <a:xfrm>
            <a:off x="496908" y="4444787"/>
            <a:ext cx="125936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3200">
                <a:solidFill>
                  <a:schemeClr val="dk1"/>
                </a:solidFill>
              </a:rPr>
              <a:t>Miếng bìa ghi phép tính có kết quả lớn nhất có dạng hình gì?</a:t>
            </a:r>
            <a:endParaRPr sz="2000"/>
          </a:p>
        </p:txBody>
      </p:sp>
      <p:sp>
        <p:nvSpPr>
          <p:cNvPr id="32" name="Google Shape;2699;p6">
            <a:extLst>
              <a:ext uri="{FF2B5EF4-FFF2-40B4-BE49-F238E27FC236}">
                <a16:creationId xmlns:a16="http://schemas.microsoft.com/office/drawing/2014/main" id="{0ED6DFE2-A2B9-4DCE-9D87-2F6012A7B7DC}"/>
              </a:ext>
            </a:extLst>
          </p:cNvPr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700;p6">
            <a:extLst>
              <a:ext uri="{FF2B5EF4-FFF2-40B4-BE49-F238E27FC236}">
                <a16:creationId xmlns:a16="http://schemas.microsoft.com/office/drawing/2014/main" id="{30A877B4-5F64-42D5-B34A-AAA1A99EA665}"/>
              </a:ext>
            </a:extLst>
          </p:cNvPr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701;p6">
            <a:extLst>
              <a:ext uri="{FF2B5EF4-FFF2-40B4-BE49-F238E27FC236}">
                <a16:creationId xmlns:a16="http://schemas.microsoft.com/office/drawing/2014/main" id="{A3D82D25-B5E7-41BB-A659-597A23A5D4B6}"/>
              </a:ext>
            </a:extLst>
          </p:cNvPr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98;p6">
            <a:extLst>
              <a:ext uri="{FF2B5EF4-FFF2-40B4-BE49-F238E27FC236}">
                <a16:creationId xmlns:a16="http://schemas.microsoft.com/office/drawing/2014/main" id="{913E1D21-FDB3-4102-AB50-97A4A8481F67}"/>
              </a:ext>
            </a:extLst>
          </p:cNvPr>
          <p:cNvSpPr txBox="1"/>
          <p:nvPr/>
        </p:nvSpPr>
        <p:spPr>
          <a:xfrm>
            <a:off x="1002720" y="5352210"/>
            <a:ext cx="1011998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3200">
                <a:solidFill>
                  <a:srgbClr val="FF0000"/>
                </a:solidFill>
              </a:rPr>
              <a:t>Miếng bìa ghi phép tính có kết quả lớn nhất có dạng hình tứ giác.</a:t>
            </a:r>
            <a:endParaRPr sz="200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270EC8-E827-4412-B428-85CA3B509027}"/>
              </a:ext>
            </a:extLst>
          </p:cNvPr>
          <p:cNvCxnSpPr>
            <a:cxnSpLocks/>
          </p:cNvCxnSpPr>
          <p:nvPr/>
        </p:nvCxnSpPr>
        <p:spPr>
          <a:xfrm flipH="1">
            <a:off x="7462280" y="2981317"/>
            <a:ext cx="914381" cy="4476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9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6177" y="2675400"/>
            <a:ext cx="6216184" cy="150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34B401-8042-4A29-AAB8-2358DFE30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66"/>
            <a:ext cx="12161838" cy="684026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06C3B-48D0-4E19-BCDA-4F44B7C29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2994" y="77547"/>
            <a:ext cx="7521582" cy="15072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Cây nấm nào ghi phép tính có kết quả lớn nhất?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9529E9-F398-4DFE-A801-4EB1D9550B87}"/>
              </a:ext>
            </a:extLst>
          </p:cNvPr>
          <p:cNvGrpSpPr/>
          <p:nvPr/>
        </p:nvGrpSpPr>
        <p:grpSpPr>
          <a:xfrm>
            <a:off x="-191464" y="2791406"/>
            <a:ext cx="3859761" cy="3476834"/>
            <a:chOff x="267487" y="2569564"/>
            <a:chExt cx="3859761" cy="3476834"/>
          </a:xfrm>
        </p:grpSpPr>
        <p:pic>
          <p:nvPicPr>
            <p:cNvPr id="1026" name="Picture 2" descr="Mushroom Cartoon Icon Transparent PNG &amp;amp;amp; SVG Vector">
              <a:extLst>
                <a:ext uri="{FF2B5EF4-FFF2-40B4-BE49-F238E27FC236}">
                  <a16:creationId xmlns:a16="http://schemas.microsoft.com/office/drawing/2014/main" id="{17E9A66B-32B2-4B57-975F-B4DA9D4B6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77" y="2569564"/>
              <a:ext cx="3476834" cy="3476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Placeholder 1">
              <a:extLst>
                <a:ext uri="{FF2B5EF4-FFF2-40B4-BE49-F238E27FC236}">
                  <a16:creationId xmlns:a16="http://schemas.microsoft.com/office/drawing/2014/main" id="{E59B92E3-4960-41C2-9011-66566A9F8349}"/>
                </a:ext>
              </a:extLst>
            </p:cNvPr>
            <p:cNvSpPr txBox="1">
              <a:spLocks/>
            </p:cNvSpPr>
            <p:nvPr/>
          </p:nvSpPr>
          <p:spPr>
            <a:xfrm>
              <a:off x="267487" y="2800781"/>
              <a:ext cx="3859761" cy="15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608076" marR="0" lvl="0" indent="-30403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ato"/>
                <a:buNone/>
                <a:defRPr sz="5320" b="1" i="0" u="none" strike="noStrike" cap="none">
                  <a:solidFill>
                    <a:schemeClr val="dk2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+mj-lt"/>
                </a:rPr>
                <a:t>576 – 154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127EDC-0E60-46CA-94F8-55BF4CAA8A92}"/>
              </a:ext>
            </a:extLst>
          </p:cNvPr>
          <p:cNvGrpSpPr/>
          <p:nvPr/>
        </p:nvGrpSpPr>
        <p:grpSpPr>
          <a:xfrm>
            <a:off x="3730099" y="1584747"/>
            <a:ext cx="3859761" cy="3476834"/>
            <a:chOff x="4151038" y="2569564"/>
            <a:chExt cx="3859761" cy="347683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975C1EA-0C47-4609-951D-1339C02F7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502" y="2569564"/>
              <a:ext cx="3476834" cy="3476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Placeholder 1">
              <a:extLst>
                <a:ext uri="{FF2B5EF4-FFF2-40B4-BE49-F238E27FC236}">
                  <a16:creationId xmlns:a16="http://schemas.microsoft.com/office/drawing/2014/main" id="{B85D17BB-8DED-4ADC-8B23-D7192DF708D0}"/>
                </a:ext>
              </a:extLst>
            </p:cNvPr>
            <p:cNvSpPr txBox="1">
              <a:spLocks/>
            </p:cNvSpPr>
            <p:nvPr/>
          </p:nvSpPr>
          <p:spPr>
            <a:xfrm>
              <a:off x="4151038" y="2916389"/>
              <a:ext cx="3859761" cy="15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608076" marR="0" lvl="0" indent="-30403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ato"/>
                <a:buNone/>
                <a:defRPr sz="5320" b="1" i="0" u="none" strike="noStrike" cap="none">
                  <a:solidFill>
                    <a:schemeClr val="dk2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+mj-lt"/>
                </a:rPr>
                <a:t>928 – 607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09BFF5-DDB8-4748-811F-C6BA55BCC411}"/>
              </a:ext>
            </a:extLst>
          </p:cNvPr>
          <p:cNvGrpSpPr/>
          <p:nvPr/>
        </p:nvGrpSpPr>
        <p:grpSpPr>
          <a:xfrm>
            <a:off x="7657500" y="3297949"/>
            <a:ext cx="3859761" cy="3183277"/>
            <a:chOff x="8034590" y="2569564"/>
            <a:chExt cx="3859761" cy="3183277"/>
          </a:xfrm>
        </p:grpSpPr>
        <p:pic>
          <p:nvPicPr>
            <p:cNvPr id="1030" name="Picture 6" descr="Toadstool clip art (115282) Free SVG Download / 4 Vector">
              <a:extLst>
                <a:ext uri="{FF2B5EF4-FFF2-40B4-BE49-F238E27FC236}">
                  <a16:creationId xmlns:a16="http://schemas.microsoft.com/office/drawing/2014/main" id="{5625AD6C-DAB2-4AC4-AD43-61362095C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835" y="2569564"/>
              <a:ext cx="3398516" cy="318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2B92297E-1B72-4DC5-BE26-76FF0D0AB943}"/>
                </a:ext>
              </a:extLst>
            </p:cNvPr>
            <p:cNvSpPr txBox="1">
              <a:spLocks/>
            </p:cNvSpPr>
            <p:nvPr/>
          </p:nvSpPr>
          <p:spPr>
            <a:xfrm>
              <a:off x="8034590" y="3047838"/>
              <a:ext cx="3859761" cy="15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608076" marR="0" lvl="0" indent="-30403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ato"/>
                <a:buNone/>
                <a:defRPr sz="5320" b="1" i="0" u="none" strike="noStrike" cap="none">
                  <a:solidFill>
                    <a:schemeClr val="dk2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+mj-lt"/>
                </a:rPr>
                <a:t>726 – 462</a:t>
              </a:r>
            </a:p>
          </p:txBody>
        </p:sp>
      </p:grpSp>
      <p:pic>
        <p:nvPicPr>
          <p:cNvPr id="14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34FEC91-6B64-4BAB-9E3F-BB591CFF6C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-7585"/>
            <a:ext cx="2123891" cy="119468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86A75E9-D1C8-4AA8-9C45-8D19D8F4AEA0}"/>
              </a:ext>
            </a:extLst>
          </p:cNvPr>
          <p:cNvSpPr/>
          <p:nvPr/>
        </p:nvSpPr>
        <p:spPr>
          <a:xfrm>
            <a:off x="185626" y="2472186"/>
            <a:ext cx="3544473" cy="3796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100000">
                <p:cTn id="1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34B401-8042-4A29-AAB8-2358DFE30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7585"/>
            <a:ext cx="12161838" cy="684026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06C3B-48D0-4E19-BCDA-4F44B7C29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2994" y="77547"/>
            <a:ext cx="7521582" cy="15072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Cây nấm nào ghi phép tính có kết quả bé nhất?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9529E9-F398-4DFE-A801-4EB1D9550B87}"/>
              </a:ext>
            </a:extLst>
          </p:cNvPr>
          <p:cNvGrpSpPr/>
          <p:nvPr/>
        </p:nvGrpSpPr>
        <p:grpSpPr>
          <a:xfrm>
            <a:off x="-191464" y="2791406"/>
            <a:ext cx="3859761" cy="3476834"/>
            <a:chOff x="267487" y="2569564"/>
            <a:chExt cx="3859761" cy="3476834"/>
          </a:xfrm>
        </p:grpSpPr>
        <p:pic>
          <p:nvPicPr>
            <p:cNvPr id="1026" name="Picture 2" descr="Mushroom Cartoon Icon Transparent PNG &amp;amp;amp; SVG Vector">
              <a:extLst>
                <a:ext uri="{FF2B5EF4-FFF2-40B4-BE49-F238E27FC236}">
                  <a16:creationId xmlns:a16="http://schemas.microsoft.com/office/drawing/2014/main" id="{17E9A66B-32B2-4B57-975F-B4DA9D4B6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77" y="2569564"/>
              <a:ext cx="3476834" cy="3476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Placeholder 1">
              <a:extLst>
                <a:ext uri="{FF2B5EF4-FFF2-40B4-BE49-F238E27FC236}">
                  <a16:creationId xmlns:a16="http://schemas.microsoft.com/office/drawing/2014/main" id="{E59B92E3-4960-41C2-9011-66566A9F8349}"/>
                </a:ext>
              </a:extLst>
            </p:cNvPr>
            <p:cNvSpPr txBox="1">
              <a:spLocks/>
            </p:cNvSpPr>
            <p:nvPr/>
          </p:nvSpPr>
          <p:spPr>
            <a:xfrm>
              <a:off x="267487" y="2800781"/>
              <a:ext cx="3859761" cy="15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608076" marR="0" lvl="0" indent="-30403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ato"/>
                <a:buNone/>
                <a:defRPr sz="5320" b="1" i="0" u="none" strike="noStrike" cap="none">
                  <a:solidFill>
                    <a:schemeClr val="dk2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+mj-lt"/>
                </a:rPr>
                <a:t>365 + 274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127EDC-0E60-46CA-94F8-55BF4CAA8A92}"/>
              </a:ext>
            </a:extLst>
          </p:cNvPr>
          <p:cNvGrpSpPr/>
          <p:nvPr/>
        </p:nvGrpSpPr>
        <p:grpSpPr>
          <a:xfrm>
            <a:off x="3730099" y="1584747"/>
            <a:ext cx="3859761" cy="3476834"/>
            <a:chOff x="4151038" y="2569564"/>
            <a:chExt cx="3859761" cy="347683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975C1EA-0C47-4609-951D-1339C02F7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502" y="2569564"/>
              <a:ext cx="3476834" cy="3476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Placeholder 1">
              <a:extLst>
                <a:ext uri="{FF2B5EF4-FFF2-40B4-BE49-F238E27FC236}">
                  <a16:creationId xmlns:a16="http://schemas.microsoft.com/office/drawing/2014/main" id="{B85D17BB-8DED-4ADC-8B23-D7192DF708D0}"/>
                </a:ext>
              </a:extLst>
            </p:cNvPr>
            <p:cNvSpPr txBox="1">
              <a:spLocks/>
            </p:cNvSpPr>
            <p:nvPr/>
          </p:nvSpPr>
          <p:spPr>
            <a:xfrm>
              <a:off x="4151038" y="2916389"/>
              <a:ext cx="3859761" cy="15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608076" marR="0" lvl="0" indent="-30403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ato"/>
                <a:buNone/>
                <a:defRPr sz="5320" b="1" i="0" u="none" strike="noStrike" cap="none">
                  <a:solidFill>
                    <a:schemeClr val="dk2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+mj-lt"/>
                </a:rPr>
                <a:t>936 – 365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09BFF5-DDB8-4748-811F-C6BA55BCC411}"/>
              </a:ext>
            </a:extLst>
          </p:cNvPr>
          <p:cNvGrpSpPr/>
          <p:nvPr/>
        </p:nvGrpSpPr>
        <p:grpSpPr>
          <a:xfrm>
            <a:off x="7657500" y="3297949"/>
            <a:ext cx="3859761" cy="3183277"/>
            <a:chOff x="8034590" y="2569564"/>
            <a:chExt cx="3859761" cy="3183277"/>
          </a:xfrm>
        </p:grpSpPr>
        <p:pic>
          <p:nvPicPr>
            <p:cNvPr id="1030" name="Picture 6" descr="Toadstool clip art (115282) Free SVG Download / 4 Vector">
              <a:extLst>
                <a:ext uri="{FF2B5EF4-FFF2-40B4-BE49-F238E27FC236}">
                  <a16:creationId xmlns:a16="http://schemas.microsoft.com/office/drawing/2014/main" id="{5625AD6C-DAB2-4AC4-AD43-61362095C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835" y="2569564"/>
              <a:ext cx="3398516" cy="318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2B92297E-1B72-4DC5-BE26-76FF0D0AB943}"/>
                </a:ext>
              </a:extLst>
            </p:cNvPr>
            <p:cNvSpPr txBox="1">
              <a:spLocks/>
            </p:cNvSpPr>
            <p:nvPr/>
          </p:nvSpPr>
          <p:spPr>
            <a:xfrm>
              <a:off x="8034590" y="3047838"/>
              <a:ext cx="3859761" cy="15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608076" marR="0" lvl="0" indent="-30403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ato"/>
                <a:buNone/>
                <a:defRPr sz="5320" b="1" i="0" u="none" strike="noStrike" cap="none">
                  <a:solidFill>
                    <a:schemeClr val="dk2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●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○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Char char="■"/>
                <a:defRPr sz="1862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ctr"/>
              <a:r>
                <a:rPr lang="en-US" sz="4000">
                  <a:solidFill>
                    <a:schemeClr val="tx1"/>
                  </a:solidFill>
                  <a:latin typeface="+mj-lt"/>
                </a:rPr>
                <a:t>150 + 400</a:t>
              </a:r>
            </a:p>
          </p:txBody>
        </p:sp>
      </p:grpSp>
      <p:pic>
        <p:nvPicPr>
          <p:cNvPr id="14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34FEC91-6B64-4BAB-9E3F-BB591CFF6C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-7585"/>
            <a:ext cx="2123891" cy="119468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86A75E9-D1C8-4AA8-9C45-8D19D8F4AEA0}"/>
              </a:ext>
            </a:extLst>
          </p:cNvPr>
          <p:cNvSpPr/>
          <p:nvPr/>
        </p:nvSpPr>
        <p:spPr>
          <a:xfrm>
            <a:off x="7781325" y="2991560"/>
            <a:ext cx="3881894" cy="3796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100000">
                <p:cTn id="1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148006" y="1438517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CHỦ ĐỀ 12: 	PHÉP CỘNG, PHÉP TRỪ </a:t>
            </a:r>
            <a:b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			TRONG PHẠM VI  1 000</a:t>
            </a:r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S/97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2977651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63: LUYỆN TẬP CHUNG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1615" grpId="0" animBg="1"/>
      <p:bldP spid="1616" grpId="0" build="p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496593" y="2305344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A7249-72B6-44E2-B86D-5D56BF456BF7}"/>
              </a:ext>
            </a:extLst>
          </p:cNvPr>
          <p:cNvSpPr/>
          <p:nvPr/>
        </p:nvSpPr>
        <p:spPr>
          <a:xfrm>
            <a:off x="1123951" y="2736505"/>
            <a:ext cx="139653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267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878248" y="3681599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731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D8E42-0913-4FCB-B009-46A2A8DDAB1B}"/>
              </a:ext>
            </a:extLst>
          </p:cNvPr>
          <p:cNvSpPr/>
          <p:nvPr/>
        </p:nvSpPr>
        <p:spPr>
          <a:xfrm>
            <a:off x="816000" y="322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 flipV="1">
            <a:off x="959373" y="4389413"/>
            <a:ext cx="1444706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147ED7B-B7C1-4694-9AA8-02F356C533DA}"/>
              </a:ext>
            </a:extLst>
          </p:cNvPr>
          <p:cNvSpPr/>
          <p:nvPr/>
        </p:nvSpPr>
        <p:spPr>
          <a:xfrm>
            <a:off x="1915428" y="4626693"/>
            <a:ext cx="55175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83E55-6B8E-4FBE-938D-883E5374EFE7}"/>
              </a:ext>
            </a:extLst>
          </p:cNvPr>
          <p:cNvSpPr/>
          <p:nvPr/>
        </p:nvSpPr>
        <p:spPr>
          <a:xfrm>
            <a:off x="1527586" y="4626693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D72C5-C659-4CB7-A89A-EA1ADE497BC2}"/>
              </a:ext>
            </a:extLst>
          </p:cNvPr>
          <p:cNvSpPr/>
          <p:nvPr/>
        </p:nvSpPr>
        <p:spPr>
          <a:xfrm>
            <a:off x="3978923" y="2745565"/>
            <a:ext cx="137730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6ED1D-88E3-4FC6-84CD-43844B8EF34C}"/>
              </a:ext>
            </a:extLst>
          </p:cNvPr>
          <p:cNvSpPr/>
          <p:nvPr/>
        </p:nvSpPr>
        <p:spPr>
          <a:xfrm>
            <a:off x="4066754" y="3693659"/>
            <a:ext cx="163337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34C5-7AAC-4009-9150-D77BE95F055F}"/>
              </a:ext>
            </a:extLst>
          </p:cNvPr>
          <p:cNvSpPr/>
          <p:nvPr/>
        </p:nvSpPr>
        <p:spPr>
          <a:xfrm>
            <a:off x="3663834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3820244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76E79-6D27-4E39-89DD-B655398C2BD6}"/>
              </a:ext>
            </a:extLst>
          </p:cNvPr>
          <p:cNvSpPr/>
          <p:nvPr/>
        </p:nvSpPr>
        <p:spPr>
          <a:xfrm>
            <a:off x="4766977" y="4626693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F1317-A66B-461C-B54D-1D2A560128B1}"/>
              </a:ext>
            </a:extLst>
          </p:cNvPr>
          <p:cNvSpPr/>
          <p:nvPr/>
        </p:nvSpPr>
        <p:spPr>
          <a:xfrm>
            <a:off x="4427396" y="4626693"/>
            <a:ext cx="55175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670A03-6034-4E9B-801B-171DC1440FD1}"/>
              </a:ext>
            </a:extLst>
          </p:cNvPr>
          <p:cNvSpPr/>
          <p:nvPr/>
        </p:nvSpPr>
        <p:spPr>
          <a:xfrm>
            <a:off x="6750879" y="2745565"/>
            <a:ext cx="134684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698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7A5A-AC0D-47C4-8443-68B055AFBCAD}"/>
              </a:ext>
            </a:extLst>
          </p:cNvPr>
          <p:cNvSpPr/>
          <p:nvPr/>
        </p:nvSpPr>
        <p:spPr>
          <a:xfrm>
            <a:off x="7132683" y="3693659"/>
            <a:ext cx="96372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80EF73-DCA3-45B5-B8E4-E8E95218513B}"/>
              </a:ext>
            </a:extLst>
          </p:cNvPr>
          <p:cNvSpPr/>
          <p:nvPr/>
        </p:nvSpPr>
        <p:spPr>
          <a:xfrm>
            <a:off x="6611060" y="3233602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38FBEF-1877-4F01-873C-112DDD1B3537}"/>
              </a:ext>
            </a:extLst>
          </p:cNvPr>
          <p:cNvCxnSpPr>
            <a:cxnSpLocks/>
          </p:cNvCxnSpPr>
          <p:nvPr/>
        </p:nvCxnSpPr>
        <p:spPr>
          <a:xfrm>
            <a:off x="6657788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4ED248F-B345-4C04-954F-5D2D8A3FFA10}"/>
              </a:ext>
            </a:extLst>
          </p:cNvPr>
          <p:cNvSpPr/>
          <p:nvPr/>
        </p:nvSpPr>
        <p:spPr>
          <a:xfrm>
            <a:off x="7631622" y="4626693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2921CE-6170-4F20-84E1-47FD9FD693C3}"/>
              </a:ext>
            </a:extLst>
          </p:cNvPr>
          <p:cNvSpPr/>
          <p:nvPr/>
        </p:nvSpPr>
        <p:spPr>
          <a:xfrm>
            <a:off x="7204523" y="4626693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6F86-FCD6-4972-97B5-7B8B35FE79C0}"/>
              </a:ext>
            </a:extLst>
          </p:cNvPr>
          <p:cNvSpPr/>
          <p:nvPr/>
        </p:nvSpPr>
        <p:spPr>
          <a:xfrm>
            <a:off x="9696719" y="2745565"/>
            <a:ext cx="122822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721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37222-ADE4-4766-AA3A-FD1A86966663}"/>
              </a:ext>
            </a:extLst>
          </p:cNvPr>
          <p:cNvSpPr/>
          <p:nvPr/>
        </p:nvSpPr>
        <p:spPr>
          <a:xfrm>
            <a:off x="9693896" y="3693659"/>
            <a:ext cx="136928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350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7F265-A087-443C-B4C0-C8604A8B57D1}"/>
              </a:ext>
            </a:extLst>
          </p:cNvPr>
          <p:cNvSpPr/>
          <p:nvPr/>
        </p:nvSpPr>
        <p:spPr>
          <a:xfrm>
            <a:off x="9446788" y="3233602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881047-E599-4B73-B636-036444F400A1}"/>
              </a:ext>
            </a:extLst>
          </p:cNvPr>
          <p:cNvCxnSpPr>
            <a:cxnSpLocks/>
          </p:cNvCxnSpPr>
          <p:nvPr/>
        </p:nvCxnSpPr>
        <p:spPr>
          <a:xfrm>
            <a:off x="9506216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2F67397-32DD-4A67-9B6D-7664930D46AB}"/>
              </a:ext>
            </a:extLst>
          </p:cNvPr>
          <p:cNvSpPr/>
          <p:nvPr/>
        </p:nvSpPr>
        <p:spPr>
          <a:xfrm>
            <a:off x="10557524" y="4626693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E91C3-64C9-4335-8B69-9BA52B6FF294}"/>
              </a:ext>
            </a:extLst>
          </p:cNvPr>
          <p:cNvSpPr/>
          <p:nvPr/>
        </p:nvSpPr>
        <p:spPr>
          <a:xfrm>
            <a:off x="10097570" y="4626693"/>
            <a:ext cx="55496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935920" y="1334503"/>
            <a:ext cx="11117310" cy="584775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698 – 47        721 – </a:t>
            </a:r>
            <a:r>
              <a:rPr lang="en-US" sz="3200">
                <a:solidFill>
                  <a:schemeClr val="dk1"/>
                </a:solidFill>
              </a:rPr>
              <a:t>350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42254-6C54-4BF2-AF95-34AFA7A0AE16}"/>
              </a:ext>
            </a:extLst>
          </p:cNvPr>
          <p:cNvSpPr/>
          <p:nvPr/>
        </p:nvSpPr>
        <p:spPr>
          <a:xfrm>
            <a:off x="1138521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9B2E97-7E0E-450D-B4D8-7FDA0290E79B}"/>
              </a:ext>
            </a:extLst>
          </p:cNvPr>
          <p:cNvSpPr/>
          <p:nvPr/>
        </p:nvSpPr>
        <p:spPr>
          <a:xfrm>
            <a:off x="3976905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C55F96-8A75-460D-B90C-74E6DFFD6D36}"/>
              </a:ext>
            </a:extLst>
          </p:cNvPr>
          <p:cNvSpPr/>
          <p:nvPr/>
        </p:nvSpPr>
        <p:spPr>
          <a:xfrm>
            <a:off x="6818877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21B1A0-E267-4240-9E09-38795A0351E7}"/>
              </a:ext>
            </a:extLst>
          </p:cNvPr>
          <p:cNvSpPr/>
          <p:nvPr/>
        </p:nvSpPr>
        <p:spPr>
          <a:xfrm>
            <a:off x="9676676" y="4626693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31" grpId="0"/>
      <p:bldP spid="34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15036" r="11724" b="-1059"/>
          <a:stretch/>
        </p:blipFill>
        <p:spPr bwMode="auto">
          <a:xfrm>
            <a:off x="-672125" y="1"/>
            <a:ext cx="13128953" cy="690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Google Shape;4387;p6">
            <a:extLst>
              <a:ext uri="{FF2B5EF4-FFF2-40B4-BE49-F238E27FC236}">
                <a16:creationId xmlns:a16="http://schemas.microsoft.com/office/drawing/2014/main" id="{44A3C0BF-7DB6-412B-B060-46F9B1C689B4}"/>
              </a:ext>
            </a:extLst>
          </p:cNvPr>
          <p:cNvSpPr txBox="1"/>
          <p:nvPr/>
        </p:nvSpPr>
        <p:spPr>
          <a:xfrm>
            <a:off x="1044569" y="2082708"/>
            <a:ext cx="64066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1. Đặt Ǉí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ζ </a:t>
            </a: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ǟē Ǉí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ζ</a:t>
            </a: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Google Shape;4387;p6">
            <a:extLst>
              <a:ext uri="{FF2B5EF4-FFF2-40B4-BE49-F238E27FC236}">
                <a16:creationId xmlns:a16="http://schemas.microsoft.com/office/drawing/2014/main" id="{3B175915-AEDF-4C99-BDC6-7E67B51C7AB1}"/>
              </a:ext>
            </a:extLst>
          </p:cNvPr>
          <p:cNvSpPr txBox="1"/>
          <p:nvPr/>
        </p:nvSpPr>
        <p:spPr>
          <a:xfrm>
            <a:off x="1963711" y="195568"/>
            <a:ext cx="990849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Thứ  wgày  </a:t>
            </a:r>
            <a:r>
              <a:rPr lang="el-GR" sz="4800" b="1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áng  wăm 2022 </a:t>
            </a:r>
            <a:endParaRPr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8" name="Google Shape;4387;p6">
            <a:extLst>
              <a:ext uri="{FF2B5EF4-FFF2-40B4-BE49-F238E27FC236}">
                <a16:creationId xmlns:a16="http://schemas.microsoft.com/office/drawing/2014/main" id="{2C211F5E-AA06-4188-9F54-731F3B4F0692}"/>
              </a:ext>
            </a:extLst>
          </p:cNvPr>
          <p:cNvSpPr txBox="1"/>
          <p:nvPr/>
        </p:nvSpPr>
        <p:spPr>
          <a:xfrm>
            <a:off x="1008130" y="1112461"/>
            <a:ext cx="1378716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TǨn:     Luyện tập chung</a:t>
            </a:r>
            <a:endParaRPr sz="4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B34C77E-96A8-4E03-A50F-182F7A66D975}"/>
              </a:ext>
            </a:extLst>
          </p:cNvPr>
          <p:cNvCxnSpPr/>
          <p:nvPr/>
        </p:nvCxnSpPr>
        <p:spPr>
          <a:xfrm>
            <a:off x="1071194" y="-258460"/>
            <a:ext cx="0" cy="74015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BB08162-AC5D-46E2-861F-DD74651546BF}"/>
              </a:ext>
            </a:extLst>
          </p:cNvPr>
          <p:cNvSpPr/>
          <p:nvPr/>
        </p:nvSpPr>
        <p:spPr>
          <a:xfrm>
            <a:off x="1379145" y="2993577"/>
            <a:ext cx="139653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267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473CCA-6C6E-438F-83AB-84F0544CECCD}"/>
              </a:ext>
            </a:extLst>
          </p:cNvPr>
          <p:cNvSpPr/>
          <p:nvPr/>
        </p:nvSpPr>
        <p:spPr>
          <a:xfrm>
            <a:off x="1133442" y="3938671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731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E575DAD-1FBF-4E5A-B46C-46E04CA50975}"/>
              </a:ext>
            </a:extLst>
          </p:cNvPr>
          <p:cNvSpPr/>
          <p:nvPr/>
        </p:nvSpPr>
        <p:spPr>
          <a:xfrm>
            <a:off x="1071194" y="3485064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8B8ECFA-B030-40D4-884E-87DFC5B52016}"/>
              </a:ext>
            </a:extLst>
          </p:cNvPr>
          <p:cNvCxnSpPr>
            <a:cxnSpLocks/>
          </p:cNvCxnSpPr>
          <p:nvPr/>
        </p:nvCxnSpPr>
        <p:spPr>
          <a:xfrm flipV="1">
            <a:off x="1214567" y="4646485"/>
            <a:ext cx="1444706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91B3B37-A7FF-4A0F-A36B-1B85BAB96092}"/>
              </a:ext>
            </a:extLst>
          </p:cNvPr>
          <p:cNvSpPr/>
          <p:nvPr/>
        </p:nvSpPr>
        <p:spPr>
          <a:xfrm>
            <a:off x="2170622" y="4883765"/>
            <a:ext cx="55175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6FE8725-C69C-4B38-9D88-7EDB5E3BFEBA}"/>
              </a:ext>
            </a:extLst>
          </p:cNvPr>
          <p:cNvSpPr/>
          <p:nvPr/>
        </p:nvSpPr>
        <p:spPr>
          <a:xfrm>
            <a:off x="1782780" y="4883765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DA618B6-A3C1-4CE7-8B32-CBA483B9A251}"/>
              </a:ext>
            </a:extLst>
          </p:cNvPr>
          <p:cNvSpPr/>
          <p:nvPr/>
        </p:nvSpPr>
        <p:spPr>
          <a:xfrm>
            <a:off x="4234117" y="3002637"/>
            <a:ext cx="137730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8A31B3B-8507-4991-ABE8-371C73911E0D}"/>
              </a:ext>
            </a:extLst>
          </p:cNvPr>
          <p:cNvSpPr/>
          <p:nvPr/>
        </p:nvSpPr>
        <p:spPr>
          <a:xfrm>
            <a:off x="4321948" y="3950731"/>
            <a:ext cx="163337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E42C9AA-D139-4B19-945D-AE0BC3ABE2B8}"/>
              </a:ext>
            </a:extLst>
          </p:cNvPr>
          <p:cNvSpPr/>
          <p:nvPr/>
        </p:nvSpPr>
        <p:spPr>
          <a:xfrm>
            <a:off x="3919028" y="3490674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AD724E-0A9B-4062-9FC9-D091504F3DB4}"/>
              </a:ext>
            </a:extLst>
          </p:cNvPr>
          <p:cNvCxnSpPr>
            <a:cxnSpLocks/>
          </p:cNvCxnSpPr>
          <p:nvPr/>
        </p:nvCxnSpPr>
        <p:spPr>
          <a:xfrm>
            <a:off x="4075438" y="4651015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E45525D-4911-498B-A61E-BDD4E59FCF9C}"/>
              </a:ext>
            </a:extLst>
          </p:cNvPr>
          <p:cNvSpPr/>
          <p:nvPr/>
        </p:nvSpPr>
        <p:spPr>
          <a:xfrm>
            <a:off x="5022171" y="4883765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8875641-F143-455B-96E2-CA60F23376C8}"/>
              </a:ext>
            </a:extLst>
          </p:cNvPr>
          <p:cNvSpPr/>
          <p:nvPr/>
        </p:nvSpPr>
        <p:spPr>
          <a:xfrm>
            <a:off x="4682590" y="4883765"/>
            <a:ext cx="55175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141EEAC-BFF8-4A34-B8DF-341E89CE37B8}"/>
              </a:ext>
            </a:extLst>
          </p:cNvPr>
          <p:cNvSpPr/>
          <p:nvPr/>
        </p:nvSpPr>
        <p:spPr>
          <a:xfrm>
            <a:off x="7006073" y="3002637"/>
            <a:ext cx="134684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698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511713B-8E59-430C-810A-AE53028E20F6}"/>
              </a:ext>
            </a:extLst>
          </p:cNvPr>
          <p:cNvSpPr/>
          <p:nvPr/>
        </p:nvSpPr>
        <p:spPr>
          <a:xfrm>
            <a:off x="7387877" y="3950731"/>
            <a:ext cx="96372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E65988F-C6FE-41B5-91F8-AC57C21A1F33}"/>
              </a:ext>
            </a:extLst>
          </p:cNvPr>
          <p:cNvSpPr/>
          <p:nvPr/>
        </p:nvSpPr>
        <p:spPr>
          <a:xfrm>
            <a:off x="6866254" y="3490674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7F57ECB-1BF3-4B35-92F8-2854780904A2}"/>
              </a:ext>
            </a:extLst>
          </p:cNvPr>
          <p:cNvCxnSpPr>
            <a:cxnSpLocks/>
          </p:cNvCxnSpPr>
          <p:nvPr/>
        </p:nvCxnSpPr>
        <p:spPr>
          <a:xfrm>
            <a:off x="6912982" y="4651015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1655F9B9-9B06-4B98-8451-70B87913D156}"/>
              </a:ext>
            </a:extLst>
          </p:cNvPr>
          <p:cNvSpPr/>
          <p:nvPr/>
        </p:nvSpPr>
        <p:spPr>
          <a:xfrm>
            <a:off x="7886816" y="4883765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01ACFE8-CEB2-4321-A862-E8B8D2D1A682}"/>
              </a:ext>
            </a:extLst>
          </p:cNvPr>
          <p:cNvSpPr/>
          <p:nvPr/>
        </p:nvSpPr>
        <p:spPr>
          <a:xfrm>
            <a:off x="7459717" y="4883765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106A5A9-E215-45FE-A250-282ED904D256}"/>
              </a:ext>
            </a:extLst>
          </p:cNvPr>
          <p:cNvSpPr/>
          <p:nvPr/>
        </p:nvSpPr>
        <p:spPr>
          <a:xfrm>
            <a:off x="9951913" y="3002637"/>
            <a:ext cx="122822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721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EFE75A6-4A0B-4E5F-A22C-CEF5B413AFFF}"/>
              </a:ext>
            </a:extLst>
          </p:cNvPr>
          <p:cNvSpPr/>
          <p:nvPr/>
        </p:nvSpPr>
        <p:spPr>
          <a:xfrm>
            <a:off x="9949090" y="3950731"/>
            <a:ext cx="136928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350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124C198-6D55-41C2-A72D-A7C740E6A086}"/>
              </a:ext>
            </a:extLst>
          </p:cNvPr>
          <p:cNvSpPr/>
          <p:nvPr/>
        </p:nvSpPr>
        <p:spPr>
          <a:xfrm>
            <a:off x="9701982" y="3490674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A1561AC-8E7E-48C2-8C57-830B666316E7}"/>
              </a:ext>
            </a:extLst>
          </p:cNvPr>
          <p:cNvCxnSpPr>
            <a:cxnSpLocks/>
          </p:cNvCxnSpPr>
          <p:nvPr/>
        </p:nvCxnSpPr>
        <p:spPr>
          <a:xfrm>
            <a:off x="9761410" y="4651015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76CC3E46-A352-4DC6-B757-FFE800995EFB}"/>
              </a:ext>
            </a:extLst>
          </p:cNvPr>
          <p:cNvSpPr/>
          <p:nvPr/>
        </p:nvSpPr>
        <p:spPr>
          <a:xfrm>
            <a:off x="10812718" y="4883765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EB8F900-B646-4AEB-A4D5-1ED6887F7B8B}"/>
              </a:ext>
            </a:extLst>
          </p:cNvPr>
          <p:cNvSpPr/>
          <p:nvPr/>
        </p:nvSpPr>
        <p:spPr>
          <a:xfrm>
            <a:off x="10352764" y="4883765"/>
            <a:ext cx="55496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F58D357-7D5A-48EE-9715-4A94613F29C6}"/>
              </a:ext>
            </a:extLst>
          </p:cNvPr>
          <p:cNvSpPr/>
          <p:nvPr/>
        </p:nvSpPr>
        <p:spPr>
          <a:xfrm>
            <a:off x="1393715" y="4883765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276E3C5-4E1A-486F-AA6A-6365DAE9A4BC}"/>
              </a:ext>
            </a:extLst>
          </p:cNvPr>
          <p:cNvSpPr/>
          <p:nvPr/>
        </p:nvSpPr>
        <p:spPr>
          <a:xfrm>
            <a:off x="4232099" y="4883765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889C013-9AC7-438E-B440-818B8B77336F}"/>
              </a:ext>
            </a:extLst>
          </p:cNvPr>
          <p:cNvSpPr/>
          <p:nvPr/>
        </p:nvSpPr>
        <p:spPr>
          <a:xfrm>
            <a:off x="7074071" y="4883765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8541049-88B2-4ECD-9AAA-28B1E0314DA3}"/>
              </a:ext>
            </a:extLst>
          </p:cNvPr>
          <p:cNvSpPr/>
          <p:nvPr/>
        </p:nvSpPr>
        <p:spPr>
          <a:xfrm>
            <a:off x="9931870" y="4883765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9" grpId="0"/>
      <p:bldP spid="71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hình.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5" name="Google Shape;2652;p4">
            <a:extLst>
              <a:ext uri="{FF2B5EF4-FFF2-40B4-BE49-F238E27FC236}">
                <a16:creationId xmlns:a16="http://schemas.microsoft.com/office/drawing/2014/main" id="{72903438-865F-4AF7-8546-2681A22CE22C}"/>
              </a:ext>
            </a:extLst>
          </p:cNvPr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rgbClr val="10DA4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53;p4">
            <a:extLst>
              <a:ext uri="{FF2B5EF4-FFF2-40B4-BE49-F238E27FC236}">
                <a16:creationId xmlns:a16="http://schemas.microsoft.com/office/drawing/2014/main" id="{37A6FC90-7CEE-46A3-9BFA-AB7628C8DF8E}"/>
              </a:ext>
            </a:extLst>
          </p:cNvPr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654;p4">
            <a:extLst>
              <a:ext uri="{FF2B5EF4-FFF2-40B4-BE49-F238E27FC236}">
                <a16:creationId xmlns:a16="http://schemas.microsoft.com/office/drawing/2014/main" id="{8A6FA69A-9BD1-4885-829C-C81B1AD43660}"/>
              </a:ext>
            </a:extLst>
          </p:cNvPr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55;p4">
            <a:extLst>
              <a:ext uri="{FF2B5EF4-FFF2-40B4-BE49-F238E27FC236}">
                <a16:creationId xmlns:a16="http://schemas.microsoft.com/office/drawing/2014/main" id="{354326CE-0BDC-402A-B72F-6703A30D1E86}"/>
              </a:ext>
            </a:extLst>
          </p:cNvPr>
          <p:cNvSpPr/>
          <p:nvPr/>
        </p:nvSpPr>
        <p:spPr>
          <a:xfrm>
            <a:off x="6443207" y="1387858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2656;p4">
            <a:extLst>
              <a:ext uri="{FF2B5EF4-FFF2-40B4-BE49-F238E27FC236}">
                <a16:creationId xmlns:a16="http://schemas.microsoft.com/office/drawing/2014/main" id="{4E99F41D-05A1-4D59-9E02-5F5E833EA239}"/>
              </a:ext>
            </a:extLst>
          </p:cNvPr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42" name="Google Shape;2657;p4">
              <a:extLst>
                <a:ext uri="{FF2B5EF4-FFF2-40B4-BE49-F238E27FC236}">
                  <a16:creationId xmlns:a16="http://schemas.microsoft.com/office/drawing/2014/main" id="{7DF80351-F477-450A-867F-190472F6F5E2}"/>
                </a:ext>
              </a:extLst>
            </p:cNvPr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58;p4">
              <a:extLst>
                <a:ext uri="{FF2B5EF4-FFF2-40B4-BE49-F238E27FC236}">
                  <a16:creationId xmlns:a16="http://schemas.microsoft.com/office/drawing/2014/main" id="{03393AD2-9B90-4C39-A12F-E5CA524B06D0}"/>
                </a:ext>
              </a:extLst>
            </p:cNvPr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2659;p4">
            <a:extLst>
              <a:ext uri="{FF2B5EF4-FFF2-40B4-BE49-F238E27FC236}">
                <a16:creationId xmlns:a16="http://schemas.microsoft.com/office/drawing/2014/main" id="{D557A2E1-F536-40CF-AC15-66FA38064A80}"/>
              </a:ext>
            </a:extLst>
          </p:cNvPr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45" name="Google Shape;2660;p4">
              <a:extLst>
                <a:ext uri="{FF2B5EF4-FFF2-40B4-BE49-F238E27FC236}">
                  <a16:creationId xmlns:a16="http://schemas.microsoft.com/office/drawing/2014/main" id="{6D1B63B2-02F6-46D0-A224-01A3EC04CA34}"/>
                </a:ext>
              </a:extLst>
            </p:cNvPr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61;p4">
              <a:extLst>
                <a:ext uri="{FF2B5EF4-FFF2-40B4-BE49-F238E27FC236}">
                  <a16:creationId xmlns:a16="http://schemas.microsoft.com/office/drawing/2014/main" id="{309D808D-5038-4BA1-A7FA-9CC7C7E82034}"/>
                </a:ext>
              </a:extLst>
            </p:cNvPr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2662;p4">
            <a:extLst>
              <a:ext uri="{FF2B5EF4-FFF2-40B4-BE49-F238E27FC236}">
                <a16:creationId xmlns:a16="http://schemas.microsoft.com/office/drawing/2014/main" id="{E971A34E-838F-4BFD-AE6F-883689735D00}"/>
              </a:ext>
            </a:extLst>
          </p:cNvPr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48" name="Google Shape;2663;p4">
              <a:extLst>
                <a:ext uri="{FF2B5EF4-FFF2-40B4-BE49-F238E27FC236}">
                  <a16:creationId xmlns:a16="http://schemas.microsoft.com/office/drawing/2014/main" id="{B0352B9A-4354-40B8-8A7E-C4B6791B6A54}"/>
                </a:ext>
              </a:extLst>
            </p:cNvPr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64;p4">
              <a:extLst>
                <a:ext uri="{FF2B5EF4-FFF2-40B4-BE49-F238E27FC236}">
                  <a16:creationId xmlns:a16="http://schemas.microsoft.com/office/drawing/2014/main" id="{47F46CEF-B486-4945-84FC-08C3F3502B59}"/>
                </a:ext>
              </a:extLst>
            </p:cNvPr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2665;p4">
            <a:extLst>
              <a:ext uri="{FF2B5EF4-FFF2-40B4-BE49-F238E27FC236}">
                <a16:creationId xmlns:a16="http://schemas.microsoft.com/office/drawing/2014/main" id="{B18081FD-2B02-4674-8EE8-2A413FBDBE17}"/>
              </a:ext>
            </a:extLst>
          </p:cNvPr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51" name="Google Shape;2666;p4">
              <a:extLst>
                <a:ext uri="{FF2B5EF4-FFF2-40B4-BE49-F238E27FC236}">
                  <a16:creationId xmlns:a16="http://schemas.microsoft.com/office/drawing/2014/main" id="{06235673-83A6-473B-B824-0A5C1B01BD22}"/>
                </a:ext>
              </a:extLst>
            </p:cNvPr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7;p4">
              <a:extLst>
                <a:ext uri="{FF2B5EF4-FFF2-40B4-BE49-F238E27FC236}">
                  <a16:creationId xmlns:a16="http://schemas.microsoft.com/office/drawing/2014/main" id="{12D392DC-C69B-42A9-8FF5-B95490D61E3C}"/>
                </a:ext>
              </a:extLst>
            </p:cNvPr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2668;p4">
            <a:extLst>
              <a:ext uri="{FF2B5EF4-FFF2-40B4-BE49-F238E27FC236}">
                <a16:creationId xmlns:a16="http://schemas.microsoft.com/office/drawing/2014/main" id="{14C5821B-7C04-4E1E-AD09-D683BEB18724}"/>
              </a:ext>
            </a:extLst>
          </p:cNvPr>
          <p:cNvSpPr txBox="1"/>
          <p:nvPr/>
        </p:nvSpPr>
        <p:spPr>
          <a:xfrm>
            <a:off x="1181544" y="3539002"/>
            <a:ext cx="1057074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</p:txBody>
      </p:sp>
      <p:cxnSp>
        <p:nvCxnSpPr>
          <p:cNvPr id="54" name="Google Shape;2669;p4">
            <a:extLst>
              <a:ext uri="{FF2B5EF4-FFF2-40B4-BE49-F238E27FC236}">
                <a16:creationId xmlns:a16="http://schemas.microsoft.com/office/drawing/2014/main" id="{D6314B61-809A-4C9C-B263-04487721EF8D}"/>
              </a:ext>
            </a:extLst>
          </p:cNvPr>
          <p:cNvCxnSpPr/>
          <p:nvPr/>
        </p:nvCxnSpPr>
        <p:spPr>
          <a:xfrm>
            <a:off x="2319394" y="4132390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2670;p4">
            <a:extLst>
              <a:ext uri="{FF2B5EF4-FFF2-40B4-BE49-F238E27FC236}">
                <a16:creationId xmlns:a16="http://schemas.microsoft.com/office/drawing/2014/main" id="{EF413B39-0C80-48BE-B60E-E1903FA1F32C}"/>
              </a:ext>
            </a:extLst>
          </p:cNvPr>
          <p:cNvCxnSpPr>
            <a:cxnSpLocks/>
          </p:cNvCxnSpPr>
          <p:nvPr/>
        </p:nvCxnSpPr>
        <p:spPr>
          <a:xfrm>
            <a:off x="6149885" y="4132390"/>
            <a:ext cx="252942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2671;p4">
            <a:extLst>
              <a:ext uri="{FF2B5EF4-FFF2-40B4-BE49-F238E27FC236}">
                <a16:creationId xmlns:a16="http://schemas.microsoft.com/office/drawing/2014/main" id="{5413634C-6A7A-4ED6-82C7-EAAA572BF251}"/>
              </a:ext>
            </a:extLst>
          </p:cNvPr>
          <p:cNvCxnSpPr/>
          <p:nvPr/>
        </p:nvCxnSpPr>
        <p:spPr>
          <a:xfrm>
            <a:off x="9253961" y="4132390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2674;p4">
            <a:extLst>
              <a:ext uri="{FF2B5EF4-FFF2-40B4-BE49-F238E27FC236}">
                <a16:creationId xmlns:a16="http://schemas.microsoft.com/office/drawing/2014/main" id="{1D3D4F29-5D80-4CB0-91EB-A2CAD716EE84}"/>
              </a:ext>
            </a:extLst>
          </p:cNvPr>
          <p:cNvSpPr txBox="1"/>
          <p:nvPr/>
        </p:nvSpPr>
        <p:spPr>
          <a:xfrm>
            <a:off x="4229425" y="4628748"/>
            <a:ext cx="47578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523 + 365 = 888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31CEE6D-817D-4EF8-8289-2BE49239D4A8}"/>
              </a:ext>
            </a:extLst>
          </p:cNvPr>
          <p:cNvCxnSpPr>
            <a:endCxn id="35" idx="0"/>
          </p:cNvCxnSpPr>
          <p:nvPr/>
        </p:nvCxnSpPr>
        <p:spPr>
          <a:xfrm flipH="1">
            <a:off x="2396666" y="823453"/>
            <a:ext cx="391504" cy="7681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8EC4A7-703A-4AFC-A5CA-5161551DDFBE}"/>
              </a:ext>
            </a:extLst>
          </p:cNvPr>
          <p:cNvCxnSpPr/>
          <p:nvPr/>
        </p:nvCxnSpPr>
        <p:spPr>
          <a:xfrm flipH="1">
            <a:off x="7755839" y="619669"/>
            <a:ext cx="391504" cy="7681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744</Words>
  <Application>Microsoft Office PowerPoint</Application>
  <PresentationFormat>Custom</PresentationFormat>
  <Paragraphs>151</Paragraphs>
  <Slides>16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HP001 4 hàng</vt:lpstr>
      <vt:lpstr>Lato</vt:lpstr>
      <vt:lpstr>Barlow Condensed</vt:lpstr>
      <vt:lpstr>Annie Use Your Telescope</vt:lpstr>
      <vt:lpstr>Dekko</vt:lpstr>
      <vt:lpstr>RocknRoll One</vt:lpstr>
      <vt:lpstr>Anaheim</vt:lpstr>
      <vt:lpstr>Exo</vt:lpstr>
      <vt:lpstr>Boogaloo</vt:lpstr>
      <vt:lpstr>Calibri</vt:lpstr>
      <vt:lpstr>Open Sans</vt:lpstr>
      <vt:lpstr>Arial</vt:lpstr>
      <vt:lpstr>Barriecito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CHỦ ĐỀ 12:  PHÉP CỘNG, PHÉP TRỪ     TRONG PHẠM VI  1 000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134</cp:revision>
  <dcterms:modified xsi:type="dcterms:W3CDTF">2022-04-17T03:16:32Z</dcterms:modified>
</cp:coreProperties>
</file>