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345" r:id="rId3"/>
    <p:sldId id="256" r:id="rId4"/>
    <p:sldId id="258" r:id="rId5"/>
    <p:sldId id="259" r:id="rId6"/>
    <p:sldId id="363" r:id="rId7"/>
    <p:sldId id="312" r:id="rId8"/>
    <p:sldId id="260" r:id="rId9"/>
    <p:sldId id="357" r:id="rId10"/>
    <p:sldId id="364" r:id="rId11"/>
    <p:sldId id="263" r:id="rId12"/>
    <p:sldId id="362" r:id="rId13"/>
  </p:sldIdLst>
  <p:sldSz cx="12161838" cy="6858000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Annie Use Your Telescope" panose="020B0604020202020204" charset="0"/>
      <p:regular r:id="rId27"/>
    </p:embeddedFont>
    <p:embeddedFont>
      <p:font typeface="Barlow Condensed" panose="020B0604020202020204" charset="0"/>
      <p:regular r:id="rId28"/>
      <p:bold r:id="rId29"/>
      <p:italic r:id="rId30"/>
      <p:boldItalic r:id="rId31"/>
    </p:embeddedFont>
    <p:embeddedFont>
      <p:font typeface="Anaheim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1DA"/>
    <a:srgbClr val="FFE294"/>
    <a:srgbClr val="8ECBED"/>
    <a:srgbClr val="FFFF66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Đối với học sinh online thì thống kê đồ dùng có trên bàn </a:t>
            </a:r>
          </a:p>
        </p:txBody>
      </p:sp>
    </p:spTree>
    <p:extLst>
      <p:ext uri="{BB962C8B-B14F-4D97-AF65-F5344CB8AC3E}">
        <p14:creationId xmlns:p14="http://schemas.microsoft.com/office/powerpoint/2010/main" val="22895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nêu hỏi trước rồi mới chiếu KL ra sau nhé</a:t>
            </a:r>
          </a:p>
        </p:txBody>
      </p:sp>
    </p:spTree>
    <p:extLst>
      <p:ext uri="{BB962C8B-B14F-4D97-AF65-F5344CB8AC3E}">
        <p14:creationId xmlns:p14="http://schemas.microsoft.com/office/powerpoint/2010/main" val="366520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cho tổ trường đi kiểm tra và thống kê</a:t>
            </a:r>
          </a:p>
          <a:p>
            <a:r>
              <a:rPr lang="en-US" b="0"/>
              <a:t>Từ đó giáo dục HS giữ gìn tài sản nhà trường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8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388;p6">
            <a:extLst>
              <a:ext uri="{FF2B5EF4-FFF2-40B4-BE49-F238E27FC236}">
                <a16:creationId xmlns:a16="http://schemas.microsoft.com/office/drawing/2014/main" id="{EE02FE6F-563E-4C72-82E7-B0BCE1319401}"/>
              </a:ext>
            </a:extLst>
          </p:cNvPr>
          <p:cNvSpPr/>
          <p:nvPr/>
        </p:nvSpPr>
        <p:spPr>
          <a:xfrm>
            <a:off x="432132" y="252865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1B9E5-76EE-42F3-8E4C-0DAD35EBA294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02E7A-93C2-48AB-9DD5-D61BBEA40E59}"/>
              </a:ext>
            </a:extLst>
          </p:cNvPr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8DD2F58C-C09C-4FF5-8618-AFE988AA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40F33F5-941B-414F-80D6-6B3782B52534}"/>
              </a:ext>
            </a:extLst>
          </p:cNvPr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D21652-4D1F-4905-B9F3-B1E12355A75A}"/>
              </a:ext>
            </a:extLst>
          </p:cNvPr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1DD848-E760-412A-8E06-6FFC6BF43CDA}"/>
              </a:ext>
            </a:extLst>
          </p:cNvPr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6B99EF-E8B0-4F53-A8AB-766D1597EA35}"/>
              </a:ext>
            </a:extLst>
          </p:cNvPr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endParaRPr lang="en-US" sz="2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8640B7-65C6-47C3-883A-E7FBAFDA9C58}"/>
              </a:ext>
            </a:extLst>
          </p:cNvPr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4387;p6">
            <a:extLst>
              <a:ext uri="{FF2B5EF4-FFF2-40B4-BE49-F238E27FC236}">
                <a16:creationId xmlns:a16="http://schemas.microsoft.com/office/drawing/2014/main" id="{B9E77DD2-BA78-4E25-8542-DA5D87EDFD37}"/>
              </a:ext>
            </a:extLst>
          </p:cNvPr>
          <p:cNvSpPr txBox="1"/>
          <p:nvPr/>
        </p:nvSpPr>
        <p:spPr>
          <a:xfrm>
            <a:off x="1293393" y="87063"/>
            <a:ext cx="84204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a) Mỗi loại có bao nhiêu bông hoa?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 animBg="1"/>
      <p:bldP spid="20" grpId="0" animBg="1"/>
      <p:bldP spid="21" grpId="0" animBg="1"/>
      <p:bldP spid="2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3" y="396076"/>
            <a:ext cx="7955869" cy="1804000"/>
          </a:xfrm>
        </p:spPr>
        <p:txBody>
          <a:bodyPr/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362455D3-9C05-4285-857F-04407C360AE5}"/>
              </a:ext>
            </a:extLst>
          </p:cNvPr>
          <p:cNvSpPr txBox="1">
            <a:spLocks/>
          </p:cNvSpPr>
          <p:nvPr/>
        </p:nvSpPr>
        <p:spPr>
          <a:xfrm>
            <a:off x="1342192" y="2527000"/>
            <a:ext cx="9740965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xem tổ nào có nhiều bàn sạch sẽ, không bị viết bản lên mặt bàn nhất.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>
            <a:extLst>
              <a:ext uri="{FF2B5EF4-FFF2-40B4-BE49-F238E27FC236}">
                <a16:creationId xmlns:a16="http://schemas.microsoft.com/office/drawing/2014/main" id="{1E634F3A-B76F-46C1-966A-DA7C0B138DC0}"/>
              </a:ext>
            </a:extLst>
          </p:cNvPr>
          <p:cNvSpPr txBox="1">
            <a:spLocks/>
          </p:cNvSpPr>
          <p:nvPr/>
        </p:nvSpPr>
        <p:spPr>
          <a:xfrm>
            <a:off x="2307934" y="849038"/>
            <a:ext cx="7955869" cy="1804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6C3887D2-A9EA-446C-9959-C09EBC43F051}"/>
              </a:ext>
            </a:extLst>
          </p:cNvPr>
          <p:cNvSpPr txBox="1">
            <a:spLocks/>
          </p:cNvSpPr>
          <p:nvPr/>
        </p:nvSpPr>
        <p:spPr>
          <a:xfrm>
            <a:off x="1202553" y="2400963"/>
            <a:ext cx="9756731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tài thống kê số lượng các đồ dùng học tập có trong cặp của em.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120676" y="1317323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13: 	LÀM QUEN VỚI YẾU TỐ</a:t>
            </a:r>
            <a:b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			THỐNG KÊ, XÁC SUẤT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S/102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3429000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65: BIỂU ĐỒ TRANH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D764AB2-270B-4CC3-A3C4-F0D8A79B4F92}"/>
              </a:ext>
            </a:extLst>
          </p:cNvPr>
          <p:cNvGrpSpPr/>
          <p:nvPr/>
        </p:nvGrpSpPr>
        <p:grpSpPr>
          <a:xfrm>
            <a:off x="1375569" y="242965"/>
            <a:ext cx="9410700" cy="5524500"/>
            <a:chOff x="1504950" y="1295400"/>
            <a:chExt cx="8972550" cy="5562600"/>
          </a:xfrm>
        </p:grpSpPr>
        <p:pic>
          <p:nvPicPr>
            <p:cNvPr id="22" name="Picture 2" descr="20210409090753_wm_shs-toan-2-tap-2">
              <a:extLst>
                <a:ext uri="{FF2B5EF4-FFF2-40B4-BE49-F238E27FC236}">
                  <a16:creationId xmlns:a16="http://schemas.microsoft.com/office/drawing/2014/main" id="{91AF230C-603F-466F-80B0-207119A83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F2382249-7C67-463D-BA1D-5EEC00681D0D}"/>
                </a:ext>
              </a:extLst>
            </p:cNvPr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E02881C6-64BD-4402-8FFF-A0D95C88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7" y="1720530"/>
            <a:ext cx="1552852" cy="707918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id="{87730251-264B-4569-841D-A79D3A1C2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70" y="2356300"/>
            <a:ext cx="1581759" cy="731190"/>
          </a:xfrm>
          <a:prstGeom prst="rect">
            <a:avLst/>
          </a:prstGeom>
        </p:spPr>
      </p:pic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id="{3A3033A6-44DF-4F23-9A53-350D45F0B9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49" y="3026530"/>
            <a:ext cx="1574391" cy="693760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DE47EF3B-4D7C-4417-837F-591FC73756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799409" y="2464874"/>
            <a:ext cx="1666701" cy="753412"/>
          </a:xfrm>
          <a:prstGeom prst="rect">
            <a:avLst/>
          </a:prstGeom>
        </p:spPr>
      </p:pic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id="{525E079A-FC96-45D4-A6DF-2BA4D6D97D5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19221" y="2130203"/>
            <a:ext cx="1678276" cy="812892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28841639-70F8-4B0D-8155-C5ADBC42E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97" y="3934355"/>
            <a:ext cx="1606192" cy="732487"/>
          </a:xfrm>
          <a:prstGeom prst="rect">
            <a:avLst/>
          </a:prstGeom>
        </p:spPr>
      </p:pic>
      <p:pic>
        <p:nvPicPr>
          <p:cNvPr id="30" name="Picture 29" descr="Screen Clipping">
            <a:extLst>
              <a:ext uri="{FF2B5EF4-FFF2-40B4-BE49-F238E27FC236}">
                <a16:creationId xmlns:a16="http://schemas.microsoft.com/office/drawing/2014/main" id="{28617F8F-975F-4A3A-BDAB-59ED057D827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05826" y="3235813"/>
            <a:ext cx="1546393" cy="634078"/>
          </a:xfrm>
          <a:prstGeom prst="rect">
            <a:avLst/>
          </a:prstGeom>
        </p:spPr>
      </p:pic>
      <p:pic>
        <p:nvPicPr>
          <p:cNvPr id="31" name="Picture 30" descr="Screen Clipping">
            <a:extLst>
              <a:ext uri="{FF2B5EF4-FFF2-40B4-BE49-F238E27FC236}">
                <a16:creationId xmlns:a16="http://schemas.microsoft.com/office/drawing/2014/main" id="{454F3046-C0A8-43AA-99A6-16FAC35A18D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138878" y="3711751"/>
            <a:ext cx="1526804" cy="698890"/>
          </a:xfrm>
          <a:prstGeom prst="rect">
            <a:avLst/>
          </a:prstGeom>
        </p:spPr>
      </p:pic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3C5F98B8-D0CB-4180-9EBE-C36BE9E601F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02024" y="2874978"/>
            <a:ext cx="1540446" cy="771349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D41A889-0A8C-47DA-BC66-888683F81B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1" y="4445463"/>
            <a:ext cx="1581759" cy="731190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F9E42D29-DDBE-48B0-83E5-D8007F02E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29" y="3758770"/>
            <a:ext cx="1584960" cy="686693"/>
          </a:xfrm>
          <a:prstGeom prst="rect">
            <a:avLst/>
          </a:prstGeom>
        </p:spPr>
      </p:pic>
      <p:pic>
        <p:nvPicPr>
          <p:cNvPr id="35" name="Picture 34" descr="Screen Clipping">
            <a:extLst>
              <a:ext uri="{FF2B5EF4-FFF2-40B4-BE49-F238E27FC236}">
                <a16:creationId xmlns:a16="http://schemas.microsoft.com/office/drawing/2014/main" id="{98D24807-05C5-4CD9-898C-D878BF2B74B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772309" y="4130459"/>
            <a:ext cx="1528818" cy="634078"/>
          </a:xfrm>
          <a:prstGeom prst="rect">
            <a:avLst/>
          </a:prstGeom>
        </p:spPr>
      </p:pic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4A2FE469-AF88-4D30-BC2E-32AC9FE2D7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398818" y="4611155"/>
            <a:ext cx="1528818" cy="634078"/>
          </a:xfrm>
          <a:prstGeom prst="rect">
            <a:avLst/>
          </a:prstGeom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B2A6C189-D335-4E45-9677-D8B294A0B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009" y="4831322"/>
            <a:ext cx="1584960" cy="732487"/>
          </a:xfrm>
          <a:prstGeom prst="rect">
            <a:avLst/>
          </a:prstGeom>
        </p:spPr>
      </p:pic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27DB86AF-34DC-4E9B-A228-B3B910BE73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3928916" y="4618775"/>
            <a:ext cx="1666409" cy="753412"/>
          </a:xfrm>
          <a:prstGeom prst="rect">
            <a:avLst/>
          </a:prstGeom>
        </p:spPr>
      </p:pic>
      <p:pic>
        <p:nvPicPr>
          <p:cNvPr id="39" name="Picture 38" descr="Screen Clipping">
            <a:extLst>
              <a:ext uri="{FF2B5EF4-FFF2-40B4-BE49-F238E27FC236}">
                <a16:creationId xmlns:a16="http://schemas.microsoft.com/office/drawing/2014/main" id="{609084E3-AF04-4CEC-85D0-508557322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0329" y="3362867"/>
            <a:ext cx="1603708" cy="731190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DA0123F-8A43-46D2-AFD8-B78D06F2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57060"/>
              </p:ext>
            </p:extLst>
          </p:nvPr>
        </p:nvGraphicFramePr>
        <p:xfrm>
          <a:off x="4893779" y="374085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2B076D53-AAD4-4817-9845-5B74BDBBE7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43063" y="3990362"/>
            <a:ext cx="1693690" cy="753412"/>
          </a:xfrm>
          <a:prstGeom prst="rect">
            <a:avLst/>
          </a:prstGeom>
        </p:spPr>
      </p:pic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ED02938E-05EF-49D3-A069-1300D89A1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47" y="2093106"/>
            <a:ext cx="1606192" cy="732487"/>
          </a:xfrm>
          <a:prstGeom prst="rect">
            <a:avLst/>
          </a:prstGeom>
        </p:spPr>
      </p:pic>
      <p:pic>
        <p:nvPicPr>
          <p:cNvPr id="43" name="Picture 42" descr="Screen Clipping">
            <a:extLst>
              <a:ext uri="{FF2B5EF4-FFF2-40B4-BE49-F238E27FC236}">
                <a16:creationId xmlns:a16="http://schemas.microsoft.com/office/drawing/2014/main" id="{9891B9F8-996A-4551-A777-53269E3FF1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077716" y="1442273"/>
            <a:ext cx="1692670" cy="812892"/>
          </a:xfrm>
          <a:prstGeom prst="rect">
            <a:avLst/>
          </a:prstGeom>
        </p:spPr>
      </p:pic>
      <p:pic>
        <p:nvPicPr>
          <p:cNvPr id="44" name="Picture 43" descr="Screen Clipping">
            <a:extLst>
              <a:ext uri="{FF2B5EF4-FFF2-40B4-BE49-F238E27FC236}">
                <a16:creationId xmlns:a16="http://schemas.microsoft.com/office/drawing/2014/main" id="{3FF478E3-3596-4593-B361-30D56CCE33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82" y="2255165"/>
            <a:ext cx="2565790" cy="3567408"/>
          </a:xfrm>
          <a:prstGeom prst="rect">
            <a:avLst/>
          </a:prstGeom>
        </p:spPr>
      </p:pic>
      <p:pic>
        <p:nvPicPr>
          <p:cNvPr id="45" name="Picture 44" descr="Screen Clipping">
            <a:extLst>
              <a:ext uri="{FF2B5EF4-FFF2-40B4-BE49-F238E27FC236}">
                <a16:creationId xmlns:a16="http://schemas.microsoft.com/office/drawing/2014/main" id="{64261B1F-A173-4102-9323-53C233A77E1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33842" y="3356284"/>
            <a:ext cx="1546393" cy="634078"/>
          </a:xfrm>
          <a:prstGeom prst="rect">
            <a:avLst/>
          </a:prstGeom>
        </p:spPr>
      </p:pic>
      <p:pic>
        <p:nvPicPr>
          <p:cNvPr id="46" name="Picture 45" descr="Screen Clipping">
            <a:extLst>
              <a:ext uri="{FF2B5EF4-FFF2-40B4-BE49-F238E27FC236}">
                <a16:creationId xmlns:a16="http://schemas.microsoft.com/office/drawing/2014/main" id="{905A9A28-02F1-4C4E-AB5C-3D28EA4A35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19141" y="2756953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>
            <a:extLst>
              <a:ext uri="{FF2B5EF4-FFF2-40B4-BE49-F238E27FC236}">
                <a16:creationId xmlns:a16="http://schemas.microsoft.com/office/drawing/2014/main" id="{7F9C3B31-71F4-43F5-AF45-3EA5B5025D0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6931467" y="2056329"/>
            <a:ext cx="1550158" cy="771349"/>
          </a:xfrm>
          <a:prstGeom prst="rect">
            <a:avLst/>
          </a:prstGeom>
        </p:spPr>
      </p:pic>
      <p:pic>
        <p:nvPicPr>
          <p:cNvPr id="48" name="Picture 47" descr="Screen Clipping">
            <a:extLst>
              <a:ext uri="{FF2B5EF4-FFF2-40B4-BE49-F238E27FC236}">
                <a16:creationId xmlns:a16="http://schemas.microsoft.com/office/drawing/2014/main" id="{6FE11703-06D4-4CF9-9DF3-F8BE47CC67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34" y="3427844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>
            <a:extLst>
              <a:ext uri="{FF2B5EF4-FFF2-40B4-BE49-F238E27FC236}">
                <a16:creationId xmlns:a16="http://schemas.microsoft.com/office/drawing/2014/main" id="{7436AD2B-6945-4D64-B7C1-233116A66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1943" y="2100101"/>
            <a:ext cx="1580245" cy="707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DCECE0F-884A-420C-942E-828C96F8ABC0}"/>
              </a:ext>
            </a:extLst>
          </p:cNvPr>
          <p:cNvSpPr txBox="1"/>
          <p:nvPr/>
        </p:nvSpPr>
        <p:spPr>
          <a:xfrm>
            <a:off x="5360789" y="486669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35A930-1587-44E2-B262-A441AD53081B}"/>
              </a:ext>
            </a:extLst>
          </p:cNvPr>
          <p:cNvSpPr txBox="1"/>
          <p:nvPr/>
        </p:nvSpPr>
        <p:spPr>
          <a:xfrm>
            <a:off x="7204157" y="4866692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ECE1E9-3311-4563-B2AC-FED6AD2574BB}"/>
              </a:ext>
            </a:extLst>
          </p:cNvPr>
          <p:cNvSpPr txBox="1"/>
          <p:nvPr/>
        </p:nvSpPr>
        <p:spPr>
          <a:xfrm>
            <a:off x="9309838" y="488674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671E-6 -7.40741E-7 L 0.0902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3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208E-7 -1.85185E-6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33E-6 -3.33333E-6 L 0.11003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53E-6 -3.7037E-7 L -0.0449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5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52E-7 2.59259E-6 L 0.23326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6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173E-6 4.44444E-6 L 0.28299 0.1201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0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042E-6 1.48148E-6 L -0.03472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37E-6 3.7037E-7 L 0.09777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47E-6 -2.96296E-6 L 0.43206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3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737E-6 3.7037E-7 L 0.39786 -0.3256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3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3697E-7 1.11111E-6 L 0.5387 -0.0659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9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0.00231 L 0.2933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1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339E-6 7.40741E-7 L 0.27085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36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087E-6 3.7037E-6 L 0.40908 0.05694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4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682E-6 1.85185E-6 L 0.1261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5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62E-6 3.33333E-6 L 0.19293 -0.30903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6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207E3-440A-4C20-9D01-A04643FA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1" t="2851" r="9542" b="15378"/>
          <a:stretch/>
        </p:blipFill>
        <p:spPr>
          <a:xfrm>
            <a:off x="5396459" y="269823"/>
            <a:ext cx="6759133" cy="5591331"/>
          </a:xfrm>
          <a:prstGeom prst="rect">
            <a:avLst/>
          </a:prstGeom>
        </p:spPr>
      </p:pic>
      <p:sp>
        <p:nvSpPr>
          <p:cNvPr id="4" name="Google Shape;4387;p6">
            <a:extLst>
              <a:ext uri="{FF2B5EF4-FFF2-40B4-BE49-F238E27FC236}">
                <a16:creationId xmlns:a16="http://schemas.microsoft.com/office/drawing/2014/main" id="{509E76DA-AEBE-4B89-A317-17E3FD6AF163}"/>
              </a:ext>
            </a:extLst>
          </p:cNvPr>
          <p:cNvSpPr txBox="1"/>
          <p:nvPr/>
        </p:nvSpPr>
        <p:spPr>
          <a:xfrm>
            <a:off x="300962" y="1172682"/>
            <a:ext cx="560007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/>
              <a:t>Nhìn vào biểu đồ, ta thấy: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/>
              <a:t>Theo số ô tô mỗi màu, ô tô màu đỏ nhiều nhất.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/>
              <a:t>Số ô tô màu vàng bằng số ô tô màu xanh.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34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32021" y="315108"/>
            <a:ext cx="4367920" cy="1106526"/>
            <a:chOff x="1183343" y="1464304"/>
            <a:chExt cx="4060872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343945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Quan sát biểu đồ rồi trả lời câu hỏi.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EA403A7-ED81-469F-9EA1-47C7557EB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31404"/>
              </p:ext>
            </p:extLst>
          </p:nvPr>
        </p:nvGraphicFramePr>
        <p:xfrm>
          <a:off x="5080000" y="691139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</a:rPr>
                        <a:t>chữ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D4099-92D0-4B9B-BFE9-31F4D15A7B0C}"/>
              </a:ext>
            </a:extLst>
          </p:cNvPr>
          <p:cNvGrpSpPr/>
          <p:nvPr/>
        </p:nvGrpSpPr>
        <p:grpSpPr>
          <a:xfrm>
            <a:off x="7213600" y="733258"/>
            <a:ext cx="546100" cy="5265867"/>
            <a:chOff x="6667500" y="313533"/>
            <a:chExt cx="546100" cy="526586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D951BA-6F06-4EA8-A179-BB22DC668F37}"/>
                </a:ext>
              </a:extLst>
            </p:cNvPr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A1C06-979D-4449-A054-77741FC95AE1}"/>
                </a:ext>
              </a:extLst>
            </p:cNvPr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A7A4E-EA14-422E-8465-1C33B0F0D620}"/>
                </a:ext>
              </a:extLst>
            </p:cNvPr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B585FC-E0C1-4B01-B92D-EABAE27439CF}"/>
                </a:ext>
              </a:extLst>
            </p:cNvPr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A79E54-7F12-494C-85A7-50612A11444B}"/>
                </a:ext>
              </a:extLst>
            </p:cNvPr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B75B69-23F9-4FDB-8A82-847B185BB4A9}"/>
                </a:ext>
              </a:extLst>
            </p:cNvPr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4FA1807-E8E3-470B-957E-2A25A42A878D}"/>
                </a:ext>
              </a:extLst>
            </p:cNvPr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C2497D-E00B-4CB6-B9EE-7FB6BEAE293D}"/>
                </a:ext>
              </a:extLst>
            </p:cNvPr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E6E084-2DA1-4931-A8DC-BA244A10DAE2}"/>
                </a:ext>
              </a:extLst>
            </p:cNvPr>
            <p:cNvSpPr/>
            <p:nvPr/>
          </p:nvSpPr>
          <p:spPr>
            <a:xfrm>
              <a:off x="6667500" y="313533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84EA6-CDB8-4405-A88B-E64D52F6B520}"/>
              </a:ext>
            </a:extLst>
          </p:cNvPr>
          <p:cNvGrpSpPr/>
          <p:nvPr/>
        </p:nvGrpSpPr>
        <p:grpSpPr>
          <a:xfrm>
            <a:off x="5611580" y="2525449"/>
            <a:ext cx="511639" cy="3453600"/>
            <a:chOff x="4976580" y="2105724"/>
            <a:chExt cx="511639" cy="3453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A078BC-69F0-471E-A049-F20F3075AB98}"/>
                </a:ext>
              </a:extLst>
            </p:cNvPr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F9D5B2-9616-4602-9EE8-CA9D66BF74BD}"/>
                </a:ext>
              </a:extLst>
            </p:cNvPr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27833DC-9586-4FEB-977C-D7AD25CB4F43}"/>
                </a:ext>
              </a:extLst>
            </p:cNvPr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055864-5539-4364-85CF-878C1FA975C3}"/>
                </a:ext>
              </a:extLst>
            </p:cNvPr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D2D8E3-2897-4DBF-9657-3304373D11A4}"/>
                </a:ext>
              </a:extLst>
            </p:cNvPr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F3094F-6235-4D10-A02C-CB501B92351F}"/>
                </a:ext>
              </a:extLst>
            </p:cNvPr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F88523-D08C-48A2-951F-55205B359152}"/>
              </a:ext>
            </a:extLst>
          </p:cNvPr>
          <p:cNvGrpSpPr/>
          <p:nvPr/>
        </p:nvGrpSpPr>
        <p:grpSpPr>
          <a:xfrm>
            <a:off x="8559800" y="3704370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4A9856E-30BC-4C5E-8EFB-9C453BDF4BB7}"/>
                </a:ext>
              </a:extLst>
            </p:cNvPr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8A9B504-19B4-4D12-B8E5-C9F1F02CBD07}"/>
                </a:ext>
              </a:extLst>
            </p:cNvPr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251A7F3-BDB5-4569-8BD7-358ACACABDBC}"/>
                </a:ext>
              </a:extLst>
            </p:cNvPr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1B3FE39-DA17-44AF-B35D-CB6395A43AC7}"/>
                </a:ext>
              </a:extLst>
            </p:cNvPr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63AC7-04C0-475E-8C28-F88F8EBB96FB}"/>
              </a:ext>
            </a:extLst>
          </p:cNvPr>
          <p:cNvGrpSpPr/>
          <p:nvPr/>
        </p:nvGrpSpPr>
        <p:grpSpPr>
          <a:xfrm>
            <a:off x="10157793" y="3132598"/>
            <a:ext cx="1074420" cy="2826376"/>
            <a:chOff x="9776793" y="2712873"/>
            <a:chExt cx="1074420" cy="282637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E4146F-C01C-475C-85CB-0D5C257738EF}"/>
                </a:ext>
              </a:extLst>
            </p:cNvPr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00335A-5BE3-47FD-AF3E-1219A161ECA2}"/>
                </a:ext>
              </a:extLst>
            </p:cNvPr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09FD486-0D68-4528-BD37-46743CAFA73B}"/>
                </a:ext>
              </a:extLst>
            </p:cNvPr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630677-C4DC-46B4-89F8-7192E2CE10E5}"/>
                </a:ext>
              </a:extLst>
            </p:cNvPr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A0FB87-617E-43FF-A10E-4D4DFB268FD0}"/>
                </a:ext>
              </a:extLst>
            </p:cNvPr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16C7E77-7060-4398-8EBB-1BCC41258C2B}"/>
              </a:ext>
            </a:extLst>
          </p:cNvPr>
          <p:cNvSpPr txBox="1"/>
          <p:nvPr/>
        </p:nvSpPr>
        <p:spPr>
          <a:xfrm>
            <a:off x="472300" y="2009442"/>
            <a:ext cx="4546600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a.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b.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51" name="Rounded Rectangle 64">
            <a:extLst>
              <a:ext uri="{FF2B5EF4-FFF2-40B4-BE49-F238E27FC236}">
                <a16:creationId xmlns:a16="http://schemas.microsoft.com/office/drawing/2014/main" id="{0CBFDAAD-967B-40C4-B422-D8179173E0A0}"/>
              </a:ext>
            </a:extLst>
          </p:cNvPr>
          <p:cNvSpPr/>
          <p:nvPr/>
        </p:nvSpPr>
        <p:spPr>
          <a:xfrm>
            <a:off x="5387147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52" name="Rounded Rectangle 65">
            <a:extLst>
              <a:ext uri="{FF2B5EF4-FFF2-40B4-BE49-F238E27FC236}">
                <a16:creationId xmlns:a16="http://schemas.microsoft.com/office/drawing/2014/main" id="{FDAEF789-787E-480A-BBF7-9709534459D0}"/>
              </a:ext>
            </a:extLst>
          </p:cNvPr>
          <p:cNvSpPr/>
          <p:nvPr/>
        </p:nvSpPr>
        <p:spPr>
          <a:xfrm>
            <a:off x="7006398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9</a:t>
            </a:r>
          </a:p>
        </p:txBody>
      </p:sp>
      <p:sp>
        <p:nvSpPr>
          <p:cNvPr id="53" name="Rounded Rectangle 66">
            <a:extLst>
              <a:ext uri="{FF2B5EF4-FFF2-40B4-BE49-F238E27FC236}">
                <a16:creationId xmlns:a16="http://schemas.microsoft.com/office/drawing/2014/main" id="{92CA322C-295C-4640-B6E2-532558DD2893}"/>
              </a:ext>
            </a:extLst>
          </p:cNvPr>
          <p:cNvSpPr/>
          <p:nvPr/>
        </p:nvSpPr>
        <p:spPr>
          <a:xfrm>
            <a:off x="8600249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54" name="Rounded Rectangle 67">
            <a:extLst>
              <a:ext uri="{FF2B5EF4-FFF2-40B4-BE49-F238E27FC236}">
                <a16:creationId xmlns:a16="http://schemas.microsoft.com/office/drawing/2014/main" id="{BEC2DFED-3C55-491E-B5B5-7DBC9DBBC304}"/>
              </a:ext>
            </a:extLst>
          </p:cNvPr>
          <p:cNvSpPr/>
          <p:nvPr/>
        </p:nvSpPr>
        <p:spPr>
          <a:xfrm>
            <a:off x="10214751" y="72235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97BC07-5D0F-4A50-ABD1-B6F3FD26ABE3}"/>
              </a:ext>
            </a:extLst>
          </p:cNvPr>
          <p:cNvSpPr/>
          <p:nvPr/>
        </p:nvSpPr>
        <p:spPr>
          <a:xfrm>
            <a:off x="7101453" y="662616"/>
            <a:ext cx="770945" cy="53713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A84442-A91A-41FD-80CF-00AE515E6CD8}"/>
              </a:ext>
            </a:extLst>
          </p:cNvPr>
          <p:cNvSpPr/>
          <p:nvPr/>
        </p:nvSpPr>
        <p:spPr>
          <a:xfrm>
            <a:off x="8563873" y="3625849"/>
            <a:ext cx="1074420" cy="25692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1" grpId="0" animBg="1"/>
      <p:bldP spid="52" grpId="0" animBg="1"/>
      <p:bldP spid="53" grpId="0" animBg="1"/>
      <p:bldP spid="54" grpId="0" animBg="1"/>
      <p:bldP spid="2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9041824" cy="614083"/>
            <a:chOff x="1183343" y="1464304"/>
            <a:chExt cx="9041824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842040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biểu đồ rồi trả lời câu hỏi.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B1B9E5-76EE-42F3-8E4C-0DAD35EBA294}"/>
              </a:ext>
            </a:extLst>
          </p:cNvPr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02E7A-93C2-48AB-9DD5-D61BBEA40E59}"/>
              </a:ext>
            </a:extLst>
          </p:cNvPr>
          <p:cNvSpPr txBox="1"/>
          <p:nvPr/>
        </p:nvSpPr>
        <p:spPr>
          <a:xfrm>
            <a:off x="836678" y="3953308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a) Mỗi loại có bao nhiêu bông hoa?</a:t>
            </a:r>
            <a:endParaRPr lang="en-US" sz="2800" dirty="0"/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8DD2F58C-C09C-4FF5-8618-AFE988AA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94AACE-410B-48D7-85E9-3A0AB9C5C68C}"/>
              </a:ext>
            </a:extLst>
          </p:cNvPr>
          <p:cNvSpPr txBox="1"/>
          <p:nvPr/>
        </p:nvSpPr>
        <p:spPr>
          <a:xfrm>
            <a:off x="836678" y="4684765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b) Có tất cả bao nhiêu bông hoa?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5E8244-7669-46BE-A1E4-9DE7C34E7C65}"/>
              </a:ext>
            </a:extLst>
          </p:cNvPr>
          <p:cNvSpPr txBox="1"/>
          <p:nvPr/>
        </p:nvSpPr>
        <p:spPr>
          <a:xfrm>
            <a:off x="836678" y="5416222"/>
            <a:ext cx="1047035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c) Có tất cả bao nhiêu bông hoa?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4" grpId="0" uiExpand="1" build="p"/>
      <p:bldP spid="25" grpId="0" uiExpand="1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681</Words>
  <Application>Microsoft Office PowerPoint</Application>
  <PresentationFormat>Custom</PresentationFormat>
  <Paragraphs>90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RocknRoll One</vt:lpstr>
      <vt:lpstr>Dekko</vt:lpstr>
      <vt:lpstr>Open Sans</vt:lpstr>
      <vt:lpstr>Calibri</vt:lpstr>
      <vt:lpstr>Exo</vt:lpstr>
      <vt:lpstr>Barriecito</vt:lpstr>
      <vt:lpstr>Annie Use Your Telescope</vt:lpstr>
      <vt:lpstr>Barlow Condensed</vt:lpstr>
      <vt:lpstr>Anaheim</vt:lpstr>
      <vt:lpstr>Boogaloo</vt:lpstr>
      <vt:lpstr>Arial</vt:lpstr>
      <vt:lpstr>Lato</vt:lpstr>
      <vt:lpstr>Math Subject for Middle School - 7th Grade: Ratio, Proportion and Percent by Slidesgo</vt:lpstr>
      <vt:lpstr>PowerPoint Presentation</vt:lpstr>
      <vt:lpstr>PowerPoint Presentation</vt:lpstr>
      <vt:lpstr>CHỦ ĐỀ 13:  LÀM QUEN VỚI YẾU TỐ    THỐNG KÊ,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148</cp:revision>
  <dcterms:modified xsi:type="dcterms:W3CDTF">2022-04-19T13:01:05Z</dcterms:modified>
</cp:coreProperties>
</file>