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57" r:id="rId2"/>
    <p:sldId id="331" r:id="rId3"/>
    <p:sldId id="332" r:id="rId4"/>
    <p:sldId id="333" r:id="rId5"/>
    <p:sldId id="334" r:id="rId6"/>
    <p:sldId id="335" r:id="rId7"/>
    <p:sldId id="336" r:id="rId8"/>
    <p:sldId id="256" r:id="rId9"/>
    <p:sldId id="350" r:id="rId10"/>
    <p:sldId id="260" r:id="rId11"/>
    <p:sldId id="365" r:id="rId12"/>
    <p:sldId id="357" r:id="rId13"/>
    <p:sldId id="372" r:id="rId14"/>
    <p:sldId id="373" r:id="rId15"/>
    <p:sldId id="362" r:id="rId16"/>
  </p:sldIdLst>
  <p:sldSz cx="12161838" cy="6858000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Anaheim" panose="020B0604020202020204" charset="0"/>
      <p:regular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  <p:embeddedFont>
      <p:font typeface="Annie Use Your Telescope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D6D"/>
    <a:srgbClr val="FFE294"/>
    <a:srgbClr val="00CC66"/>
    <a:srgbClr val="B491DA"/>
    <a:srgbClr val="8ECBED"/>
    <a:srgbClr val="FFFF66"/>
    <a:srgbClr val="FFFF99"/>
    <a:srgbClr val="AA2668"/>
    <a:srgbClr val="E3B77A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52" autoAdjust="0"/>
  </p:normalViewPr>
  <p:slideViewPr>
    <p:cSldViewPr snapToGrid="0">
      <p:cViewPr varScale="1">
        <p:scale>
          <a:sx n="58" d="100"/>
          <a:sy n="58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c GV HS HS cộng thêm 2 hoặc đếm thêm 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hoặc đếm thêm và cứ bỏ 1 số rồi viết số tiếp theo, ví dụ: 594, bỏ qua 595 rồi viết 596 (cách này phù hợp với HS yếu)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558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microsoft.com/office/2007/relationships/hdphoto" Target="../media/hdphoto4.wdp"/><Relationship Id="rId3" Type="http://schemas.openxmlformats.org/officeDocument/2006/relationships/slideLayout" Target="../slideLayouts/slideLayout9.xml"/><Relationship Id="rId21" Type="http://schemas.openxmlformats.org/officeDocument/2006/relationships/slide" Target="slide6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24" Type="http://schemas.openxmlformats.org/officeDocument/2006/relationships/image" Target="../media/image17.png"/><Relationship Id="rId5" Type="http://schemas.openxmlformats.org/officeDocument/2006/relationships/image" Target="../media/image4.jpg"/><Relationship Id="rId15" Type="http://schemas.openxmlformats.org/officeDocument/2006/relationships/slide" Target="slide3.xml"/><Relationship Id="rId23" Type="http://schemas.openxmlformats.org/officeDocument/2006/relationships/slide" Target="slide7.xml"/><Relationship Id="rId28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slide" Target="slide5.xml"/><Relationship Id="rId31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631275" y="137945"/>
            <a:ext cx="5900154" cy="614083"/>
            <a:chOff x="1183343" y="1464304"/>
            <a:chExt cx="548539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486397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Tìm chỗ đậu cho tàu.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3650C57-9FAC-493B-BCD2-6A57A36CD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423" y="1106357"/>
            <a:ext cx="7926991" cy="5584350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EA758A1-6923-41D7-8C20-DFAFC6FD0F86}"/>
              </a:ext>
            </a:extLst>
          </p:cNvPr>
          <p:cNvSpPr/>
          <p:nvPr/>
        </p:nvSpPr>
        <p:spPr>
          <a:xfrm>
            <a:off x="4949108" y="4857035"/>
            <a:ext cx="4488805" cy="1438069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45A59FD-41A2-42B8-9415-B9708348DBFA}"/>
              </a:ext>
            </a:extLst>
          </p:cNvPr>
          <p:cNvSpPr/>
          <p:nvPr/>
        </p:nvSpPr>
        <p:spPr>
          <a:xfrm>
            <a:off x="7053619" y="4931027"/>
            <a:ext cx="2384294" cy="1300644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824E5AC-2BD7-4811-8346-44B0CD8D7697}"/>
              </a:ext>
            </a:extLst>
          </p:cNvPr>
          <p:cNvSpPr/>
          <p:nvPr/>
        </p:nvSpPr>
        <p:spPr>
          <a:xfrm>
            <a:off x="3748343" y="2194203"/>
            <a:ext cx="5571591" cy="1788302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25CCBD5-B739-493B-8460-C8BF33F74D5F}"/>
              </a:ext>
            </a:extLst>
          </p:cNvPr>
          <p:cNvSpPr/>
          <p:nvPr/>
        </p:nvSpPr>
        <p:spPr>
          <a:xfrm>
            <a:off x="4294443" y="1798600"/>
            <a:ext cx="5025491" cy="210991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80906" y="445369"/>
            <a:ext cx="5980810" cy="614083"/>
            <a:chOff x="1183343" y="1464304"/>
            <a:chExt cx="5395998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477457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Số?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29D7A76-5C95-4119-B355-E4F9D24DADEF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A2D623-877E-4854-809A-D263F46CADB3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42" name="Flowchart: Magnetic Disk 41">
              <a:extLst>
                <a:ext uri="{FF2B5EF4-FFF2-40B4-BE49-F238E27FC236}">
                  <a16:creationId xmlns:a16="http://schemas.microsoft.com/office/drawing/2014/main" id="{106E4C98-FB03-463B-966C-372A9897998C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FFE294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55" name="Flowchart: Magnetic Disk 54">
              <a:extLst>
                <a:ext uri="{FF2B5EF4-FFF2-40B4-BE49-F238E27FC236}">
                  <a16:creationId xmlns:a16="http://schemas.microsoft.com/office/drawing/2014/main" id="{FC944FA2-68FE-4F86-9163-EF2F09CFCF4C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FFE294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56" name="Flowchart: Magnetic Disk 55">
              <a:extLst>
                <a:ext uri="{FF2B5EF4-FFF2-40B4-BE49-F238E27FC236}">
                  <a16:creationId xmlns:a16="http://schemas.microsoft.com/office/drawing/2014/main" id="{A4854BDA-5250-4324-9676-7705E53D7D3B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FFE294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57" name="Flowchart: Magnetic Disk 56">
              <a:extLst>
                <a:ext uri="{FF2B5EF4-FFF2-40B4-BE49-F238E27FC236}">
                  <a16:creationId xmlns:a16="http://schemas.microsoft.com/office/drawing/2014/main" id="{4B9AB90B-B8B8-4BAD-9DF5-2D2136D97396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58" name="Flowchart: Magnetic Disk 57">
              <a:extLst>
                <a:ext uri="{FF2B5EF4-FFF2-40B4-BE49-F238E27FC236}">
                  <a16:creationId xmlns:a16="http://schemas.microsoft.com/office/drawing/2014/main" id="{9F036F0D-2D8B-4238-A78B-E709A0DF3BCA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7E8A1B54-5F15-4DC3-892F-96C99DE7AF48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FFE294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60" name="Flowchart: Magnetic Disk 59">
              <a:extLst>
                <a:ext uri="{FF2B5EF4-FFF2-40B4-BE49-F238E27FC236}">
                  <a16:creationId xmlns:a16="http://schemas.microsoft.com/office/drawing/2014/main" id="{E72D7850-09B4-40C2-A80A-4AE77739CAFE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61" name="Flowchart: Magnetic Disk 60">
              <a:extLst>
                <a:ext uri="{FF2B5EF4-FFF2-40B4-BE49-F238E27FC236}">
                  <a16:creationId xmlns:a16="http://schemas.microsoft.com/office/drawing/2014/main" id="{B7CDDB82-E82B-4D11-9556-94664D85ACC2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62" name="Flowchart: Magnetic Disk 61">
              <a:extLst>
                <a:ext uri="{FF2B5EF4-FFF2-40B4-BE49-F238E27FC236}">
                  <a16:creationId xmlns:a16="http://schemas.microsoft.com/office/drawing/2014/main" id="{A95B01ED-97C8-42FE-B632-EE5FDB78134D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FFE294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113BEC5C-2D8F-4778-903B-DD9C77933674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FFE29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64" name="Flowchart: Magnetic Disk 63">
            <a:extLst>
              <a:ext uri="{FF2B5EF4-FFF2-40B4-BE49-F238E27FC236}">
                <a16:creationId xmlns:a16="http://schemas.microsoft.com/office/drawing/2014/main" id="{3FE19B31-6716-4FB1-828F-D1B45A442542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FFE29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FF00B72B-7906-43C8-B925-0D7E4F0BCC15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FFE29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66" name="Flowchart: Magnetic Disk 65">
            <a:extLst>
              <a:ext uri="{FF2B5EF4-FFF2-40B4-BE49-F238E27FC236}">
                <a16:creationId xmlns:a16="http://schemas.microsoft.com/office/drawing/2014/main" id="{CC6A4BB8-9D4E-4500-9F12-E3F1287AE4F8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FFE29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185C12-1BCC-44AE-AB67-D620101DEF21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0B2F4E0-7B38-4EBB-A963-2C2764FF02E4}"/>
              </a:ext>
            </a:extLst>
          </p:cNvPr>
          <p:cNvGrpSpPr/>
          <p:nvPr/>
        </p:nvGrpSpPr>
        <p:grpSpPr>
          <a:xfrm>
            <a:off x="1758537" y="3425805"/>
            <a:ext cx="9303254" cy="888566"/>
            <a:chOff x="1758537" y="3425805"/>
            <a:chExt cx="9303254" cy="88856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840134E-232A-4F1C-A5CD-783A1B6D231B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E894CC4-2311-4CBF-B9FB-150A515D3E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CAA9E4F-E7D6-4FAE-A74A-97E96C2B09C4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8B214CF-1A61-4D67-B51B-DB94115C478F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C77559B-B8D7-4DE0-8DBA-6459BBB6B420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9D7326F-9940-41AD-A87D-E16AAC023D7D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F99CD95-E56B-4835-BF6E-5D75E58E21EC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C9E8D26-57DB-48BD-B10C-1BEB3E6DBA5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687CA7A-AABA-4576-A07A-123E86E1ED5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5BB3D59-6AA6-494A-A3C0-1D8C6C099DB2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52083F0-4BFF-4A03-A6FF-702B9425B2D3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EF923AB-731F-45F4-A2DE-7EDE2A87DB93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0A650B4-E431-4446-81F7-43A169C73F68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62060E4-0FAF-4F87-88C2-C0234936B773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1972D1-E52E-4F0B-80FA-BBFD332374C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02B89A-60C5-47E5-966A-442DE39A04B3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6B8EBD0-7330-47C5-B409-6B1D853A72C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3D76DFC-4E24-4368-88DA-D91703BD3BE3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29017D8-C653-4B45-B384-1AAB01DBC8D9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6B5547D-FC4A-4F65-8BBC-86AF9650C574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A9E8A18-1CBC-47DB-B0B4-7D9F472C311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6947F9E-CCF6-4648-9AB8-1208F4EF17A1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876D18C-F6D4-437C-B6E2-3898C1BD5283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B68D742-D164-4EE5-BED1-5B091EE6FA09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D064B9B-E301-40A2-BDD0-A5FA310997E8}"/>
                </a:ext>
              </a:extLst>
            </p:cNvPr>
            <p:cNvGrpSpPr/>
            <p:nvPr/>
          </p:nvGrpSpPr>
          <p:grpSpPr>
            <a:xfrm>
              <a:off x="9976237" y="3425805"/>
              <a:ext cx="1085554" cy="885371"/>
              <a:chOff x="1651295" y="3429000"/>
              <a:chExt cx="1085554" cy="88537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FCF56D0-B493-42C7-B91D-5DAA08508710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015F1A6-4070-49E6-953F-CEBAFF586EE3}"/>
                  </a:ext>
                </a:extLst>
              </p:cNvPr>
              <p:cNvSpPr txBox="1"/>
              <p:nvPr/>
            </p:nvSpPr>
            <p:spPr>
              <a:xfrm>
                <a:off x="1651295" y="3610075"/>
                <a:ext cx="1085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1 000</a:t>
                </a:r>
                <a:endParaRPr lang="en-US" sz="2800" dirty="0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74BD974-FD46-4E62-A578-BB38EAA05EB0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429875A-5BEF-4E7B-9EBB-19F6F5FE96A8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C83188-63B1-413F-B891-2E9A7578AAD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0FACF6-236D-4B70-9EE1-6E6A79EE8B83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9077976-B727-46F7-9BAF-C4EAC9EA3C9B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218E585-59E8-431E-B2C6-40B62842F908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448261E-1459-47A6-AF84-CAA592357BDD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6FE314B-9FEF-49D0-90EB-9556AAAF2E4D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7A5EE2-9015-4F68-ABF5-848028DFDA7A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41BA0DE-F77D-4903-987E-7317930786AB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2B00C5B-7152-4CC4-B663-4D281A561648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B2B7AD8-542E-41DE-BCEE-12CD473D1D92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1A32F88D-4373-4899-931B-D3B619FC3822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9E609C1-9D58-4180-B32E-4993ACC4D273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2FD8F96-2A18-4103-85FE-7585358F7F37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4390F67-22BE-41E3-8F4E-EE250EE5252A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id="{C4E017E7-1CBD-422B-B4F4-52D7012F8FD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9881A4A-ECC8-4443-A4BE-AD307374A27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EE430F2-C9AB-44FF-9422-B39F2C665B83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135" name="Cube 134">
                  <a:extLst>
                    <a:ext uri="{FF2B5EF4-FFF2-40B4-BE49-F238E27FC236}">
                      <a16:creationId xmlns:a16="http://schemas.microsoft.com/office/drawing/2014/main" id="{ACC2299C-A9BD-42F7-9780-A9B6CF76F9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681A437B-8C72-469B-BA82-80A63DE206D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EE94376-68C6-43D9-9780-AD667A971A4E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id="{A02E1192-81E5-4ABA-B92C-2B276D38BFD5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87EEC4B9-4CE8-42D2-9F79-F8D2AC72E441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55DF471-D3B0-4B4A-A852-88D1B9C58637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131" name="Cube 130">
                  <a:extLst>
                    <a:ext uri="{FF2B5EF4-FFF2-40B4-BE49-F238E27FC236}">
                      <a16:creationId xmlns:a16="http://schemas.microsoft.com/office/drawing/2014/main" id="{6F64F168-BB4D-4503-B5B0-DFE024C05565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33D9223-A976-44BF-9E9C-3A0688CB1BF2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9D8025C5-86BB-4032-90D1-64CCFE4126B0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id="{FFA63FE6-712D-46E7-9066-3ADEF6F45806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877CD77-B9FC-40DD-A29D-01A787FBECE2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D662798-B052-40C8-99D5-ADBF3187F159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127" name="Cube 126">
                  <a:extLst>
                    <a:ext uri="{FF2B5EF4-FFF2-40B4-BE49-F238E27FC236}">
                      <a16:creationId xmlns:a16="http://schemas.microsoft.com/office/drawing/2014/main" id="{38B9C511-7233-4238-87D6-718D3A08A75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9CE3027-6B4D-4DEB-A2AF-A3A6643EBF32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5D70DAC-D313-4AAB-8246-1D43AB1F4D7D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id="{979601FD-4E13-433C-BB37-DE14F78A3B22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E93412E-0E44-45B9-A41D-D931822616CE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4452BF9-6AC9-4145-B4FD-5C60FA0E1F66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123" name="Cube 122">
                  <a:extLst>
                    <a:ext uri="{FF2B5EF4-FFF2-40B4-BE49-F238E27FC236}">
                      <a16:creationId xmlns:a16="http://schemas.microsoft.com/office/drawing/2014/main" id="{C76830DE-71A1-443C-B892-EA9E0E206CD5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9A6BF687-ED30-41E3-BF8E-BA43DCE529D6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37E2AA9-C63D-482B-9076-FD584B23C6B6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D1F1AE9B-CE07-4A95-B8D4-5EADA088AFD3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675C9F-686F-4ED8-A24B-A8EDDAF88184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05F7349-D3EF-40DC-A926-B53AF64EF61D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4E1DFBBC-75ED-467F-9941-8729C25B4BC0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242A3CC-3EC1-4D9A-AC3D-3916F35BBEA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C907F25-9389-4726-AF55-5C781D6FF79C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3ED07E75-1BFC-4F1F-8C23-DC883911D66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6130C3B-94B5-4403-AC6C-300FFBA91F46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BB49EC1-FE9B-4564-825D-1F00C95057E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E32FCBBA-AAA8-4272-9617-FDCD7CBE1653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0BCFE64-5E10-4666-8881-D602F9877B8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E013454-3DF0-4700-B08C-9353062E9613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F1C58960-514A-4655-AEAF-7D91235AAB30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5894A8C-CA02-4AFB-A2A3-66533DC2899E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7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3" grpId="0" animBg="1"/>
      <p:bldP spid="64" grpId="0" animBg="1"/>
      <p:bldP spid="65" grpId="0" animBg="1"/>
      <p:bldP spid="66" grpId="0" animBg="1"/>
      <p:bldP spid="67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35E0CCE-407F-4483-A89A-0478A03F1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083" t="-5792" r="-1955" b="5792"/>
          <a:stretch/>
        </p:blipFill>
        <p:spPr>
          <a:xfrm>
            <a:off x="2732527" y="4278085"/>
            <a:ext cx="7170800" cy="1500614"/>
          </a:xfrm>
          <a:prstGeom prst="rect">
            <a:avLst/>
          </a:prstGeom>
        </p:spPr>
      </p:pic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1117932" y="694948"/>
            <a:ext cx="8990993" cy="646290"/>
            <a:chOff x="1183343" y="1455240"/>
            <a:chExt cx="8990993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842040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</a:rPr>
                <a:t>&gt;, &lt;, = ?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98488F7-A960-4172-BA36-1F3D3EC0B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51128"/>
          <a:stretch/>
        </p:blipFill>
        <p:spPr>
          <a:xfrm>
            <a:off x="2748856" y="1742975"/>
            <a:ext cx="7170800" cy="150061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3DC72F-3CA9-4785-AF23-9C51D2A0FD9A}"/>
              </a:ext>
            </a:extLst>
          </p:cNvPr>
          <p:cNvSpPr/>
          <p:nvPr/>
        </p:nvSpPr>
        <p:spPr>
          <a:xfrm>
            <a:off x="3800982" y="183003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8DE6BD-A6A8-49EC-A606-93FD17143D13}"/>
              </a:ext>
            </a:extLst>
          </p:cNvPr>
          <p:cNvSpPr/>
          <p:nvPr/>
        </p:nvSpPr>
        <p:spPr>
          <a:xfrm>
            <a:off x="7756551" y="18598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0EBACDD-26EF-4E43-9845-D80EC80F60CB}"/>
              </a:ext>
            </a:extLst>
          </p:cNvPr>
          <p:cNvSpPr/>
          <p:nvPr/>
        </p:nvSpPr>
        <p:spPr>
          <a:xfrm>
            <a:off x="3804367" y="44629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317875-07FE-4224-9A9D-D165EAF84187}"/>
              </a:ext>
            </a:extLst>
          </p:cNvPr>
          <p:cNvSpPr/>
          <p:nvPr/>
        </p:nvSpPr>
        <p:spPr>
          <a:xfrm>
            <a:off x="7919841" y="444663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47AA1E-06C2-418B-9EEA-DB503330A4CD}"/>
              </a:ext>
            </a:extLst>
          </p:cNvPr>
          <p:cNvSpPr/>
          <p:nvPr/>
        </p:nvSpPr>
        <p:spPr>
          <a:xfrm>
            <a:off x="3800982" y="260260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5512C80-FB9B-440E-9C8D-AAACBFA17EF8}"/>
              </a:ext>
            </a:extLst>
          </p:cNvPr>
          <p:cNvSpPr/>
          <p:nvPr/>
        </p:nvSpPr>
        <p:spPr>
          <a:xfrm>
            <a:off x="7756551" y="26324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091519-B616-48E0-BB1A-C6A3D5BA5C6D}"/>
              </a:ext>
            </a:extLst>
          </p:cNvPr>
          <p:cNvSpPr/>
          <p:nvPr/>
        </p:nvSpPr>
        <p:spPr>
          <a:xfrm>
            <a:off x="3800982" y="52396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5AA778-CD43-4351-8077-AB72C15E9B66}"/>
              </a:ext>
            </a:extLst>
          </p:cNvPr>
          <p:cNvSpPr/>
          <p:nvPr/>
        </p:nvSpPr>
        <p:spPr>
          <a:xfrm>
            <a:off x="7919841" y="52396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9041824" cy="614083"/>
            <a:chOff x="1183343" y="1464304"/>
            <a:chExt cx="904182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842040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a) </a:t>
              </a:r>
              <a:r>
                <a:rPr lang="en-US" sz="3200"/>
                <a:t>Viết các số sau theo thứ tự từ bé đến lớn.</a:t>
              </a:r>
              <a:endParaRPr sz="32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4A9884B-337A-42F0-B5B5-2045970326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23" y="981951"/>
            <a:ext cx="5783531" cy="29170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4E8F12C-47C9-46C1-9060-C9840D01567C}"/>
              </a:ext>
            </a:extLst>
          </p:cNvPr>
          <p:cNvSpPr txBox="1"/>
          <p:nvPr/>
        </p:nvSpPr>
        <p:spPr>
          <a:xfrm>
            <a:off x="1280912" y="4154792"/>
            <a:ext cx="106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800"/>
              <a:t>Thứ tự đúng là:</a:t>
            </a:r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435, 490, 527</a:t>
            </a:r>
            <a:r>
              <a:rPr lang="en-US" sz="2800">
                <a:solidFill>
                  <a:srgbClr val="FF0000"/>
                </a:solidFill>
              </a:rPr>
              <a:t>, 618.</a:t>
            </a:r>
            <a:endParaRPr lang="vi-VN" sz="2800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95D532-7808-42B0-A80B-0A5717BD2A56}"/>
              </a:ext>
            </a:extLst>
          </p:cNvPr>
          <p:cNvGrpSpPr/>
          <p:nvPr/>
        </p:nvGrpSpPr>
        <p:grpSpPr>
          <a:xfrm>
            <a:off x="3946679" y="1301122"/>
            <a:ext cx="5549848" cy="1134490"/>
            <a:chOff x="4207936" y="3791120"/>
            <a:chExt cx="5549848" cy="113449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7F3896C-7C75-446D-A74B-67651387F221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B6E2D4D-94FF-4B26-AA3D-43C77DBD225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5EF8026-C7C5-41B4-8C38-F253C3A6F678}"/>
                  </a:ext>
                </a:extLst>
              </p:cNvPr>
              <p:cNvCxnSpPr>
                <a:stCxn id="33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982223-9658-4F8B-A4E5-7D9211BBF1E4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EFE736-9311-4F40-8D4C-105C591A7E91}"/>
              </a:ext>
            </a:extLst>
          </p:cNvPr>
          <p:cNvGrpSpPr/>
          <p:nvPr/>
        </p:nvGrpSpPr>
        <p:grpSpPr>
          <a:xfrm>
            <a:off x="2922739" y="2584057"/>
            <a:ext cx="6932460" cy="1134490"/>
            <a:chOff x="4207936" y="3791120"/>
            <a:chExt cx="6932460" cy="113449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2362DB-1B0F-4EC7-B082-F49CDE3A7898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1FD1D79-EB98-4EAD-BE77-DB081F491616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56F3430-26BC-4D20-977E-A2F7D94B3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71AE1A-2B70-48D0-B53E-D49A4F5134A8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Google Shape;4387;p6">
            <a:extLst>
              <a:ext uri="{FF2B5EF4-FFF2-40B4-BE49-F238E27FC236}">
                <a16:creationId xmlns:a16="http://schemas.microsoft.com/office/drawing/2014/main" id="{38D6A4D0-31CE-4441-B627-E0AFCF4E5AC0}"/>
              </a:ext>
            </a:extLst>
          </p:cNvPr>
          <p:cNvSpPr txBox="1"/>
          <p:nvPr/>
        </p:nvSpPr>
        <p:spPr>
          <a:xfrm>
            <a:off x="1076122" y="4746769"/>
            <a:ext cx="12231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3200">
                <a:solidFill>
                  <a:schemeClr val="dk1"/>
                </a:solidFill>
              </a:rPr>
              <a:t>b) </a:t>
            </a:r>
            <a:r>
              <a:rPr lang="en-US" sz="3200"/>
              <a:t>Trong các số trên, số nào lớn nhất, số nào bé nhất?</a:t>
            </a:r>
            <a:endParaRPr sz="3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5DD825-1DB7-4BAE-9DD5-C9B7851D8387}"/>
              </a:ext>
            </a:extLst>
          </p:cNvPr>
          <p:cNvSpPr txBox="1"/>
          <p:nvPr/>
        </p:nvSpPr>
        <p:spPr>
          <a:xfrm>
            <a:off x="1280911" y="5400261"/>
            <a:ext cx="106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800"/>
              <a:t>Số lớn nhất là: </a:t>
            </a:r>
            <a:r>
              <a:rPr lang="en-US" sz="2800">
                <a:solidFill>
                  <a:srgbClr val="FF0000"/>
                </a:solidFill>
              </a:rPr>
              <a:t>618.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BE096C-75F9-4386-AA96-E60312FF3B26}"/>
              </a:ext>
            </a:extLst>
          </p:cNvPr>
          <p:cNvSpPr txBox="1"/>
          <p:nvPr/>
        </p:nvSpPr>
        <p:spPr>
          <a:xfrm>
            <a:off x="1280910" y="5998954"/>
            <a:ext cx="106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800"/>
              <a:t>Số bé nhất là: </a:t>
            </a:r>
            <a:r>
              <a:rPr lang="en-US" sz="2800">
                <a:solidFill>
                  <a:srgbClr val="FF0000"/>
                </a:solidFill>
              </a:rPr>
              <a:t>435.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912334" y="694446"/>
            <a:ext cx="8990993" cy="646290"/>
            <a:chOff x="1183343" y="1455240"/>
            <a:chExt cx="8990993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842040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</a:rPr>
                <a:t>Tìm chữ số thích hợp.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6AF493-5258-4533-99B8-63A308042A77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605C28-AC57-4A7D-9C82-3810A6C2BE4F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470E516-C6FC-4F51-A481-C6655CD9E22A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A4ED6D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70B035-5F09-45F1-99CC-AA88844D6A3C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DC9EDF1-07B1-460C-80F0-6F1F3F07EDD5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4047B15-2C6E-4800-98C2-357AA524AA39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27828B-E6A3-47A8-9699-5CEB9DC0B0CA}"/>
              </a:ext>
            </a:extLst>
          </p:cNvPr>
          <p:cNvGrpSpPr/>
          <p:nvPr/>
        </p:nvGrpSpPr>
        <p:grpSpPr>
          <a:xfrm>
            <a:off x="6603742" y="2110137"/>
            <a:ext cx="2687916" cy="685800"/>
            <a:chOff x="1215947" y="2073799"/>
            <a:chExt cx="2687916" cy="6858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A1D99F2-F610-47AC-911E-B41B5E6EB3D7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BC335A06-136F-478B-BBD5-E4A70E82C739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D12C24-8CFC-46D1-AEC0-F7CD66512879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FB0FDB0-D700-4B51-B932-24B6214711CB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A1D8404-73D6-4579-B985-DBB20FF5181A}"/>
              </a:ext>
            </a:extLst>
          </p:cNvPr>
          <p:cNvSpPr/>
          <p:nvPr/>
        </p:nvSpPr>
        <p:spPr>
          <a:xfrm>
            <a:off x="8009938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334BAA-ECED-4A02-9311-A88B0A42B573}"/>
              </a:ext>
            </a:extLst>
          </p:cNvPr>
          <p:cNvGrpSpPr/>
          <p:nvPr/>
        </p:nvGrpSpPr>
        <p:grpSpPr>
          <a:xfrm>
            <a:off x="1760441" y="3491163"/>
            <a:ext cx="2687916" cy="685800"/>
            <a:chOff x="1215947" y="2073799"/>
            <a:chExt cx="2687916" cy="685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FBFC22-644B-4220-8519-5C3472FF5FF9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B307AE3-83AF-44F7-8CF8-FB9B66A27689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8E65A8C-259B-46FE-B9FC-043C9024656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2A398D9-7985-495D-B86D-518998930241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08E91C3-00BE-4311-B605-58A457E917DD}"/>
              </a:ext>
            </a:extLst>
          </p:cNvPr>
          <p:cNvSpPr/>
          <p:nvPr/>
        </p:nvSpPr>
        <p:spPr>
          <a:xfrm>
            <a:off x="2488899" y="3650855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180746-77AE-435E-9A8E-BB80D4D047F4}"/>
              </a:ext>
            </a:extLst>
          </p:cNvPr>
          <p:cNvGrpSpPr/>
          <p:nvPr/>
        </p:nvGrpSpPr>
        <p:grpSpPr>
          <a:xfrm>
            <a:off x="6603742" y="3491163"/>
            <a:ext cx="2687916" cy="685800"/>
            <a:chOff x="1215947" y="2073799"/>
            <a:chExt cx="2687916" cy="685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4887877-155C-4C29-8C75-E0F5376C11C0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5276A24-2264-46CB-B45B-093F216A4832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6CCF36-4053-45F1-BD71-EA215ACCA34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2682311-1B96-44F2-B074-0ECCC0E8A3C6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A40812B-4883-42E2-AA99-814923F47708}"/>
              </a:ext>
            </a:extLst>
          </p:cNvPr>
          <p:cNvSpPr/>
          <p:nvPr/>
        </p:nvSpPr>
        <p:spPr>
          <a:xfrm>
            <a:off x="8515628" y="3663554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787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5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26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85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26" y="79287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55913" y="235314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65" y="3200399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9383" y="3687123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2" y="17954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3800269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292725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11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6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93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5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5" y="304616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9" y="198193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9" y="1447800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9" y="1514475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1" y="154668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83" y="19452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2" y="3793235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B2019-4458-428D-B7ED-1D3F466A9D0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6668" y="1509685"/>
            <a:ext cx="40541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  <a:latin typeface="Arial "/>
              </a:rPr>
              <a:t>&gt;, &lt;, = ?</a:t>
            </a:r>
          </a:p>
          <a:p>
            <a:pPr algn="ctr"/>
            <a:r>
              <a:rPr lang="en-US" sz="7200">
                <a:solidFill>
                  <a:srgbClr val="002060"/>
                </a:solidFill>
                <a:latin typeface="Arial "/>
              </a:rPr>
              <a:t>795 …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  <a:latin typeface="Arial "/>
              </a:rPr>
              <a:t>795 </a:t>
            </a:r>
            <a:r>
              <a:rPr lang="en-US" sz="7200">
                <a:solidFill>
                  <a:srgbClr val="FF0000"/>
                </a:solidFill>
                <a:latin typeface="Arial "/>
              </a:rPr>
              <a:t>&lt;</a:t>
            </a:r>
            <a:r>
              <a:rPr lang="en-US" sz="7200">
                <a:solidFill>
                  <a:srgbClr val="002060"/>
                </a:solidFill>
                <a:latin typeface="Arial "/>
              </a:rPr>
              <a:t> 800</a:t>
            </a:r>
          </a:p>
        </p:txBody>
      </p:sp>
    </p:spTree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73" y="4795157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783" y="533400"/>
            <a:ext cx="11237790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 "/>
              </a:rPr>
              <a:t>Sắp xếp các số sau theo thứ tự từ bé đến lớn: 423, 610, 435.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 "/>
              </a:rPr>
              <a:t>423, 435, 610</a:t>
            </a:r>
          </a:p>
        </p:txBody>
      </p:sp>
    </p:spTree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 "/>
              </a:rPr>
              <a:t>Số lớn nhất trong các số 904, 940, 918 là…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 "/>
              </a:rPr>
              <a:t>940</a:t>
            </a:r>
          </a:p>
        </p:txBody>
      </p:sp>
    </p:spTree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  <a:latin typeface="Arial "/>
              </a:rPr>
              <a:t>&gt;, &lt;, = ?</a:t>
            </a:r>
          </a:p>
          <a:p>
            <a:pPr algn="ctr"/>
            <a:r>
              <a:rPr lang="en-US" sz="7200">
                <a:solidFill>
                  <a:srgbClr val="002060"/>
                </a:solidFill>
                <a:latin typeface="Arial "/>
              </a:rPr>
              <a:t>600 … 599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  <a:latin typeface="Arial "/>
              </a:rPr>
              <a:t>600 </a:t>
            </a:r>
            <a:r>
              <a:rPr lang="en-US" sz="7200">
                <a:solidFill>
                  <a:srgbClr val="FF0000"/>
                </a:solidFill>
                <a:latin typeface="Arial "/>
              </a:rPr>
              <a:t>&gt;</a:t>
            </a:r>
            <a:r>
              <a:rPr lang="en-US" sz="7200">
                <a:solidFill>
                  <a:srgbClr val="002060"/>
                </a:solidFill>
                <a:latin typeface="Arial "/>
              </a:rPr>
              <a:t> 599</a:t>
            </a:r>
          </a:p>
        </p:txBody>
      </p:sp>
    </p:spTree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3871" y="533400"/>
            <a:ext cx="8444366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 "/>
              </a:rPr>
              <a:t>&gt;, &lt;, = ?</a:t>
            </a:r>
          </a:p>
          <a:p>
            <a:pPr algn="ctr"/>
            <a:r>
              <a:rPr lang="en-US" sz="6000">
                <a:solidFill>
                  <a:srgbClr val="002060"/>
                </a:solidFill>
                <a:latin typeface="Arial "/>
              </a:rPr>
              <a:t>100 + 400 … 400 + 101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 "/>
              </a:rPr>
              <a:t>100 + 400 </a:t>
            </a:r>
            <a:r>
              <a:rPr lang="en-US" sz="6000">
                <a:solidFill>
                  <a:srgbClr val="FF0000"/>
                </a:solidFill>
                <a:latin typeface="Arial "/>
              </a:rPr>
              <a:t>&lt;</a:t>
            </a:r>
            <a:r>
              <a:rPr lang="en-US" sz="6000">
                <a:solidFill>
                  <a:srgbClr val="002060"/>
                </a:solidFill>
                <a:latin typeface="Arial "/>
              </a:rPr>
              <a:t> 400 + 101</a:t>
            </a:r>
          </a:p>
        </p:txBody>
      </p:sp>
    </p:spTree>
    <p:extLst>
      <p:ext uri="{BB962C8B-B14F-4D97-AF65-F5344CB8AC3E}">
        <p14:creationId xmlns:p14="http://schemas.microsoft.com/office/powerpoint/2010/main" val="50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373148" y="1935431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14: 	ÔN TẬP CUỐI NĂM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2186881" y="2971800"/>
            <a:ext cx="7177252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68: ÔN TẬP CÁC SỐ TRONG PHẠM VI 1 000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605</Words>
  <Application>Microsoft Office PowerPoint</Application>
  <PresentationFormat>Custom</PresentationFormat>
  <Paragraphs>128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Open Sans</vt:lpstr>
      <vt:lpstr>Wingdings</vt:lpstr>
      <vt:lpstr>Anaheim</vt:lpstr>
      <vt:lpstr>Exo</vt:lpstr>
      <vt:lpstr>Arial</vt:lpstr>
      <vt:lpstr>Arial </vt:lpstr>
      <vt:lpstr>Barriecito</vt:lpstr>
      <vt:lpstr>Lato</vt:lpstr>
      <vt:lpstr>Barlow Condensed</vt:lpstr>
      <vt:lpstr>Annie Use Your Telescope</vt:lpstr>
      <vt:lpstr>Dekko</vt:lpstr>
      <vt:lpstr>RocknRoll One</vt:lpstr>
      <vt:lpstr>Calibri</vt:lpstr>
      <vt:lpstr>Boogaloo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14:  ÔN TẬP CUỐI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169</cp:revision>
  <dcterms:modified xsi:type="dcterms:W3CDTF">2022-04-26T14:26:26Z</dcterms:modified>
</cp:coreProperties>
</file>