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257" r:id="rId2"/>
    <p:sldId id="328" r:id="rId3"/>
    <p:sldId id="310" r:id="rId4"/>
    <p:sldId id="375" r:id="rId5"/>
    <p:sldId id="330" r:id="rId6"/>
    <p:sldId id="256" r:id="rId7"/>
    <p:sldId id="350" r:id="rId8"/>
    <p:sldId id="260" r:id="rId9"/>
    <p:sldId id="378" r:id="rId10"/>
    <p:sldId id="376" r:id="rId11"/>
    <p:sldId id="377" r:id="rId12"/>
    <p:sldId id="379" r:id="rId13"/>
    <p:sldId id="380" r:id="rId14"/>
    <p:sldId id="357" r:id="rId15"/>
    <p:sldId id="372" r:id="rId16"/>
    <p:sldId id="340" r:id="rId17"/>
    <p:sldId id="373" r:id="rId18"/>
    <p:sldId id="362" r:id="rId19"/>
  </p:sldIdLst>
  <p:sldSz cx="12161838" cy="6858000"/>
  <p:notesSz cx="6858000" cy="9144000"/>
  <p:embeddedFontLst>
    <p:embeddedFont>
      <p:font typeface="Annie Use Your Telescope" panose="020B0604020202020204" charset="0"/>
      <p:regular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Barlow Condensed" panose="020B0604020202020204" charset="0"/>
      <p:regular r:id="rId26"/>
      <p:bold r:id="rId27"/>
      <p:italic r:id="rId28"/>
      <p:boldItalic r:id="rId29"/>
    </p:embeddedFont>
    <p:embeddedFont>
      <p:font typeface="Anaheim" panose="020B0604020202020204" charset="0"/>
      <p:regular r:id="rId30"/>
    </p:embeddedFont>
    <p:embeddedFont>
      <p:font typeface="Exo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HP001 4 hàng" panose="020B0603050302020204" pitchFamily="34" charset="0"/>
      <p:regular r:id="rId39"/>
      <p:bold r:id="rId40"/>
    </p:embeddedFont>
    <p:embeddedFont>
      <p:font typeface="Arial-Rounded" panose="020B0500000000000000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BED"/>
    <a:srgbClr val="A4ED6D"/>
    <a:srgbClr val="FFE294"/>
    <a:srgbClr val="00CC66"/>
    <a:srgbClr val="B491DA"/>
    <a:srgbClr val="FFFF66"/>
    <a:srgbClr val="FFFF99"/>
    <a:srgbClr val="AA2668"/>
    <a:srgbClr val="E3B77A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 autoAdjust="0"/>
    <p:restoredTop sz="91713" autoAdjust="0"/>
  </p:normalViewPr>
  <p:slideViewPr>
    <p:cSldViewPr snapToGrid="0">
      <p:cViewPr varScale="1">
        <p:scale>
          <a:sx n="65" d="100"/>
          <a:sy n="65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107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086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3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89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các số để ra kết quả</a:t>
            </a:r>
          </a:p>
        </p:txBody>
      </p:sp>
    </p:spTree>
    <p:extLst>
      <p:ext uri="{BB962C8B-B14F-4D97-AF65-F5344CB8AC3E}">
        <p14:creationId xmlns:p14="http://schemas.microsoft.com/office/powerpoint/2010/main" val="1221704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HDHS vẽ sơ đồ</a:t>
            </a:r>
          </a:p>
          <a:p>
            <a:r>
              <a:rPr lang="en-US"/>
              <a:t>Giới thiệu với HS cách tóm tắt bài toán bằng sơ đồ</a:t>
            </a:r>
          </a:p>
        </p:txBody>
      </p:sp>
    </p:spTree>
    <p:extLst>
      <p:ext uri="{BB962C8B-B14F-4D97-AF65-F5344CB8AC3E}">
        <p14:creationId xmlns:p14="http://schemas.microsoft.com/office/powerpoint/2010/main" val="3955934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khi HS có lời giải khác phù hợp</a:t>
            </a:r>
          </a:p>
          <a:p>
            <a:r>
              <a:rPr lang="en-US" baseline="0"/>
              <a:t>Giúp HS chủ động lùi ô cân đối là đc, k nên máy móc về việc lùi mấy ô, nó sẽ làm HS máy móc trong cs và học tập (đây là theo quan điểm người soạn)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các số để ra đáp án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72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.xml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openxmlformats.org/officeDocument/2006/relationships/image" Target="../media/image4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microsoft.com/office/2007/relationships/hdphoto" Target="../media/hdphoto4.wdp"/><Relationship Id="rId1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microsoft.com/office/2007/relationships/hdphoto" Target="../media/hdphoto6.wdp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microsoft.com/office/2007/relationships/hdphoto" Target="../media/hdphoto6.wdp"/><Relationship Id="rId1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89720" y="464516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Tính nhẩm.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EA02762-5B5B-4974-8311-A2C3595E4588}"/>
              </a:ext>
            </a:extLst>
          </p:cNvPr>
          <p:cNvGrpSpPr/>
          <p:nvPr/>
        </p:nvGrpSpPr>
        <p:grpSpPr>
          <a:xfrm>
            <a:off x="4366911" y="0"/>
            <a:ext cx="4757194" cy="6184517"/>
            <a:chOff x="4997027" y="1570234"/>
            <a:chExt cx="3422746" cy="443386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48BC495-3885-4C9A-B7A2-F128F9B73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963AE04-9B16-4F81-824C-3F38E25A8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85401F-9C60-404C-A3BA-6BD75C9271DA}"/>
              </a:ext>
            </a:extLst>
          </p:cNvPr>
          <p:cNvSpPr txBox="1"/>
          <p:nvPr/>
        </p:nvSpPr>
        <p:spPr>
          <a:xfrm>
            <a:off x="6903759" y="2550822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18A303-4BD7-4955-AAA8-CECC2927860C}"/>
              </a:ext>
            </a:extLst>
          </p:cNvPr>
          <p:cNvSpPr txBox="1"/>
          <p:nvPr/>
        </p:nvSpPr>
        <p:spPr>
          <a:xfrm>
            <a:off x="7004747" y="325618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0E1190-BD1C-4E3C-9F4D-DF60459CFEB3}"/>
              </a:ext>
            </a:extLst>
          </p:cNvPr>
          <p:cNvSpPr txBox="1"/>
          <p:nvPr/>
        </p:nvSpPr>
        <p:spPr>
          <a:xfrm>
            <a:off x="7053734" y="394901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40</a:t>
            </a:r>
          </a:p>
        </p:txBody>
      </p:sp>
    </p:spTree>
    <p:extLst>
      <p:ext uri="{BB962C8B-B14F-4D97-AF65-F5344CB8AC3E}">
        <p14:creationId xmlns:p14="http://schemas.microsoft.com/office/powerpoint/2010/main" val="28505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89720" y="464516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Tính nhẩm.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25BF1-BB2F-4B19-BB5B-4282FD04E740}"/>
              </a:ext>
            </a:extLst>
          </p:cNvPr>
          <p:cNvGrpSpPr/>
          <p:nvPr/>
        </p:nvGrpSpPr>
        <p:grpSpPr>
          <a:xfrm>
            <a:off x="3200401" y="-106643"/>
            <a:ext cx="6874328" cy="6801357"/>
            <a:chOff x="7984356" y="1856769"/>
            <a:chExt cx="3876176" cy="443386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5F1F444-D1AD-44E6-A2C1-564B346D1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D1A1EF0-840F-4C61-AF0A-BAE08C7C2D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15FD885-73B6-4811-B01F-1BE1273317DF}"/>
              </a:ext>
            </a:extLst>
          </p:cNvPr>
          <p:cNvSpPr txBox="1"/>
          <p:nvPr/>
        </p:nvSpPr>
        <p:spPr>
          <a:xfrm>
            <a:off x="6175204" y="33205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A41B29-0832-4813-91A8-05798249D28C}"/>
              </a:ext>
            </a:extLst>
          </p:cNvPr>
          <p:cNvSpPr txBox="1"/>
          <p:nvPr/>
        </p:nvSpPr>
        <p:spPr>
          <a:xfrm>
            <a:off x="6143456" y="4099225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= 100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7F9D50-A756-4289-B476-C52EFED9EBB8}"/>
              </a:ext>
            </a:extLst>
          </p:cNvPr>
          <p:cNvSpPr txBox="1"/>
          <p:nvPr/>
        </p:nvSpPr>
        <p:spPr>
          <a:xfrm>
            <a:off x="6431450" y="489192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= 50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676473" y="2305344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367645" y="2736505"/>
            <a:ext cx="94128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856553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946370" y="322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75440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705604" y="4626693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5043025" y="2745565"/>
            <a:ext cx="103746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24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4751078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4721308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471442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5568632" y="4626693"/>
            <a:ext cx="41389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5094075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012776" y="2745565"/>
            <a:ext cx="99097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041918" y="3709274"/>
            <a:ext cx="96372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8719982" y="323360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+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8658680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9402835" y="4626693"/>
            <a:ext cx="57098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9008041" y="4626693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57 + 28 		24 + 67			46 + 39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83 – 19 		42 – 38 			90 – 76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316778" y="4626693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79139" y="2710532"/>
            <a:ext cx="7024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a)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  <p:bldP spid="21" grpId="0"/>
      <p:bldP spid="22" grpId="0"/>
      <p:bldP spid="23" grpId="0"/>
      <p:bldP spid="25" grpId="0"/>
      <p:bldP spid="26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1F5B1D2-199A-4F30-A8AD-7E95D3C0B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1724" b="-1059"/>
          <a:stretch/>
        </p:blipFill>
        <p:spPr bwMode="auto">
          <a:xfrm>
            <a:off x="-523383" y="2300122"/>
            <a:ext cx="13133302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EA7249-72B6-44E2-B86D-5D56BF456BF7}"/>
              </a:ext>
            </a:extLst>
          </p:cNvPr>
          <p:cNvSpPr/>
          <p:nvPr/>
        </p:nvSpPr>
        <p:spPr>
          <a:xfrm>
            <a:off x="1371652" y="2736505"/>
            <a:ext cx="93326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83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05A203-EFCE-43E4-8AD1-A6104493A629}"/>
              </a:ext>
            </a:extLst>
          </p:cNvPr>
          <p:cNvSpPr/>
          <p:nvPr/>
        </p:nvSpPr>
        <p:spPr>
          <a:xfrm>
            <a:off x="972665" y="3687464"/>
            <a:ext cx="182549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8D8E42-0913-4FCB-B009-46A2A8DDAB1B}"/>
              </a:ext>
            </a:extLst>
          </p:cNvPr>
          <p:cNvSpPr/>
          <p:nvPr/>
        </p:nvSpPr>
        <p:spPr>
          <a:xfrm>
            <a:off x="1261168" y="3116019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7ED280-8E06-46A7-AA80-FCBC1155A4AA}"/>
              </a:ext>
            </a:extLst>
          </p:cNvPr>
          <p:cNvCxnSpPr>
            <a:cxnSpLocks/>
          </p:cNvCxnSpPr>
          <p:nvPr/>
        </p:nvCxnSpPr>
        <p:spPr>
          <a:xfrm flipV="1">
            <a:off x="975440" y="4389413"/>
            <a:ext cx="1444706" cy="90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883E55-6B8E-4FBE-938D-883E5374EFE7}"/>
              </a:ext>
            </a:extLst>
          </p:cNvPr>
          <p:cNvSpPr/>
          <p:nvPr/>
        </p:nvSpPr>
        <p:spPr>
          <a:xfrm>
            <a:off x="1699994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D72C5-C659-4CB7-A89A-EA1ADE497BC2}"/>
              </a:ext>
            </a:extLst>
          </p:cNvPr>
          <p:cNvSpPr/>
          <p:nvPr/>
        </p:nvSpPr>
        <p:spPr>
          <a:xfrm>
            <a:off x="5043025" y="2745565"/>
            <a:ext cx="103746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46ED1D-88E3-4FC6-84CD-43844B8EF34C}"/>
              </a:ext>
            </a:extLst>
          </p:cNvPr>
          <p:cNvSpPr/>
          <p:nvPr/>
        </p:nvSpPr>
        <p:spPr>
          <a:xfrm>
            <a:off x="4751078" y="3693659"/>
            <a:ext cx="163337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38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E34C5-7AAC-4009-9150-D77BE95F055F}"/>
              </a:ext>
            </a:extLst>
          </p:cNvPr>
          <p:cNvSpPr/>
          <p:nvPr/>
        </p:nvSpPr>
        <p:spPr>
          <a:xfrm>
            <a:off x="4817809" y="3105293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AE150-09C7-4F92-ACFB-DE9167B001D6}"/>
              </a:ext>
            </a:extLst>
          </p:cNvPr>
          <p:cNvCxnSpPr>
            <a:cxnSpLocks/>
          </p:cNvCxnSpPr>
          <p:nvPr/>
        </p:nvCxnSpPr>
        <p:spPr>
          <a:xfrm>
            <a:off x="4714428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76E79-6D27-4E39-89DD-B655398C2BD6}"/>
              </a:ext>
            </a:extLst>
          </p:cNvPr>
          <p:cNvSpPr/>
          <p:nvPr/>
        </p:nvSpPr>
        <p:spPr>
          <a:xfrm>
            <a:off x="5449836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F1317-A66B-461C-B54D-1D2A560128B1}"/>
              </a:ext>
            </a:extLst>
          </p:cNvPr>
          <p:cNvSpPr/>
          <p:nvPr/>
        </p:nvSpPr>
        <p:spPr>
          <a:xfrm>
            <a:off x="5094075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6F86-FCD6-4972-97B5-7B8B35FE79C0}"/>
              </a:ext>
            </a:extLst>
          </p:cNvPr>
          <p:cNvSpPr/>
          <p:nvPr/>
        </p:nvSpPr>
        <p:spPr>
          <a:xfrm>
            <a:off x="9022394" y="2745565"/>
            <a:ext cx="97174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90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837222-ADE4-4766-AA3A-FD1A86966663}"/>
              </a:ext>
            </a:extLst>
          </p:cNvPr>
          <p:cNvSpPr/>
          <p:nvPr/>
        </p:nvSpPr>
        <p:spPr>
          <a:xfrm>
            <a:off x="9047529" y="3709274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76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37F265-A087-443C-B4C0-C8604A8B57D1}"/>
              </a:ext>
            </a:extLst>
          </p:cNvPr>
          <p:cNvSpPr/>
          <p:nvPr/>
        </p:nvSpPr>
        <p:spPr>
          <a:xfrm>
            <a:off x="8860504" y="3117490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881047-E599-4B73-B636-036444F400A1}"/>
              </a:ext>
            </a:extLst>
          </p:cNvPr>
          <p:cNvCxnSpPr>
            <a:cxnSpLocks/>
          </p:cNvCxnSpPr>
          <p:nvPr/>
        </p:nvCxnSpPr>
        <p:spPr>
          <a:xfrm>
            <a:off x="8658680" y="4393943"/>
            <a:ext cx="149597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2F67397-32DD-4A67-9B6D-7664930D46AB}"/>
              </a:ext>
            </a:extLst>
          </p:cNvPr>
          <p:cNvSpPr/>
          <p:nvPr/>
        </p:nvSpPr>
        <p:spPr>
          <a:xfrm>
            <a:off x="9391614" y="4626693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E91C3-64C9-4335-8B69-9BA52B6FF294}"/>
              </a:ext>
            </a:extLst>
          </p:cNvPr>
          <p:cNvSpPr/>
          <p:nvPr/>
        </p:nvSpPr>
        <p:spPr>
          <a:xfrm>
            <a:off x="9076969" y="4626693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432132" y="252865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Đặt tính rồi tính.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05FBFD-0BA5-47E3-94B6-A8D64BC81691}"/>
              </a:ext>
            </a:extLst>
          </p:cNvPr>
          <p:cNvSpPr txBox="1"/>
          <p:nvPr/>
        </p:nvSpPr>
        <p:spPr>
          <a:xfrm>
            <a:off x="1053551" y="859992"/>
            <a:ext cx="11117310" cy="138499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57 + 28 		24 + 67			46 + 39</a:t>
            </a:r>
          </a:p>
          <a:p>
            <a:pPr marL="742950" indent="-742950" algn="just"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en-US" sz="3200"/>
              <a:t>83 – 19 		42 – 38 			90 – 76 </a:t>
            </a:r>
            <a:endParaRPr lang="en-US" sz="3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942254-6C54-4BF2-AF95-34AFA7A0AE16}"/>
              </a:ext>
            </a:extLst>
          </p:cNvPr>
          <p:cNvSpPr/>
          <p:nvPr/>
        </p:nvSpPr>
        <p:spPr>
          <a:xfrm>
            <a:off x="1301549" y="4626693"/>
            <a:ext cx="58221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B35C5-2A41-4090-8811-2DC76C3556BF}"/>
              </a:ext>
            </a:extLst>
          </p:cNvPr>
          <p:cNvSpPr/>
          <p:nvPr/>
        </p:nvSpPr>
        <p:spPr>
          <a:xfrm>
            <a:off x="79139" y="2710532"/>
            <a:ext cx="7024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b)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3" grpId="0"/>
      <p:bldP spid="14" grpId="0"/>
      <p:bldP spid="21" grpId="0"/>
      <p:bldP spid="22" grpId="0"/>
      <p:bldP spid="23" grpId="0"/>
      <p:bldP spid="25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67017" y="276275"/>
            <a:ext cx="11301133" cy="1754286"/>
            <a:chOff x="1183343" y="1455240"/>
            <a:chExt cx="11027803" cy="1754286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10457215" cy="1754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Trong các phép tính dưới đây, những phép tính nào có kết quả bé hơn 45, những phép tính nào có kết quả lớn hơn 63?</a:t>
              </a:r>
              <a:endParaRPr lang="vi-VN" sz="3600" dirty="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6C7B4-2904-43DF-A3D7-77C02E015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202396" y="2701623"/>
            <a:ext cx="9807695" cy="37272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4D42B3-3AC9-41D8-86E9-E329A6F754AC}"/>
              </a:ext>
            </a:extLst>
          </p:cNvPr>
          <p:cNvCxnSpPr>
            <a:cxnSpLocks/>
          </p:cNvCxnSpPr>
          <p:nvPr/>
        </p:nvCxnSpPr>
        <p:spPr>
          <a:xfrm>
            <a:off x="3500929" y="1374434"/>
            <a:ext cx="221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24B70-1A75-4290-AC59-B22FB0C6DE2F}"/>
              </a:ext>
            </a:extLst>
          </p:cNvPr>
          <p:cNvCxnSpPr>
            <a:cxnSpLocks/>
          </p:cNvCxnSpPr>
          <p:nvPr/>
        </p:nvCxnSpPr>
        <p:spPr>
          <a:xfrm flipV="1">
            <a:off x="2070202" y="1945981"/>
            <a:ext cx="2292248" cy="3947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9187452-B612-449F-A870-517376C58C8E}"/>
              </a:ext>
            </a:extLst>
          </p:cNvPr>
          <p:cNvSpPr/>
          <p:nvPr/>
        </p:nvSpPr>
        <p:spPr>
          <a:xfrm>
            <a:off x="8913845" y="304311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4CE5D0-3D4D-4762-B53E-0578703DA2E1}"/>
              </a:ext>
            </a:extLst>
          </p:cNvPr>
          <p:cNvSpPr txBox="1"/>
          <p:nvPr/>
        </p:nvSpPr>
        <p:spPr>
          <a:xfrm>
            <a:off x="2658726" y="260210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748251-8830-48C7-8B03-D28CFCD1DD4E}"/>
              </a:ext>
            </a:extLst>
          </p:cNvPr>
          <p:cNvSpPr txBox="1"/>
          <p:nvPr/>
        </p:nvSpPr>
        <p:spPr>
          <a:xfrm>
            <a:off x="6686900" y="260210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A0625F-97F3-4149-AA7F-5FB9ACC71887}"/>
              </a:ext>
            </a:extLst>
          </p:cNvPr>
          <p:cNvSpPr txBox="1"/>
          <p:nvPr/>
        </p:nvSpPr>
        <p:spPr>
          <a:xfrm>
            <a:off x="9287685" y="25425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60E973-0750-45BC-8517-CAA472D21322}"/>
              </a:ext>
            </a:extLst>
          </p:cNvPr>
          <p:cNvSpPr txBox="1"/>
          <p:nvPr/>
        </p:nvSpPr>
        <p:spPr>
          <a:xfrm>
            <a:off x="2338766" y="541314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6C3C0-E237-48F3-A7C0-5917C8CDA396}"/>
              </a:ext>
            </a:extLst>
          </p:cNvPr>
          <p:cNvSpPr txBox="1"/>
          <p:nvPr/>
        </p:nvSpPr>
        <p:spPr>
          <a:xfrm>
            <a:off x="6149318" y="554124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5FFEBD-4140-4359-895E-AE681F3DDDBB}"/>
              </a:ext>
            </a:extLst>
          </p:cNvPr>
          <p:cNvSpPr txBox="1"/>
          <p:nvPr/>
        </p:nvSpPr>
        <p:spPr>
          <a:xfrm>
            <a:off x="9339095" y="526547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78F05E-464F-4409-A0C4-78A9E7B1AF3D}"/>
              </a:ext>
            </a:extLst>
          </p:cNvPr>
          <p:cNvSpPr/>
          <p:nvPr/>
        </p:nvSpPr>
        <p:spPr>
          <a:xfrm>
            <a:off x="5572815" y="490115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AED2A0-446E-43D6-B69D-D283FC7EBFD2}"/>
              </a:ext>
            </a:extLst>
          </p:cNvPr>
          <p:cNvSpPr/>
          <p:nvPr/>
        </p:nvSpPr>
        <p:spPr>
          <a:xfrm>
            <a:off x="2147230" y="3096401"/>
            <a:ext cx="1549643" cy="71815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778D83B-4B9F-421C-BFC5-33E7A151FDE4}"/>
              </a:ext>
            </a:extLst>
          </p:cNvPr>
          <p:cNvSpPr/>
          <p:nvPr/>
        </p:nvSpPr>
        <p:spPr>
          <a:xfrm>
            <a:off x="1951286" y="4745717"/>
            <a:ext cx="1549643" cy="71815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  <p:bldP spid="21" grpId="0"/>
      <p:bldP spid="22" grpId="0"/>
      <p:bldP spid="24" grpId="0"/>
      <p:bldP spid="25" grpId="0"/>
      <p:bldP spid="26" grpId="0" animBg="1"/>
      <p:bldP spid="30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351900" y="290965"/>
            <a:ext cx="11592450" cy="2337632"/>
            <a:chOff x="1183343" y="1464304"/>
            <a:chExt cx="11592450" cy="2337632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971031" cy="2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Quãng đường Hà Nội – Nam Định dài 90 km. Quãng đường Hà Nội – Hòa Bình dài 76 km. Hỏi quãng đường Hà Nội – Nam Định dài hơn quãng đường Hà Nội – Hòa Bình bao nhiêu ki-lô-mét?</a:t>
              </a:r>
              <a:endParaRPr lang="vi-VN" sz="3600" dirty="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0EF670-048C-4B5D-A0B0-212A23A7C3AD}"/>
              </a:ext>
            </a:extLst>
          </p:cNvPr>
          <p:cNvGrpSpPr/>
          <p:nvPr/>
        </p:nvGrpSpPr>
        <p:grpSpPr>
          <a:xfrm>
            <a:off x="1100410" y="2799630"/>
            <a:ext cx="11467735" cy="3371159"/>
            <a:chOff x="1100410" y="2799630"/>
            <a:chExt cx="11467735" cy="337115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0ADC093-7CBC-4424-AE33-76B7622A0FE6}"/>
                </a:ext>
              </a:extLst>
            </p:cNvPr>
            <p:cNvGrpSpPr/>
            <p:nvPr/>
          </p:nvGrpSpPr>
          <p:grpSpPr>
            <a:xfrm>
              <a:off x="1866900" y="3805592"/>
              <a:ext cx="9086850" cy="1718908"/>
              <a:chOff x="1866900" y="3805592"/>
              <a:chExt cx="9086850" cy="171890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DDEC0B10-C117-4749-AF0B-9F76FE3D1A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4095750"/>
                <a:ext cx="90868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6C90931-B6FD-4069-9A95-5C8918CD1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5295900"/>
                <a:ext cx="6953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BF453A1-FC36-4DA3-9FC2-E1F829E71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66900" y="506730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266C9AB-60D2-44D2-8D69-47595F6AF8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506730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7308C11-7E86-4D59-B518-7AC8BE8FCD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34700" y="386715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C485D04-808F-40F3-A00A-00130A13A9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5950" y="386715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5075CAD-9FF3-4F31-A854-A214EE7C9D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3805592"/>
                <a:ext cx="0" cy="12280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Google Shape;4387;p6">
              <a:extLst>
                <a:ext uri="{FF2B5EF4-FFF2-40B4-BE49-F238E27FC236}">
                  <a16:creationId xmlns:a16="http://schemas.microsoft.com/office/drawing/2014/main" id="{D7EE54DC-F250-4597-BA65-C8523909B363}"/>
                </a:ext>
              </a:extLst>
            </p:cNvPr>
            <p:cNvSpPr txBox="1"/>
            <p:nvPr/>
          </p:nvSpPr>
          <p:spPr>
            <a:xfrm>
              <a:off x="1133657" y="3182456"/>
              <a:ext cx="162859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Hà Nội</a:t>
              </a:r>
              <a:endParaRPr lang="vi-VN" sz="3600" dirty="0"/>
            </a:p>
          </p:txBody>
        </p:sp>
        <p:sp>
          <p:nvSpPr>
            <p:cNvPr id="32" name="Google Shape;4387;p6">
              <a:extLst>
                <a:ext uri="{FF2B5EF4-FFF2-40B4-BE49-F238E27FC236}">
                  <a16:creationId xmlns:a16="http://schemas.microsoft.com/office/drawing/2014/main" id="{C6A34CB9-C101-47C2-B49A-53846A9A0B3D}"/>
                </a:ext>
              </a:extLst>
            </p:cNvPr>
            <p:cNvSpPr txBox="1"/>
            <p:nvPr/>
          </p:nvSpPr>
          <p:spPr>
            <a:xfrm>
              <a:off x="9944100" y="3228043"/>
              <a:ext cx="262404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Nam Định</a:t>
              </a:r>
              <a:endParaRPr lang="vi-VN" sz="3600" dirty="0"/>
            </a:p>
          </p:txBody>
        </p:sp>
        <p:sp>
          <p:nvSpPr>
            <p:cNvPr id="33" name="Google Shape;4387;p6">
              <a:extLst>
                <a:ext uri="{FF2B5EF4-FFF2-40B4-BE49-F238E27FC236}">
                  <a16:creationId xmlns:a16="http://schemas.microsoft.com/office/drawing/2014/main" id="{A27291B6-3388-4400-8EB6-5F168380A18E}"/>
                </a:ext>
              </a:extLst>
            </p:cNvPr>
            <p:cNvSpPr txBox="1"/>
            <p:nvPr/>
          </p:nvSpPr>
          <p:spPr>
            <a:xfrm>
              <a:off x="1100410" y="5524499"/>
              <a:ext cx="1628593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Hà Nội</a:t>
              </a:r>
              <a:endParaRPr lang="vi-VN" sz="3600" dirty="0"/>
            </a:p>
          </p:txBody>
        </p:sp>
        <p:sp>
          <p:nvSpPr>
            <p:cNvPr id="34" name="Google Shape;4387;p6">
              <a:extLst>
                <a:ext uri="{FF2B5EF4-FFF2-40B4-BE49-F238E27FC236}">
                  <a16:creationId xmlns:a16="http://schemas.microsoft.com/office/drawing/2014/main" id="{23D13DA2-AFA3-4481-BA42-5D3CE1BBDE20}"/>
                </a:ext>
              </a:extLst>
            </p:cNvPr>
            <p:cNvSpPr txBox="1"/>
            <p:nvPr/>
          </p:nvSpPr>
          <p:spPr>
            <a:xfrm>
              <a:off x="7734300" y="5524499"/>
              <a:ext cx="2624045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600"/>
                <a:t>Hoà Bình</a:t>
              </a:r>
              <a:endParaRPr lang="vi-VN" sz="36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D425C20-FE6E-468D-A43D-BDD304253B62}"/>
                </a:ext>
              </a:extLst>
            </p:cNvPr>
            <p:cNvSpPr/>
            <p:nvPr/>
          </p:nvSpPr>
          <p:spPr>
            <a:xfrm>
              <a:off x="1900011" y="4777014"/>
              <a:ext cx="6924675" cy="499705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Google Shape;4387;p6">
              <a:extLst>
                <a:ext uri="{FF2B5EF4-FFF2-40B4-BE49-F238E27FC236}">
                  <a16:creationId xmlns:a16="http://schemas.microsoft.com/office/drawing/2014/main" id="{31AB974E-BE9B-4618-8F92-DE84E6818F68}"/>
                </a:ext>
              </a:extLst>
            </p:cNvPr>
            <p:cNvSpPr txBox="1"/>
            <p:nvPr/>
          </p:nvSpPr>
          <p:spPr>
            <a:xfrm>
              <a:off x="5716841" y="2799630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90 km</a:t>
              </a:r>
              <a:endParaRPr lang="vi-VN" sz="280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77CC33-8BB4-4429-B5E0-A7BA522A3BEF}"/>
                </a:ext>
              </a:extLst>
            </p:cNvPr>
            <p:cNvSpPr/>
            <p:nvPr/>
          </p:nvSpPr>
          <p:spPr>
            <a:xfrm>
              <a:off x="1900011" y="3285218"/>
              <a:ext cx="9001126" cy="800100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Google Shape;4387;p6">
              <a:extLst>
                <a:ext uri="{FF2B5EF4-FFF2-40B4-BE49-F238E27FC236}">
                  <a16:creationId xmlns:a16="http://schemas.microsoft.com/office/drawing/2014/main" id="{77E88909-E8C4-4B0F-B279-69D4E303F5D0}"/>
                </a:ext>
              </a:extLst>
            </p:cNvPr>
            <p:cNvSpPr txBox="1"/>
            <p:nvPr/>
          </p:nvSpPr>
          <p:spPr>
            <a:xfrm>
              <a:off x="4581711" y="4342084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76 km</a:t>
              </a:r>
              <a:endParaRPr lang="vi-VN" sz="28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223322-B167-4BA7-AB8B-2BA407A0B0E4}"/>
                </a:ext>
              </a:extLst>
            </p:cNvPr>
            <p:cNvSpPr/>
            <p:nvPr/>
          </p:nvSpPr>
          <p:spPr>
            <a:xfrm rot="10800000">
              <a:off x="8865326" y="4119369"/>
              <a:ext cx="2035809" cy="354407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Google Shape;4387;p6">
              <a:extLst>
                <a:ext uri="{FF2B5EF4-FFF2-40B4-BE49-F238E27FC236}">
                  <a16:creationId xmlns:a16="http://schemas.microsoft.com/office/drawing/2014/main" id="{D5770727-E854-46AD-8159-A84DCE22F512}"/>
                </a:ext>
              </a:extLst>
            </p:cNvPr>
            <p:cNvSpPr txBox="1"/>
            <p:nvPr/>
          </p:nvSpPr>
          <p:spPr>
            <a:xfrm>
              <a:off x="9371398" y="4443654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? km</a:t>
              </a:r>
              <a:endParaRPr lang="vi-VN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76899" y="3023087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Qu</a:t>
            </a:r>
            <a:r>
              <a:rPr lang="vi-VN" altLang="en-US" sz="3800" b="1" dirty="0">
                <a:solidFill>
                  <a:srgbClr val="7030A0"/>
                </a:solidFill>
                <a:latin typeface="HP001 4 hàng" pitchFamily="34" charset="0"/>
              </a:rPr>
              <a:t>ãng đưŊg Hà NĖ – Nam Đị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ζ </a:t>
            </a:r>
            <a:r>
              <a:rPr lang="vi-VN" altLang="en-US" sz="3800" b="1" dirty="0">
                <a:solidFill>
                  <a:srgbClr val="7030A0"/>
                </a:solidFill>
                <a:latin typeface="HP001 4 hàng" pitchFamily="34" charset="0"/>
              </a:rPr>
              <a:t>dài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h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Ω</a:t>
            </a:r>
            <a:r>
              <a:rPr lang="vi-VN" altLang="en-US" sz="3800" b="1" dirty="0">
                <a:solidFill>
                  <a:srgbClr val="7030A0"/>
                </a:solidFill>
                <a:latin typeface="HP001 4 hàng" pitchFamily="34" charset="0"/>
              </a:rPr>
              <a:t>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3734533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90 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76 = 14 (k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4468895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Đáp số: 14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km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2300171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4.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2300856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Bài giải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81780C-3C07-45F3-8D9E-973630774B41}"/>
              </a:ext>
            </a:extLst>
          </p:cNvPr>
          <p:cNvGrpSpPr/>
          <p:nvPr/>
        </p:nvGrpSpPr>
        <p:grpSpPr>
          <a:xfrm>
            <a:off x="0" y="4968958"/>
            <a:ext cx="4900613" cy="1807750"/>
            <a:chOff x="3199003" y="5054799"/>
            <a:chExt cx="5203737" cy="18948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BD05AA8-487D-4BEB-9E6E-710247B506B9}"/>
                </a:ext>
              </a:extLst>
            </p:cNvPr>
            <p:cNvSpPr/>
            <p:nvPr/>
          </p:nvSpPr>
          <p:spPr>
            <a:xfrm>
              <a:off x="3199003" y="5054799"/>
              <a:ext cx="5060823" cy="18948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E9B7F2-1C13-4CF8-A56E-F75E5005D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9003" y="5174022"/>
              <a:ext cx="5203737" cy="1632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69434" y="139269"/>
            <a:ext cx="11040180" cy="646290"/>
            <a:chOff x="1183343" y="1455240"/>
            <a:chExt cx="10337170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/>
                <a:t>Số?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C8B8D97-B649-4126-912E-DBFC878830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04BF7298-8DC1-4B2C-BED8-252221D045A6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9CD5552-3144-4072-A36E-79CA36CF294A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42418ED-75B1-4515-9635-DC7D5833222B}"/>
                </a:ext>
              </a:extLst>
            </p:cNvPr>
            <p:cNvCxnSpPr>
              <a:cxnSpLocks/>
              <a:stCxn id="33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1CDEFCF-8929-41CE-A103-9EECBA1805ED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57DF54-013B-4FF9-A7FB-ED655701AB04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E8358D-F09F-476D-B690-451D9510B368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6945B48E-8519-4487-981F-60AC638512A1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5D0318B8-7BC3-4D07-878A-E4B411195AA3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0BA7C7B-1792-4FFF-A926-35248504725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D9AD37B-3516-419B-8181-598072211327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CEA7256-02BA-4A4C-8F86-1298FFAD0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5B693D2-4D07-458E-8B46-2C19CC6B8332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31A54E-665B-4DDF-A3C5-05A77EDF7ED2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8787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3001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6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05880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04238" y="2662470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3468" y="4327188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23857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04238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56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55771" y="2767720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81719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44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60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6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992" y="436496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latin typeface="+mj-lt"/>
                <a:ea typeface="Arial-Rounded" pitchFamily="34" charset="0"/>
                <a:cs typeface="Arial-Rounded" pitchFamily="34" charset="0"/>
              </a:rPr>
              <a:t> 		50</a:t>
            </a:r>
            <a:endParaRPr lang="en-US" sz="44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54" y="2892692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963" y="664834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+mj-lt"/>
                <a:ea typeface="Arial-Rounded" pitchFamily="34" charset="0"/>
                <a:cs typeface="Arial-Rounded" pitchFamily="34" charset="0"/>
              </a:rPr>
              <a:t>40 + 20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20456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44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2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697284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100</a:t>
            </a:r>
            <a:endParaRPr lang="en-US" sz="44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5851950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4071" y="2731371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>
                <a:latin typeface="+mj-lt"/>
                <a:ea typeface="Arial-Rounded" pitchFamily="34" charset="0"/>
                <a:cs typeface="Arial-Rounded" pitchFamily="34" charset="0"/>
              </a:rPr>
              <a:t> 		20</a:t>
            </a:r>
            <a:endParaRPr lang="en-US" sz="44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9963" y="670535"/>
            <a:ext cx="571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+mj-lt"/>
                <a:ea typeface="Arial-Rounded" pitchFamily="34" charset="0"/>
                <a:cs typeface="Arial-Rounded" pitchFamily="34" charset="0"/>
              </a:rPr>
              <a:t>60 – 40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70" y="2883875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06555" y="4269442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800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>
                <a:solidFill>
                  <a:schemeClr val="accent6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</a:t>
            </a:r>
            <a:r>
              <a:rPr lang="en-US" sz="48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7</a:t>
            </a:r>
            <a:endParaRPr lang="en-US" sz="48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9876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		70</a:t>
            </a:r>
            <a:endParaRPr lang="en-US" sz="48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6555" y="2780357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latin typeface="+mj-lt"/>
                <a:ea typeface="Arial-Rounded" pitchFamily="34" charset="0"/>
                <a:cs typeface="Arial-Rounded" pitchFamily="34" charset="0"/>
              </a:rPr>
              <a:t> 		80</a:t>
            </a:r>
            <a:endParaRPr lang="en-US" sz="4800" dirty="0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828" y="4378146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099719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3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03" y="544986"/>
            <a:ext cx="571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+mj-lt"/>
                <a:ea typeface="Arial-Rounded" pitchFamily="34" charset="0"/>
                <a:cs typeface="Arial-Rounded" pitchFamily="34" charset="0"/>
              </a:rPr>
              <a:t>75 – 5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0246" y="3698978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3054" y="5357339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47119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674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44" y="5863039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270" y="2885870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373148" y="1935431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14: 	ÔN TẬP CUỐI NĂM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588348" y="2869041"/>
            <a:ext cx="8200342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69: ÔN TẬP PHÉP CỘNG, PHÉP TRỪ TRONG PHẠM VI 100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89720" y="464516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Tính nhẩm.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384352-8783-4301-9979-C2F3191C91DF}"/>
              </a:ext>
            </a:extLst>
          </p:cNvPr>
          <p:cNvGrpSpPr/>
          <p:nvPr/>
        </p:nvGrpSpPr>
        <p:grpSpPr>
          <a:xfrm>
            <a:off x="689720" y="1262630"/>
            <a:ext cx="4123814" cy="4609770"/>
            <a:chOff x="730152" y="1562614"/>
            <a:chExt cx="4123814" cy="460977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1F80E79-C6B8-43DA-86EE-EE025C04FC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8E433A2-33A8-4BD5-B7B3-2081C4B48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FD96A7-1453-407D-A899-04F998884091}"/>
              </a:ext>
            </a:extLst>
          </p:cNvPr>
          <p:cNvGrpSpPr/>
          <p:nvPr/>
        </p:nvGrpSpPr>
        <p:grpSpPr>
          <a:xfrm>
            <a:off x="4813534" y="1270250"/>
            <a:ext cx="3422746" cy="4433863"/>
            <a:chOff x="4997027" y="1570234"/>
            <a:chExt cx="3422746" cy="443386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26EB48-FB31-48C1-B102-8EDDA25594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1B42052-0E61-4592-AB91-75AEA260E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B61EE8-7D2E-4B12-AF86-81AAB3D9ABCE}"/>
              </a:ext>
            </a:extLst>
          </p:cNvPr>
          <p:cNvGrpSpPr/>
          <p:nvPr/>
        </p:nvGrpSpPr>
        <p:grpSpPr>
          <a:xfrm>
            <a:off x="7943924" y="1350583"/>
            <a:ext cx="3876176" cy="4433863"/>
            <a:chOff x="7984356" y="1856769"/>
            <a:chExt cx="3876176" cy="443386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60FD330-5149-426C-9D82-41A4FE1B7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1D22131-7238-42C7-9799-949389232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89720" y="464516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Tính nhẩm.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B6550A-42C4-475E-B328-BE6908EA51F0}"/>
              </a:ext>
            </a:extLst>
          </p:cNvPr>
          <p:cNvGrpSpPr/>
          <p:nvPr/>
        </p:nvGrpSpPr>
        <p:grpSpPr>
          <a:xfrm>
            <a:off x="3314166" y="228600"/>
            <a:ext cx="5533505" cy="6135536"/>
            <a:chOff x="730152" y="1562614"/>
            <a:chExt cx="4123814" cy="460977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97AE19-2EE2-406C-A4B0-BB1B2ECE55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t="7948" r="60977"/>
            <a:stretch/>
          </p:blipFill>
          <p:spPr>
            <a:xfrm>
              <a:off x="730152" y="1936020"/>
              <a:ext cx="3875314" cy="423636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1FAE8BA-A2C5-4983-8025-E739FDB7D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C93610-D34A-4BEB-970F-ECA2B23A4D31}"/>
              </a:ext>
            </a:extLst>
          </p:cNvPr>
          <p:cNvSpPr txBox="1"/>
          <p:nvPr/>
        </p:nvSpPr>
        <p:spPr>
          <a:xfrm>
            <a:off x="7441309" y="308026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88E41D-1411-4AE1-91DA-DA5361C40D61}"/>
              </a:ext>
            </a:extLst>
          </p:cNvPr>
          <p:cNvSpPr txBox="1"/>
          <p:nvPr/>
        </p:nvSpPr>
        <p:spPr>
          <a:xfrm>
            <a:off x="7458723" y="3829727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2CFB0-C285-42C2-B65C-93052A8526DC}"/>
              </a:ext>
            </a:extLst>
          </p:cNvPr>
          <p:cNvSpPr txBox="1"/>
          <p:nvPr/>
        </p:nvSpPr>
        <p:spPr>
          <a:xfrm>
            <a:off x="7426893" y="446058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31296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689</Words>
  <Application>Microsoft Office PowerPoint</Application>
  <PresentationFormat>Custom</PresentationFormat>
  <Paragraphs>154</Paragraphs>
  <Slides>18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Annie Use Your Telescope</vt:lpstr>
      <vt:lpstr>Lato</vt:lpstr>
      <vt:lpstr>Barlow Condensed</vt:lpstr>
      <vt:lpstr>Arial</vt:lpstr>
      <vt:lpstr>Times New Roman</vt:lpstr>
      <vt:lpstr>Anaheim</vt:lpstr>
      <vt:lpstr>Dekko</vt:lpstr>
      <vt:lpstr>RocknRoll One</vt:lpstr>
      <vt:lpstr>Exo</vt:lpstr>
      <vt:lpstr>Boogaloo</vt:lpstr>
      <vt:lpstr>Open Sans</vt:lpstr>
      <vt:lpstr>HP001 4 hàng</vt:lpstr>
      <vt:lpstr>Barriecito</vt:lpstr>
      <vt:lpstr>Arial-Rounded</vt:lpstr>
      <vt:lpstr>Calibri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14: 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Admin</cp:lastModifiedBy>
  <cp:revision>200</cp:revision>
  <dcterms:modified xsi:type="dcterms:W3CDTF">2022-04-27T13:11:01Z</dcterms:modified>
</cp:coreProperties>
</file>