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257" r:id="rId2"/>
    <p:sldId id="395" r:id="rId3"/>
    <p:sldId id="256" r:id="rId4"/>
    <p:sldId id="350" r:id="rId5"/>
    <p:sldId id="260" r:id="rId6"/>
    <p:sldId id="392" r:id="rId7"/>
    <p:sldId id="391" r:id="rId8"/>
    <p:sldId id="340" r:id="rId9"/>
    <p:sldId id="393" r:id="rId10"/>
    <p:sldId id="394" r:id="rId11"/>
    <p:sldId id="362" r:id="rId12"/>
  </p:sldIdLst>
  <p:sldSz cx="12161838" cy="6858000"/>
  <p:notesSz cx="6858000" cy="9144000"/>
  <p:embeddedFontLst>
    <p:embeddedFont>
      <p:font typeface="Barlow Condensed" panose="020B0604020202020204" charset="0"/>
      <p:regular r:id="rId14"/>
      <p:bold r:id="rId15"/>
      <p:italic r:id="rId16"/>
      <p:boldItalic r:id="rId17"/>
    </p:embeddedFont>
    <p:embeddedFont>
      <p:font typeface="Annie Use Your Telescope" panose="020B0604020202020204" charset="0"/>
      <p:regular r:id="rId18"/>
    </p:embeddedFont>
    <p:embeddedFont>
      <p:font typeface="Exo" panose="020B060402020202020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Anaheim" panose="020B0604020202020204" charset="0"/>
      <p:regular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84"/>
    <a:srgbClr val="BF9219"/>
    <a:srgbClr val="B0DE1E"/>
    <a:srgbClr val="FFE153"/>
    <a:srgbClr val="FF6573"/>
    <a:srgbClr val="FF9966"/>
    <a:srgbClr val="8ECBED"/>
    <a:srgbClr val="A4ED6D"/>
    <a:srgbClr val="FFE294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6" autoAdjust="0"/>
    <p:restoredTop sz="88029" autoAdjust="0"/>
  </p:normalViewPr>
  <p:slideViewPr>
    <p:cSldViewPr snapToGrid="0">
      <p:cViewPr varScale="1">
        <p:scale>
          <a:sx n="62" d="100"/>
          <a:sy n="62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35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61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866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0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  <a:endParaRPr lang="en-US" sz="137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34272" y="660818"/>
            <a:ext cx="10782398" cy="1106526"/>
            <a:chOff x="1183342" y="1464304"/>
            <a:chExt cx="10024437" cy="110652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940301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Tìm hiệu của số lớn nhất có ba chữ số khác nhau và số bé nhất có ba chữ số.</a:t>
              </a:r>
              <a:endParaRPr lang="vi-VN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2" y="1464304"/>
              <a:ext cx="595085" cy="6400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689150-38C8-4340-A0F3-C90EE6F910E3}"/>
              </a:ext>
            </a:extLst>
          </p:cNvPr>
          <p:cNvSpPr txBox="1"/>
          <p:nvPr/>
        </p:nvSpPr>
        <p:spPr>
          <a:xfrm>
            <a:off x="2212492" y="1924374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lớn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nhất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ba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chữ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khác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nhau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 987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bé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nhất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ba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chữ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 100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		</a:t>
            </a:r>
            <a:r>
              <a:rPr lang="en-US" sz="2800" i="1" dirty="0" err="1">
                <a:solidFill>
                  <a:srgbClr val="002060"/>
                </a:solidFill>
              </a:rPr>
              <a:t>Hiệu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của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hai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		     987 – 100 = 887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			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887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03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FBF16-56B6-4E99-992B-6D9D75FD1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Doraemon Live Performance Singapore 2012 ! Yay !">
            <a:hlinkClick r:id="" action="ppaction://media"/>
            <a:extLst>
              <a:ext uri="{FF2B5EF4-FFF2-40B4-BE49-F238E27FC236}">
                <a16:creationId xmlns:a16="http://schemas.microsoft.com/office/drawing/2014/main" id="{1683A531-95C1-40E0-B71C-4ABCD43C1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9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13034" y="1764997"/>
            <a:ext cx="902037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4000">
                <a:latin typeface="Arial" panose="020B0604020202020204" pitchFamily="34" charset="0"/>
                <a:cs typeface="Arial" panose="020B0604020202020204" pitchFamily="34" charset="0"/>
              </a:rPr>
              <a:t>CHỦ ĐỀ 14: ÔN TẬP CUỐI NĂM</a:t>
            </a:r>
            <a:endParaRPr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88348" y="2869041"/>
            <a:ext cx="8651008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70: ÔN TẬP PHÉP CỘNG, PHÉP TRỪ TRONG PHẠM VI 1 000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3)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4F754BAF-ACBC-4182-8EE1-26489BBF2BB9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BF5CBB8D-EDF9-4B83-9B88-A980C52E97CC}"/>
              </a:ext>
            </a:extLst>
          </p:cNvPr>
          <p:cNvSpPr txBox="1">
            <a:spLocks/>
          </p:cNvSpPr>
          <p:nvPr/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S/120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816305" y="675330"/>
            <a:ext cx="10782397" cy="614083"/>
            <a:chOff x="1183343" y="1464304"/>
            <a:chExt cx="10024436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940301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Chọn câu trả lời đúng.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8B9F4C-C1C1-414E-9BBE-F37E8F441A5B}"/>
              </a:ext>
            </a:extLst>
          </p:cNvPr>
          <p:cNvSpPr txBox="1"/>
          <p:nvPr/>
        </p:nvSpPr>
        <p:spPr>
          <a:xfrm>
            <a:off x="1493660" y="2854348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b) </a:t>
            </a:r>
            <a:r>
              <a:rPr lang="en-US" sz="2600" dirty="0" err="1"/>
              <a:t>Tổng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564 </a:t>
            </a:r>
            <a:r>
              <a:rPr lang="en-US" sz="2600" dirty="0" err="1"/>
              <a:t>và</a:t>
            </a:r>
            <a:r>
              <a:rPr lang="en-US" sz="2600" dirty="0"/>
              <a:t> 82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646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546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38</a:t>
            </a:r>
            <a:endParaRPr lang="vi-VN" sz="2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A6CD0D-1518-4DBF-AB0A-5EAB726AB176}"/>
              </a:ext>
            </a:extLst>
          </p:cNvPr>
          <p:cNvSpPr txBox="1"/>
          <p:nvPr/>
        </p:nvSpPr>
        <p:spPr>
          <a:xfrm>
            <a:off x="1530745" y="1289413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a) </a:t>
            </a:r>
            <a:r>
              <a:rPr lang="en-US" sz="2600" dirty="0" err="1"/>
              <a:t>Hiệu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783 </a:t>
            </a:r>
            <a:r>
              <a:rPr lang="en-US" sz="2600" dirty="0" err="1"/>
              <a:t>và</a:t>
            </a:r>
            <a:r>
              <a:rPr lang="en-US" sz="2600" dirty="0"/>
              <a:t> 745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38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83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48</a:t>
            </a:r>
            <a:endParaRPr lang="vi-VN" sz="2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36221-B3BF-4EB9-91C2-3F73181BAD85}"/>
              </a:ext>
            </a:extLst>
          </p:cNvPr>
          <p:cNvSpPr txBox="1"/>
          <p:nvPr/>
        </p:nvSpPr>
        <p:spPr>
          <a:xfrm>
            <a:off x="1493660" y="4518752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/>
              <a:t>c) </a:t>
            </a:r>
            <a:r>
              <a:rPr lang="en-US" sz="2600" dirty="0" err="1"/>
              <a:t>Kết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347 + 30 – 96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377	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218	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281</a:t>
            </a:r>
            <a:endParaRPr lang="vi-VN" sz="2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592D3F-EDE6-4FE3-8365-4F43756E7E05}"/>
              </a:ext>
            </a:extLst>
          </p:cNvPr>
          <p:cNvSpPr/>
          <p:nvPr/>
        </p:nvSpPr>
        <p:spPr>
          <a:xfrm>
            <a:off x="1430037" y="2294793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718836-82A0-4D11-A5B1-8F871A47D755}"/>
              </a:ext>
            </a:extLst>
          </p:cNvPr>
          <p:cNvSpPr/>
          <p:nvPr/>
        </p:nvSpPr>
        <p:spPr>
          <a:xfrm>
            <a:off x="1430036" y="3857277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8EB903-17D6-44C5-8D1D-EA19A9370E0C}"/>
              </a:ext>
            </a:extLst>
          </p:cNvPr>
          <p:cNvSpPr/>
          <p:nvPr/>
        </p:nvSpPr>
        <p:spPr>
          <a:xfrm>
            <a:off x="6905263" y="5623601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34272" y="660818"/>
            <a:ext cx="10782398" cy="640080"/>
            <a:chOff x="1183342" y="1464304"/>
            <a:chExt cx="10024437" cy="640080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940301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Số?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2" y="1464304"/>
              <a:ext cx="595085" cy="6400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79879B-E869-4B02-B0DF-24D1BF39ECA5}"/>
              </a:ext>
            </a:extLst>
          </p:cNvPr>
          <p:cNvGrpSpPr/>
          <p:nvPr/>
        </p:nvGrpSpPr>
        <p:grpSpPr>
          <a:xfrm>
            <a:off x="1353772" y="4428305"/>
            <a:ext cx="9899637" cy="1916174"/>
            <a:chOff x="1241757" y="2062287"/>
            <a:chExt cx="9899637" cy="19161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CEA116-D8AB-430D-B59D-C7A383443D3D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</a:rPr>
                <a:t>46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4FC62F-0E27-4E89-926E-6731D8E48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8C8D167-E6C3-442E-997C-772E542F62BE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A09FD4-6457-4AE8-8A46-BA66EB767898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– 600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36C257-0BB6-41F5-AC30-97508904AFE2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+ 63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F5B122F-5FF6-4489-A31A-E413B1B2E5CA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800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EB4E38D-D7D7-4DCC-893C-066A8C2CF7A7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852BD3-BE68-4380-8EE9-D686370D93E8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312A72-D31E-41DD-AFA5-9A60EF7D945D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D13DA6-1751-4122-9B6A-380A4AEB28AD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55E2157-7FF8-49E3-BFED-64ED97474C78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DF3DC9-AA64-4FD1-901F-30F637E7C9D6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– 8 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F721ADE-42B7-4B6B-A83A-8747737499A5}"/>
              </a:ext>
            </a:extLst>
          </p:cNvPr>
          <p:cNvSpPr/>
          <p:nvPr/>
        </p:nvSpPr>
        <p:spPr>
          <a:xfrm>
            <a:off x="4209568" y="5504999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1F4C39-23BA-4A81-AF10-51E817D9F97A}"/>
              </a:ext>
            </a:extLst>
          </p:cNvPr>
          <p:cNvSpPr/>
          <p:nvPr/>
        </p:nvSpPr>
        <p:spPr>
          <a:xfrm>
            <a:off x="7501987" y="4856917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2D45D54-530B-41F8-BC4F-BD505BA560BA}"/>
              </a:ext>
            </a:extLst>
          </p:cNvPr>
          <p:cNvSpPr/>
          <p:nvPr/>
        </p:nvSpPr>
        <p:spPr>
          <a:xfrm>
            <a:off x="10084144" y="5895879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255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808CFB-4BA3-4DE1-B89A-BE051F750B86}"/>
              </a:ext>
            </a:extLst>
          </p:cNvPr>
          <p:cNvGrpSpPr/>
          <p:nvPr/>
        </p:nvGrpSpPr>
        <p:grpSpPr>
          <a:xfrm>
            <a:off x="1353772" y="1728618"/>
            <a:ext cx="9652004" cy="1694175"/>
            <a:chOff x="1174345" y="1888782"/>
            <a:chExt cx="9652004" cy="16941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8DF12A6-445B-4F24-8E54-F0246588B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0DFB6E6-5E60-4B0F-A76D-C4277B8CA57F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BCC6B57-5A14-4682-995B-C6026C4D935E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EE4FA51-D3EC-4155-8E02-A7F0BC3FE5BF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C3F22693-F925-4A8D-A1AB-30E6887F05B4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E008E670-63D0-4CAA-8690-D03CEC7D4046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20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340</a:t>
                    </a:r>
                    <a:endParaRPr lang="en-US" sz="240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C7AABB55-B663-4109-9303-3C1697758BAE}"/>
                      </a:ext>
                    </a:extLst>
                  </p:cNvPr>
                  <p:cNvCxnSpPr>
                    <a:cxnSpLocks/>
                    <a:stCxn id="45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864539F4-7BF4-49B4-8BEE-12E195175E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6CDF2BAD-0427-4749-ADA6-B04153E5DE33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/>
                      <a:t>– 45 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3F6C32CF-67E7-4170-A56D-1FDE44B44534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/>
                      <a:t>+ 50 </a:t>
                    </a: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B69E0156-856C-46B5-8E8E-F9EFD89CE4C6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 dirty="0">
                        <a:solidFill>
                          <a:schemeClr val="tx1"/>
                        </a:solidFill>
                      </a:rPr>
                      <a:t>?</a:t>
                    </a:r>
                  </a:p>
                </p:txBody>
              </p:sp>
              <p:sp>
                <p:nvSpPr>
                  <p:cNvPr id="51" name="Isosceles Triangle 50">
                    <a:extLst>
                      <a:ext uri="{FF2B5EF4-FFF2-40B4-BE49-F238E27FC236}">
                        <a16:creationId xmlns:a16="http://schemas.microsoft.com/office/drawing/2014/main" id="{FDFC4871-4CF2-4D71-B941-FF3F3CD349D0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435BE5E-A1CC-4BDB-8BED-7B3D621345A3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?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0E8B921-F04B-461D-913F-9FE1FDD70602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?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05DD363-D0E3-4196-9DF5-A91958786AD1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+ 6</a:t>
                  </a:r>
                </a:p>
              </p:txBody>
            </p:sp>
          </p:grp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17B8006-E65F-4DE2-9F85-1C5DBA244504}"/>
              </a:ext>
            </a:extLst>
          </p:cNvPr>
          <p:cNvSpPr txBox="1"/>
          <p:nvPr/>
        </p:nvSpPr>
        <p:spPr>
          <a:xfrm>
            <a:off x="1346354" y="138534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C1262F-3A69-4B42-98B0-F293B041E5FF}"/>
              </a:ext>
            </a:extLst>
          </p:cNvPr>
          <p:cNvSpPr txBox="1"/>
          <p:nvPr/>
        </p:nvSpPr>
        <p:spPr>
          <a:xfrm>
            <a:off x="1208531" y="387968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A9A1907-E8AA-4897-B99F-359A69828E58}"/>
              </a:ext>
            </a:extLst>
          </p:cNvPr>
          <p:cNvSpPr/>
          <p:nvPr/>
        </p:nvSpPr>
        <p:spPr>
          <a:xfrm>
            <a:off x="4406016" y="2022887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390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6C86B82-E431-47B1-A15E-CD1199E659FC}"/>
              </a:ext>
            </a:extLst>
          </p:cNvPr>
          <p:cNvSpPr/>
          <p:nvPr/>
        </p:nvSpPr>
        <p:spPr>
          <a:xfrm>
            <a:off x="7397712" y="2555573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345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27356BE-DC63-4C1A-AAB4-032A59062951}"/>
              </a:ext>
            </a:extLst>
          </p:cNvPr>
          <p:cNvSpPr/>
          <p:nvPr/>
        </p:nvSpPr>
        <p:spPr>
          <a:xfrm rot="21336437">
            <a:off x="10011324" y="2327002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351</a:t>
            </a:r>
          </a:p>
        </p:txBody>
      </p:sp>
    </p:spTree>
    <p:extLst>
      <p:ext uri="{BB962C8B-B14F-4D97-AF65-F5344CB8AC3E}">
        <p14:creationId xmlns:p14="http://schemas.microsoft.com/office/powerpoint/2010/main" val="26131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9A77CBA6-2109-4026-AF88-C0A152282AFA}"/>
              </a:ext>
            </a:extLst>
          </p:cNvPr>
          <p:cNvSpPr/>
          <p:nvPr/>
        </p:nvSpPr>
        <p:spPr>
          <a:xfrm>
            <a:off x="1655388" y="4280034"/>
            <a:ext cx="1897281" cy="497487"/>
          </a:xfrm>
          <a:prstGeom prst="ellipse">
            <a:avLst/>
          </a:prstGeom>
          <a:solidFill>
            <a:srgbClr val="FFE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751392" y="519145"/>
            <a:ext cx="11994278" cy="614083"/>
            <a:chOff x="1183343" y="1464304"/>
            <a:chExt cx="1116696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1054554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Giải bài toán theo tóm tắt sau:</a:t>
              </a:r>
              <a:endParaRPr lang="vi-VN" sz="3200" dirty="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3</a:t>
              </a: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4BBAE4D-FF81-4C29-84DD-2852F811E763}"/>
              </a:ext>
            </a:extLst>
          </p:cNvPr>
          <p:cNvSpPr txBox="1"/>
          <p:nvPr/>
        </p:nvSpPr>
        <p:spPr>
          <a:xfrm>
            <a:off x="751392" y="1824395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FE24F-E95C-4C35-8375-60D9FD1C8DA6}"/>
              </a:ext>
            </a:extLst>
          </p:cNvPr>
          <p:cNvSpPr txBox="1"/>
          <p:nvPr/>
        </p:nvSpPr>
        <p:spPr>
          <a:xfrm>
            <a:off x="751392" y="2679592"/>
            <a:ext cx="799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Mai cao			: 119 cm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B93435-EA00-421E-876E-BA72F0765065}"/>
              </a:ext>
            </a:extLst>
          </p:cNvPr>
          <p:cNvSpPr txBox="1"/>
          <p:nvPr/>
        </p:nvSpPr>
        <p:spPr>
          <a:xfrm>
            <a:off x="751392" y="3429000"/>
            <a:ext cx="851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Mi cao			: 98 cm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2049C-9F7D-4FD3-A94D-71D63DBA6422}"/>
              </a:ext>
            </a:extLst>
          </p:cNvPr>
          <p:cNvSpPr txBox="1"/>
          <p:nvPr/>
        </p:nvSpPr>
        <p:spPr>
          <a:xfrm>
            <a:off x="751392" y="4178408"/>
            <a:ext cx="1020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Mai cao hơn Mi	: … cm?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6E8520-9DB1-4216-9BB6-5CAB726AE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7451088" y="2046666"/>
            <a:ext cx="4392567" cy="31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46800" y="225828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it-IT" altLang="en-US" sz="3800" b="1">
                <a:solidFill>
                  <a:srgbClr val="7030A0"/>
                </a:solidFill>
                <a:latin typeface="HP001 4 hàng" pitchFamily="34" charset="0"/>
              </a:rPr>
              <a:t>Số xăng-ti-Ε˛t Mai cao hΩ Mi là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47109" y="297512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119 – 98 = 21 (cm)</a:t>
            </a: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401402" y="3709482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21 cm.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98213" y="1540758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5.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409109" y="1541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05AA8-487D-4BEB-9E6E-710247B506B9}"/>
              </a:ext>
            </a:extLst>
          </p:cNvPr>
          <p:cNvSpPr/>
          <p:nvPr/>
        </p:nvSpPr>
        <p:spPr>
          <a:xfrm>
            <a:off x="-1" y="4502274"/>
            <a:ext cx="6061587" cy="227443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65F3-5242-40D0-913F-F8982F63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16" y="4502274"/>
            <a:ext cx="7473973" cy="23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479452" y="903443"/>
            <a:ext cx="10782398" cy="640080"/>
            <a:chOff x="1183342" y="1464304"/>
            <a:chExt cx="10024437" cy="640080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940301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Tìm chữ số thích hợp.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2" y="1464304"/>
              <a:ext cx="595085" cy="6400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22E73CE6-24CC-488C-A29A-0CDC06FED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17" y="2013800"/>
            <a:ext cx="10563734" cy="2208666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C1A7544-772F-42B1-8944-B91DFB73B9AE}"/>
              </a:ext>
            </a:extLst>
          </p:cNvPr>
          <p:cNvSpPr/>
          <p:nvPr/>
        </p:nvSpPr>
        <p:spPr>
          <a:xfrm>
            <a:off x="2758887" y="350359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4935EA-EBAF-499A-B1FE-8027CDA24850}"/>
              </a:ext>
            </a:extLst>
          </p:cNvPr>
          <p:cNvSpPr/>
          <p:nvPr/>
        </p:nvSpPr>
        <p:spPr>
          <a:xfrm>
            <a:off x="2359893" y="271402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B06A9DE-334E-492F-96C0-BEA472C21983}"/>
              </a:ext>
            </a:extLst>
          </p:cNvPr>
          <p:cNvSpPr/>
          <p:nvPr/>
        </p:nvSpPr>
        <p:spPr>
          <a:xfrm>
            <a:off x="6858640" y="345343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A0D8D04-336B-4D3E-BE4C-ABAFFDE52067}"/>
              </a:ext>
            </a:extLst>
          </p:cNvPr>
          <p:cNvSpPr/>
          <p:nvPr/>
        </p:nvSpPr>
        <p:spPr>
          <a:xfrm>
            <a:off x="6464962" y="267170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7FF35CE-29AE-4CB5-BE58-CFA9BA43F639}"/>
              </a:ext>
            </a:extLst>
          </p:cNvPr>
          <p:cNvSpPr/>
          <p:nvPr/>
        </p:nvSpPr>
        <p:spPr>
          <a:xfrm>
            <a:off x="10771844" y="277593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39A8690-0051-4AC9-A1BE-2FB02B714DC7}"/>
              </a:ext>
            </a:extLst>
          </p:cNvPr>
          <p:cNvSpPr/>
          <p:nvPr/>
        </p:nvSpPr>
        <p:spPr>
          <a:xfrm>
            <a:off x="10367032" y="353807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C9FFDB0-F565-4443-8AB2-8D3E611284F2}"/>
              </a:ext>
            </a:extLst>
          </p:cNvPr>
          <p:cNvSpPr/>
          <p:nvPr/>
        </p:nvSpPr>
        <p:spPr>
          <a:xfrm>
            <a:off x="9938407" y="276323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466</Words>
  <Application>Microsoft Office PowerPoint</Application>
  <PresentationFormat>Custom</PresentationFormat>
  <Paragraphs>93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Dekko</vt:lpstr>
      <vt:lpstr>Arial</vt:lpstr>
      <vt:lpstr>RocknRoll One</vt:lpstr>
      <vt:lpstr>Barlow Condensed</vt:lpstr>
      <vt:lpstr>Annie Use Your Telescope</vt:lpstr>
      <vt:lpstr>Exo</vt:lpstr>
      <vt:lpstr>Boogaloo</vt:lpstr>
      <vt:lpstr>Open Sans</vt:lpstr>
      <vt:lpstr>Anaheim</vt:lpstr>
      <vt:lpstr>Barriecito</vt:lpstr>
      <vt:lpstr>Lato</vt:lpstr>
      <vt:lpstr>HP001 4 hàng</vt:lpstr>
      <vt:lpstr>Calibri</vt:lpstr>
      <vt:lpstr>Math Subject for Middle School - 7th Grade: Ratio, Proportion and Percent by Slidesgo</vt:lpstr>
      <vt:lpstr>PowerPoint Presentation</vt:lpstr>
      <vt:lpstr>PowerPoint Presentation</vt:lpstr>
      <vt:lpstr>CHỦ ĐỀ 14: ÔN TẬP CUỐI NĂM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246</cp:revision>
  <dcterms:modified xsi:type="dcterms:W3CDTF">2022-05-04T14:39:27Z</dcterms:modified>
</cp:coreProperties>
</file>