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57" r:id="rId2"/>
    <p:sldId id="290" r:id="rId3"/>
    <p:sldId id="291" r:id="rId4"/>
    <p:sldId id="292" r:id="rId5"/>
    <p:sldId id="293" r:id="rId6"/>
    <p:sldId id="294" r:id="rId7"/>
    <p:sldId id="259" r:id="rId8"/>
    <p:sldId id="260" r:id="rId9"/>
    <p:sldId id="261" r:id="rId10"/>
    <p:sldId id="262" r:id="rId11"/>
    <p:sldId id="263" r:id="rId12"/>
    <p:sldId id="264" r:id="rId13"/>
    <p:sldId id="282" r:id="rId14"/>
    <p:sldId id="283" r:id="rId15"/>
    <p:sldId id="284" r:id="rId16"/>
    <p:sldId id="265" r:id="rId17"/>
    <p:sldId id="288" r:id="rId18"/>
    <p:sldId id="266" r:id="rId19"/>
    <p:sldId id="267" r:id="rId20"/>
    <p:sldId id="278" r:id="rId21"/>
    <p:sldId id="268" r:id="rId22"/>
    <p:sldId id="279" r:id="rId23"/>
    <p:sldId id="299" r:id="rId24"/>
    <p:sldId id="300" r:id="rId25"/>
    <p:sldId id="270" r:id="rId26"/>
    <p:sldId id="295" r:id="rId27"/>
    <p:sldId id="271" r:id="rId28"/>
    <p:sldId id="272" r:id="rId29"/>
    <p:sldId id="296" r:id="rId30"/>
    <p:sldId id="298" r:id="rId31"/>
    <p:sldId id="297" r:id="rId32"/>
    <p:sldId id="273" r:id="rId33"/>
    <p:sldId id="274" r:id="rId34"/>
    <p:sldId id="275" r:id="rId35"/>
    <p:sldId id="277" r:id="rId36"/>
  </p:sldIdLst>
  <p:sldSz cx="12161838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9858" autoAdjust="0"/>
  </p:normalViewPr>
  <p:slideViewPr>
    <p:cSldViewPr>
      <p:cViewPr>
        <p:scale>
          <a:sx n="78" d="100"/>
          <a:sy n="78" d="100"/>
        </p:scale>
        <p:origin x="-18" y="462"/>
      </p:cViewPr>
      <p:guideLst>
        <p:guide orient="horz" pos="2160"/>
        <p:guide pos="3831"/>
      </p:guideLst>
    </p:cSldViewPr>
  </p:slideViewPr>
  <p:notesTextViewPr>
    <p:cViewPr>
      <p:scale>
        <a:sx n="150" d="100"/>
        <a:sy n="15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393E71-07F5-488B-AE25-F3CA7D5BF9F6}" type="datetimeFigureOut">
              <a:rPr lang="en-US" smtClean="0"/>
              <a:t>6/14/2021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6B2E6C-2AFC-4020-8547-494ABD7E6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073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4976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GV nhớ</a:t>
            </a:r>
            <a:r>
              <a:rPr lang="en-US" baseline="0" smtClean="0"/>
              <a:t> giáo dục HS an toàn khi đi trên phương tiện GT đường thuỷ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92037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4867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4867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GV cho</a:t>
            </a:r>
            <a:r>
              <a:rPr lang="en-US" baseline="0" smtClean="0"/>
              <a:t> HS nhận biết văn bản có 2 câu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4976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GV click</a:t>
            </a:r>
            <a:r>
              <a:rPr lang="en-US" baseline="0" smtClean="0"/>
              <a:t> vào quả cam để quay về trang đầu và chơi tiếp nhé!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4585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GV click</a:t>
            </a:r>
            <a:r>
              <a:rPr lang="en-US" baseline="0" smtClean="0"/>
              <a:t> vào quả cam để quay về trang đầu và chơi tiếp nhé!</a:t>
            </a:r>
            <a:endParaRPr lang="en-US" smtClean="0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6925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GV click</a:t>
            </a:r>
            <a:r>
              <a:rPr lang="en-US" baseline="0" smtClean="0"/>
              <a:t> vào quả cam để quay về trang đầu và chơi tiếp nhé!</a:t>
            </a:r>
            <a:endParaRPr lang="en-US" smtClean="0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7596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GV click</a:t>
            </a:r>
            <a:r>
              <a:rPr lang="en-US" baseline="0" smtClean="0"/>
              <a:t> vào quả cam để quay về trang đầu và chơi tiếp nhé!</a:t>
            </a:r>
            <a:endParaRPr lang="en-US" smtClean="0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671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Ôn</a:t>
            </a:r>
            <a:r>
              <a:rPr lang="en-US" baseline="0" smtClean="0"/>
              <a:t> lại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743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2037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GV giáo</a:t>
            </a:r>
            <a:r>
              <a:rPr lang="en-US" baseline="0" smtClean="0"/>
              <a:t> dục an toàn khi chơi trên bờ hồ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92037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92037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6/14/2021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5796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6/14/2021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0126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28995" y="274639"/>
            <a:ext cx="3637994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8678" y="274639"/>
            <a:ext cx="1071762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6/14/2021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529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6/14/2021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6305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6/14/2021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7235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8678" y="1600201"/>
            <a:ext cx="717675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8126" y="1600201"/>
            <a:ext cx="717886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6/14/2021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4009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6" y="1535113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6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6/14/2021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3513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6/14/2021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5854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6/14/2021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1630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3" y="273050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1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3" y="1435101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6/14/2021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8208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6/14/2021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0057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6/14/2021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56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5.jpeg"/><Relationship Id="rId7" Type="http://schemas.openxmlformats.org/officeDocument/2006/relationships/image" Target="../media/image32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29.jpeg"/><Relationship Id="rId9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openxmlformats.org/officeDocument/2006/relationships/image" Target="../media/image11.png"/><Relationship Id="rId3" Type="http://schemas.openxmlformats.org/officeDocument/2006/relationships/image" Target="../media/image4.jpg"/><Relationship Id="rId7" Type="http://schemas.openxmlformats.org/officeDocument/2006/relationships/image" Target="../media/image8.png"/><Relationship Id="rId12" Type="http://schemas.openxmlformats.org/officeDocument/2006/relationships/slide" Target="slide5.xml"/><Relationship Id="rId17" Type="http://schemas.microsoft.com/office/2007/relationships/hdphoto" Target="../media/hdphoto1.wdp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11" Type="http://schemas.openxmlformats.org/officeDocument/2006/relationships/image" Target="../media/image10.png"/><Relationship Id="rId5" Type="http://schemas.openxmlformats.org/officeDocument/2006/relationships/image" Target="../media/image6.png"/><Relationship Id="rId15" Type="http://schemas.openxmlformats.org/officeDocument/2006/relationships/slide" Target="slide7.xml"/><Relationship Id="rId10" Type="http://schemas.openxmlformats.org/officeDocument/2006/relationships/slide" Target="slide4.xml"/><Relationship Id="rId4" Type="http://schemas.openxmlformats.org/officeDocument/2006/relationships/image" Target="../media/image5.png"/><Relationship Id="rId9" Type="http://schemas.openxmlformats.org/officeDocument/2006/relationships/image" Target="../media/image9.png"/><Relationship Id="rId14" Type="http://schemas.openxmlformats.org/officeDocument/2006/relationships/slide" Target="slide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38.png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38.png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png"/><Relationship Id="rId4" Type="http://schemas.openxmlformats.org/officeDocument/2006/relationships/image" Target="../media/image1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/>
          <p:cNvSpPr txBox="1">
            <a:spLocks/>
          </p:cNvSpPr>
          <p:nvPr/>
        </p:nvSpPr>
        <p:spPr>
          <a:xfrm>
            <a:off x="0" y="0"/>
            <a:ext cx="12161838" cy="3022600"/>
          </a:xfrm>
          <a:prstGeom prst="rect">
            <a:avLst/>
          </a:prstGeom>
          <a:solidFill>
            <a:srgbClr val="0086EA"/>
          </a:solidFill>
          <a:effectLst>
            <a:glow rad="50800">
              <a:schemeClr val="accent5">
                <a:satMod val="175000"/>
                <a:alpha val="18000"/>
              </a:schemeClr>
            </a:glow>
          </a:effectLst>
        </p:spPr>
        <p:txBody>
          <a:bodyPr vert="horz" lIns="91294" tIns="45647" rIns="91294" bIns="45647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10600" b="1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3074" name="Picture 2" descr="Bộ SGK Lớp 6 - Kết nối tri thức với cuộc sống - Công ty Cổ phần Đầu tư và  Phát triển Giáo dục Phương Nam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 bwMode="auto">
          <a:xfrm>
            <a:off x="329384" y="462491"/>
            <a:ext cx="2039642" cy="1874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394362" y="1254919"/>
            <a:ext cx="8330788" cy="1325563"/>
          </a:xfrm>
        </p:spPr>
        <p:txBody>
          <a:bodyPr>
            <a:noAutofit/>
          </a:bodyPr>
          <a:lstStyle/>
          <a:p>
            <a:pPr algn="ctr"/>
            <a:r>
              <a:rPr lang="en-US" sz="10600" b="1">
                <a:solidFill>
                  <a:schemeClr val="bg1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TIẾNG </a:t>
            </a:r>
            <a:r>
              <a:rPr lang="en-US" sz="10600" b="1" smtClean="0">
                <a:solidFill>
                  <a:schemeClr val="bg1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VIỆT </a:t>
            </a:r>
            <a:r>
              <a:rPr lang="en-US" sz="10600" b="1" smtClean="0">
                <a:solidFill>
                  <a:schemeClr val="bg1"/>
                </a:solidFill>
                <a:latin typeface=".VnArial" pitchFamily="34" charset="0"/>
                <a:ea typeface="AvantGarde" pitchFamily="2" charset="0"/>
                <a:cs typeface="AvantGarde" pitchFamily="2" charset="0"/>
              </a:rPr>
              <a:t>1</a:t>
            </a:r>
            <a:endParaRPr lang="en-US" sz="10600" b="1">
              <a:solidFill>
                <a:schemeClr val="bg1"/>
              </a:solidFill>
              <a:latin typeface=".VnArial" pitchFamily="34" charset="0"/>
              <a:ea typeface="AvantGarde" pitchFamily="2" charset="0"/>
              <a:cs typeface="AvantGarde" pitchFamily="2" charset="0"/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1513" y="4205197"/>
            <a:ext cx="4512126" cy="2182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23003"/>
            <a:ext cx="3439518" cy="4234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Straight Connector 8"/>
          <p:cNvCxnSpPr/>
          <p:nvPr/>
        </p:nvCxnSpPr>
        <p:spPr>
          <a:xfrm flipH="1" flipV="1">
            <a:off x="0" y="6807200"/>
            <a:ext cx="12161838" cy="16933"/>
          </a:xfrm>
          <a:prstGeom prst="line">
            <a:avLst/>
          </a:prstGeom>
          <a:ln w="88900">
            <a:solidFill>
              <a:srgbClr val="0086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6983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77"/>
          <a:stretch/>
        </p:blipFill>
        <p:spPr>
          <a:xfrm flipH="1">
            <a:off x="0" y="4291232"/>
            <a:ext cx="2818875" cy="24483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" t="6431" b="19710"/>
          <a:stretch/>
        </p:blipFill>
        <p:spPr>
          <a:xfrm>
            <a:off x="2002970" y="174171"/>
            <a:ext cx="8142513" cy="4833266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62236" y="2818047"/>
            <a:ext cx="10489585" cy="1325563"/>
          </a:xfrm>
        </p:spPr>
        <p:txBody>
          <a:bodyPr>
            <a:noAutofit/>
          </a:bodyPr>
          <a:lstStyle/>
          <a:p>
            <a:pPr algn="ctr"/>
            <a:r>
              <a:rPr lang="en-US" sz="9600" b="1" smtClean="0">
                <a:solidFill>
                  <a:srgbClr val="0070C0"/>
                </a:solidFill>
                <a:latin typeface="DomCasual" pitchFamily="18" charset="0"/>
                <a:ea typeface="DomCasual" pitchFamily="18" charset="0"/>
                <a:cs typeface="DomCasual" pitchFamily="18" charset="0"/>
              </a:rPr>
              <a:t>Thư giãn nào!</a:t>
            </a:r>
            <a:endParaRPr lang="en-US" sz="9600" b="1">
              <a:solidFill>
                <a:srgbClr val="0070C0"/>
              </a:solidFill>
              <a:latin typeface="DomCasual" pitchFamily="18" charset="0"/>
              <a:ea typeface="DomCasual" pitchFamily="18" charset="0"/>
              <a:cs typeface="DomCasual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3" t="9736" b="17249"/>
          <a:stretch/>
        </p:blipFill>
        <p:spPr>
          <a:xfrm>
            <a:off x="9591358" y="4438774"/>
            <a:ext cx="2570480" cy="2405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438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" y="200025"/>
            <a:ext cx="12230100" cy="6456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5718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4328319" y="5204982"/>
            <a:ext cx="3581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lá đỏ</a:t>
            </a:r>
            <a:endParaRPr lang="en-US" sz="9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175919" y="50856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</a:t>
            </a:r>
            <a:endParaRPr lang="en-US" sz="9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4098" name="Picture 2" descr="red maple leaf in close up photography photo – Free Leaf Image on Unsplash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105" y="762000"/>
            <a:ext cx="4115858" cy="3938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Ngỡ ngàng với rừng phong lá đỏ đẹp lãng mạn, cực hiếm tại Huế | Báo Dân trí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0483" y="762000"/>
            <a:ext cx="7502623" cy="3938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3578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4328319" y="5204982"/>
            <a:ext cx="3581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bờ hồ</a:t>
            </a:r>
            <a:endParaRPr lang="en-US" sz="960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5799976" y="50856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</a:t>
            </a:r>
            <a:endParaRPr lang="en-US" sz="9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5122" name="Picture 2" descr="10 hồ nước đẹp lung linh trên thế giới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685" y="381000"/>
            <a:ext cx="5638403" cy="4226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ÔNG TRÌNH KÈ BỜ HỒ CỪ BẢN NHỰA TUYẾN C-D TẠI CÔNG VIÊN VĂN HÓA ĐẦM SEN,  QUẬN 11, TP. HC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9519" y="400049"/>
            <a:ext cx="5610252" cy="4207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2357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4328319" y="5204982"/>
            <a:ext cx="3581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 hố</a:t>
            </a:r>
            <a:endParaRPr lang="en-US" sz="960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5742826" y="50856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</a:t>
            </a:r>
            <a:endParaRPr lang="en-US" sz="9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6146" name="Picture 2" descr="CÁ HỐ - CÁ TƯƠI LONG HẢ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72" y="417294"/>
            <a:ext cx="6115050" cy="4093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ách làm cá nướng xiên sốt thơm lừng | Cooky.vn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82" b="12044"/>
          <a:stretch/>
        </p:blipFill>
        <p:spPr bwMode="auto">
          <a:xfrm>
            <a:off x="7147719" y="417294"/>
            <a:ext cx="4470378" cy="4057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7953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4328319" y="5472590"/>
            <a:ext cx="3581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le le</a:t>
            </a:r>
            <a:endParaRPr lang="en-US" sz="960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423569" y="5353274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</a:t>
            </a:r>
            <a:endParaRPr lang="en-US" sz="9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5594236" y="5350148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</a:t>
            </a:r>
            <a:endParaRPr lang="en-US" sz="9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0" name="Picture 2" descr="Mallard Ducks Observed Eating Small Birds for the First Time | Plants And  Animal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469" y="876299"/>
            <a:ext cx="5297569" cy="3973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Một số hình ảnh về vịt trời mà bạn không thể bỏ qua! ~ Vịt Trời LUGAC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0869" y="886977"/>
            <a:ext cx="6309519" cy="3943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1700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Một số hình ảnh về vịt trời mà bạn không thể bỏ qua! ~ Vịt Trời LUGAC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7919" y="1784580"/>
            <a:ext cx="3129694" cy="1956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Á HỐ - CÁ TƯƠI LONG HẢI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7519" y="1784578"/>
            <a:ext cx="2921708" cy="1956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10 hồ nước đẹp lung linh trên thế giới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919" y="1784578"/>
            <a:ext cx="2558524" cy="1917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red maple leaf in close up photography photo – Free Leaf Image on Unsplash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88" y="1803628"/>
            <a:ext cx="2004134" cy="1917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523" y="3907422"/>
            <a:ext cx="3018755" cy="1928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9334" y="3900862"/>
            <a:ext cx="2693145" cy="1941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8212" y="3907422"/>
            <a:ext cx="3220323" cy="1928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7486" y="3907422"/>
            <a:ext cx="3307391" cy="1928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3827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519" y="-19050"/>
            <a:ext cx="10149681" cy="5358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02" y="4919663"/>
            <a:ext cx="11949113" cy="1938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4937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0672238"/>
              </p:ext>
            </p:extLst>
          </p:nvPr>
        </p:nvGraphicFramePr>
        <p:xfrm>
          <a:off x="215396" y="1290650"/>
          <a:ext cx="11704320" cy="5120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-110331" y="2148114"/>
            <a:ext cx="4941953" cy="4585673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28700" smtClean="0">
                <a:solidFill>
                  <a:srgbClr val="FF0000"/>
                </a:solidFill>
                <a:latin typeface="HP001 4 hàng" pitchFamily="34" charset="0"/>
              </a:rPr>
              <a:t>h</a:t>
            </a:r>
            <a:endParaRPr lang="en-US" sz="28700">
              <a:solidFill>
                <a:srgbClr val="FF0000"/>
              </a:solidFill>
              <a:latin typeface="HP001 4 hàng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15396" y="203422"/>
            <a:ext cx="6756905" cy="941185"/>
            <a:chOff x="63500" y="1429216"/>
            <a:chExt cx="5080245" cy="705889"/>
          </a:xfrm>
        </p:grpSpPr>
        <p:sp>
          <p:nvSpPr>
            <p:cNvPr id="13" name="Rounded Rectangle 12"/>
            <p:cNvSpPr/>
            <p:nvPr/>
          </p:nvSpPr>
          <p:spPr>
            <a:xfrm>
              <a:off x="384357" y="1429216"/>
              <a:ext cx="4759388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Hướng dẫn viết bảng</a:t>
              </a:r>
              <a:endPara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4</a:t>
              </a:r>
              <a:endParaRPr lang="en-US" sz="48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5387116" y="2148114"/>
            <a:ext cx="4941953" cy="4585673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28700" smtClean="0">
                <a:solidFill>
                  <a:srgbClr val="FF0000"/>
                </a:solidFill>
                <a:latin typeface="HP001 4 hàng" pitchFamily="34" charset="0"/>
              </a:rPr>
              <a:t>l</a:t>
            </a:r>
            <a:endParaRPr lang="en-US" sz="287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7853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7644" y="5145656"/>
            <a:ext cx="2709556" cy="1712343"/>
          </a:xfrm>
          <a:prstGeom prst="rect">
            <a:avLst/>
          </a:prstGeom>
        </p:spPr>
      </p:pic>
      <p:pic>
        <p:nvPicPr>
          <p:cNvPr id="4" name="h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169" y="381000"/>
            <a:ext cx="12008009" cy="4515847"/>
          </a:xfrm>
        </p:spPr>
      </p:pic>
    </p:spTree>
    <p:extLst>
      <p:ext uri="{BB962C8B-B14F-4D97-AF65-F5344CB8AC3E}">
        <p14:creationId xmlns:p14="http://schemas.microsoft.com/office/powerpoint/2010/main" val="923738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55000" b="-2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9903" y="-133736"/>
            <a:ext cx="6158308" cy="668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2957" y="5338255"/>
            <a:ext cx="1586601" cy="1651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6773" y="5517911"/>
            <a:ext cx="1461958" cy="1664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6111" y="808568"/>
            <a:ext cx="1206947" cy="1299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7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6111" y="808568"/>
            <a:ext cx="1206947" cy="1299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4151" y="2207586"/>
            <a:ext cx="1395655" cy="1502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8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4151" y="2207586"/>
            <a:ext cx="1395655" cy="1502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9435" y="696286"/>
            <a:ext cx="1395655" cy="1502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9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9434" y="696285"/>
            <a:ext cx="1395655" cy="1502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10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3781" y="1742017"/>
            <a:ext cx="1395655" cy="1502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0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3781" y="1746061"/>
            <a:ext cx="1395655" cy="1502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ight Arrow 1">
            <a:hlinkClick r:id="rId15" action="ppaction://hlinksldjump"/>
          </p:cNvPr>
          <p:cNvSpPr/>
          <p:nvPr/>
        </p:nvSpPr>
        <p:spPr>
          <a:xfrm>
            <a:off x="10424320" y="179947"/>
            <a:ext cx="1533926" cy="419080"/>
          </a:xfrm>
          <a:prstGeom prst="rightArrow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rtlCol="0" anchor="ctr"/>
          <a:lstStyle/>
          <a:p>
            <a:pPr algn="ctr"/>
            <a:r>
              <a:rPr lang="en-US" sz="1600" smtClean="0"/>
              <a:t>Đi tới bài học</a:t>
            </a:r>
            <a:endParaRPr lang="en-US" sz="1600"/>
          </a:p>
        </p:txBody>
      </p:sp>
      <p:grpSp>
        <p:nvGrpSpPr>
          <p:cNvPr id="15" name="Group 14"/>
          <p:cNvGrpSpPr/>
          <p:nvPr/>
        </p:nvGrpSpPr>
        <p:grpSpPr>
          <a:xfrm>
            <a:off x="270023" y="278015"/>
            <a:ext cx="3448696" cy="941185"/>
            <a:chOff x="63500" y="1429216"/>
            <a:chExt cx="2592937" cy="705889"/>
          </a:xfrm>
        </p:grpSpPr>
        <p:sp>
          <p:nvSpPr>
            <p:cNvPr id="16" name="Rounded Rectangle 15"/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Khởi động</a:t>
              </a:r>
              <a:endParaRPr lang="en-US" sz="37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21" name="Oval 20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1</a:t>
              </a:r>
            </a:p>
          </p:txBody>
        </p:sp>
      </p:grpSp>
      <p:pic>
        <p:nvPicPr>
          <p:cNvPr id="1037" name="Picture 13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360" b="49209" l="11311" r="328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97" t="6013" r="64708" b="50000"/>
          <a:stretch/>
        </p:blipFill>
        <p:spPr bwMode="auto">
          <a:xfrm>
            <a:off x="293042" y="3316666"/>
            <a:ext cx="3044677" cy="35032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2576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"/>
                            </p:stCondLst>
                            <p:childTnLst>
                              <p:par>
                                <p:cTn id="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246E-6 2.77556E-17 L -0.37644 0.66528 " pathEditMode="relative" rAng="0" ptsTypes="AA">
                                      <p:cBhvr>
                                        <p:cTn id="10" dur="2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22" y="33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"/>
                            </p:stCondLst>
                            <p:childTnLst>
                              <p:par>
                                <p:cTn id="1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5277E-7 -1.48148E-6 L -0.21147 0.41296 " pathEditMode="relative" rAng="0" ptsTypes="AA">
                                      <p:cBhvr>
                                        <p:cTn id="19" dur="225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80" y="20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"/>
                            </p:stCondLst>
                            <p:childTnLst>
                              <p:par>
                                <p:cTn id="2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2006E-6 -1.11111E-6 L -0.59247 0.6111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624" y="30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"/>
                            </p:stCondLst>
                            <p:childTnLst>
                              <p:par>
                                <p:cTn id="3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0784E-6 4.07407E-6 L -0.42751 0.45879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382" y="229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7644" y="5145656"/>
            <a:ext cx="2709556" cy="1712343"/>
          </a:xfrm>
          <a:prstGeom prst="rect">
            <a:avLst/>
          </a:prstGeom>
        </p:spPr>
      </p:pic>
      <p:pic>
        <p:nvPicPr>
          <p:cNvPr id="3" name="L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723" y="399415"/>
            <a:ext cx="12040393" cy="4477385"/>
          </a:xfrm>
        </p:spPr>
      </p:pic>
    </p:spTree>
    <p:extLst>
      <p:ext uri="{BB962C8B-B14F-4D97-AF65-F5344CB8AC3E}">
        <p14:creationId xmlns:p14="http://schemas.microsoft.com/office/powerpoint/2010/main" val="1186745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8297955"/>
              </p:ext>
            </p:extLst>
          </p:nvPr>
        </p:nvGraphicFramePr>
        <p:xfrm>
          <a:off x="215396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122085" y="3124199"/>
            <a:ext cx="2030566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18000" smtClean="0">
                <a:solidFill>
                  <a:srgbClr val="FF0000"/>
                </a:solidFill>
                <a:latin typeface="HP001 TD 4H" pitchFamily="34" charset="0"/>
              </a:rPr>
              <a:t>h</a:t>
            </a:r>
            <a:endParaRPr lang="en-US" sz="18000">
              <a:solidFill>
                <a:srgbClr val="FF0000"/>
              </a:solidFill>
              <a:latin typeface="HP001 TD 4H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15396" y="203422"/>
            <a:ext cx="3382243" cy="941185"/>
            <a:chOff x="63500" y="1429216"/>
            <a:chExt cx="2542972" cy="705889"/>
          </a:xfrm>
        </p:grpSpPr>
        <p:sp>
          <p:nvSpPr>
            <p:cNvPr id="13" name="Rounded Rectangle 12"/>
            <p:cNvSpPr/>
            <p:nvPr/>
          </p:nvSpPr>
          <p:spPr>
            <a:xfrm>
              <a:off x="384357" y="1429216"/>
              <a:ext cx="222211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Viết vở</a:t>
              </a:r>
              <a:endPara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5</a:t>
              </a:r>
              <a:endParaRPr lang="en-US" sz="48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2808135" y="3124199"/>
            <a:ext cx="2030566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18000" smtClean="0">
                <a:solidFill>
                  <a:srgbClr val="FF0000"/>
                </a:solidFill>
                <a:latin typeface="HP001 4 hàng" pitchFamily="34" charset="0"/>
              </a:rPr>
              <a:t>h</a:t>
            </a:r>
            <a:endParaRPr lang="en-US" sz="1800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64803" y="3145948"/>
            <a:ext cx="2030566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18000" smtClean="0">
                <a:solidFill>
                  <a:srgbClr val="FF0000"/>
                </a:solidFill>
                <a:latin typeface="HP001 TD 4H" pitchFamily="34" charset="0"/>
              </a:rPr>
              <a:t>l</a:t>
            </a:r>
            <a:endParaRPr lang="en-US" sz="18000">
              <a:solidFill>
                <a:srgbClr val="FF0000"/>
              </a:solidFill>
              <a:latin typeface="HP001 TD 4H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088953" y="3145948"/>
            <a:ext cx="2030566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18000" smtClean="0">
                <a:solidFill>
                  <a:srgbClr val="FF0000"/>
                </a:solidFill>
                <a:latin typeface="HP001 4 hàng" pitchFamily="34" charset="0"/>
              </a:rPr>
              <a:t>l</a:t>
            </a:r>
            <a:endParaRPr lang="en-US" sz="180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5344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0831092"/>
              </p:ext>
            </p:extLst>
          </p:nvPr>
        </p:nvGraphicFramePr>
        <p:xfrm>
          <a:off x="215396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12" name="Group 11"/>
          <p:cNvGrpSpPr/>
          <p:nvPr/>
        </p:nvGrpSpPr>
        <p:grpSpPr>
          <a:xfrm>
            <a:off x="215396" y="203422"/>
            <a:ext cx="3382243" cy="941185"/>
            <a:chOff x="63500" y="1429216"/>
            <a:chExt cx="2542972" cy="705889"/>
          </a:xfrm>
        </p:grpSpPr>
        <p:sp>
          <p:nvSpPr>
            <p:cNvPr id="13" name="Rounded Rectangle 12"/>
            <p:cNvSpPr/>
            <p:nvPr/>
          </p:nvSpPr>
          <p:spPr>
            <a:xfrm>
              <a:off x="384357" y="1429216"/>
              <a:ext cx="222211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Viết vở</a:t>
              </a:r>
              <a:endPara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5</a:t>
              </a:r>
              <a:endParaRPr lang="en-US" sz="48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-1100931" y="3126898"/>
            <a:ext cx="5108165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18000" smtClean="0">
                <a:solidFill>
                  <a:srgbClr val="FF0000"/>
                </a:solidFill>
                <a:latin typeface="HP001 4 hàng" pitchFamily="34" charset="0"/>
              </a:rPr>
              <a:t>hồ</a:t>
            </a:r>
            <a:endParaRPr lang="en-US" sz="1800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04419" y="3126898"/>
            <a:ext cx="6632165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l-GR" sz="18000">
                <a:solidFill>
                  <a:srgbClr val="FF0000"/>
                </a:solidFill>
                <a:latin typeface="HP001 4 hàng" pitchFamily="34" charset="0"/>
              </a:rPr>
              <a:t> Δ; Δ;</a:t>
            </a:r>
            <a:endParaRPr lang="en-US" sz="180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6695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7644" y="5145656"/>
            <a:ext cx="2709556" cy="1712343"/>
          </a:xfrm>
          <a:prstGeom prst="rect">
            <a:avLst/>
          </a:prstGeom>
        </p:spPr>
      </p:pic>
      <p:pic>
        <p:nvPicPr>
          <p:cNvPr id="4" name="h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169" y="381000"/>
            <a:ext cx="12008009" cy="4515847"/>
          </a:xfrm>
        </p:spPr>
      </p:pic>
    </p:spTree>
    <p:extLst>
      <p:ext uri="{BB962C8B-B14F-4D97-AF65-F5344CB8AC3E}">
        <p14:creationId xmlns:p14="http://schemas.microsoft.com/office/powerpoint/2010/main" val="2039876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7644" y="5145656"/>
            <a:ext cx="2709556" cy="1712343"/>
          </a:xfrm>
          <a:prstGeom prst="rect">
            <a:avLst/>
          </a:prstGeom>
        </p:spPr>
      </p:pic>
      <p:pic>
        <p:nvPicPr>
          <p:cNvPr id="3" name="L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723" y="399415"/>
            <a:ext cx="12040393" cy="4477385"/>
          </a:xfrm>
        </p:spPr>
      </p:pic>
    </p:spTree>
    <p:extLst>
      <p:ext uri="{BB962C8B-B14F-4D97-AF65-F5344CB8AC3E}">
        <p14:creationId xmlns:p14="http://schemas.microsoft.com/office/powerpoint/2010/main" val="3399291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2282" y="-20081"/>
            <a:ext cx="2709556" cy="1712343"/>
          </a:xfrm>
          <a:prstGeom prst="rect">
            <a:avLst/>
          </a:prstGeom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6758147"/>
              </p:ext>
            </p:extLst>
          </p:nvPr>
        </p:nvGraphicFramePr>
        <p:xfrm>
          <a:off x="243971" y="1366850"/>
          <a:ext cx="11704320" cy="5120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-872331" y="2238423"/>
            <a:ext cx="13488897" cy="4539506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28800" smtClean="0">
                <a:solidFill>
                  <a:srgbClr val="FF0000"/>
                </a:solidFill>
                <a:latin typeface="HP001 4 hàng" pitchFamily="34" charset="0"/>
              </a:rPr>
              <a:t>hồ</a:t>
            </a:r>
            <a:endParaRPr lang="en-US" sz="28800">
              <a:solidFill>
                <a:srgbClr val="FF0000"/>
              </a:solidFill>
              <a:latin typeface="HP001 4 hàng" pitchFamily="34" charset="0"/>
            </a:endParaRPr>
          </a:p>
        </p:txBody>
      </p:sp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9869" y="-895572"/>
            <a:ext cx="3613377" cy="4356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93086" y1="6723" x2="81113" y2="22829"/>
                        <a14:foregroundMark x1="93086" y1="7143" x2="2024" y2="981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42919" y="-1564754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75919" y="47625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9799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26 -0.00185 L 0.03197 -0.10787 L 0.06459 -0.21782 L 0.08077 -0.28449 L 0.08651 -0.32106 L 0.08964 -0.35995 L 0.08964 -0.38449 L 0.08651 -0.40231 L 0.08142 -0.41458 L 0.07516 -0.42338 L 0.06889 -0.42338 L 0.06015 -0.41551 L 0.05206 -0.4 L 0.04632 -0.38333 L 0.04006 -0.35509 L 0.0351 -0.31782 L 0.03379 -0.27453 L 0.03327 0.08774 L 0.03327 0.10371 L 0.03379 0.04005 L 0.03823 0.01227 L 0.04697 -0.02453 L 0.05571 -0.05347 L 0.06576 -0.07777 L 0.07516 -0.08888 L 0.0839 -0.09676 L 0.09329 -0.1 L 0.10399 -0.09676 L 0.11156 -0.08773 L 0.11587 -0.07106 L 0.11782 -0.04884 L 0.11782 -0.00115 L 0.11782 0.04769 L 0.11782 0.07338 L 0.12213 0.08889 L 0.12839 0.09653 L 0.13844 0.09769 L 0.15031 0.08774 L 0.15971 0.0632 L 0.17106 0.02894 L 0.17602 0.0044 L 0.17915 -0.03217 L 0.18293 -0.05115 L 0.19168 -0.07338 L 0.20485 -0.0912 L 0.21921 -0.09884 L 0.2286 -0.09884 L 0.24243 -0.09004 L 0.25117 -0.07777 L 0.23865 -0.09444 L 0.22612 -0.09791 L 0.21542 -0.09791 L 0.2029 -0.08773 L 0.1935 -0.07453 L 0.18541 -0.05787 L 0.17915 -0.03217 L 0.17784 -0.00555 L 0.17732 0.01875 C 0.1798 0.03936 0.1798 0.03195 0.1798 0.04005 L 0.18854 0.06667 L 0.20042 0.08658 L 0.2149 0.09885 L 0.22925 0.09885 L 0.24178 0.09213 L 0.25365 0.07547 L 0.2624 0.0544 L 0.26814 0.02662 L 0.26931 -0.00115 C 0.26814 -0.0287 0.27035 -0.0199 0.26748 -0.03009 L 0.26187 -0.05671 L 0.24987 -0.08217 " pathEditMode="relative" rAng="0" ptsTypes="AAAAAAAAAAAAAAAAAAAAAAAAAAAAAAAAAAAAAAAAAAAAAAAAAAAAAAAAAfAAAAAAAAAfAAA">
                                      <p:cBhvr>
                                        <p:cTn id="11" dur="2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74" y="-15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5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1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150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51351E-6 -7.40741E-7 L 0.01136 -0.01111 L 0.02076 -0.02431 L 0.02637 -0.03426 L 0.03264 -0.02315 L 0.04008 -0.01111 L 0.05209 -0.00093 " pathEditMode="relative" ptsTypes="AAAAAAA">
                                      <p:cBhvr>
                                        <p:cTn id="22" dur="3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25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75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6250"/>
                            </p:stCondLst>
                            <p:childTnLst>
                              <p:par>
                                <p:cTn id="3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48649E-6 -6.66667E-6 L 0.02702 0.04768 " pathEditMode="relative" ptsTypes="AA">
                                      <p:cBhvr>
                                        <p:cTn id="33" dur="2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8750"/>
                            </p:stCondLst>
                            <p:childTnLst>
                              <p:par>
                                <p:cTn id="35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7158108"/>
              </p:ext>
            </p:extLst>
          </p:nvPr>
        </p:nvGraphicFramePr>
        <p:xfrm>
          <a:off x="243971" y="1366850"/>
          <a:ext cx="11704320" cy="5120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-872331" y="2238423"/>
            <a:ext cx="13488897" cy="4554895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l-GR" sz="28800">
                <a:solidFill>
                  <a:srgbClr val="FF0000"/>
                </a:solidFill>
                <a:latin typeface="HP001 4 hàng" pitchFamily="34" charset="0"/>
              </a:rPr>
              <a:t>Δ; Δ;</a:t>
            </a:r>
            <a:endParaRPr lang="en-US" sz="28800">
              <a:solidFill>
                <a:srgbClr val="FF0000"/>
              </a:solidFill>
              <a:latin typeface="HP001 4 hàng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2282" y="-20081"/>
            <a:ext cx="2709556" cy="1712343"/>
          </a:xfrm>
          <a:prstGeom prst="rect">
            <a:avLst/>
          </a:prstGeom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93761" y="79423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28593" y="79423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2067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16915E-6 -3.7037E-6 L 0.03759 -0.125 L 0.06969 -0.23472 L 0.08457 -0.29861 L 0.09084 -0.35694 L 0.09005 -0.4 L 0.08457 -0.41944 L 0.07517 -0.43055 L 0.06343 -0.42639 L 0.05325 -0.40972 L 0.04463 -0.38171 L 0.03915 -0.35277 L 0.03524 -0.3125 L 0.03367 -0.28333 L 0.03367 -0.03472 L 0.03485 0.01019 L 0.03837 0.03473 L 0.04228 0.05973 L 0.0509 0.07778 L 0.05951 0.09167 L 0.06969 0.09445 L 0.08066 0.09445 C 0.09279 0.08727 0.09279 0.08797 0.10062 0.08102 L 0.12764 0.05278 L 0.14565 0.02361 L 0.16131 -0.01389 L 0.16836 -0.0375 L 0.17306 -0.05694 L 0.17228 -0.08055 L 0.16601 -0.10277 L 0.15661 -0.10555 L 0.14565 -0.10139 L 0.13391 -0.09305 L 0.12216 -0.075 L 0.11589 -0.05555 L 0.10963 -0.03055 L 0.1065 -0.00416 L 0.10728 0.025 L 0.11276 0.06111 L 0.11981 0.07778 L 0.13547 0.09167 C 0.15218 0.09468 0.14591 0.09445 0.15427 0.09445 C 0.17215 0.0801 0.16888 0.08403 0.17502 0.07686 L 0.19107 0.05139 " pathEditMode="relative" rAng="0" ptsTypes="AAAAAAAAAAAAAAAAAAAAAfAAAAAAAAAAAAAAAAAAffAA">
                                      <p:cBhvr>
                                        <p:cTn id="11" dur="18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54" y="-16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8500"/>
                            </p:stCondLst>
                            <p:childTnLst>
                              <p:par>
                                <p:cTn id="13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90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9500"/>
                            </p:stCondLst>
                            <p:childTnLst>
                              <p:par>
                                <p:cTn id="2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16915E-6 -3.7037E-6 L 0.03759 -0.125 L 0.06969 -0.23472 L 0.08457 -0.29861 L 0.09084 -0.35694 L 0.09005 -0.4 L 0.08457 -0.41944 L 0.07517 -0.43055 L 0.06343 -0.42639 L 0.05325 -0.40972 L 0.04463 -0.38171 L 0.03915 -0.35277 L 0.03524 -0.3125 L 0.03367 -0.28333 L 0.03367 -0.03472 L 0.03485 0.01019 L 0.03837 0.03473 L 0.04228 0.05973 L 0.0509 0.07778 L 0.05951 0.09167 L 0.06969 0.09445 L 0.08066 0.09445 C 0.09279 0.08727 0.09279 0.08797 0.10062 0.08102 L 0.12764 0.05278 L 0.14565 0.02361 L 0.16131 -0.01389 L 0.16836 -0.0375 L 0.17306 -0.05694 L 0.17228 -0.08055 L 0.16601 -0.10277 L 0.15661 -0.10555 L 0.14565 -0.10139 L 0.13391 -0.09305 L 0.12216 -0.075 L 0.11589 -0.05555 L 0.10963 -0.03055 L 0.1065 -0.00416 L 0.10728 0.025 L 0.11276 0.06111 L 0.11981 0.07778 L 0.13547 0.09167 C 0.15218 0.09468 0.14591 0.09445 0.15427 0.09445 C 0.17215 0.0801 0.16888 0.08403 0.17502 0.07686 L 0.19107 0.05139 " pathEditMode="relative" rAng="0" ptsTypes="AAAAAAAAAAAAAAAAAAAAAfAAAAAAAAAAAAAAAAAAffAA">
                                      <p:cBhvr>
                                        <p:cTn id="24" dur="18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54" y="-16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7500"/>
                            </p:stCondLst>
                            <p:childTnLst>
                              <p:par>
                                <p:cTn id="26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8620" b="31901" l="17277" r="722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21" t="19140" r="31735" b="68360"/>
          <a:stretch/>
        </p:blipFill>
        <p:spPr bwMode="auto">
          <a:xfrm>
            <a:off x="3490119" y="147666"/>
            <a:ext cx="5562600" cy="867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82" t="24754" r="36750" b="23611"/>
          <a:stretch/>
        </p:blipFill>
        <p:spPr bwMode="auto">
          <a:xfrm>
            <a:off x="3642519" y="838200"/>
            <a:ext cx="5181600" cy="58376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6930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49" b="60212"/>
          <a:stretch/>
        </p:blipFill>
        <p:spPr>
          <a:xfrm>
            <a:off x="442119" y="203422"/>
            <a:ext cx="11002929" cy="5203899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1426294" y="5415485"/>
            <a:ext cx="9988625" cy="1369944"/>
          </a:xfrm>
          <a:prstGeom prst="rect">
            <a:avLst/>
          </a:prstGeom>
        </p:spPr>
        <p:txBody>
          <a:bodyPr vert="horz" lIns="91294" tIns="45647" rIns="91294" bIns="4564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Bé bị ho. Bà đã có lá hẹ.</a:t>
            </a:r>
            <a:endParaRPr lang="en-US" sz="72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3598977" y="5407321"/>
            <a:ext cx="1136556" cy="1369944"/>
          </a:xfrm>
          <a:prstGeom prst="rect">
            <a:avLst/>
          </a:prstGeom>
        </p:spPr>
        <p:txBody>
          <a:bodyPr vert="horz" lIns="91294" tIns="45647" rIns="91294" bIns="4564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</a:t>
            </a:r>
            <a:endParaRPr lang="en-US" sz="72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8" name="Rounded Rectangle 7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  <a:endPara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6</a:t>
              </a:r>
              <a:endParaRPr lang="en-US" sz="48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9480897" y="5407321"/>
            <a:ext cx="1136556" cy="1369944"/>
          </a:xfrm>
          <a:prstGeom prst="rect">
            <a:avLst/>
          </a:prstGeom>
        </p:spPr>
        <p:txBody>
          <a:bodyPr vert="horz" lIns="91294" tIns="45647" rIns="91294" bIns="4564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</a:t>
            </a:r>
            <a:endParaRPr lang="en-US" sz="72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8424422" y="5415485"/>
            <a:ext cx="1136556" cy="1369944"/>
          </a:xfrm>
          <a:prstGeom prst="rect">
            <a:avLst/>
          </a:prstGeom>
        </p:spPr>
        <p:txBody>
          <a:bodyPr vert="horz" lIns="91294" tIns="45647" rIns="91294" bIns="4564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</a:t>
            </a:r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5108463" y="5415485"/>
            <a:ext cx="228600" cy="113771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1426294" y="5329227"/>
            <a:ext cx="679375" cy="64505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chemeClr val="tx1"/>
                </a:solidFill>
                <a:latin typeface=".VnArial" pitchFamily="34" charset="0"/>
              </a:rPr>
              <a:t>1</a:t>
            </a:r>
            <a:endParaRPr lang="en-US" sz="3600">
              <a:solidFill>
                <a:schemeClr val="tx1"/>
              </a:solidFill>
              <a:latin typeface=".VnArial" pitchFamily="34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5410732" y="5324454"/>
            <a:ext cx="679375" cy="64505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chemeClr val="tx1"/>
                </a:solidFill>
                <a:latin typeface=".VnArial" pitchFamily="34" charset="0"/>
              </a:rPr>
              <a:t>2</a:t>
            </a:r>
            <a:endParaRPr lang="en-US" sz="3600">
              <a:solidFill>
                <a:schemeClr val="tx1"/>
              </a:solidFill>
              <a:latin typeface=".Vn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340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3" grpId="0"/>
      <p:bldP spid="12" grpId="0"/>
      <p:bldP spid="6" grpId="0" animBg="1"/>
      <p:bldP spid="1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au hẹ: Phụ nữ ăn vào cả đời không sợ ung thư vú, đàn ông sẽ sung mãn  “chuyện phòng the”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648" y="533400"/>
            <a:ext cx="6818921" cy="5761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ây hẹ có tác dụng gì? Cách dùng lá hẹ trị bện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1280" y="533400"/>
            <a:ext cx="4548939" cy="5761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8714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128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bí đỏ</a:t>
            </a:r>
            <a:br>
              <a:rPr lang="en-US" sz="128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</a:br>
            <a:r>
              <a:rPr lang="en-US" sz="128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kẻ ô</a:t>
            </a:r>
            <a:endParaRPr lang="en-US" sz="128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4" name="Picture 7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6184" y="1"/>
            <a:ext cx="1395655" cy="1502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2919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ách hấp lá hẹ với đường phèn giúp trị ho an toàn và hiệu quả cho trẻ sơ  sin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19" y="990600"/>
            <a:ext cx="6286500" cy="4648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ách Chữa Ho Cho Trẻ Sơ Sinh Bằng Lá Hẹ - Hướng Dẫn A-Z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7719" y="2886075"/>
            <a:ext cx="4507661" cy="2752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7308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Nấu Bánh Canh Hẹ Phú Yên Hấp Dẫn Mời Cả Nhà Thưởng Thứ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7519" y="457200"/>
            <a:ext cx="8610600" cy="574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8824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6868" y="-54628"/>
            <a:ext cx="9226983" cy="4870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976" y="4155281"/>
            <a:ext cx="10862830" cy="176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719" y="5257800"/>
            <a:ext cx="10290175" cy="1931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5787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" t="53503" r="-269"/>
          <a:stretch/>
        </p:blipFill>
        <p:spPr>
          <a:xfrm>
            <a:off x="1978964" y="1601559"/>
            <a:ext cx="7924800" cy="5211777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3" name="Rounded Rectangle 2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Nói</a:t>
              </a:r>
              <a:endPara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4" name="Oval 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7</a:t>
              </a:r>
              <a:endParaRPr lang="en-US" sz="48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6" name="Title 1"/>
          <p:cNvSpPr txBox="1">
            <a:spLocks/>
          </p:cNvSpPr>
          <p:nvPr/>
        </p:nvSpPr>
        <p:spPr>
          <a:xfrm>
            <a:off x="4175919" y="770153"/>
            <a:ext cx="3530891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 cối</a:t>
            </a:r>
            <a:endParaRPr lang="en-US" sz="60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3413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77"/>
          <a:stretch/>
        </p:blipFill>
        <p:spPr>
          <a:xfrm flipH="1">
            <a:off x="0" y="4291232"/>
            <a:ext cx="2818875" cy="24483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3" t="9736" b="17249"/>
          <a:stretch/>
        </p:blipFill>
        <p:spPr>
          <a:xfrm>
            <a:off x="9591358" y="4438774"/>
            <a:ext cx="2570480" cy="240517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48"/>
          <a:stretch/>
        </p:blipFill>
        <p:spPr>
          <a:xfrm>
            <a:off x="1657349" y="0"/>
            <a:ext cx="8133913" cy="5586413"/>
          </a:xfrm>
          <a:prstGeom prst="rect">
            <a:avLst/>
          </a:prstGeom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7005" y="2465388"/>
            <a:ext cx="5054600" cy="192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8721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77"/>
          <a:stretch/>
        </p:blipFill>
        <p:spPr>
          <a:xfrm flipH="1">
            <a:off x="0" y="4291232"/>
            <a:ext cx="2818875" cy="24483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3" t="9736" b="17249"/>
          <a:stretch/>
        </p:blipFill>
        <p:spPr>
          <a:xfrm>
            <a:off x="9591358" y="4438774"/>
            <a:ext cx="2570480" cy="240517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48"/>
          <a:stretch/>
        </p:blipFill>
        <p:spPr>
          <a:xfrm>
            <a:off x="1657349" y="0"/>
            <a:ext cx="8133913" cy="558641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381250" y="2850356"/>
            <a:ext cx="65341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smtClean="0">
                <a:latin typeface="Bandit" pitchFamily="18" charset="0"/>
                <a:ea typeface="Bandit" pitchFamily="18" charset="0"/>
                <a:cs typeface="Bandit" pitchFamily="18" charset="0"/>
              </a:rPr>
              <a:t>Dặn dò</a:t>
            </a:r>
            <a:endParaRPr lang="en-US" sz="8000">
              <a:latin typeface="Bandit" pitchFamily="18" charset="0"/>
              <a:ea typeface="Bandit" pitchFamily="18" charset="0"/>
              <a:cs typeface="Bandit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4457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8353" y="2310"/>
            <a:ext cx="1395655" cy="1502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2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>
            <a:noAutofit/>
          </a:bodyPr>
          <a:lstStyle/>
          <a:p>
            <a:r>
              <a:rPr lang="en-US" sz="128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 đò</a:t>
            </a:r>
            <a:br>
              <a:rPr lang="en-US" sz="128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</a:br>
            <a:r>
              <a:rPr lang="en-US" sz="128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kì đà</a:t>
            </a:r>
            <a:endParaRPr lang="en-US" sz="128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5742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42876" y="2187576"/>
            <a:ext cx="12161838" cy="1470025"/>
          </a:xfrm>
        </p:spPr>
        <p:txBody>
          <a:bodyPr>
            <a:noAutofit/>
          </a:bodyPr>
          <a:lstStyle/>
          <a:p>
            <a:r>
              <a:rPr lang="en-US" sz="107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Kì đà bò ở kẽ đá.</a:t>
            </a:r>
            <a:endParaRPr lang="en-US" sz="107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4" name="Picture 9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6184" y="1"/>
            <a:ext cx="1395655" cy="1502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8320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608091" y="1545167"/>
            <a:ext cx="11328352" cy="3432175"/>
          </a:xfrm>
        </p:spPr>
        <p:txBody>
          <a:bodyPr>
            <a:noAutofit/>
          </a:bodyPr>
          <a:lstStyle/>
          <a:p>
            <a:r>
              <a:rPr lang="en-US" sz="10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 hãy nói một tiếng có âm i.</a:t>
            </a:r>
            <a:endParaRPr lang="en-US" sz="10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4" name="Picture 10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6184" y="42334"/>
            <a:ext cx="1395655" cy="1502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490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297"/>
          <a:stretch/>
        </p:blipFill>
        <p:spPr>
          <a:xfrm>
            <a:off x="0" y="-23059"/>
            <a:ext cx="12161838" cy="5886705"/>
          </a:xfrm>
          <a:prstGeom prst="rect">
            <a:avLst/>
          </a:prstGeom>
        </p:spPr>
      </p:pic>
      <p:sp>
        <p:nvSpPr>
          <p:cNvPr id="34" name="Title 1"/>
          <p:cNvSpPr txBox="1">
            <a:spLocks/>
          </p:cNvSpPr>
          <p:nvPr/>
        </p:nvSpPr>
        <p:spPr>
          <a:xfrm>
            <a:off x="-84456" y="5492720"/>
            <a:ext cx="12246294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b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</a:t>
            </a:r>
            <a:r>
              <a:rPr lang="en-US" b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 </a:t>
            </a:r>
            <a:r>
              <a:rPr lang="en-US" b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</a:t>
            </a:r>
            <a:r>
              <a:rPr lang="en-US" b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 bơi trên </a:t>
            </a:r>
            <a:r>
              <a:rPr lang="en-US" b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</a:t>
            </a:r>
            <a:r>
              <a:rPr lang="en-US" b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ồ.</a:t>
            </a:r>
            <a:endParaRPr lang="en-US" b="1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026" name="Picture 2" descr="Mallard Ducks Observed Eating Small Birds for the First Time | Plants And  Animal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3424" y="1629399"/>
            <a:ext cx="5754769" cy="4316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Free photo: Group of Ducks - Animal, Bird, Duck - Free Download - Jooin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6510" y="958604"/>
            <a:ext cx="8865551" cy="4986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oup 26"/>
          <p:cNvGrpSpPr/>
          <p:nvPr/>
        </p:nvGrpSpPr>
        <p:grpSpPr>
          <a:xfrm>
            <a:off x="464516" y="2051884"/>
            <a:ext cx="3448696" cy="941185"/>
            <a:chOff x="63500" y="1429216"/>
            <a:chExt cx="2592937" cy="705889"/>
          </a:xfrm>
        </p:grpSpPr>
        <p:sp>
          <p:nvSpPr>
            <p:cNvPr id="4" name="Rounded Rectangle 3"/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Nhận biết</a:t>
              </a:r>
            </a:p>
          </p:txBody>
        </p:sp>
        <p:sp>
          <p:nvSpPr>
            <p:cNvPr id="3" name="Oval 2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 smtClean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  <a:endParaRPr lang="en-US" sz="43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-84457" y="-281610"/>
            <a:ext cx="11739552" cy="2228647"/>
          </a:xfrm>
          <a:custGeom>
            <a:avLst/>
            <a:gdLst>
              <a:gd name="connsiteX0" fmla="*/ 0 w 9144000"/>
              <a:gd name="connsiteY0" fmla="*/ 0 h 1373524"/>
              <a:gd name="connsiteX1" fmla="*/ 9144000 w 9144000"/>
              <a:gd name="connsiteY1" fmla="*/ 0 h 1373524"/>
              <a:gd name="connsiteX2" fmla="*/ 9144000 w 9144000"/>
              <a:gd name="connsiteY2" fmla="*/ 1373524 h 1373524"/>
              <a:gd name="connsiteX3" fmla="*/ 0 w 9144000"/>
              <a:gd name="connsiteY3" fmla="*/ 1373524 h 1373524"/>
              <a:gd name="connsiteX4" fmla="*/ 0 w 91440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05000 w 9207500"/>
              <a:gd name="connsiteY3" fmla="*/ 11430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30400 w 9207500"/>
              <a:gd name="connsiteY3" fmla="*/ 10795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098800 w 9207500"/>
              <a:gd name="connsiteY3" fmla="*/ 1181100 h 1373524"/>
              <a:gd name="connsiteX4" fmla="*/ 1930400 w 9207500"/>
              <a:gd name="connsiteY4" fmla="*/ 1079500 h 1373524"/>
              <a:gd name="connsiteX5" fmla="*/ 0 w 9207500"/>
              <a:gd name="connsiteY5" fmla="*/ 992524 h 1373524"/>
              <a:gd name="connsiteX6" fmla="*/ 63500 w 9207500"/>
              <a:gd name="connsiteY6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733800 w 9207500"/>
              <a:gd name="connsiteY3" fmla="*/ 1244600 h 1373524"/>
              <a:gd name="connsiteX4" fmla="*/ 3098800 w 9207500"/>
              <a:gd name="connsiteY4" fmla="*/ 1181100 h 1373524"/>
              <a:gd name="connsiteX5" fmla="*/ 1930400 w 9207500"/>
              <a:gd name="connsiteY5" fmla="*/ 1079500 h 1373524"/>
              <a:gd name="connsiteX6" fmla="*/ 0 w 9207500"/>
              <a:gd name="connsiteY6" fmla="*/ 992524 h 1373524"/>
              <a:gd name="connsiteX7" fmla="*/ 63500 w 9207500"/>
              <a:gd name="connsiteY7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4318000 w 9207500"/>
              <a:gd name="connsiteY3" fmla="*/ 1282700 h 1373524"/>
              <a:gd name="connsiteX4" fmla="*/ 3733800 w 9207500"/>
              <a:gd name="connsiteY4" fmla="*/ 1244600 h 1373524"/>
              <a:gd name="connsiteX5" fmla="*/ 3098800 w 9207500"/>
              <a:gd name="connsiteY5" fmla="*/ 1181100 h 1373524"/>
              <a:gd name="connsiteX6" fmla="*/ 1930400 w 9207500"/>
              <a:gd name="connsiteY6" fmla="*/ 1079500 h 1373524"/>
              <a:gd name="connsiteX7" fmla="*/ 0 w 9207500"/>
              <a:gd name="connsiteY7" fmla="*/ 992524 h 1373524"/>
              <a:gd name="connsiteX8" fmla="*/ 63500 w 9207500"/>
              <a:gd name="connsiteY8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5080000 w 9207500"/>
              <a:gd name="connsiteY3" fmla="*/ 1308100 h 1373524"/>
              <a:gd name="connsiteX4" fmla="*/ 4318000 w 9207500"/>
              <a:gd name="connsiteY4" fmla="*/ 1282700 h 1373524"/>
              <a:gd name="connsiteX5" fmla="*/ 3733800 w 9207500"/>
              <a:gd name="connsiteY5" fmla="*/ 1244600 h 1373524"/>
              <a:gd name="connsiteX6" fmla="*/ 3098800 w 9207500"/>
              <a:gd name="connsiteY6" fmla="*/ 1181100 h 1373524"/>
              <a:gd name="connsiteX7" fmla="*/ 1930400 w 9207500"/>
              <a:gd name="connsiteY7" fmla="*/ 1079500 h 1373524"/>
              <a:gd name="connsiteX8" fmla="*/ 0 w 9207500"/>
              <a:gd name="connsiteY8" fmla="*/ 992524 h 1373524"/>
              <a:gd name="connsiteX9" fmla="*/ 63500 w 9207500"/>
              <a:gd name="connsiteY9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070600 w 9207500"/>
              <a:gd name="connsiteY3" fmla="*/ 1270000 h 1373524"/>
              <a:gd name="connsiteX4" fmla="*/ 5080000 w 9207500"/>
              <a:gd name="connsiteY4" fmla="*/ 1308100 h 1373524"/>
              <a:gd name="connsiteX5" fmla="*/ 4318000 w 9207500"/>
              <a:gd name="connsiteY5" fmla="*/ 1282700 h 1373524"/>
              <a:gd name="connsiteX6" fmla="*/ 3733800 w 9207500"/>
              <a:gd name="connsiteY6" fmla="*/ 1244600 h 1373524"/>
              <a:gd name="connsiteX7" fmla="*/ 3098800 w 9207500"/>
              <a:gd name="connsiteY7" fmla="*/ 1181100 h 1373524"/>
              <a:gd name="connsiteX8" fmla="*/ 1930400 w 9207500"/>
              <a:gd name="connsiteY8" fmla="*/ 1079500 h 1373524"/>
              <a:gd name="connsiteX9" fmla="*/ 0 w 9207500"/>
              <a:gd name="connsiteY9" fmla="*/ 992524 h 1373524"/>
              <a:gd name="connsiteX10" fmla="*/ 63500 w 9207500"/>
              <a:gd name="connsiteY10" fmla="*/ 0 h 1373524"/>
              <a:gd name="connsiteX0" fmla="*/ 63500 w 9207500"/>
              <a:gd name="connsiteY0" fmla="*/ 0 h 1436045"/>
              <a:gd name="connsiteX1" fmla="*/ 9207500 w 9207500"/>
              <a:gd name="connsiteY1" fmla="*/ 0 h 1436045"/>
              <a:gd name="connsiteX2" fmla="*/ 9207500 w 9207500"/>
              <a:gd name="connsiteY2" fmla="*/ 1373524 h 1436045"/>
              <a:gd name="connsiteX3" fmla="*/ 6731000 w 9207500"/>
              <a:gd name="connsiteY3" fmla="*/ 1168400 h 1436045"/>
              <a:gd name="connsiteX4" fmla="*/ 6070600 w 9207500"/>
              <a:gd name="connsiteY4" fmla="*/ 1270000 h 1436045"/>
              <a:gd name="connsiteX5" fmla="*/ 5080000 w 9207500"/>
              <a:gd name="connsiteY5" fmla="*/ 1308100 h 1436045"/>
              <a:gd name="connsiteX6" fmla="*/ 4318000 w 9207500"/>
              <a:gd name="connsiteY6" fmla="*/ 1282700 h 1436045"/>
              <a:gd name="connsiteX7" fmla="*/ 3733800 w 9207500"/>
              <a:gd name="connsiteY7" fmla="*/ 1244600 h 1436045"/>
              <a:gd name="connsiteX8" fmla="*/ 3098800 w 9207500"/>
              <a:gd name="connsiteY8" fmla="*/ 1181100 h 1436045"/>
              <a:gd name="connsiteX9" fmla="*/ 1930400 w 9207500"/>
              <a:gd name="connsiteY9" fmla="*/ 1079500 h 1436045"/>
              <a:gd name="connsiteX10" fmla="*/ 0 w 9207500"/>
              <a:gd name="connsiteY10" fmla="*/ 992524 h 1436045"/>
              <a:gd name="connsiteX11" fmla="*/ 63500 w 9207500"/>
              <a:gd name="connsiteY11" fmla="*/ 0 h 1436045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731000 w 9207500"/>
              <a:gd name="connsiteY3" fmla="*/ 1168400 h 1373524"/>
              <a:gd name="connsiteX4" fmla="*/ 6070600 w 9207500"/>
              <a:gd name="connsiteY4" fmla="*/ 1270000 h 1373524"/>
              <a:gd name="connsiteX5" fmla="*/ 5080000 w 9207500"/>
              <a:gd name="connsiteY5" fmla="*/ 1308100 h 1373524"/>
              <a:gd name="connsiteX6" fmla="*/ 4318000 w 9207500"/>
              <a:gd name="connsiteY6" fmla="*/ 1282700 h 1373524"/>
              <a:gd name="connsiteX7" fmla="*/ 3733800 w 9207500"/>
              <a:gd name="connsiteY7" fmla="*/ 1244600 h 1373524"/>
              <a:gd name="connsiteX8" fmla="*/ 3098800 w 9207500"/>
              <a:gd name="connsiteY8" fmla="*/ 1181100 h 1373524"/>
              <a:gd name="connsiteX9" fmla="*/ 1930400 w 9207500"/>
              <a:gd name="connsiteY9" fmla="*/ 1079500 h 1373524"/>
              <a:gd name="connsiteX10" fmla="*/ 0 w 9207500"/>
              <a:gd name="connsiteY10" fmla="*/ 992524 h 1373524"/>
              <a:gd name="connsiteX11" fmla="*/ 63500 w 9207500"/>
              <a:gd name="connsiteY11" fmla="*/ 0 h 1373524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024326"/>
              <a:gd name="connsiteY0" fmla="*/ 12700 h 1320800"/>
              <a:gd name="connsiteX1" fmla="*/ 8826500 w 9024326"/>
              <a:gd name="connsiteY1" fmla="*/ 0 h 1320800"/>
              <a:gd name="connsiteX2" fmla="*/ 9004300 w 9024326"/>
              <a:gd name="connsiteY2" fmla="*/ 662324 h 1320800"/>
              <a:gd name="connsiteX3" fmla="*/ 6731000 w 9024326"/>
              <a:gd name="connsiteY3" fmla="*/ 1181100 h 1320800"/>
              <a:gd name="connsiteX4" fmla="*/ 6070600 w 9024326"/>
              <a:gd name="connsiteY4" fmla="*/ 1282700 h 1320800"/>
              <a:gd name="connsiteX5" fmla="*/ 5080000 w 9024326"/>
              <a:gd name="connsiteY5" fmla="*/ 1320800 h 1320800"/>
              <a:gd name="connsiteX6" fmla="*/ 4318000 w 9024326"/>
              <a:gd name="connsiteY6" fmla="*/ 1295400 h 1320800"/>
              <a:gd name="connsiteX7" fmla="*/ 3733800 w 9024326"/>
              <a:gd name="connsiteY7" fmla="*/ 1257300 h 1320800"/>
              <a:gd name="connsiteX8" fmla="*/ 3098800 w 9024326"/>
              <a:gd name="connsiteY8" fmla="*/ 1193800 h 1320800"/>
              <a:gd name="connsiteX9" fmla="*/ 1930400 w 9024326"/>
              <a:gd name="connsiteY9" fmla="*/ 1092200 h 1320800"/>
              <a:gd name="connsiteX10" fmla="*/ 0 w 9024326"/>
              <a:gd name="connsiteY10" fmla="*/ 1005224 h 1320800"/>
              <a:gd name="connsiteX11" fmla="*/ 63500 w 9024326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5852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57900 w 8826500"/>
              <a:gd name="connsiteY4" fmla="*/ 12700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826500" h="1320800">
                <a:moveTo>
                  <a:pt x="63500" y="12700"/>
                </a:moveTo>
                <a:lnTo>
                  <a:pt x="8826500" y="0"/>
                </a:lnTo>
                <a:cubicBezTo>
                  <a:pt x="8758767" y="216541"/>
                  <a:pt x="8652933" y="534683"/>
                  <a:pt x="8483600" y="662324"/>
                </a:cubicBezTo>
                <a:cubicBezTo>
                  <a:pt x="8034867" y="1015807"/>
                  <a:pt x="7304617" y="1096754"/>
                  <a:pt x="6781800" y="1206500"/>
                </a:cubicBezTo>
                <a:cubicBezTo>
                  <a:pt x="6462183" y="1278146"/>
                  <a:pt x="6335183" y="1278467"/>
                  <a:pt x="6070600" y="1308100"/>
                </a:cubicBezTo>
                <a:lnTo>
                  <a:pt x="5080000" y="1320800"/>
                </a:lnTo>
                <a:lnTo>
                  <a:pt x="4318000" y="1295400"/>
                </a:lnTo>
                <a:lnTo>
                  <a:pt x="3733800" y="1257300"/>
                </a:lnTo>
                <a:lnTo>
                  <a:pt x="3098800" y="1193800"/>
                </a:lnTo>
                <a:lnTo>
                  <a:pt x="1930400" y="1092200"/>
                </a:lnTo>
                <a:lnTo>
                  <a:pt x="0" y="1005224"/>
                </a:lnTo>
                <a:lnTo>
                  <a:pt x="63500" y="12700"/>
                </a:lnTo>
                <a:close/>
              </a:path>
            </a:pathLst>
          </a:custGeom>
          <a:solidFill>
            <a:srgbClr val="8ADB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spcCol="0" rtlCol="0" anchor="ctr"/>
          <a:lstStyle/>
          <a:p>
            <a:pPr algn="ctr"/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812" y="210720"/>
            <a:ext cx="2203358" cy="2227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078549" y="82169"/>
            <a:ext cx="10717370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9600" b="1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  </a:t>
            </a:r>
            <a:r>
              <a:rPr lang="en-US" sz="9600" b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</a:t>
            </a:r>
            <a:r>
              <a:rPr lang="en-US" sz="9600" b="1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L  l </a:t>
            </a:r>
            <a:endParaRPr lang="en-US" sz="9600" b="1"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-208189" y="168989"/>
            <a:ext cx="2027463" cy="692299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3700" b="1" smtClean="0">
                <a:solidFill>
                  <a:schemeClr val="bg1"/>
                </a:solidFill>
                <a:latin typeface="Arrus-Black" pitchFamily="18" charset="0"/>
                <a:ea typeface="Arrus-Black" pitchFamily="18" charset="0"/>
                <a:cs typeface="Arrus-Black" pitchFamily="18" charset="0"/>
              </a:rPr>
              <a:t>BÀI</a:t>
            </a:r>
            <a:endParaRPr lang="en-US" sz="3700" b="1">
              <a:solidFill>
                <a:schemeClr val="bg1"/>
              </a:solidFill>
              <a:latin typeface="Arrus-Black" pitchFamily="18" charset="0"/>
              <a:ea typeface="Arrus-Black" pitchFamily="18" charset="0"/>
              <a:cs typeface="Arrus-Black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078549" y="685551"/>
            <a:ext cx="1127504" cy="94384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5300" b="1" smtClean="0">
                <a:solidFill>
                  <a:srgbClr val="1BBF23"/>
                </a:solidFill>
                <a:latin typeface=".VnCooper" pitchFamily="34" charset="0"/>
                <a:ea typeface="Arial-Rounded" pitchFamily="34" charset="0"/>
                <a:cs typeface="Arial-Rounded" pitchFamily="34" charset="0"/>
              </a:rPr>
              <a:t>12</a:t>
            </a:r>
            <a:endParaRPr lang="en-US" sz="5300" b="1">
              <a:solidFill>
                <a:srgbClr val="1BBF23"/>
              </a:solidFill>
              <a:latin typeface=".VnCooper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3710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8" grpId="0"/>
      <p:bldP spid="3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2267754" y="1314674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</a:t>
            </a:r>
            <a:endParaRPr lang="en-US" sz="8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128099" y="2337417"/>
            <a:ext cx="1930425" cy="105034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</a:t>
            </a:r>
            <a:endParaRPr lang="en-US" sz="8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102399" y="2337417"/>
            <a:ext cx="1930425" cy="105034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128099" y="3446175"/>
            <a:ext cx="3904626" cy="105034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</a:t>
            </a:r>
            <a:r>
              <a:rPr lang="en-US" sz="88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ồ</a:t>
            </a:r>
            <a:endParaRPr lang="en-US" sz="88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7112817" y="2337417"/>
            <a:ext cx="1930425" cy="105034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9089260" y="2337417"/>
            <a:ext cx="1930425" cy="105034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</a:t>
            </a:r>
            <a:endParaRPr lang="en-US" sz="88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7112817" y="3446175"/>
            <a:ext cx="3905275" cy="105034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</a:t>
            </a:r>
            <a:r>
              <a:rPr lang="en-US" sz="88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</a:t>
            </a:r>
            <a:endParaRPr lang="en-US" sz="88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253827" y="5589050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hé</a:t>
            </a:r>
            <a:endParaRPr lang="en-US" sz="88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2284970" y="5592534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</a:t>
            </a:r>
            <a:endParaRPr lang="en-US" sz="88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4316112" y="5592534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hổ</a:t>
            </a:r>
            <a:endParaRPr lang="en-US" sz="88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6318227" y="5592534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li</a:t>
            </a:r>
            <a:endParaRPr lang="en-US" sz="88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8233257" y="5592534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lọ</a:t>
            </a:r>
            <a:endParaRPr lang="en-US" sz="88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10133774" y="5592534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lỡ</a:t>
            </a:r>
            <a:endParaRPr lang="en-US" sz="88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41657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</a:t>
            </a:r>
            <a:endParaRPr lang="en-US" sz="8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2070029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</a:t>
            </a:r>
            <a:endParaRPr lang="en-US" sz="8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4099719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</a:t>
            </a:r>
            <a:endParaRPr lang="en-US" sz="8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6285298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</a:t>
            </a: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8004969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</a:t>
            </a:r>
            <a:endParaRPr lang="en-US" sz="8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35" name="Rounded Rectangle 34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  <a:endPara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36" name="Oval 35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3</a:t>
              </a:r>
              <a:endParaRPr lang="en-US" sz="48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32" name="Title 1"/>
          <p:cNvSpPr txBox="1">
            <a:spLocks/>
          </p:cNvSpPr>
          <p:nvPr/>
        </p:nvSpPr>
        <p:spPr>
          <a:xfrm>
            <a:off x="9909969" y="5419483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</a:t>
            </a:r>
            <a:endParaRPr lang="en-US" sz="8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3" name="Title 1"/>
          <p:cNvSpPr txBox="1">
            <a:spLocks/>
          </p:cNvSpPr>
          <p:nvPr/>
        </p:nvSpPr>
        <p:spPr>
          <a:xfrm>
            <a:off x="8214519" y="1314674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</a:t>
            </a:r>
            <a:endParaRPr lang="en-US" sz="8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1758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/>
      <p:bldP spid="15" grpId="0"/>
      <p:bldP spid="16" grpId="0"/>
      <p:bldP spid="17" grpId="0"/>
      <p:bldP spid="19" grpId="0"/>
      <p:bldP spid="21" grpId="0"/>
      <p:bldP spid="22" grpId="0"/>
      <p:bldP spid="23" grpId="0"/>
      <p:bldP spid="24" grpId="0"/>
      <p:bldP spid="25" grpId="0"/>
      <p:bldP spid="32" grpId="0"/>
      <p:bldP spid="3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35" name="Rounded Rectangle 34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  <a:endPara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36" name="Oval 35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3</a:t>
              </a:r>
              <a:endParaRPr lang="en-US" sz="48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2669333" y="-1477328"/>
            <a:ext cx="905271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mtClean="0">
                <a:solidFill>
                  <a:srgbClr val="FF0000"/>
                </a:solidFill>
              </a:rPr>
              <a:t>Chào quý thầy cô. Do k biết thầy cô dạy bổ ngang hay bổ dọc nên em làm 2 slide, thầy cô dạy theo hình thức nào thì dùng slide đó nhé, Cái nào k phù hợp thì thầy cô xoá đi nhé! Hoặc thầy cô có thể để vậy cho HS đọc ngang xong rồi đọc dọc  ntn cũng đc ạ.</a:t>
            </a:r>
          </a:p>
          <a:p>
            <a:r>
              <a:rPr lang="en-US" b="1" smtClean="0">
                <a:solidFill>
                  <a:srgbClr val="FF0000"/>
                </a:solidFill>
              </a:rPr>
              <a:t>(Đọc xong thầy cô xoá tex này đi nhé)</a:t>
            </a:r>
          </a:p>
          <a:p>
            <a:r>
              <a:rPr lang="en-US" b="1" smtClean="0">
                <a:solidFill>
                  <a:srgbClr val="FF0000"/>
                </a:solidFill>
              </a:rPr>
              <a:t>Yêu thương!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37" name="Title 1"/>
          <p:cNvSpPr txBox="1">
            <a:spLocks/>
          </p:cNvSpPr>
          <p:nvPr/>
        </p:nvSpPr>
        <p:spPr>
          <a:xfrm>
            <a:off x="2267754" y="1314674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</a:t>
            </a:r>
            <a:endParaRPr lang="en-US" sz="8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8" name="Title 1"/>
          <p:cNvSpPr txBox="1">
            <a:spLocks/>
          </p:cNvSpPr>
          <p:nvPr/>
        </p:nvSpPr>
        <p:spPr>
          <a:xfrm>
            <a:off x="1128099" y="2337417"/>
            <a:ext cx="1930425" cy="105034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</a:t>
            </a:r>
            <a:endParaRPr lang="en-US" sz="8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9" name="Title 1"/>
          <p:cNvSpPr txBox="1">
            <a:spLocks/>
          </p:cNvSpPr>
          <p:nvPr/>
        </p:nvSpPr>
        <p:spPr>
          <a:xfrm>
            <a:off x="3102399" y="2337417"/>
            <a:ext cx="1930425" cy="105034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</a:t>
            </a:r>
          </a:p>
        </p:txBody>
      </p:sp>
      <p:sp>
        <p:nvSpPr>
          <p:cNvPr id="40" name="Title 1"/>
          <p:cNvSpPr txBox="1">
            <a:spLocks/>
          </p:cNvSpPr>
          <p:nvPr/>
        </p:nvSpPr>
        <p:spPr>
          <a:xfrm>
            <a:off x="1128099" y="3446175"/>
            <a:ext cx="3904626" cy="105034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</a:t>
            </a:r>
            <a:r>
              <a:rPr lang="en-US" sz="88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ồ</a:t>
            </a:r>
            <a:endParaRPr lang="en-US" sz="88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1" name="Title 1"/>
          <p:cNvSpPr txBox="1">
            <a:spLocks/>
          </p:cNvSpPr>
          <p:nvPr/>
        </p:nvSpPr>
        <p:spPr>
          <a:xfrm>
            <a:off x="7112817" y="2337417"/>
            <a:ext cx="1930425" cy="105034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</a:t>
            </a:r>
          </a:p>
        </p:txBody>
      </p:sp>
      <p:sp>
        <p:nvSpPr>
          <p:cNvPr id="42" name="Title 1"/>
          <p:cNvSpPr txBox="1">
            <a:spLocks/>
          </p:cNvSpPr>
          <p:nvPr/>
        </p:nvSpPr>
        <p:spPr>
          <a:xfrm>
            <a:off x="9089260" y="2337417"/>
            <a:ext cx="1930425" cy="105034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</a:t>
            </a:r>
            <a:endParaRPr lang="en-US" sz="88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3" name="Title 1"/>
          <p:cNvSpPr txBox="1">
            <a:spLocks/>
          </p:cNvSpPr>
          <p:nvPr/>
        </p:nvSpPr>
        <p:spPr>
          <a:xfrm>
            <a:off x="7112817" y="3446175"/>
            <a:ext cx="3905275" cy="105034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</a:t>
            </a:r>
            <a:r>
              <a:rPr lang="en-US" sz="88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</a:t>
            </a:r>
            <a:endParaRPr lang="en-US" sz="88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4" name="Title 1"/>
          <p:cNvSpPr txBox="1">
            <a:spLocks/>
          </p:cNvSpPr>
          <p:nvPr/>
        </p:nvSpPr>
        <p:spPr>
          <a:xfrm>
            <a:off x="253827" y="5589050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hé</a:t>
            </a:r>
            <a:endParaRPr lang="en-US" sz="88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5" name="Title 1"/>
          <p:cNvSpPr txBox="1">
            <a:spLocks/>
          </p:cNvSpPr>
          <p:nvPr/>
        </p:nvSpPr>
        <p:spPr>
          <a:xfrm>
            <a:off x="2284970" y="5592534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</a:t>
            </a:r>
            <a:endParaRPr lang="en-US" sz="88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6" name="Title 1"/>
          <p:cNvSpPr txBox="1">
            <a:spLocks/>
          </p:cNvSpPr>
          <p:nvPr/>
        </p:nvSpPr>
        <p:spPr>
          <a:xfrm>
            <a:off x="4316112" y="5592534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hổ</a:t>
            </a:r>
            <a:endParaRPr lang="en-US" sz="88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7" name="Title 1"/>
          <p:cNvSpPr txBox="1">
            <a:spLocks/>
          </p:cNvSpPr>
          <p:nvPr/>
        </p:nvSpPr>
        <p:spPr>
          <a:xfrm>
            <a:off x="6318227" y="5592534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li</a:t>
            </a:r>
            <a:endParaRPr lang="en-US" sz="88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8" name="Title 1"/>
          <p:cNvSpPr txBox="1">
            <a:spLocks/>
          </p:cNvSpPr>
          <p:nvPr/>
        </p:nvSpPr>
        <p:spPr>
          <a:xfrm>
            <a:off x="8233257" y="5592534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lọ</a:t>
            </a:r>
            <a:endParaRPr lang="en-US" sz="88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9" name="Title 1"/>
          <p:cNvSpPr txBox="1">
            <a:spLocks/>
          </p:cNvSpPr>
          <p:nvPr/>
        </p:nvSpPr>
        <p:spPr>
          <a:xfrm>
            <a:off x="10133774" y="5592534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lỡ</a:t>
            </a:r>
            <a:endParaRPr lang="en-US" sz="88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0" name="Title 1"/>
          <p:cNvSpPr txBox="1">
            <a:spLocks/>
          </p:cNvSpPr>
          <p:nvPr/>
        </p:nvSpPr>
        <p:spPr>
          <a:xfrm>
            <a:off x="41657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</a:t>
            </a:r>
            <a:endParaRPr lang="en-US" sz="8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1" name="Title 1"/>
          <p:cNvSpPr txBox="1">
            <a:spLocks/>
          </p:cNvSpPr>
          <p:nvPr/>
        </p:nvSpPr>
        <p:spPr>
          <a:xfrm>
            <a:off x="2070029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</a:t>
            </a:r>
            <a:endParaRPr lang="en-US" sz="8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2" name="Title 1"/>
          <p:cNvSpPr txBox="1">
            <a:spLocks/>
          </p:cNvSpPr>
          <p:nvPr/>
        </p:nvSpPr>
        <p:spPr>
          <a:xfrm>
            <a:off x="4099719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</a:t>
            </a:r>
            <a:endParaRPr lang="en-US" sz="8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3" name="Title 1"/>
          <p:cNvSpPr txBox="1">
            <a:spLocks/>
          </p:cNvSpPr>
          <p:nvPr/>
        </p:nvSpPr>
        <p:spPr>
          <a:xfrm>
            <a:off x="6285298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</a:t>
            </a:r>
          </a:p>
        </p:txBody>
      </p:sp>
      <p:sp>
        <p:nvSpPr>
          <p:cNvPr id="54" name="Title 1"/>
          <p:cNvSpPr txBox="1">
            <a:spLocks/>
          </p:cNvSpPr>
          <p:nvPr/>
        </p:nvSpPr>
        <p:spPr>
          <a:xfrm>
            <a:off x="8004969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</a:t>
            </a:r>
            <a:endParaRPr lang="en-US" sz="8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5" name="Title 1"/>
          <p:cNvSpPr txBox="1">
            <a:spLocks/>
          </p:cNvSpPr>
          <p:nvPr/>
        </p:nvSpPr>
        <p:spPr>
          <a:xfrm>
            <a:off x="9909969" y="5419483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</a:t>
            </a:r>
            <a:endParaRPr lang="en-US" sz="8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6" name="Title 1"/>
          <p:cNvSpPr txBox="1">
            <a:spLocks/>
          </p:cNvSpPr>
          <p:nvPr/>
        </p:nvSpPr>
        <p:spPr>
          <a:xfrm>
            <a:off x="8214519" y="1314674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</a:t>
            </a:r>
            <a:endParaRPr lang="en-US" sz="8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785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/>
      <p:bldP spid="45" grpId="0"/>
      <p:bldP spid="46" grpId="0"/>
      <p:bldP spid="47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770</TotalTime>
  <Words>351</Words>
  <Application>Microsoft Office PowerPoint</Application>
  <PresentationFormat>Custom</PresentationFormat>
  <Paragraphs>123</Paragraphs>
  <Slides>35</Slides>
  <Notes>16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Office Theme</vt:lpstr>
      <vt:lpstr>TIẾNG VIỆT 1</vt:lpstr>
      <vt:lpstr>PowerPoint Presentation</vt:lpstr>
      <vt:lpstr>bí đỏ kẻ ô</vt:lpstr>
      <vt:lpstr>đi đò kì đà</vt:lpstr>
      <vt:lpstr>Kì đà bò ở kẽ đá.</vt:lpstr>
      <vt:lpstr>Em hãy nói một tiếng có âm i.</vt:lpstr>
      <vt:lpstr>PowerPoint Presentation</vt:lpstr>
      <vt:lpstr>PowerPoint Presentation</vt:lpstr>
      <vt:lpstr>PowerPoint Presentation</vt:lpstr>
      <vt:lpstr>Thư giãn nào!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PC</cp:lastModifiedBy>
  <cp:revision>81</cp:revision>
  <dcterms:created xsi:type="dcterms:W3CDTF">2021-05-08T14:00:55Z</dcterms:created>
  <dcterms:modified xsi:type="dcterms:W3CDTF">2021-06-14T15:00:21Z</dcterms:modified>
</cp:coreProperties>
</file>