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75" r:id="rId2"/>
    <p:sldId id="264" r:id="rId3"/>
    <p:sldId id="276" r:id="rId4"/>
    <p:sldId id="277" r:id="rId5"/>
    <p:sldId id="301" r:id="rId6"/>
    <p:sldId id="291" r:id="rId7"/>
    <p:sldId id="281" r:id="rId8"/>
    <p:sldId id="306" r:id="rId9"/>
    <p:sldId id="308" r:id="rId10"/>
    <p:sldId id="307" r:id="rId11"/>
    <p:sldId id="305"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2256" y="-7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59902-EFC2-470E-8E1E-E0ADD083C629}" type="datetimeFigureOut">
              <a:rPr lang="en-US" smtClean="0"/>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9CC5-4EEE-49DD-A13C-9359554D9A89}" type="slidenum">
              <a:rPr lang="en-US" smtClean="0"/>
              <a:t>‹#›</a:t>
            </a:fld>
            <a:endParaRPr lang="en-US"/>
          </a:p>
        </p:txBody>
      </p:sp>
    </p:spTree>
    <p:extLst>
      <p:ext uri="{BB962C8B-B14F-4D97-AF65-F5344CB8AC3E}">
        <p14:creationId xmlns:p14="http://schemas.microsoft.com/office/powerpoint/2010/main" val="2652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AF2573-EF2B-4AB1-99EA-E647D85F4734}" type="slidenum">
              <a:rPr lang="en-US" b="0" smtClean="0"/>
              <a:pPr eaLnBrk="1" hangingPunct="1"/>
              <a:t>1</a:t>
            </a:fld>
            <a:endParaRPr lang="en-US"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3</a:t>
            </a:fld>
            <a:endParaRPr lang="en-US"/>
          </a:p>
        </p:txBody>
      </p:sp>
    </p:spTree>
    <p:extLst>
      <p:ext uri="{BB962C8B-B14F-4D97-AF65-F5344CB8AC3E}">
        <p14:creationId xmlns:p14="http://schemas.microsoft.com/office/powerpoint/2010/main" val="7869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11</a:t>
            </a:fld>
            <a:endParaRPr lang="en-US"/>
          </a:p>
        </p:txBody>
      </p:sp>
    </p:spTree>
    <p:extLst>
      <p:ext uri="{BB962C8B-B14F-4D97-AF65-F5344CB8AC3E}">
        <p14:creationId xmlns:p14="http://schemas.microsoft.com/office/powerpoint/2010/main" val="78290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07FC-82E6-4D98-A855-456ADAFE3759}"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0B25-8783-4E33-84B3-CC9447CB9FF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07FC-82E6-4D98-A855-456ADAFE3759}"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7FC-82E6-4D98-A855-456ADAFE3759}"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4707FC-82E6-4D98-A855-456ADAFE3759}" type="datetimeFigureOut">
              <a:rPr lang="en-US" smtClean="0"/>
              <a:t>8/27/2020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0610B25-8783-4E33-84B3-CC9447CB9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Oval 4"/>
          <p:cNvSpPr>
            <a:spLocks noChangeArrowheads="1"/>
          </p:cNvSpPr>
          <p:nvPr/>
        </p:nvSpPr>
        <p:spPr bwMode="auto">
          <a:xfrm>
            <a:off x="1423988" y="609600"/>
            <a:ext cx="6424612" cy="1295400"/>
          </a:xfrm>
          <a:prstGeom prst="ellipse">
            <a:avLst/>
          </a:prstGeom>
          <a:gradFill rotWithShape="1">
            <a:gsLst>
              <a:gs pos="0">
                <a:schemeClr val="bg1"/>
              </a:gs>
              <a:gs pos="100000">
                <a:srgbClr val="F3F7A7"/>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dirty="0" err="1">
                <a:solidFill>
                  <a:srgbClr val="0000FF"/>
                </a:solidFill>
              </a:rPr>
              <a:t>Tự</a:t>
            </a:r>
            <a:r>
              <a:rPr lang="en-US" sz="5400" dirty="0">
                <a:solidFill>
                  <a:srgbClr val="0000FF"/>
                </a:solidFill>
              </a:rPr>
              <a:t> </a:t>
            </a:r>
            <a:r>
              <a:rPr lang="en-US" sz="5400" dirty="0" err="1">
                <a:solidFill>
                  <a:srgbClr val="0000FF"/>
                </a:solidFill>
              </a:rPr>
              <a:t>nhiên</a:t>
            </a:r>
            <a:r>
              <a:rPr lang="en-US" sz="5400" dirty="0">
                <a:solidFill>
                  <a:srgbClr val="0000FF"/>
                </a:solidFill>
              </a:rPr>
              <a:t> </a:t>
            </a:r>
            <a:r>
              <a:rPr lang="en-US" sz="5400" dirty="0" err="1">
                <a:solidFill>
                  <a:srgbClr val="0000FF"/>
                </a:solidFill>
              </a:rPr>
              <a:t>và</a:t>
            </a:r>
            <a:r>
              <a:rPr lang="en-US" sz="5400" dirty="0">
                <a:solidFill>
                  <a:srgbClr val="0000FF"/>
                </a:solidFill>
              </a:rPr>
              <a:t> </a:t>
            </a:r>
            <a:r>
              <a:rPr lang="en-US" sz="5400" dirty="0" err="1">
                <a:solidFill>
                  <a:srgbClr val="0000FF"/>
                </a:solidFill>
              </a:rPr>
              <a:t>xã</a:t>
            </a:r>
            <a:r>
              <a:rPr lang="en-US" sz="5400" dirty="0">
                <a:solidFill>
                  <a:srgbClr val="0000FF"/>
                </a:solidFill>
              </a:rPr>
              <a:t> </a:t>
            </a:r>
            <a:r>
              <a:rPr lang="en-US" sz="5400" dirty="0" err="1">
                <a:solidFill>
                  <a:srgbClr val="0000FF"/>
                </a:solidFill>
              </a:rPr>
              <a:t>hội</a:t>
            </a:r>
            <a:endParaRPr lang="en-US" sz="5400" dirty="0">
              <a:solidFill>
                <a:srgbClr val="0000FF"/>
              </a:solidFill>
            </a:endParaRPr>
          </a:p>
        </p:txBody>
      </p:sp>
      <p:sp>
        <p:nvSpPr>
          <p:cNvPr id="107526" name="WordArt 6"/>
          <p:cNvSpPr>
            <a:spLocks noChangeArrowheads="1" noChangeShapeType="1" noTextEdit="1"/>
          </p:cNvSpPr>
          <p:nvPr/>
        </p:nvSpPr>
        <p:spPr bwMode="auto">
          <a:xfrm>
            <a:off x="3848100" y="3959225"/>
            <a:ext cx="1676400"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SGK</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50</a:t>
            </a:r>
          </a:p>
        </p:txBody>
      </p:sp>
      <p:sp>
        <p:nvSpPr>
          <p:cNvPr id="107527" name="WordArt 7"/>
          <p:cNvSpPr>
            <a:spLocks noChangeArrowheads="1" noChangeShapeType="1" noTextEdit="1"/>
          </p:cNvSpPr>
          <p:nvPr/>
        </p:nvSpPr>
        <p:spPr bwMode="auto">
          <a:xfrm>
            <a:off x="304800" y="2133600"/>
            <a:ext cx="8763000" cy="1295400"/>
          </a:xfrm>
          <a:prstGeom prst="rect">
            <a:avLst/>
          </a:prstGeom>
        </p:spPr>
        <p:txBody>
          <a:bodyPr wrap="none" fromWordArt="1">
            <a:prstTxWarp prst="textPlain">
              <a:avLst>
                <a:gd name="adj" fmla="val 50000"/>
              </a:avLst>
            </a:prstTxWarp>
          </a:bodyPr>
          <a:lstStyle/>
          <a:p>
            <a:pPr algn="ctr"/>
            <a:r>
              <a:rPr lang="en-US" sz="3600" kern="10" err="1">
                <a:ln w="9525">
                  <a:solidFill>
                    <a:srgbClr val="FF33CC"/>
                  </a:solidFill>
                  <a:round/>
                  <a:headEnd/>
                  <a:tailEnd/>
                </a:ln>
                <a:solidFill>
                  <a:srgbClr val="FF33CC"/>
                </a:solidFill>
                <a:latin typeface="Arial"/>
                <a:cs typeface="Arial"/>
              </a:rPr>
              <a:t>Bài</a:t>
            </a:r>
            <a:r>
              <a:rPr lang="en-US" sz="3600" kern="10">
                <a:ln w="9525">
                  <a:solidFill>
                    <a:srgbClr val="FF33CC"/>
                  </a:solidFill>
                  <a:round/>
                  <a:headEnd/>
                  <a:tailEnd/>
                </a:ln>
                <a:solidFill>
                  <a:srgbClr val="FF33CC"/>
                </a:solidFill>
                <a:latin typeface="Arial"/>
                <a:cs typeface="Arial"/>
              </a:rPr>
              <a:t> </a:t>
            </a:r>
            <a:r>
              <a:rPr lang="en-US" sz="3600" kern="10" smtClean="0">
                <a:ln w="9525">
                  <a:solidFill>
                    <a:srgbClr val="FF33CC"/>
                  </a:solidFill>
                  <a:round/>
                  <a:headEnd/>
                  <a:tailEnd/>
                </a:ln>
                <a:solidFill>
                  <a:srgbClr val="FF33CC"/>
                </a:solidFill>
                <a:latin typeface="Arial"/>
                <a:cs typeface="Arial"/>
              </a:rPr>
              <a:t>12: Vui đón Tết</a:t>
            </a:r>
            <a:endParaRPr lang="en-US" sz="3600" kern="10" dirty="0">
              <a:ln w="9525">
                <a:solidFill>
                  <a:srgbClr val="FF33CC"/>
                </a:solidFill>
                <a:round/>
                <a:headEnd/>
                <a:tailEnd/>
              </a:ln>
              <a:solidFill>
                <a:srgbClr val="FF33CC"/>
              </a:solidFill>
              <a:latin typeface="Arial"/>
              <a:cs typeface="Arial"/>
            </a:endParaRPr>
          </a:p>
        </p:txBody>
      </p:sp>
    </p:spTree>
    <p:extLst>
      <p:ext uri="{BB962C8B-B14F-4D97-AF65-F5344CB8AC3E}">
        <p14:creationId xmlns:p14="http://schemas.microsoft.com/office/powerpoint/2010/main" val="395816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1000"/>
                                        <p:tgtEl>
                                          <p:spTgt spid="107524"/>
                                        </p:tgtEl>
                                      </p:cBhvr>
                                    </p:animEffect>
                                    <p:anim calcmode="lin" valueType="num">
                                      <p:cBhvr>
                                        <p:cTn id="8" dur="1000" fill="hold"/>
                                        <p:tgtEl>
                                          <p:spTgt spid="107524"/>
                                        </p:tgtEl>
                                        <p:attrNameLst>
                                          <p:attrName>ppt_x</p:attrName>
                                        </p:attrNameLst>
                                      </p:cBhvr>
                                      <p:tavLst>
                                        <p:tav tm="0">
                                          <p:val>
                                            <p:strVal val="#ppt_x"/>
                                          </p:val>
                                        </p:tav>
                                        <p:tav tm="100000">
                                          <p:val>
                                            <p:strVal val="#ppt_x"/>
                                          </p:val>
                                        </p:tav>
                                      </p:tavLst>
                                    </p:anim>
                                    <p:anim calcmode="lin" valueType="num">
                                      <p:cBhvr>
                                        <p:cTn id="9" dur="1000" fill="hold"/>
                                        <p:tgtEl>
                                          <p:spTgt spid="1075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7527"/>
                                        </p:tgtEl>
                                        <p:attrNameLst>
                                          <p:attrName>style.visibility</p:attrName>
                                        </p:attrNameLst>
                                      </p:cBhvr>
                                      <p:to>
                                        <p:strVal val="visible"/>
                                      </p:to>
                                    </p:set>
                                    <p:animEffect transition="in" filter="wipe(left)">
                                      <p:cBhvr>
                                        <p:cTn id="13" dur="1000"/>
                                        <p:tgtEl>
                                          <p:spTgt spid="107527"/>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107526"/>
                                        </p:tgtEl>
                                        <p:attrNameLst>
                                          <p:attrName>style.visibility</p:attrName>
                                        </p:attrNameLst>
                                      </p:cBhvr>
                                      <p:to>
                                        <p:strVal val="visible"/>
                                      </p:to>
                                    </p:set>
                                    <p:animEffect transition="in" filter="fade">
                                      <p:cBhvr>
                                        <p:cTn id="16" dur="1000"/>
                                        <p:tgtEl>
                                          <p:spTgt spid="107526"/>
                                        </p:tgtEl>
                                      </p:cBhvr>
                                    </p:animEffect>
                                    <p:anim calcmode="lin" valueType="num">
                                      <p:cBhvr>
                                        <p:cTn id="17" dur="1000" fill="hold"/>
                                        <p:tgtEl>
                                          <p:spTgt spid="107526"/>
                                        </p:tgtEl>
                                        <p:attrNameLst>
                                          <p:attrName>ppt_x</p:attrName>
                                        </p:attrNameLst>
                                      </p:cBhvr>
                                      <p:tavLst>
                                        <p:tav tm="0">
                                          <p:val>
                                            <p:strVal val="#ppt_x"/>
                                          </p:val>
                                        </p:tav>
                                        <p:tav tm="100000">
                                          <p:val>
                                            <p:strVal val="#ppt_x"/>
                                          </p:val>
                                        </p:tav>
                                      </p:tavLst>
                                    </p:anim>
                                    <p:anim calcmode="lin" valueType="num">
                                      <p:cBhvr>
                                        <p:cTn id="18" dur="900" decel="100000" fill="hold"/>
                                        <p:tgtEl>
                                          <p:spTgt spid="10752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7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6" grpId="0" animBg="1"/>
      <p:bldP spid="1075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991600" cy="1754326"/>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Kết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luận</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Tết cổ truyền là lễ hội quan trọng của người Việt Nam. Tết thật vui vì mọi người được sum họp bên gia đình.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957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801" t="54507" r="39154" b="35851"/>
          <a:stretch/>
        </p:blipFill>
        <p:spPr>
          <a:xfrm>
            <a:off x="0" y="508575"/>
            <a:ext cx="8906965" cy="2066184"/>
          </a:xfrm>
          <a:prstGeom prst="rect">
            <a:avLst/>
          </a:prstGeom>
        </p:spPr>
      </p:pic>
      <p:sp>
        <p:nvSpPr>
          <p:cNvPr id="4" name="TextBox 3"/>
          <p:cNvSpPr txBox="1"/>
          <p:nvPr/>
        </p:nvSpPr>
        <p:spPr>
          <a:xfrm>
            <a:off x="152400" y="-76200"/>
            <a:ext cx="7848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thực vận dụng:</a:t>
            </a:r>
            <a:endParaRPr lang="en-US" sz="3200" smtClean="0">
              <a:latin typeface="Times New Roman" pitchFamily="18" charset="0"/>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206" t="65787" r="3615" b="2280"/>
          <a:stretch/>
        </p:blipFill>
        <p:spPr>
          <a:xfrm>
            <a:off x="4953000" y="2574759"/>
            <a:ext cx="3953966" cy="428324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194" t="51974" r="13263" b="35851"/>
          <a:stretch/>
        </p:blipFill>
        <p:spPr>
          <a:xfrm>
            <a:off x="262483" y="2549960"/>
            <a:ext cx="4690517" cy="4177199"/>
          </a:xfrm>
          <a:prstGeom prst="rect">
            <a:avLst/>
          </a:prstGeom>
        </p:spPr>
      </p:pic>
    </p:spTree>
    <p:extLst>
      <p:ext uri="{BB962C8B-B14F-4D97-AF65-F5344CB8AC3E}">
        <p14:creationId xmlns:p14="http://schemas.microsoft.com/office/powerpoint/2010/main" val="3103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646331"/>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Dặn dò: </a:t>
            </a:r>
            <a:r>
              <a:rPr lang="en-US" sz="3600" smtClean="0">
                <a:latin typeface="Times New Roman" pitchFamily="18" charset="0"/>
                <a:cs typeface="Times New Roman" pitchFamily="18" charset="0"/>
              </a:rPr>
              <a:t>Chuẩn bị bài An toàn trên đường.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37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772400" cy="2554545"/>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Khởi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a:p>
            <a:r>
              <a:rPr lang="en-US" sz="4000" dirty="0" err="1">
                <a:latin typeface="Times New Roman" pitchFamily="18" charset="0"/>
                <a:cs typeface="Times New Roman" pitchFamily="18" charset="0"/>
              </a:rPr>
              <a:t>Cả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 </a:t>
            </a:r>
            <a:endParaRPr lang="en-US" sz="4000" smtClean="0">
              <a:latin typeface="Times New Roman" pitchFamily="18" charset="0"/>
              <a:cs typeface="Times New Roman" pitchFamily="18" charset="0"/>
            </a:endParaRPr>
          </a:p>
          <a:p>
            <a:r>
              <a:rPr lang="en-US" sz="4000" smtClean="0">
                <a:latin typeface="Times New Roman" pitchFamily="18" charset="0"/>
                <a:cs typeface="Times New Roman" pitchFamily="18" charset="0"/>
              </a:rPr>
              <a:t>Sắp đến Tết rồi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824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58477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1: Khám phá</a:t>
            </a:r>
            <a:endParaRPr lang="en-US" sz="3200" dirty="0"/>
          </a:p>
        </p:txBody>
      </p:sp>
      <p:sp>
        <p:nvSpPr>
          <p:cNvPr id="3" name="TextBox 2"/>
          <p:cNvSpPr txBox="1"/>
          <p:nvPr/>
        </p:nvSpPr>
        <p:spPr>
          <a:xfrm>
            <a:off x="1" y="609601"/>
            <a:ext cx="6934199"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Thảo luận nhóm 4:</a:t>
            </a:r>
          </a:p>
          <a:p>
            <a:r>
              <a:rPr lang="vi-VN" sz="2800" smtClean="0">
                <a:latin typeface="Times New Roman" pitchFamily="18" charset="0"/>
                <a:cs typeface="Times New Roman" pitchFamily="18" charset="0"/>
              </a:rPr>
              <a:t>+</a:t>
            </a:r>
            <a:r>
              <a:rPr lang="en-US" sz="2800">
                <a:latin typeface="Times New Roman" pitchFamily="18" charset="0"/>
                <a:cs typeface="Times New Roman" pitchFamily="18" charset="0"/>
              </a:rPr>
              <a:t>Ông bà, bố mẹ có những hoạt động nào? </a:t>
            </a:r>
          </a:p>
          <a:p>
            <a:r>
              <a:rPr lang="vi-VN" sz="2800">
                <a:latin typeface="Times New Roman" pitchFamily="18" charset="0"/>
                <a:cs typeface="Times New Roman" pitchFamily="18" charset="0"/>
              </a:rPr>
              <a:t>+</a:t>
            </a:r>
            <a:r>
              <a:rPr lang="en-US" sz="2800">
                <a:latin typeface="Times New Roman" pitchFamily="18" charset="0"/>
                <a:cs typeface="Times New Roman" pitchFamily="18" charset="0"/>
              </a:rPr>
              <a:t>Hoa và em trai tham gia hoạt động nào? </a:t>
            </a:r>
            <a:endParaRPr lang="en-US" sz="2800" smtClean="0">
              <a:latin typeface="Times New Roman" pitchFamily="18" charset="0"/>
              <a:cs typeface="Times New Roman" pitchFamily="18" charset="0"/>
            </a:endParaRPr>
          </a:p>
          <a:p>
            <a:r>
              <a:rPr lang="vi-VN" sz="2800" smtClean="0">
                <a:latin typeface="Times New Roman" pitchFamily="18" charset="0"/>
                <a:cs typeface="Times New Roman" pitchFamily="18" charset="0"/>
              </a:rPr>
              <a:t>+</a:t>
            </a:r>
            <a:r>
              <a:rPr lang="en-US" sz="2800">
                <a:latin typeface="Times New Roman" pitchFamily="18" charset="0"/>
                <a:cs typeface="Times New Roman" pitchFamily="18" charset="0"/>
              </a:rPr>
              <a:t>Thái độ của mọi người trong gia đình Hoa như thế nào</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pSp>
        <p:nvGrpSpPr>
          <p:cNvPr id="4" name="Group 3"/>
          <p:cNvGrpSpPr/>
          <p:nvPr/>
        </p:nvGrpSpPr>
        <p:grpSpPr>
          <a:xfrm>
            <a:off x="1" y="2590800"/>
            <a:ext cx="6857999" cy="4343400"/>
            <a:chOff x="172387" y="2481943"/>
            <a:chExt cx="8813208" cy="4401457"/>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4" t="25520" r="6743" b="29296"/>
            <a:stretch/>
          </p:blipFill>
          <p:spPr>
            <a:xfrm>
              <a:off x="172387" y="2671703"/>
              <a:ext cx="6380814" cy="421169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2697" r="50000" b="29294"/>
            <a:stretch/>
          </p:blipFill>
          <p:spPr>
            <a:xfrm>
              <a:off x="6553201" y="2481943"/>
              <a:ext cx="2432394" cy="4376058"/>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1552" t="6639" r="9842" b="28148"/>
          <a:stretch/>
        </p:blipFill>
        <p:spPr>
          <a:xfrm>
            <a:off x="6284403" y="0"/>
            <a:ext cx="2837835" cy="6858000"/>
          </a:xfrm>
          <a:prstGeom prst="rect">
            <a:avLst/>
          </a:prstGeom>
        </p:spPr>
      </p:pic>
    </p:spTree>
    <p:extLst>
      <p:ext uri="{BB962C8B-B14F-4D97-AF65-F5344CB8AC3E}">
        <p14:creationId xmlns:p14="http://schemas.microsoft.com/office/powerpoint/2010/main" val="36721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8676"/>
            <a:ext cx="8763000" cy="2308324"/>
          </a:xfrm>
          <a:prstGeom prst="rect">
            <a:avLst/>
          </a:prstGeom>
        </p:spPr>
        <p:txBody>
          <a:bodyPr wrap="square">
            <a:spAutoFit/>
          </a:bodyPr>
          <a:lstStyle/>
          <a:p>
            <a:r>
              <a:rPr lang="en-US" sz="3600" err="1">
                <a:solidFill>
                  <a:srgbClr val="FF0000"/>
                </a:solidFill>
                <a:latin typeface="Times New Roman" pitchFamily="18" charset="0"/>
                <a:cs typeface="Times New Roman" pitchFamily="18" charset="0"/>
              </a:rPr>
              <a:t>Kết</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luận: </a:t>
            </a:r>
            <a:r>
              <a:rPr lang="en-US" sz="3600" smtClean="0">
                <a:latin typeface="Times New Roman" pitchFamily="18" charset="0"/>
                <a:cs typeface="Times New Roman" pitchFamily="18" charset="0"/>
              </a:rPr>
              <a:t>Tết âm lịch còn gọi là Tết Nguyên đán hay Tết cổ truyền. Sắp đến Tết, mọi người trong gia đình quây quần với nhau cùng chuẩn bị cho ngày Tết.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557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động</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3: Vận dụng</a:t>
            </a:r>
            <a:endParaRPr lang="en-US" sz="320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7" t="76733" r="12028" b="8364"/>
          <a:stretch/>
        </p:blipFill>
        <p:spPr>
          <a:xfrm>
            <a:off x="0" y="3151585"/>
            <a:ext cx="9144000" cy="3706415"/>
          </a:xfrm>
          <a:prstGeom prst="rect">
            <a:avLst/>
          </a:prstGeom>
        </p:spPr>
      </p:pic>
      <p:sp>
        <p:nvSpPr>
          <p:cNvPr id="6" name="Rectangle 5"/>
          <p:cNvSpPr/>
          <p:nvPr/>
        </p:nvSpPr>
        <p:spPr>
          <a:xfrm>
            <a:off x="-76200" y="685800"/>
            <a:ext cx="9472742" cy="2554545"/>
          </a:xfrm>
          <a:prstGeom prst="rect">
            <a:avLst/>
          </a:prstGeom>
        </p:spPr>
        <p:txBody>
          <a:bodyPr wrap="square">
            <a:spAutoFit/>
          </a:bodyPr>
          <a:lstStyle/>
          <a:p>
            <a:r>
              <a:rPr lang="en-US" sz="3200" smtClean="0">
                <a:latin typeface="Times New Roman" pitchFamily="18" charset="0"/>
                <a:cs typeface="Times New Roman" pitchFamily="18" charset="0"/>
              </a:rPr>
              <a:t>Thảo luận nhóm 4:</a:t>
            </a:r>
          </a:p>
          <a:p>
            <a:r>
              <a:rPr lang="en-US" sz="3200" smtClean="0">
                <a:latin typeface="Times New Roman" pitchFamily="18" charset="0"/>
                <a:cs typeface="Times New Roman" pitchFamily="18" charset="0"/>
              </a:rPr>
              <a:t>+ Gia </a:t>
            </a:r>
            <a:r>
              <a:rPr lang="en-US" sz="3200">
                <a:latin typeface="Times New Roman" pitchFamily="18" charset="0"/>
                <a:cs typeface="Times New Roman" pitchFamily="18" charset="0"/>
              </a:rPr>
              <a:t>đình em thường làm gì để chuẩn bị cho </a:t>
            </a:r>
            <a:r>
              <a:rPr lang="en-US" sz="3200" smtClean="0">
                <a:latin typeface="Times New Roman" pitchFamily="18" charset="0"/>
                <a:cs typeface="Times New Roman" pitchFamily="18" charset="0"/>
              </a:rPr>
              <a:t>ngày Tết?</a:t>
            </a:r>
          </a:p>
          <a:p>
            <a:r>
              <a:rPr lang="en-US" sz="3200" smtClean="0">
                <a:latin typeface="Times New Roman" pitchFamily="18" charset="0"/>
                <a:cs typeface="Times New Roman" pitchFamily="18" charset="0"/>
              </a:rPr>
              <a:t>+ Mọi </a:t>
            </a:r>
            <a:r>
              <a:rPr lang="en-US" sz="3200">
                <a:latin typeface="Times New Roman" pitchFamily="18" charset="0"/>
                <a:cs typeface="Times New Roman" pitchFamily="18" charset="0"/>
              </a:rPr>
              <a:t>người có vui vẻ không? </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Em </a:t>
            </a:r>
            <a:r>
              <a:rPr lang="en-US" sz="3200">
                <a:latin typeface="Times New Roman" pitchFamily="18" charset="0"/>
                <a:cs typeface="Times New Roman" pitchFamily="18" charset="0"/>
              </a:rPr>
              <a:t>đã tham gia hoạt động nào? Hoạt động nào em thích nhất? Vì sao?</a:t>
            </a:r>
          </a:p>
        </p:txBody>
      </p:sp>
    </p:spTree>
    <p:extLst>
      <p:ext uri="{BB962C8B-B14F-4D97-AF65-F5344CB8AC3E}">
        <p14:creationId xmlns:p14="http://schemas.microsoft.com/office/powerpoint/2010/main" val="3852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4275826" cy="892552"/>
          </a:xfrm>
          <a:prstGeom prst="rect">
            <a:avLst/>
          </a:prstGeom>
        </p:spPr>
        <p:txBody>
          <a:bodyPr wrap="square">
            <a:spAutoFit/>
          </a:bodyPr>
          <a:lstStyle/>
          <a:p>
            <a:r>
              <a:rPr lang="en-US" sz="5200">
                <a:solidFill>
                  <a:srgbClr val="FF0000"/>
                </a:solidFill>
                <a:latin typeface="Times New Roman" pitchFamily="18" charset="0"/>
                <a:cs typeface="Times New Roman" pitchFamily="18" charset="0"/>
              </a:rPr>
              <a:t>Tiết 2 </a:t>
            </a:r>
            <a:endParaRPr lang="en-US" sz="5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2168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57200"/>
            <a:ext cx="9144000" cy="6400800"/>
            <a:chOff x="0" y="914400"/>
            <a:chExt cx="8538410" cy="59436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32" t="12373" r="5024" b="46725"/>
            <a:stretch/>
          </p:blipFill>
          <p:spPr>
            <a:xfrm>
              <a:off x="0" y="1763486"/>
              <a:ext cx="4307305" cy="509451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70" t="5555" r="8822" b="46725"/>
            <a:stretch/>
          </p:blipFill>
          <p:spPr>
            <a:xfrm>
              <a:off x="4303294" y="914400"/>
              <a:ext cx="4235116" cy="5943599"/>
            </a:xfrm>
            <a:prstGeom prst="rect">
              <a:avLst/>
            </a:prstGeom>
          </p:spPr>
        </p:pic>
      </p:grpSp>
      <p:sp>
        <p:nvSpPr>
          <p:cNvPr id="10" name="TextBox 9"/>
          <p:cNvSpPr txBox="1"/>
          <p:nvPr/>
        </p:nvSpPr>
        <p:spPr>
          <a:xfrm>
            <a:off x="152400" y="-76200"/>
            <a:ext cx="6723853"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luận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nhóm</a:t>
            </a:r>
          </a:p>
          <a:p>
            <a:r>
              <a:rPr lang="en-US" sz="3200" smtClean="0">
                <a:latin typeface="Times New Roman" pitchFamily="18" charset="0"/>
                <a:cs typeface="Times New Roman" pitchFamily="18" charset="0"/>
              </a:rPr>
              <a:t>+ Quan sát hình và nói về những hoạt động thường diễn ra trong ngày Tết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151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128" t="54587" r="7128" b="12225"/>
          <a:stretch/>
        </p:blipFill>
        <p:spPr>
          <a:xfrm>
            <a:off x="-304800" y="2286000"/>
            <a:ext cx="9176084" cy="6349424"/>
          </a:xfrm>
          <a:prstGeom prst="rect">
            <a:avLst/>
          </a:prstGeom>
        </p:spPr>
      </p:pic>
      <p:sp>
        <p:nvSpPr>
          <p:cNvPr id="6" name="TextBox 5"/>
          <p:cNvSpPr txBox="1"/>
          <p:nvPr/>
        </p:nvSpPr>
        <p:spPr>
          <a:xfrm>
            <a:off x="152400" y="-76200"/>
            <a:ext cx="7848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thực hành</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luận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nhóm 2</a:t>
            </a:r>
          </a:p>
        </p:txBody>
      </p:sp>
      <p:sp>
        <p:nvSpPr>
          <p:cNvPr id="8" name="TextBox 7"/>
          <p:cNvSpPr txBox="1"/>
          <p:nvPr/>
        </p:nvSpPr>
        <p:spPr>
          <a:xfrm>
            <a:off x="152400" y="563940"/>
            <a:ext cx="8991600"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 Trong ngày Tết em đã tham gia những hoạt động nào? </a:t>
            </a:r>
          </a:p>
          <a:p>
            <a:r>
              <a:rPr lang="en-US" sz="3200" smtClean="0">
                <a:latin typeface="Times New Roman" pitchFamily="18" charset="0"/>
                <a:cs typeface="Times New Roman" pitchFamily="18" charset="0"/>
              </a:rPr>
              <a:t>+ Kể về hoạt động em thích nhất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241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28" t="61191" r="7128" b="12225"/>
          <a:stretch/>
        </p:blipFill>
        <p:spPr>
          <a:xfrm>
            <a:off x="44116" y="16042"/>
            <a:ext cx="9176084" cy="5086108"/>
          </a:xfrm>
          <a:prstGeom prst="rect">
            <a:avLst/>
          </a:prstGeom>
        </p:spPr>
      </p:pic>
      <p:sp>
        <p:nvSpPr>
          <p:cNvPr id="5" name="TextBox 4"/>
          <p:cNvSpPr txBox="1"/>
          <p:nvPr/>
        </p:nvSpPr>
        <p:spPr>
          <a:xfrm>
            <a:off x="304800" y="5562600"/>
            <a:ext cx="86868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Thảo luận nhóm 2: Kể cho bạn cùng bàn nghe về hoạt động em thường làm trong ngày Tết trung thu</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636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659</TotalTime>
  <Words>291</Words>
  <Application>Microsoft Office PowerPoint</Application>
  <PresentationFormat>On-screen Show (4:3)</PresentationFormat>
  <Paragraphs>31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70</cp:revision>
  <dcterms:created xsi:type="dcterms:W3CDTF">2020-08-08T13:30:12Z</dcterms:created>
  <dcterms:modified xsi:type="dcterms:W3CDTF">2020-08-27T14:37:15Z</dcterms:modified>
</cp:coreProperties>
</file>