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5" r:id="rId3"/>
  </p:sldMasterIdLst>
  <p:notesMasterIdLst>
    <p:notesMasterId r:id="rId28"/>
  </p:notesMasterIdLst>
  <p:sldIdLst>
    <p:sldId id="258" r:id="rId4"/>
    <p:sldId id="304" r:id="rId5"/>
    <p:sldId id="265" r:id="rId6"/>
    <p:sldId id="277" r:id="rId7"/>
    <p:sldId id="305" r:id="rId8"/>
    <p:sldId id="266" r:id="rId9"/>
    <p:sldId id="2634" r:id="rId10"/>
    <p:sldId id="2636" r:id="rId11"/>
    <p:sldId id="2635" r:id="rId12"/>
    <p:sldId id="2637" r:id="rId13"/>
    <p:sldId id="278" r:id="rId14"/>
    <p:sldId id="306" r:id="rId15"/>
    <p:sldId id="274" r:id="rId16"/>
    <p:sldId id="2638" r:id="rId17"/>
    <p:sldId id="288" r:id="rId18"/>
    <p:sldId id="2640" r:id="rId19"/>
    <p:sldId id="2642" r:id="rId20"/>
    <p:sldId id="2641" r:id="rId21"/>
    <p:sldId id="295" r:id="rId22"/>
    <p:sldId id="296" r:id="rId23"/>
    <p:sldId id="298" r:id="rId24"/>
    <p:sldId id="297" r:id="rId25"/>
    <p:sldId id="299"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16" y="1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FB00E-A415-47A9-A2DA-6EB8BED94DDD}" type="datetimeFigureOut">
              <a:rPr lang="en-US" smtClean="0"/>
              <a:t>3/9/2024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B7677-BC5A-40EE-A791-55F734CD3EF5}" type="slidenum">
              <a:rPr lang="en-US" smtClean="0"/>
              <a:t>‹#›</a:t>
            </a:fld>
            <a:endParaRPr lang="en-US"/>
          </a:p>
        </p:txBody>
      </p:sp>
    </p:spTree>
    <p:extLst>
      <p:ext uri="{BB962C8B-B14F-4D97-AF65-F5344CB8AC3E}">
        <p14:creationId xmlns:p14="http://schemas.microsoft.com/office/powerpoint/2010/main" val="74640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184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55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bg1"/>
                </a:solidFill>
              </a:rPr>
              <a:t>Thiết</a:t>
            </a:r>
            <a:r>
              <a:rPr lang="en-US" dirty="0">
                <a:solidFill>
                  <a:schemeClr val="bg1"/>
                </a:solidFill>
              </a:rPr>
              <a:t> </a:t>
            </a:r>
            <a:r>
              <a:rPr lang="en-US" dirty="0" err="1">
                <a:solidFill>
                  <a:schemeClr val="bg1"/>
                </a:solidFill>
              </a:rPr>
              <a:t>kế</a:t>
            </a:r>
            <a:r>
              <a:rPr lang="en-US" dirty="0">
                <a:solidFill>
                  <a:schemeClr val="bg1"/>
                </a:solidFill>
              </a:rPr>
              <a:t>: </a:t>
            </a:r>
            <a:r>
              <a:rPr lang="en-US" dirty="0" err="1">
                <a:solidFill>
                  <a:schemeClr val="bg1"/>
                </a:solidFill>
              </a:rPr>
              <a:t>Hương</a:t>
            </a:r>
            <a:r>
              <a:rPr lang="en-US" dirty="0">
                <a:solidFill>
                  <a:schemeClr val="bg1"/>
                </a:solidFill>
              </a:rPr>
              <a:t> </a:t>
            </a:r>
            <a:r>
              <a:rPr lang="en-US" dirty="0" err="1">
                <a:solidFill>
                  <a:schemeClr val="bg1"/>
                </a:solidFill>
              </a:rPr>
              <a:t>Thảo</a:t>
            </a:r>
            <a:r>
              <a:rPr lang="en-US" dirty="0">
                <a:solidFill>
                  <a:schemeClr val="bg1"/>
                </a:solidFill>
              </a:rPr>
              <a:t> – </a:t>
            </a:r>
            <a:r>
              <a:rPr lang="en-US" dirty="0" err="1">
                <a:solidFill>
                  <a:schemeClr val="bg1"/>
                </a:solidFill>
              </a:rPr>
              <a:t>Zalo</a:t>
            </a:r>
            <a:r>
              <a:rPr lang="en-US" dirty="0">
                <a:solidFill>
                  <a:schemeClr val="bg1"/>
                </a:solidFill>
              </a:rPr>
              <a:t> 0972.115.126</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81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9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bg1"/>
                </a:solidFill>
              </a:rPr>
              <a:t>Thiết</a:t>
            </a:r>
            <a:r>
              <a:rPr lang="en-US" dirty="0">
                <a:solidFill>
                  <a:schemeClr val="bg1"/>
                </a:solidFill>
              </a:rPr>
              <a:t> </a:t>
            </a:r>
            <a:r>
              <a:rPr lang="en-US" dirty="0" err="1">
                <a:solidFill>
                  <a:schemeClr val="bg1"/>
                </a:solidFill>
              </a:rPr>
              <a:t>kế</a:t>
            </a:r>
            <a:r>
              <a:rPr lang="en-US" dirty="0">
                <a:solidFill>
                  <a:schemeClr val="bg1"/>
                </a:solidFill>
              </a:rPr>
              <a:t>: </a:t>
            </a:r>
            <a:r>
              <a:rPr lang="en-US" dirty="0" err="1">
                <a:solidFill>
                  <a:schemeClr val="bg1"/>
                </a:solidFill>
              </a:rPr>
              <a:t>Hương</a:t>
            </a:r>
            <a:r>
              <a:rPr lang="en-US" dirty="0">
                <a:solidFill>
                  <a:schemeClr val="bg1"/>
                </a:solidFill>
              </a:rPr>
              <a:t> </a:t>
            </a:r>
            <a:r>
              <a:rPr lang="en-US" dirty="0" err="1">
                <a:solidFill>
                  <a:schemeClr val="bg1"/>
                </a:solidFill>
              </a:rPr>
              <a:t>Thảo</a:t>
            </a:r>
            <a:r>
              <a:rPr lang="en-US" dirty="0">
                <a:solidFill>
                  <a:schemeClr val="bg1"/>
                </a:solidFill>
              </a:rPr>
              <a:t> – </a:t>
            </a:r>
            <a:r>
              <a:rPr lang="en-US" dirty="0" err="1">
                <a:solidFill>
                  <a:schemeClr val="bg1"/>
                </a:solidFill>
              </a:rPr>
              <a:t>Zalo</a:t>
            </a:r>
            <a:r>
              <a:rPr lang="en-US" dirty="0">
                <a:solidFill>
                  <a:schemeClr val="bg1"/>
                </a:solidFill>
              </a:rPr>
              <a:t> 0972.115.126</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20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75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4192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4131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4305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577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bg1"/>
                </a:solidFill>
              </a:rPr>
              <a:t>Thiết</a:t>
            </a:r>
            <a:r>
              <a:rPr lang="en-US" dirty="0">
                <a:solidFill>
                  <a:schemeClr val="bg1"/>
                </a:solidFill>
              </a:rPr>
              <a:t> </a:t>
            </a:r>
            <a:r>
              <a:rPr lang="en-US" dirty="0" err="1">
                <a:solidFill>
                  <a:schemeClr val="bg1"/>
                </a:solidFill>
              </a:rPr>
              <a:t>kế</a:t>
            </a:r>
            <a:r>
              <a:rPr lang="en-US" dirty="0">
                <a:solidFill>
                  <a:schemeClr val="bg1"/>
                </a:solidFill>
              </a:rPr>
              <a:t>: </a:t>
            </a:r>
            <a:r>
              <a:rPr lang="en-US" dirty="0" err="1">
                <a:solidFill>
                  <a:schemeClr val="bg1"/>
                </a:solidFill>
              </a:rPr>
              <a:t>Hương</a:t>
            </a:r>
            <a:r>
              <a:rPr lang="en-US" dirty="0">
                <a:solidFill>
                  <a:schemeClr val="bg1"/>
                </a:solidFill>
              </a:rPr>
              <a:t> </a:t>
            </a:r>
            <a:r>
              <a:rPr lang="en-US" dirty="0" err="1">
                <a:solidFill>
                  <a:schemeClr val="bg1"/>
                </a:solidFill>
              </a:rPr>
              <a:t>Thảo</a:t>
            </a:r>
            <a:r>
              <a:rPr lang="en-US" dirty="0">
                <a:solidFill>
                  <a:schemeClr val="bg1"/>
                </a:solidFill>
              </a:rPr>
              <a:t> – </a:t>
            </a:r>
            <a:r>
              <a:rPr lang="en-US" dirty="0" err="1">
                <a:solidFill>
                  <a:schemeClr val="bg1"/>
                </a:solidFill>
              </a:rPr>
              <a:t>Zalo</a:t>
            </a:r>
            <a:r>
              <a:rPr lang="en-US" dirty="0">
                <a:solidFill>
                  <a:schemeClr val="bg1"/>
                </a:solidFill>
              </a:rPr>
              <a:t> 0972.115.126</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63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33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2ED85D-F71A-4CD6-B145-791801CB30CA}"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14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84750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842148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8085886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63753150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18050859"/>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381457944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812616889"/>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156574805"/>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8225614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77028647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446021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3662285209"/>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728326620"/>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49323219"/>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09888526"/>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620832732"/>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4004033619"/>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831371569"/>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89161371"/>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1804599981"/>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197274280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2ED85D-F71A-4CD6-B145-791801CB30CA}"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539679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2377245269"/>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4210363302"/>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25057372"/>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04599012"/>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3/9/2024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20564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3/9/2024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89330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3/9/2024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322230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3/9/2024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925221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3/9/2024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296061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3/9/2024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0550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2ED85D-F71A-4CD6-B145-791801CB30CA}"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855968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3/9/2024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4114548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3/9/2024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381740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3/9/2024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367963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3/9/2024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539055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3/9/2024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8843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2ED85D-F71A-4CD6-B145-791801CB30CA}" type="datetimeFigureOut">
              <a:rPr lang="en-US" smtClean="0"/>
              <a:t>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426465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2ED85D-F71A-4CD6-B145-791801CB30CA}" type="datetimeFigureOut">
              <a:rPr lang="en-US" smtClean="0"/>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96964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ED85D-F71A-4CD6-B145-791801CB30CA}" type="datetimeFigureOut">
              <a:rPr lang="en-US" smtClean="0"/>
              <a:t>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48465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ED85D-F71A-4CD6-B145-791801CB30CA}"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6735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ED85D-F71A-4CD6-B145-791801CB30CA}"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09530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ED85D-F71A-4CD6-B145-791801CB30CA}" type="datetimeFigureOut">
              <a:rPr lang="en-US" smtClean="0"/>
              <a:t>3/9/2024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1DC3E-BBBD-4D49-9B4F-69C25DBC4787}" type="slidenum">
              <a:rPr lang="en-US" smtClean="0"/>
              <a:t>‹#›</a:t>
            </a:fld>
            <a:endParaRPr lang="en-US"/>
          </a:p>
        </p:txBody>
      </p:sp>
      <p:pic>
        <p:nvPicPr>
          <p:cNvPr id="8" name="Picture 7">
            <a:extLst>
              <a:ext uri="{FF2B5EF4-FFF2-40B4-BE49-F238E27FC236}">
                <a16:creationId xmlns:a16="http://schemas.microsoft.com/office/drawing/2014/main" id="{4E3BB358-7AB7-7079-9E8D-EF2413F9044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10093" y="152204"/>
            <a:ext cx="1271243" cy="1271243"/>
          </a:xfrm>
          <a:prstGeom prst="rect">
            <a:avLst/>
          </a:prstGeom>
        </p:spPr>
      </p:pic>
      <p:pic>
        <p:nvPicPr>
          <p:cNvPr id="9" name="Picture 8">
            <a:extLst>
              <a:ext uri="{FF2B5EF4-FFF2-40B4-BE49-F238E27FC236}">
                <a16:creationId xmlns:a16="http://schemas.microsoft.com/office/drawing/2014/main" id="{8F0A95F1-5852-158C-7504-0A52C3CF002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64866" y="-3314010"/>
            <a:ext cx="1271243" cy="1271243"/>
          </a:xfrm>
          <a:prstGeom prst="rect">
            <a:avLst/>
          </a:prstGeom>
        </p:spPr>
      </p:pic>
    </p:spTree>
    <p:extLst>
      <p:ext uri="{BB962C8B-B14F-4D97-AF65-F5344CB8AC3E}">
        <p14:creationId xmlns:p14="http://schemas.microsoft.com/office/powerpoint/2010/main" val="4284540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31242698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ransition>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1175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2.gif"/><Relationship Id="rId4" Type="http://schemas.openxmlformats.org/officeDocument/2006/relationships/image" Target="../media/image9.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2.gif"/><Relationship Id="rId5" Type="http://schemas.openxmlformats.org/officeDocument/2006/relationships/image" Target="../media/image3.png"/><Relationship Id="rId10" Type="http://schemas.openxmlformats.org/officeDocument/2006/relationships/image" Target="../media/image17.png"/><Relationship Id="rId4" Type="http://schemas.openxmlformats.org/officeDocument/2006/relationships/image" Target="../media/image9.png"/><Relationship Id="rId9"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12.gif"/><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4.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2.gif"/><Relationship Id="rId5" Type="http://schemas.openxmlformats.org/officeDocument/2006/relationships/image" Target="../media/image3.png"/><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sp>
        <p:nvSpPr>
          <p:cNvPr id="31" name="Rectangle: Rounded Corners 2">
            <a:extLst>
              <a:ext uri="{FF2B5EF4-FFF2-40B4-BE49-F238E27FC236}">
                <a16:creationId xmlns:a16="http://schemas.microsoft.com/office/drawing/2014/main" id="{229C6D28-2D86-8F3B-D70A-9E403E33CDAD}"/>
              </a:ext>
            </a:extLst>
          </p:cNvPr>
          <p:cNvSpPr/>
          <p:nvPr/>
        </p:nvSpPr>
        <p:spPr>
          <a:xfrm>
            <a:off x="325372" y="263938"/>
            <a:ext cx="8465318" cy="3998779"/>
          </a:xfrm>
          <a:custGeom>
            <a:avLst/>
            <a:gdLst>
              <a:gd name="connsiteX0" fmla="*/ 0 w 8465318"/>
              <a:gd name="connsiteY0" fmla="*/ 666476 h 3998779"/>
              <a:gd name="connsiteX1" fmla="*/ 666476 w 8465318"/>
              <a:gd name="connsiteY1" fmla="*/ 0 h 3998779"/>
              <a:gd name="connsiteX2" fmla="*/ 7798842 w 8465318"/>
              <a:gd name="connsiteY2" fmla="*/ 0 h 3998779"/>
              <a:gd name="connsiteX3" fmla="*/ 8465318 w 8465318"/>
              <a:gd name="connsiteY3" fmla="*/ 666476 h 3998779"/>
              <a:gd name="connsiteX4" fmla="*/ 8465318 w 8465318"/>
              <a:gd name="connsiteY4" fmla="*/ 3332303 h 3998779"/>
              <a:gd name="connsiteX5" fmla="*/ 7798842 w 8465318"/>
              <a:gd name="connsiteY5" fmla="*/ 3998779 h 3998779"/>
              <a:gd name="connsiteX6" fmla="*/ 666476 w 8465318"/>
              <a:gd name="connsiteY6" fmla="*/ 3998779 h 3998779"/>
              <a:gd name="connsiteX7" fmla="*/ 0 w 8465318"/>
              <a:gd name="connsiteY7" fmla="*/ 3332303 h 3998779"/>
              <a:gd name="connsiteX8" fmla="*/ 0 w 8465318"/>
              <a:gd name="connsiteY8" fmla="*/ 666476 h 399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3998779" fill="none" extrusionOk="0">
                <a:moveTo>
                  <a:pt x="0" y="666476"/>
                </a:moveTo>
                <a:cubicBezTo>
                  <a:pt x="-16458" y="295729"/>
                  <a:pt x="322007" y="19314"/>
                  <a:pt x="666476" y="0"/>
                </a:cubicBezTo>
                <a:cubicBezTo>
                  <a:pt x="2019229" y="130954"/>
                  <a:pt x="6964065" y="43574"/>
                  <a:pt x="7798842" y="0"/>
                </a:cubicBezTo>
                <a:cubicBezTo>
                  <a:pt x="8186066" y="29480"/>
                  <a:pt x="8489136" y="327566"/>
                  <a:pt x="8465318" y="666476"/>
                </a:cubicBezTo>
                <a:cubicBezTo>
                  <a:pt x="8314879" y="1629907"/>
                  <a:pt x="8551197" y="2701881"/>
                  <a:pt x="8465318" y="3332303"/>
                </a:cubicBezTo>
                <a:cubicBezTo>
                  <a:pt x="8425484" y="3706929"/>
                  <a:pt x="8122255" y="3967956"/>
                  <a:pt x="7798842" y="3998779"/>
                </a:cubicBezTo>
                <a:cubicBezTo>
                  <a:pt x="5211171" y="4153976"/>
                  <a:pt x="2688830" y="4161799"/>
                  <a:pt x="666476" y="3998779"/>
                </a:cubicBezTo>
                <a:cubicBezTo>
                  <a:pt x="299232" y="3987405"/>
                  <a:pt x="-35622" y="3721188"/>
                  <a:pt x="0" y="3332303"/>
                </a:cubicBezTo>
                <a:cubicBezTo>
                  <a:pt x="64656" y="3026274"/>
                  <a:pt x="-17807" y="1173415"/>
                  <a:pt x="0" y="666476"/>
                </a:cubicBezTo>
                <a:close/>
              </a:path>
              <a:path w="8465318" h="3998779" stroke="0" extrusionOk="0">
                <a:moveTo>
                  <a:pt x="0" y="666476"/>
                </a:moveTo>
                <a:cubicBezTo>
                  <a:pt x="-35247" y="276650"/>
                  <a:pt x="251632" y="17549"/>
                  <a:pt x="666476" y="0"/>
                </a:cubicBezTo>
                <a:cubicBezTo>
                  <a:pt x="3600348" y="132882"/>
                  <a:pt x="6942167" y="-84951"/>
                  <a:pt x="7798842" y="0"/>
                </a:cubicBezTo>
                <a:cubicBezTo>
                  <a:pt x="8125555" y="40402"/>
                  <a:pt x="8458748" y="334705"/>
                  <a:pt x="8465318" y="666476"/>
                </a:cubicBezTo>
                <a:cubicBezTo>
                  <a:pt x="8485505" y="1333457"/>
                  <a:pt x="8617798" y="2755865"/>
                  <a:pt x="8465318" y="3332303"/>
                </a:cubicBezTo>
                <a:cubicBezTo>
                  <a:pt x="8498860" y="3704367"/>
                  <a:pt x="8195287" y="3940415"/>
                  <a:pt x="7798842" y="3998779"/>
                </a:cubicBezTo>
                <a:cubicBezTo>
                  <a:pt x="6257089" y="4086418"/>
                  <a:pt x="1535950" y="3926100"/>
                  <a:pt x="666476" y="3998779"/>
                </a:cubicBezTo>
                <a:cubicBezTo>
                  <a:pt x="293312" y="3950340"/>
                  <a:pt x="-37653" y="3752715"/>
                  <a:pt x="0" y="3332303"/>
                </a:cubicBezTo>
                <a:cubicBezTo>
                  <a:pt x="-38581" y="2955657"/>
                  <a:pt x="63341" y="1210820"/>
                  <a:pt x="0" y="666476"/>
                </a:cubicBezTo>
                <a:close/>
              </a:path>
            </a:pathLst>
          </a:custGeom>
          <a:solidFill>
            <a:schemeClr val="bg1">
              <a:alpha val="80000"/>
            </a:schemeClr>
          </a:solidFill>
          <a:ln w="28575">
            <a:solidFill>
              <a:srgbClr val="002060"/>
            </a:solidFill>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Hộp Văn bản 22">
            <a:extLst>
              <a:ext uri="{FF2B5EF4-FFF2-40B4-BE49-F238E27FC236}">
                <a16:creationId xmlns:a16="http://schemas.microsoft.com/office/drawing/2014/main" id="{026AE188-2DA9-8FD5-6A01-A3790A4D94D8}"/>
              </a:ext>
            </a:extLst>
          </p:cNvPr>
          <p:cNvSpPr txBox="1"/>
          <p:nvPr/>
        </p:nvSpPr>
        <p:spPr>
          <a:xfrm>
            <a:off x="266004" y="0"/>
            <a:ext cx="8801138" cy="115031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000" b="1" i="0" u="none" strike="noStrike" kern="1200" cap="none" spc="0" normalizeH="0" baseline="0" noProof="0" dirty="0">
                <a:ln w="3175">
                  <a:solidFill>
                    <a:srgbClr val="002060"/>
                  </a:solidFill>
                </a:ln>
                <a:solidFill>
                  <a:srgbClr val="002060"/>
                </a:solidFill>
                <a:effectLst/>
                <a:uLnTx/>
                <a:uFillTx/>
                <a:latin typeface="Calibri" panose="020F0502020204030204"/>
                <a:ea typeface="微软雅黑" panose="020B0503020204020204" pitchFamily="34" charset="-122"/>
                <a:cs typeface="+mn-cs"/>
              </a:rPr>
              <a:t>Thứ … ngày … tháng … năm …</a:t>
            </a:r>
          </a:p>
        </p:txBody>
      </p:sp>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7355441" y="2870054"/>
            <a:ext cx="2838042" cy="4369284"/>
          </a:xfrm>
          <a:prstGeom prst="rect">
            <a:avLst/>
          </a:prstGeom>
        </p:spPr>
      </p:pic>
      <p:pic>
        <p:nvPicPr>
          <p:cNvPr id="2" name="Picture 1">
            <a:extLst>
              <a:ext uri="{FF2B5EF4-FFF2-40B4-BE49-F238E27FC236}">
                <a16:creationId xmlns:a16="http://schemas.microsoft.com/office/drawing/2014/main" id="{12D76B74-A659-5B5F-C6CA-E6A1070539BE}"/>
              </a:ext>
            </a:extLst>
          </p:cNvPr>
          <p:cNvPicPr>
            <a:picLocks noChangeAspect="1"/>
          </p:cNvPicPr>
          <p:nvPr/>
        </p:nvPicPr>
        <p:blipFill>
          <a:blip r:embed="rId5"/>
          <a:stretch>
            <a:fillRect/>
          </a:stretch>
        </p:blipFill>
        <p:spPr>
          <a:xfrm>
            <a:off x="2743200" y="1120549"/>
            <a:ext cx="3258102" cy="1022248"/>
          </a:xfrm>
          <a:prstGeom prst="rect">
            <a:avLst/>
          </a:prstGeom>
        </p:spPr>
      </p:pic>
      <p:pic>
        <p:nvPicPr>
          <p:cNvPr id="7" name="Picture 6">
            <a:extLst>
              <a:ext uri="{FF2B5EF4-FFF2-40B4-BE49-F238E27FC236}">
                <a16:creationId xmlns:a16="http://schemas.microsoft.com/office/drawing/2014/main" id="{965F1F66-C00F-F6B2-18F9-C929D674217F}"/>
              </a:ext>
            </a:extLst>
          </p:cNvPr>
          <p:cNvPicPr>
            <a:picLocks noChangeAspect="1"/>
          </p:cNvPicPr>
          <p:nvPr/>
        </p:nvPicPr>
        <p:blipFill>
          <a:blip r:embed="rId6"/>
          <a:stretch>
            <a:fillRect/>
          </a:stretch>
        </p:blipFill>
        <p:spPr>
          <a:xfrm>
            <a:off x="795200" y="1833643"/>
            <a:ext cx="7553599" cy="2523963"/>
          </a:xfrm>
          <a:prstGeom prst="rect">
            <a:avLst/>
          </a:prstGeom>
        </p:spPr>
      </p:pic>
    </p:spTree>
    <p:extLst>
      <p:ext uri="{BB962C8B-B14F-4D97-AF65-F5344CB8AC3E}">
        <p14:creationId xmlns:p14="http://schemas.microsoft.com/office/powerpoint/2010/main" val="33107833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175 937 : 35</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82A76CC-55FB-8AA4-50FA-BAFA8E03E1EF}"/>
              </a:ext>
            </a:extLst>
          </p:cNvPr>
          <p:cNvGrpSpPr/>
          <p:nvPr/>
        </p:nvGrpSpPr>
        <p:grpSpPr>
          <a:xfrm>
            <a:off x="5997679" y="1789471"/>
            <a:ext cx="1710813" cy="1828800"/>
            <a:chOff x="4977390" y="1940131"/>
            <a:chExt cx="1059659" cy="2668823"/>
          </a:xfrm>
        </p:grpSpPr>
        <p:cxnSp>
          <p:nvCxnSpPr>
            <p:cNvPr id="6" name="Straight Connector 5">
              <a:extLst>
                <a:ext uri="{FF2B5EF4-FFF2-40B4-BE49-F238E27FC236}">
                  <a16:creationId xmlns:a16="http://schemas.microsoft.com/office/drawing/2014/main" id="{16FE5C09-1A7C-8096-88AB-E0F21ABD51A5}"/>
                </a:ext>
              </a:extLst>
            </p:cNvPr>
            <p:cNvCxnSpPr>
              <a:cxnSpLocks/>
            </p:cNvCxnSpPr>
            <p:nvPr/>
          </p:nvCxnSpPr>
          <p:spPr>
            <a:xfrm>
              <a:off x="4983480" y="1940131"/>
              <a:ext cx="0" cy="2668823"/>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5119C71-7619-F5AB-1C47-892EDA0E944E}"/>
                </a:ext>
              </a:extLst>
            </p:cNvPr>
            <p:cNvCxnSpPr>
              <a:cxnSpLocks/>
            </p:cNvCxnSpPr>
            <p:nvPr/>
          </p:nvCxnSpPr>
          <p:spPr>
            <a:xfrm>
              <a:off x="4977390" y="3015743"/>
              <a:ext cx="105965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2E7E9A55-0ADB-8300-F862-7F775C1B031B}"/>
              </a:ext>
            </a:extLst>
          </p:cNvPr>
          <p:cNvSpPr txBox="1"/>
          <p:nvPr/>
        </p:nvSpPr>
        <p:spPr>
          <a:xfrm>
            <a:off x="3539614" y="1813883"/>
            <a:ext cx="421803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175 937  35</a:t>
            </a:r>
          </a:p>
        </p:txBody>
      </p:sp>
      <p:sp>
        <p:nvSpPr>
          <p:cNvPr id="24" name="TextBox 23">
            <a:extLst>
              <a:ext uri="{FF2B5EF4-FFF2-40B4-BE49-F238E27FC236}">
                <a16:creationId xmlns:a16="http://schemas.microsoft.com/office/drawing/2014/main" id="{A6E8EDBB-4CB6-7710-334B-F1A887271184}"/>
              </a:ext>
            </a:extLst>
          </p:cNvPr>
          <p:cNvSpPr txBox="1"/>
          <p:nvPr/>
        </p:nvSpPr>
        <p:spPr>
          <a:xfrm>
            <a:off x="6018888" y="2629961"/>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5 026</a:t>
            </a:r>
          </a:p>
        </p:txBody>
      </p:sp>
      <p:sp>
        <p:nvSpPr>
          <p:cNvPr id="26" name="TextBox 25">
            <a:extLst>
              <a:ext uri="{FF2B5EF4-FFF2-40B4-BE49-F238E27FC236}">
                <a16:creationId xmlns:a16="http://schemas.microsoft.com/office/drawing/2014/main" id="{144C6556-FD15-71F4-9FC5-2977EE0909CC}"/>
              </a:ext>
            </a:extLst>
          </p:cNvPr>
          <p:cNvSpPr txBox="1"/>
          <p:nvPr/>
        </p:nvSpPr>
        <p:spPr>
          <a:xfrm>
            <a:off x="3864078" y="2354659"/>
            <a:ext cx="244823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00 93</a:t>
            </a:r>
          </a:p>
        </p:txBody>
      </p:sp>
      <p:sp>
        <p:nvSpPr>
          <p:cNvPr id="27" name="TextBox 26">
            <a:extLst>
              <a:ext uri="{FF2B5EF4-FFF2-40B4-BE49-F238E27FC236}">
                <a16:creationId xmlns:a16="http://schemas.microsoft.com/office/drawing/2014/main" id="{E5722815-6C86-138E-8C95-2932A8BCF09A}"/>
              </a:ext>
            </a:extLst>
          </p:cNvPr>
          <p:cNvSpPr txBox="1"/>
          <p:nvPr/>
        </p:nvSpPr>
        <p:spPr>
          <a:xfrm>
            <a:off x="4829183" y="3003587"/>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237</a:t>
            </a:r>
          </a:p>
        </p:txBody>
      </p:sp>
      <p:sp>
        <p:nvSpPr>
          <p:cNvPr id="28" name="TextBox 27">
            <a:extLst>
              <a:ext uri="{FF2B5EF4-FFF2-40B4-BE49-F238E27FC236}">
                <a16:creationId xmlns:a16="http://schemas.microsoft.com/office/drawing/2014/main" id="{1B9CD1E3-6997-5FE7-158D-31FCCD98D197}"/>
              </a:ext>
            </a:extLst>
          </p:cNvPr>
          <p:cNvSpPr txBox="1"/>
          <p:nvPr/>
        </p:nvSpPr>
        <p:spPr>
          <a:xfrm>
            <a:off x="5152103" y="3613187"/>
            <a:ext cx="177963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27</a:t>
            </a:r>
          </a:p>
        </p:txBody>
      </p:sp>
    </p:spTree>
    <p:extLst>
      <p:ext uri="{BB962C8B-B14F-4D97-AF65-F5344CB8AC3E}">
        <p14:creationId xmlns:p14="http://schemas.microsoft.com/office/powerpoint/2010/main" val="20264666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4" name="Group 3"/>
          <p:cNvGrpSpPr/>
          <p:nvPr/>
        </p:nvGrpSpPr>
        <p:grpSpPr>
          <a:xfrm>
            <a:off x="4362093" y="2521149"/>
            <a:ext cx="3737788" cy="4156919"/>
            <a:chOff x="4362093" y="2521149"/>
            <a:chExt cx="3737788" cy="4156919"/>
          </a:xfrm>
        </p:grpSpPr>
        <p:pic>
          <p:nvPicPr>
            <p:cNvPr id="15" name="Hình ảnh 24">
              <a:extLst>
                <a:ext uri="{FF2B5EF4-FFF2-40B4-BE49-F238E27FC236}">
                  <a16:creationId xmlns:a16="http://schemas.microsoft.com/office/drawing/2014/main" id="{F0E724BC-ADB9-729E-1561-E0C22791DC2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5408" b="88571" l="29143" r="72082">
                          <a14:foregroundMark x1="44408" y1="20816" x2="37714" y2="33571"/>
                          <a14:foregroundMark x1="43592" y1="18571" x2="46531" y2="18776"/>
                          <a14:foregroundMark x1="47755" y1="16020" x2="50041" y2="15612"/>
                          <a14:foregroundMark x1="49224" y1="58571" x2="50857" y2="62551"/>
                          <a14:foregroundMark x1="51592" y1="58367" x2="52082" y2="65612"/>
                          <a14:foregroundMark x1="49878" y1="75000" x2="51184" y2="76224"/>
                          <a14:foregroundMark x1="46531" y1="85000" x2="45551" y2="86837"/>
                          <a14:foregroundMark x1="53878" y1="84184" x2="54857" y2="88571"/>
                          <a14:foregroundMark x1="49061" y1="64592" x2="50857" y2="71429"/>
                        </a14:backgroundRemoval>
                      </a14:imgEffect>
                    </a14:imgLayer>
                  </a14:imgProps>
                </a:ext>
                <a:ext uri="{28A0092B-C50C-407E-A947-70E740481C1C}">
                  <a14:useLocalDpi xmlns:a14="http://schemas.microsoft.com/office/drawing/2010/main" val="0"/>
                </a:ext>
              </a:extLst>
            </a:blip>
            <a:srcRect l="24030" t="12287" r="22418" b="7775"/>
            <a:stretch/>
          </p:blipFill>
          <p:spPr>
            <a:xfrm>
              <a:off x="4362093" y="2521149"/>
              <a:ext cx="3480959" cy="4156919"/>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44906" t="41029" r="40386" b="16653"/>
            <a:stretch/>
          </p:blipFill>
          <p:spPr>
            <a:xfrm rot="735104">
              <a:off x="6416868" y="3458710"/>
              <a:ext cx="1683013" cy="2723952"/>
            </a:xfrm>
            <a:prstGeom prst="rect">
              <a:avLst/>
            </a:prstGeom>
          </p:spPr>
        </p:pic>
      </p:gr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52858"/>
                <a:gd name="adj2" fmla="val 70645"/>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Tiệm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cháu</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rất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Bà</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thích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lắm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804225" y="-616160"/>
            <a:ext cx="609600" cy="609600"/>
          </a:xfrm>
          <a:prstGeom prst="rect">
            <a:avLst/>
          </a:prstGeom>
        </p:spPr>
      </p:pic>
      <p:sp>
        <p:nvSpPr>
          <p:cNvPr id="2" name="TextBox 1">
            <a:extLst>
              <a:ext uri="{FF2B5EF4-FFF2-40B4-BE49-F238E27FC236}">
                <a16:creationId xmlns:a16="http://schemas.microsoft.com/office/drawing/2014/main" id="{9E673672-695E-8832-D0AB-1C21A9B01BDC}"/>
              </a:ext>
            </a:extLst>
          </p:cNvPr>
          <p:cNvSpPr txBox="1"/>
          <p:nvPr/>
        </p:nvSpPr>
        <p:spPr>
          <a:xfrm>
            <a:off x="0" y="6486525"/>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28156747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079976" y="1419912"/>
            <a:ext cx="591213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Giúp</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mình</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BT3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phục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cho</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vị</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khách</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tiếp</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theo</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8893622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7C769C51-E1B2-EAE4-F98B-84A96947F521}"/>
              </a:ext>
            </a:extLst>
          </p:cNvPr>
          <p:cNvGrpSpPr/>
          <p:nvPr/>
        </p:nvGrpSpPr>
        <p:grpSpPr>
          <a:xfrm>
            <a:off x="839638" y="390485"/>
            <a:ext cx="10582824" cy="784830"/>
            <a:chOff x="678426" y="514924"/>
            <a:chExt cx="10582824" cy="784830"/>
          </a:xfrm>
        </p:grpSpPr>
        <p:grpSp>
          <p:nvGrpSpPr>
            <p:cNvPr id="5" name="Nhóm 15">
              <a:extLst>
                <a:ext uri="{FF2B5EF4-FFF2-40B4-BE49-F238E27FC236}">
                  <a16:creationId xmlns:a16="http://schemas.microsoft.com/office/drawing/2014/main" id="{AB08A7EB-D9BF-43D6-0179-D18FDBAF267D}"/>
                </a:ext>
              </a:extLst>
            </p:cNvPr>
            <p:cNvGrpSpPr/>
            <p:nvPr/>
          </p:nvGrpSpPr>
          <p:grpSpPr>
            <a:xfrm>
              <a:off x="678426" y="514924"/>
              <a:ext cx="793415" cy="784830"/>
              <a:chOff x="678426" y="514924"/>
              <a:chExt cx="793415" cy="784830"/>
            </a:xfrm>
          </p:grpSpPr>
          <p:sp>
            <p:nvSpPr>
              <p:cNvPr id="7" name="Oval 22">
                <a:extLst>
                  <a:ext uri="{FF2B5EF4-FFF2-40B4-BE49-F238E27FC236}">
                    <a16:creationId xmlns:a16="http://schemas.microsoft.com/office/drawing/2014/main" id="{79129FBA-8336-6C64-467C-2D6F0F62DA89}"/>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23">
                <a:extLst>
                  <a:ext uri="{FF2B5EF4-FFF2-40B4-BE49-F238E27FC236}">
                    <a16:creationId xmlns:a16="http://schemas.microsoft.com/office/drawing/2014/main" id="{A5749E6D-80D6-4174-10AA-C6279C29BCD1}"/>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B32AA535-044C-31D8-0397-AD6541F9F5D8}"/>
                </a:ext>
              </a:extLst>
            </p:cNvPr>
            <p:cNvSpPr txBox="1"/>
            <p:nvPr/>
          </p:nvSpPr>
          <p:spPr>
            <a:xfrm>
              <a:off x="1494801" y="524810"/>
              <a:ext cx="9766449"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en-US" sz="4000" dirty="0">
                  <a:solidFill>
                    <a:prstClr val="black"/>
                  </a:solidFill>
                  <a:latin typeface="Calibri" panose="020F0502020204030204"/>
                </a:rPr>
                <a:t>Đ, 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39C3CD3F-C720-DDEA-FEA1-D7CCD43EF9ED}"/>
              </a:ext>
            </a:extLst>
          </p:cNvPr>
          <p:cNvSpPr txBox="1"/>
          <p:nvPr/>
        </p:nvSpPr>
        <p:spPr>
          <a:xfrm>
            <a:off x="717755" y="1160206"/>
            <a:ext cx="10756490" cy="138499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Trường Tiểu học Hoà Bình có hai mảnh vườn trồng hoa. Mảnh vườn trồng hoa hồng dạng hình chữ nhật có chiều dài 14 m, chiều rộng 10 m. Mảnh vườn trồng hoa cúc dạng hình vuông có cạnh 12 m.</a:t>
            </a:r>
            <a:endParaRPr lang="en-US" sz="28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60FD9772-5979-6623-8DB4-A82190436773}"/>
              </a:ext>
            </a:extLst>
          </p:cNvPr>
          <p:cNvPicPr>
            <a:picLocks noChangeAspect="1"/>
          </p:cNvPicPr>
          <p:nvPr/>
        </p:nvPicPr>
        <p:blipFill>
          <a:blip r:embed="rId4"/>
          <a:stretch>
            <a:fillRect/>
          </a:stretch>
        </p:blipFill>
        <p:spPr>
          <a:xfrm>
            <a:off x="1943253" y="2474042"/>
            <a:ext cx="8010525" cy="1752600"/>
          </a:xfrm>
          <a:prstGeom prst="rect">
            <a:avLst/>
          </a:prstGeom>
        </p:spPr>
      </p:pic>
      <p:grpSp>
        <p:nvGrpSpPr>
          <p:cNvPr id="16" name="Group 15">
            <a:extLst>
              <a:ext uri="{FF2B5EF4-FFF2-40B4-BE49-F238E27FC236}">
                <a16:creationId xmlns:a16="http://schemas.microsoft.com/office/drawing/2014/main" id="{B35E851A-19FB-3FBB-D617-A2F895AD8B37}"/>
              </a:ext>
            </a:extLst>
          </p:cNvPr>
          <p:cNvGrpSpPr/>
          <p:nvPr/>
        </p:nvGrpSpPr>
        <p:grpSpPr>
          <a:xfrm>
            <a:off x="953729" y="4247535"/>
            <a:ext cx="10373033" cy="2271253"/>
            <a:chOff x="953729" y="4247535"/>
            <a:chExt cx="10373033" cy="2271253"/>
          </a:xfrm>
        </p:grpSpPr>
        <p:sp>
          <p:nvSpPr>
            <p:cNvPr id="12" name="TextBox 11">
              <a:extLst>
                <a:ext uri="{FF2B5EF4-FFF2-40B4-BE49-F238E27FC236}">
                  <a16:creationId xmlns:a16="http://schemas.microsoft.com/office/drawing/2014/main" id="{9A3E9DD2-5064-4068-8BF8-59701F81AB00}"/>
                </a:ext>
              </a:extLst>
            </p:cNvPr>
            <p:cNvSpPr txBox="1"/>
            <p:nvPr/>
          </p:nvSpPr>
          <p:spPr>
            <a:xfrm>
              <a:off x="953729" y="4267200"/>
              <a:ext cx="10373033" cy="2246769"/>
            </a:xfrm>
            <a:prstGeom prst="rect">
              <a:avLst/>
            </a:prstGeom>
            <a:noFill/>
          </p:spPr>
          <p:txBody>
            <a:bodyPr wrap="square" rtlCol="0">
              <a:spAutoFit/>
            </a:bodyPr>
            <a:lstStyle/>
            <a:p>
              <a:pPr algn="just"/>
              <a:r>
                <a:rPr lang="vi-VN" sz="2800" dirty="0">
                  <a:solidFill>
                    <a:srgbClr val="000000"/>
                  </a:solidFill>
                  <a:latin typeface="Calibri" panose="020F0502020204030204" pitchFamily="34" charset="0"/>
                  <a:cs typeface="Calibri" panose="020F0502020204030204" pitchFamily="34" charset="0"/>
                </a:rPr>
                <a:t>a) Chu vi của hai mảnh vườn bằng nhau</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b) Diện tích mảnh vườn trồng hoa hồng bằng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c) Diện tích mảnh vườn trồng hoa hồng bé hơn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85FACC68-56FF-992E-1C1C-ADC810A81A41}"/>
                </a:ext>
              </a:extLst>
            </p:cNvPr>
            <p:cNvSpPr/>
            <p:nvPr/>
          </p:nvSpPr>
          <p:spPr>
            <a:xfrm>
              <a:off x="6902245" y="4247535"/>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id="{0EFE777D-4F7E-A3EA-C28A-AF1855DD5658}"/>
                </a:ext>
              </a:extLst>
            </p:cNvPr>
            <p:cNvSpPr/>
            <p:nvPr/>
          </p:nvSpPr>
          <p:spPr>
            <a:xfrm>
              <a:off x="3136490" y="51422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5" name="Rectangle: Rounded Corners 14">
              <a:extLst>
                <a:ext uri="{FF2B5EF4-FFF2-40B4-BE49-F238E27FC236}">
                  <a16:creationId xmlns:a16="http://schemas.microsoft.com/office/drawing/2014/main" id="{749EE33A-85FE-C51A-E7CD-B6196D31C4F5}"/>
                </a:ext>
              </a:extLst>
            </p:cNvPr>
            <p:cNvSpPr/>
            <p:nvPr/>
          </p:nvSpPr>
          <p:spPr>
            <a:xfrm>
              <a:off x="3165987" y="60566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spTree>
    <p:extLst>
      <p:ext uri="{BB962C8B-B14F-4D97-AF65-F5344CB8AC3E}">
        <p14:creationId xmlns:p14="http://schemas.microsoft.com/office/powerpoint/2010/main" val="23028574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A539B0D-E935-A632-4AA7-2E685186565A}"/>
              </a:ext>
            </a:extLst>
          </p:cNvPr>
          <p:cNvSpPr txBox="1"/>
          <p:nvPr/>
        </p:nvSpPr>
        <p:spPr>
          <a:xfrm>
            <a:off x="530942" y="373626"/>
            <a:ext cx="10756490" cy="3539430"/>
          </a:xfrm>
          <a:prstGeom prst="rect">
            <a:avLst/>
          </a:prstGeom>
          <a:noFill/>
        </p:spPr>
        <p:txBody>
          <a:bodyPr wrap="square" rtlCol="0">
            <a:spAutoFit/>
          </a:bodyPr>
          <a:lstStyle/>
          <a:p>
            <a:pPr algn="ctr"/>
            <a:r>
              <a:rPr lang="vi-VN" sz="2800" dirty="0">
                <a:solidFill>
                  <a:srgbClr val="FF0000"/>
                </a:solidFill>
              </a:rPr>
              <a:t>Chu vi mảnh vườn hoa hồng là</a:t>
            </a:r>
            <a:r>
              <a:rPr lang="en-US" sz="2800" dirty="0">
                <a:solidFill>
                  <a:srgbClr val="FF0000"/>
                </a:solidFill>
              </a:rPr>
              <a:t>:</a:t>
            </a:r>
          </a:p>
          <a:p>
            <a:pPr algn="ctr"/>
            <a:r>
              <a:rPr lang="vi-VN" sz="2800" dirty="0">
                <a:solidFill>
                  <a:srgbClr val="FF0000"/>
                </a:solidFill>
              </a:rPr>
              <a:t>(14 + 10) x 2 = 48 (m)</a:t>
            </a:r>
          </a:p>
          <a:p>
            <a:pPr algn="ctr"/>
            <a:r>
              <a:rPr lang="vi-VN" sz="2800" dirty="0">
                <a:solidFill>
                  <a:srgbClr val="FF0000"/>
                </a:solidFill>
              </a:rPr>
              <a:t>Chu vi mảnh vườn hoa cúc là</a:t>
            </a:r>
            <a:r>
              <a:rPr lang="en-US" sz="2800" dirty="0">
                <a:solidFill>
                  <a:srgbClr val="FF0000"/>
                </a:solidFill>
              </a:rPr>
              <a:t>:</a:t>
            </a:r>
          </a:p>
          <a:p>
            <a:pPr algn="ctr"/>
            <a:r>
              <a:rPr lang="vi-VN" sz="2800" dirty="0">
                <a:solidFill>
                  <a:srgbClr val="FF0000"/>
                </a:solidFill>
              </a:rPr>
              <a:t> 12 x 4 = 48 (m)</a:t>
            </a:r>
          </a:p>
          <a:p>
            <a:pPr algn="ctr"/>
            <a:r>
              <a:rPr lang="vi-VN" sz="2800" dirty="0">
                <a:solidFill>
                  <a:srgbClr val="FF0000"/>
                </a:solidFill>
              </a:rPr>
              <a:t>Diện tích mảnh vườn hoa hồng là:</a:t>
            </a:r>
            <a:endParaRPr lang="en-US" sz="2800" dirty="0">
              <a:solidFill>
                <a:srgbClr val="FF0000"/>
              </a:solidFill>
            </a:endParaRPr>
          </a:p>
          <a:p>
            <a:pPr algn="ctr"/>
            <a:r>
              <a:rPr lang="vi-VN" sz="2800" dirty="0">
                <a:solidFill>
                  <a:srgbClr val="FF0000"/>
                </a:solidFill>
              </a:rPr>
              <a:t> 14 x 10 = 140 (m</a:t>
            </a:r>
            <a:r>
              <a:rPr lang="vi-VN" sz="2800" baseline="30000" dirty="0">
                <a:solidFill>
                  <a:srgbClr val="FF0000"/>
                </a:solidFill>
              </a:rPr>
              <a:t>2</a:t>
            </a:r>
            <a:r>
              <a:rPr lang="vi-VN" sz="2800" dirty="0">
                <a:solidFill>
                  <a:srgbClr val="FF0000"/>
                </a:solidFill>
              </a:rPr>
              <a:t>)</a:t>
            </a:r>
          </a:p>
          <a:p>
            <a:pPr algn="ctr"/>
            <a:r>
              <a:rPr lang="vi-VN" sz="2800" dirty="0">
                <a:solidFill>
                  <a:srgbClr val="FF0000"/>
                </a:solidFill>
              </a:rPr>
              <a:t>Diện tích mảnh vườn hoa cúc là:</a:t>
            </a:r>
            <a:endParaRPr lang="en-US" sz="2800" dirty="0">
              <a:solidFill>
                <a:srgbClr val="FF0000"/>
              </a:solidFill>
            </a:endParaRPr>
          </a:p>
          <a:p>
            <a:pPr algn="ctr"/>
            <a:r>
              <a:rPr lang="vi-VN" sz="2800" dirty="0">
                <a:solidFill>
                  <a:srgbClr val="FF0000"/>
                </a:solidFill>
              </a:rPr>
              <a:t> 12 x 12 = 144 (m</a:t>
            </a:r>
            <a:r>
              <a:rPr lang="vi-VN" sz="2800" baseline="30000" dirty="0">
                <a:solidFill>
                  <a:srgbClr val="FF0000"/>
                </a:solidFill>
              </a:rPr>
              <a:t>2</a:t>
            </a:r>
            <a:r>
              <a:rPr lang="vi-VN" sz="2800" dirty="0">
                <a:solidFill>
                  <a:srgbClr val="FF0000"/>
                </a:solidFill>
              </a:rPr>
              <a:t>)</a:t>
            </a:r>
          </a:p>
        </p:txBody>
      </p:sp>
      <p:grpSp>
        <p:nvGrpSpPr>
          <p:cNvPr id="25" name="Group 24">
            <a:extLst>
              <a:ext uri="{FF2B5EF4-FFF2-40B4-BE49-F238E27FC236}">
                <a16:creationId xmlns:a16="http://schemas.microsoft.com/office/drawing/2014/main" id="{FA651AFC-9A7F-51C0-40B2-8B2B7FCC66DE}"/>
              </a:ext>
            </a:extLst>
          </p:cNvPr>
          <p:cNvGrpSpPr/>
          <p:nvPr/>
        </p:nvGrpSpPr>
        <p:grpSpPr>
          <a:xfrm>
            <a:off x="1061884" y="4001728"/>
            <a:ext cx="10373033" cy="2271253"/>
            <a:chOff x="953729" y="4247535"/>
            <a:chExt cx="10373033" cy="2271253"/>
          </a:xfrm>
        </p:grpSpPr>
        <p:sp>
          <p:nvSpPr>
            <p:cNvPr id="26" name="TextBox 25">
              <a:extLst>
                <a:ext uri="{FF2B5EF4-FFF2-40B4-BE49-F238E27FC236}">
                  <a16:creationId xmlns:a16="http://schemas.microsoft.com/office/drawing/2014/main" id="{BA431026-8D0A-0E87-75C0-357775839C6E}"/>
                </a:ext>
              </a:extLst>
            </p:cNvPr>
            <p:cNvSpPr txBox="1"/>
            <p:nvPr/>
          </p:nvSpPr>
          <p:spPr>
            <a:xfrm>
              <a:off x="953729" y="4267200"/>
              <a:ext cx="10373033" cy="2246769"/>
            </a:xfrm>
            <a:prstGeom prst="rect">
              <a:avLst/>
            </a:prstGeom>
            <a:noFill/>
          </p:spPr>
          <p:txBody>
            <a:bodyPr wrap="square" rtlCol="0">
              <a:spAutoFit/>
            </a:bodyPr>
            <a:lstStyle/>
            <a:p>
              <a:pPr algn="just"/>
              <a:r>
                <a:rPr lang="vi-VN" sz="2800" dirty="0">
                  <a:solidFill>
                    <a:srgbClr val="000000"/>
                  </a:solidFill>
                  <a:latin typeface="Calibri" panose="020F0502020204030204" pitchFamily="34" charset="0"/>
                  <a:cs typeface="Calibri" panose="020F0502020204030204" pitchFamily="34" charset="0"/>
                </a:rPr>
                <a:t>a) Chu vi của hai mảnh vườn bằng nhau</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b) Diện tích mảnh vườn trồng hoa hồng bằng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c) Diện tích mảnh vườn trồng hoa hồng bé hơn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AE4DEE0D-B8D5-D841-D15A-FA45C22C78F2}"/>
                </a:ext>
              </a:extLst>
            </p:cNvPr>
            <p:cNvSpPr/>
            <p:nvPr/>
          </p:nvSpPr>
          <p:spPr>
            <a:xfrm>
              <a:off x="6902245" y="4247535"/>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28" name="Rectangle: Rounded Corners 27">
              <a:extLst>
                <a:ext uri="{FF2B5EF4-FFF2-40B4-BE49-F238E27FC236}">
                  <a16:creationId xmlns:a16="http://schemas.microsoft.com/office/drawing/2014/main" id="{E119A58F-5F3E-8A33-4671-A40AD14C6EA2}"/>
                </a:ext>
              </a:extLst>
            </p:cNvPr>
            <p:cNvSpPr/>
            <p:nvPr/>
          </p:nvSpPr>
          <p:spPr>
            <a:xfrm>
              <a:off x="3136490" y="51422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30" name="Rectangle: Rounded Corners 29">
              <a:extLst>
                <a:ext uri="{FF2B5EF4-FFF2-40B4-BE49-F238E27FC236}">
                  <a16:creationId xmlns:a16="http://schemas.microsoft.com/office/drawing/2014/main" id="{6F541B26-B373-025D-A96C-541DBE50694F}"/>
                </a:ext>
              </a:extLst>
            </p:cNvPr>
            <p:cNvSpPr/>
            <p:nvPr/>
          </p:nvSpPr>
          <p:spPr>
            <a:xfrm>
              <a:off x="3165987" y="60566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sp>
        <p:nvSpPr>
          <p:cNvPr id="31" name="Rectangle: Rounded Corners 30">
            <a:extLst>
              <a:ext uri="{FF2B5EF4-FFF2-40B4-BE49-F238E27FC236}">
                <a16:creationId xmlns:a16="http://schemas.microsoft.com/office/drawing/2014/main" id="{87B66557-A1F2-F00D-E7E1-7B2D55FA5B1D}"/>
              </a:ext>
            </a:extLst>
          </p:cNvPr>
          <p:cNvSpPr/>
          <p:nvPr/>
        </p:nvSpPr>
        <p:spPr>
          <a:xfrm>
            <a:off x="6995651" y="3977147"/>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32" name="Rectangle: Rounded Corners 31">
            <a:extLst>
              <a:ext uri="{FF2B5EF4-FFF2-40B4-BE49-F238E27FC236}">
                <a16:creationId xmlns:a16="http://schemas.microsoft.com/office/drawing/2014/main" id="{EDB62724-2182-D6A9-0A03-F2B60BC33CB4}"/>
              </a:ext>
            </a:extLst>
          </p:cNvPr>
          <p:cNvSpPr/>
          <p:nvPr/>
        </p:nvSpPr>
        <p:spPr>
          <a:xfrm>
            <a:off x="3229896" y="4862050"/>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33" name="Rectangle: Rounded Corners 32">
            <a:extLst>
              <a:ext uri="{FF2B5EF4-FFF2-40B4-BE49-F238E27FC236}">
                <a16:creationId xmlns:a16="http://schemas.microsoft.com/office/drawing/2014/main" id="{F10CD4C3-1FB4-ECA7-4FF0-06B47FAF60EB}"/>
              </a:ext>
            </a:extLst>
          </p:cNvPr>
          <p:cNvSpPr/>
          <p:nvPr/>
        </p:nvSpPr>
        <p:spPr>
          <a:xfrm>
            <a:off x="3239728" y="5786283"/>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4493403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1"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48971"/>
                <a:gd name="adj2" fmla="val 74134"/>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quá</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Cảm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nhé</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04225" y="-616160"/>
            <a:ext cx="609600" cy="609600"/>
          </a:xfrm>
          <a:prstGeom prst="rect">
            <a:avLst/>
          </a:prstGeom>
        </p:spPr>
      </p:pic>
      <p:grpSp>
        <p:nvGrpSpPr>
          <p:cNvPr id="2" name="Group 1"/>
          <p:cNvGrpSpPr/>
          <p:nvPr/>
        </p:nvGrpSpPr>
        <p:grpSpPr>
          <a:xfrm>
            <a:off x="3881942" y="2751102"/>
            <a:ext cx="4600234" cy="3968422"/>
            <a:chOff x="3881942" y="2751102"/>
            <a:chExt cx="4600234" cy="3968422"/>
          </a:xfrm>
        </p:grpSpPr>
        <p:pic>
          <p:nvPicPr>
            <p:cNvPr id="14" name="Hình ảnh 2" descr="Ảnh có chứa mẫu họa&#10;&#10;Mô tả được tạo tự động">
              <a:extLst>
                <a:ext uri="{FF2B5EF4-FFF2-40B4-BE49-F238E27FC236}">
                  <a16:creationId xmlns:a16="http://schemas.microsoft.com/office/drawing/2014/main" id="{308F1949-755E-5415-79F0-9598B00D20C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5102" l="9878" r="89878">
                          <a14:foregroundMark x1="44490" y1="90510" x2="43020" y2="90306"/>
                          <a14:foregroundMark x1="40163" y1="87143" x2="39837" y2="88571"/>
                          <a14:foregroundMark x1="52163" y1="91939" x2="52163" y2="95102"/>
                          <a14:foregroundMark x1="43837" y1="24082" x2="44000" y2="22245"/>
                          <a14:foregroundMark x1="42286" y1="17959" x2="43918" y2="28673"/>
                          <a14:foregroundMark x1="43918" y1="28673" x2="43510" y2="28061"/>
                          <a14:foregroundMark x1="20000" y1="47143" x2="21061" y2="47143"/>
                          <a14:foregroundMark x1="20898" y1="46122" x2="20163" y2="46327"/>
                          <a14:foregroundMark x1="73633" y1="25714" x2="74694" y2="26224"/>
                          <a14:backgroundMark x1="24245" y1="27041" x2="20735" y2="29898"/>
                          <a14:backgroundMark x1="33796" y1="83163" x2="31592" y2="82143"/>
                          <a14:backgroundMark x1="16653" y1="61327" x2="15673" y2="61939"/>
                          <a14:backgroundMark x1="69796" y1="40612" x2="69469" y2="42959"/>
                          <a14:backgroundMark x1="70612" y1="44592" x2="70939" y2="46020"/>
                        </a14:backgroundRemoval>
                      </a14:imgEffect>
                    </a14:imgLayer>
                  </a14:imgProps>
                </a:ext>
                <a:ext uri="{28A0092B-C50C-407E-A947-70E740481C1C}">
                  <a14:useLocalDpi xmlns:a14="http://schemas.microsoft.com/office/drawing/2010/main" val="0"/>
                </a:ext>
              </a:extLst>
            </a:blip>
            <a:srcRect l="8815" t="9381" r="14615"/>
            <a:stretch/>
          </p:blipFill>
          <p:spPr>
            <a:xfrm>
              <a:off x="3881942" y="2751102"/>
              <a:ext cx="4459491" cy="3968422"/>
            </a:xfrm>
            <a:prstGeom prst="rect">
              <a:avLst/>
            </a:prstGeom>
          </p:spPr>
        </p:pic>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2376" t="43780" r="76071" b="13902"/>
            <a:stretch/>
          </p:blipFill>
          <p:spPr>
            <a:xfrm rot="21183909">
              <a:off x="6605688" y="3699042"/>
              <a:ext cx="1876488" cy="2072540"/>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spTree>
    <p:extLst>
      <p:ext uri="{BB962C8B-B14F-4D97-AF65-F5344CB8AC3E}">
        <p14:creationId xmlns:p14="http://schemas.microsoft.com/office/powerpoint/2010/main" val="14566576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079976" y="1419912"/>
            <a:ext cx="5912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bạn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giỏi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quá</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BT4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phục</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vị</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khách</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cuối</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trong</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ngày</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hôm</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này</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nào</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40730640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7C769C51-E1B2-EAE4-F98B-84A96947F521}"/>
              </a:ext>
            </a:extLst>
          </p:cNvPr>
          <p:cNvGrpSpPr/>
          <p:nvPr/>
        </p:nvGrpSpPr>
        <p:grpSpPr>
          <a:xfrm>
            <a:off x="701987" y="390485"/>
            <a:ext cx="11018065" cy="1579546"/>
            <a:chOff x="540775" y="514924"/>
            <a:chExt cx="11018065" cy="1579546"/>
          </a:xfrm>
        </p:grpSpPr>
        <p:grpSp>
          <p:nvGrpSpPr>
            <p:cNvPr id="5" name="Nhóm 15">
              <a:extLst>
                <a:ext uri="{FF2B5EF4-FFF2-40B4-BE49-F238E27FC236}">
                  <a16:creationId xmlns:a16="http://schemas.microsoft.com/office/drawing/2014/main" id="{AB08A7EB-D9BF-43D6-0179-D18FDBAF267D}"/>
                </a:ext>
              </a:extLst>
            </p:cNvPr>
            <p:cNvGrpSpPr/>
            <p:nvPr/>
          </p:nvGrpSpPr>
          <p:grpSpPr>
            <a:xfrm>
              <a:off x="540775" y="514924"/>
              <a:ext cx="793415" cy="784830"/>
              <a:chOff x="540775" y="514924"/>
              <a:chExt cx="793415" cy="784830"/>
            </a:xfrm>
          </p:grpSpPr>
          <p:sp>
            <p:nvSpPr>
              <p:cNvPr id="7" name="Oval 22">
                <a:extLst>
                  <a:ext uri="{FF2B5EF4-FFF2-40B4-BE49-F238E27FC236}">
                    <a16:creationId xmlns:a16="http://schemas.microsoft.com/office/drawing/2014/main" id="{79129FBA-8336-6C64-467C-2D6F0F62DA89}"/>
                  </a:ext>
                </a:extLst>
              </p:cNvPr>
              <p:cNvSpPr/>
              <p:nvPr/>
            </p:nvSpPr>
            <p:spPr>
              <a:xfrm>
                <a:off x="540775"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23">
                <a:extLst>
                  <a:ext uri="{FF2B5EF4-FFF2-40B4-BE49-F238E27FC236}">
                    <a16:creationId xmlns:a16="http://schemas.microsoft.com/office/drawing/2014/main" id="{A5749E6D-80D6-4174-10AA-C6279C29BCD1}"/>
                  </a:ext>
                </a:extLst>
              </p:cNvPr>
              <p:cNvSpPr txBox="1"/>
              <p:nvPr/>
            </p:nvSpPr>
            <p:spPr>
              <a:xfrm>
                <a:off x="570686"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B32AA535-044C-31D8-0397-AD6541F9F5D8}"/>
                </a:ext>
              </a:extLst>
            </p:cNvPr>
            <p:cNvSpPr txBox="1"/>
            <p:nvPr/>
          </p:nvSpPr>
          <p:spPr>
            <a:xfrm>
              <a:off x="1343123" y="524810"/>
              <a:ext cx="10215717" cy="156966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vi-VN" sz="3200" b="0" i="0" dirty="0">
                  <a:solidFill>
                    <a:srgbClr val="000000"/>
                  </a:solidFill>
                  <a:effectLst/>
                  <a:latin typeface="Calibri" panose="020F0502020204030204" pitchFamily="34" charset="0"/>
                  <a:cs typeface="Calibri" panose="020F0502020204030204" pitchFamily="34" charset="0"/>
                </a:rPr>
                <a:t>Khối 4 của Trường Tiểu học Nguyễn Trãi gồm 1 lớp có 27 học sinh và 6 lớp, mỗi lớp có 34 học sinh. Hỏi trung bình mỗi lớp khối 4 của trường tiểu học đó có bao nhiêu học sinh?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grpSp>
      <p:sp>
        <p:nvSpPr>
          <p:cNvPr id="4" name="TextBox 3">
            <a:extLst>
              <a:ext uri="{FF2B5EF4-FFF2-40B4-BE49-F238E27FC236}">
                <a16:creationId xmlns:a16="http://schemas.microsoft.com/office/drawing/2014/main" id="{4340F252-9620-2EEC-27A2-2438D93B6FC0}"/>
              </a:ext>
            </a:extLst>
          </p:cNvPr>
          <p:cNvSpPr txBox="1"/>
          <p:nvPr/>
        </p:nvSpPr>
        <p:spPr>
          <a:xfrm>
            <a:off x="1238865" y="2428568"/>
            <a:ext cx="9783096" cy="3539430"/>
          </a:xfrm>
          <a:prstGeom prst="rect">
            <a:avLst/>
          </a:prstGeom>
          <a:noFill/>
        </p:spPr>
        <p:txBody>
          <a:bodyPr wrap="square" rtlCol="0">
            <a:spAutoFit/>
          </a:bodyPr>
          <a:lstStyle/>
          <a:p>
            <a:pPr algn="ctr"/>
            <a:r>
              <a:rPr lang="vi-VN" sz="3200" b="1" dirty="0">
                <a:solidFill>
                  <a:srgbClr val="FF0000"/>
                </a:solidFill>
                <a:latin typeface="Calibri" panose="020F0502020204030204" pitchFamily="34" charset="0"/>
                <a:cs typeface="Calibri" panose="020F0502020204030204" pitchFamily="34" charset="0"/>
              </a:rPr>
              <a:t>Bài giải</a:t>
            </a:r>
            <a:r>
              <a:rPr lang="en-US" sz="3200" b="1" dirty="0">
                <a:solidFill>
                  <a:srgbClr val="FF0000"/>
                </a:solidFill>
                <a:latin typeface="Calibri" panose="020F0502020204030204" pitchFamily="34" charset="0"/>
                <a:cs typeface="Calibri" panose="020F0502020204030204" pitchFamily="34" charset="0"/>
              </a:rPr>
              <a:t>:</a:t>
            </a:r>
          </a:p>
          <a:p>
            <a:pPr algn="ctr"/>
            <a:r>
              <a:rPr lang="vi-VN" sz="3200" b="1" dirty="0">
                <a:solidFill>
                  <a:srgbClr val="FF0000"/>
                </a:solidFill>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Mỗi lớp có 34 học sinh thì 6 l</a:t>
            </a:r>
            <a:r>
              <a:rPr lang="en-US" sz="3200" dirty="0">
                <a:solidFill>
                  <a:srgbClr val="FF0000"/>
                </a:solidFill>
                <a:latin typeface="Calibri" panose="020F0502020204030204" pitchFamily="34" charset="0"/>
                <a:cs typeface="Calibri" panose="020F0502020204030204" pitchFamily="34" charset="0"/>
              </a:rPr>
              <a:t>ớ</a:t>
            </a:r>
            <a:r>
              <a:rPr lang="vi-VN" sz="3200" dirty="0">
                <a:solidFill>
                  <a:srgbClr val="FF0000"/>
                </a:solidFill>
                <a:latin typeface="Calibri" panose="020F0502020204030204" pitchFamily="34" charset="0"/>
                <a:cs typeface="Calibri" panose="020F0502020204030204" pitchFamily="34" charset="0"/>
              </a:rPr>
              <a:t>p có số học sinh là:</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34 </a:t>
            </a:r>
            <a:r>
              <a:rPr lang="en-US" sz="3200" dirty="0">
                <a:solidFill>
                  <a:srgbClr val="FF0000"/>
                </a:solidFill>
                <a:latin typeface="Calibri" panose="020F0502020204030204" pitchFamily="34" charset="0"/>
                <a:cs typeface="Calibri" panose="020F0502020204030204" pitchFamily="34" charset="0"/>
              </a:rPr>
              <a:t>x </a:t>
            </a:r>
            <a:r>
              <a:rPr lang="vi-VN" sz="3200" dirty="0">
                <a:solidFill>
                  <a:srgbClr val="FF0000"/>
                </a:solidFill>
                <a:latin typeface="Calibri" panose="020F0502020204030204" pitchFamily="34" charset="0"/>
                <a:cs typeface="Calibri" panose="020F0502020204030204" pitchFamily="34" charset="0"/>
              </a:rPr>
              <a:t>6 = 204 (học sinh)</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Tổng số khối 4 của trường tiểu học là: 6 + 1 = 7 (lớp)</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Trung bình khối 4 có số học sinh là:</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(204 + 27): 7 = 33 (học sinh)</a:t>
            </a:r>
            <a:endParaRPr lang="en-US" sz="3200" dirty="0">
              <a:solidFill>
                <a:srgbClr val="FF0000"/>
              </a:solidFill>
              <a:latin typeface="Calibri" panose="020F0502020204030204" pitchFamily="34" charset="0"/>
              <a:cs typeface="Calibri" panose="020F0502020204030204" pitchFamily="34" charset="0"/>
            </a:endParaRPr>
          </a:p>
          <a:p>
            <a:pPr algn="r"/>
            <a:r>
              <a:rPr lang="vi-VN" sz="3200" dirty="0">
                <a:solidFill>
                  <a:srgbClr val="FF0000"/>
                </a:solidFill>
                <a:latin typeface="Calibri" panose="020F0502020204030204" pitchFamily="34" charset="0"/>
                <a:cs typeface="Calibri" panose="020F0502020204030204" pitchFamily="34" charset="0"/>
              </a:rPr>
              <a:t>Đáp số: 33 học sinh</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86945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down)">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ipe(down)">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wipe(down)">
                                      <p:cBhvr>
                                        <p:cTn id="39" dur="5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wipe(down)">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3" y="609096"/>
            <a:ext cx="4656417" cy="2309237"/>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48562"/>
                <a:gd name="adj2" fmla="val 66447"/>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Kem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mát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lạnh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lang="en-US" sz="3000" dirty="0">
                  <a:solidFill>
                    <a:srgbClr val="002060"/>
                  </a:solidFill>
                  <a:latin typeface="Calibri" panose="020F0502020204030204"/>
                </a:rPr>
                <a:t>E</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m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sẽ</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giới</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thiệu</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quán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cho</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của</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04225" y="-616160"/>
            <a:ext cx="609600" cy="609600"/>
          </a:xfrm>
          <a:prstGeom prst="rect">
            <a:avLst/>
          </a:prstGeom>
        </p:spPr>
      </p:pic>
      <p:sp>
        <p:nvSpPr>
          <p:cNvPr id="3" name="TextBox 2">
            <a:extLst>
              <a:ext uri="{FF2B5EF4-FFF2-40B4-BE49-F238E27FC236}">
                <a16:creationId xmlns:a16="http://schemas.microsoft.com/office/drawing/2014/main" id="{EB81644F-8064-4642-8C18-FF7C027248F9}"/>
              </a:ext>
            </a:extLst>
          </p:cNvPr>
          <p:cNvSpPr txBox="1"/>
          <p:nvPr/>
        </p:nvSpPr>
        <p:spPr>
          <a:xfrm>
            <a:off x="8791575" y="0"/>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pic>
        <p:nvPicPr>
          <p:cNvPr id="5" name="Picture 4" descr="A cartoon of a child holding an ice cream cone&#10;&#10;Description automatically generated">
            <a:extLst>
              <a:ext uri="{FF2B5EF4-FFF2-40B4-BE49-F238E27FC236}">
                <a16:creationId xmlns:a16="http://schemas.microsoft.com/office/drawing/2014/main" id="{8558C905-623F-FF29-4A84-01E593B24D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52401" y="1927123"/>
            <a:ext cx="5082663" cy="5082663"/>
          </a:xfrm>
          <a:prstGeom prst="rect">
            <a:avLst/>
          </a:prstGeom>
        </p:spPr>
      </p:pic>
    </p:spTree>
    <p:extLst>
      <p:ext uri="{BB962C8B-B14F-4D97-AF65-F5344CB8AC3E}">
        <p14:creationId xmlns:p14="http://schemas.microsoft.com/office/powerpoint/2010/main" val="11097416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 presetClass="mediacall" presetSubtype="0" fill="hold" nodeType="withEffect">
                                  <p:stCondLst>
                                    <p:cond delay="0"/>
                                  </p:stCondLst>
                                  <p:childTnLst>
                                    <p:cmd type="call" cmd="playFrom(0.0)">
                                      <p:cBhvr>
                                        <p:cTn id="32" dur="4414"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2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id="{537ED1A5-12CF-E00B-E0EB-24DEEB6F476F}"/>
              </a:ext>
            </a:extLst>
          </p:cNvPr>
          <p:cNvPicPr>
            <a:picLocks noChangeAspect="1"/>
          </p:cNvPicPr>
          <p:nvPr/>
        </p:nvPicPr>
        <p:blipFill>
          <a:blip r:embed="rId4"/>
          <a:stretch>
            <a:fillRect/>
          </a:stretch>
        </p:blipFill>
        <p:spPr>
          <a:xfrm>
            <a:off x="0" y="-919067"/>
            <a:ext cx="11534632" cy="5608806"/>
          </a:xfrm>
          <a:prstGeom prst="rect">
            <a:avLst/>
          </a:prstGeom>
        </p:spPr>
      </p:pic>
    </p:spTree>
    <p:extLst>
      <p:ext uri="{BB962C8B-B14F-4D97-AF65-F5344CB8AC3E}">
        <p14:creationId xmlns:p14="http://schemas.microsoft.com/office/powerpoint/2010/main" val="18024526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3"/>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146016" y="1367207"/>
            <a:ext cx="5912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Để</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đem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được</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ly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kem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mát</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lạnh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đến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tay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vị</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khách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đầu</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tiên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Chúng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ta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cùng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nhau</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hoàn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BT 1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nhé</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19608005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3" name="Group 22"/>
          <p:cNvGrpSpPr/>
          <p:nvPr/>
        </p:nvGrpSpPr>
        <p:grpSpPr>
          <a:xfrm>
            <a:off x="1558505" y="-242353"/>
            <a:ext cx="5286432" cy="4095895"/>
            <a:chOff x="421954" y="348652"/>
            <a:chExt cx="6864659" cy="5110854"/>
          </a:xfrm>
        </p:grpSpPr>
        <p:pic>
          <p:nvPicPr>
            <p:cNvPr id="24"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26"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grpSp>
        <p:nvGrpSpPr>
          <p:cNvPr id="27" name="Group 26"/>
          <p:cNvGrpSpPr/>
          <p:nvPr/>
        </p:nvGrpSpPr>
        <p:grpSpPr>
          <a:xfrm>
            <a:off x="7557905" y="301961"/>
            <a:ext cx="4406725" cy="2220686"/>
            <a:chOff x="553283" y="-54364"/>
            <a:chExt cx="4972832" cy="2331437"/>
          </a:xfrm>
        </p:grpSpPr>
        <p:sp>
          <p:nvSpPr>
            <p:cNvPr id="28" name="Rectangle: Rounded Corners 5">
              <a:extLst>
                <a:ext uri="{FF2B5EF4-FFF2-40B4-BE49-F238E27FC236}">
                  <a16:creationId xmlns:a16="http://schemas.microsoft.com/office/drawing/2014/main" id="{375B7F41-B6BC-4285-A5D4-E61F19FAE58E}"/>
                </a:ext>
              </a:extLst>
            </p:cNvPr>
            <p:cNvSpPr/>
            <p:nvPr/>
          </p:nvSpPr>
          <p:spPr>
            <a:xfrm>
              <a:off x="553283" y="-54364"/>
              <a:ext cx="4874041" cy="2331437"/>
            </a:xfrm>
            <a:prstGeom prst="roundRect">
              <a:avLst>
                <a:gd name="adj" fmla="val 50000"/>
              </a:avLst>
            </a:prstGeom>
            <a:solidFill>
              <a:schemeClr val="bg1"/>
            </a:solidFill>
            <a:ln w="38100">
              <a:solidFill>
                <a:schemeClr val="accent1">
                  <a:lumMod val="60000"/>
                  <a:lumOff val="40000"/>
                </a:schemeClr>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id="{234B22C0-B9C3-AB33-E036-F58F1DD43359}"/>
                </a:ext>
              </a:extLst>
            </p:cNvPr>
            <p:cNvSpPr txBox="1"/>
            <p:nvPr/>
          </p:nvSpPr>
          <p:spPr>
            <a:xfrm>
              <a:off x="643482" y="516633"/>
              <a:ext cx="4882633" cy="87244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C786A"/>
                </a:buClr>
                <a:buSzTx/>
                <a:buFontTx/>
                <a:buNone/>
                <a:tabLst/>
                <a:defRPr/>
              </a:pPr>
              <a:r>
                <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rPr>
                <a:t>Thu </a:t>
              </a:r>
              <a:r>
                <a:rPr kumimoji="0" lang="en-US" sz="4800" b="1" i="0" u="none" strike="noStrike" kern="1200" cap="none" spc="0" normalizeH="0" baseline="0" noProof="0" dirty="0" err="1">
                  <a:ln>
                    <a:noFill/>
                  </a:ln>
                  <a:solidFill>
                    <a:srgbClr val="5B9BD5">
                      <a:lumMod val="50000"/>
                    </a:srgbClr>
                  </a:solidFill>
                  <a:effectLst/>
                  <a:uLnTx/>
                  <a:uFillTx/>
                  <a:latin typeface="+mj-lt"/>
                  <a:ea typeface="+mn-ea"/>
                  <a:cs typeface="Calibri" panose="020F0502020204030204" pitchFamily="34" charset="0"/>
                </a:rPr>
                <a:t>ngân</a:t>
              </a:r>
              <a:r>
                <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rPr>
                <a:t> </a:t>
              </a:r>
              <a:r>
                <a:rPr kumimoji="0" lang="en-US" sz="4800" b="1" i="0" u="none" strike="noStrike" kern="1200" cap="none" spc="0" normalizeH="0" baseline="0" noProof="0" dirty="0" err="1">
                  <a:ln>
                    <a:noFill/>
                  </a:ln>
                  <a:solidFill>
                    <a:srgbClr val="5B9BD5">
                      <a:lumMod val="50000"/>
                    </a:srgbClr>
                  </a:solidFill>
                  <a:effectLst/>
                  <a:uLnTx/>
                  <a:uFillTx/>
                  <a:latin typeface="+mj-lt"/>
                  <a:ea typeface="+mn-ea"/>
                  <a:cs typeface="Calibri" panose="020F0502020204030204" pitchFamily="34" charset="0"/>
                </a:rPr>
                <a:t>tài</a:t>
              </a:r>
              <a:r>
                <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rPr>
                <a:t> </a:t>
              </a:r>
              <a:r>
                <a:rPr kumimoji="0" lang="en-US" sz="4800" b="1" i="0" u="none" strike="noStrike" kern="1200" cap="none" spc="0" normalizeH="0" baseline="0" noProof="0" dirty="0" err="1">
                  <a:ln>
                    <a:noFill/>
                  </a:ln>
                  <a:solidFill>
                    <a:srgbClr val="5B9BD5">
                      <a:lumMod val="50000"/>
                    </a:srgbClr>
                  </a:solidFill>
                  <a:effectLst/>
                  <a:uLnTx/>
                  <a:uFillTx/>
                  <a:latin typeface="+mj-lt"/>
                  <a:ea typeface="+mn-ea"/>
                  <a:cs typeface="Calibri" panose="020F0502020204030204" pitchFamily="34" charset="0"/>
                </a:rPr>
                <a:t>ba</a:t>
              </a:r>
              <a:endPar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endParaRPr>
            </a:p>
          </p:txBody>
        </p:sp>
      </p:grpSp>
    </p:spTree>
    <p:extLst>
      <p:ext uri="{BB962C8B-B14F-4D97-AF65-F5344CB8AC3E}">
        <p14:creationId xmlns:p14="http://schemas.microsoft.com/office/powerpoint/2010/main" val="20508065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par>
                                <p:cTn id="11" presetID="47"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14063" y="294969"/>
            <a:ext cx="11700030" cy="2324140"/>
            <a:chOff x="214063" y="294969"/>
            <a:chExt cx="11700030" cy="2324140"/>
          </a:xfrm>
        </p:grpSpPr>
        <p:grpSp>
          <p:nvGrpSpPr>
            <p:cNvPr id="2" name="Group 1"/>
            <p:cNvGrpSpPr/>
            <p:nvPr/>
          </p:nvGrpSpPr>
          <p:grpSpPr>
            <a:xfrm>
              <a:off x="214063" y="294969"/>
              <a:ext cx="11700030" cy="2324140"/>
              <a:chOff x="214063" y="294969"/>
              <a:chExt cx="11700030" cy="2324140"/>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id="{21689025-61A3-14EC-24BE-F79F7A0EA702}"/>
                  </a:ext>
                </a:extLst>
              </p:cNvPr>
              <p:cNvGrpSpPr/>
              <p:nvPr/>
            </p:nvGrpSpPr>
            <p:grpSpPr>
              <a:xfrm>
                <a:off x="214063" y="1186040"/>
                <a:ext cx="4293603" cy="1433069"/>
                <a:chOff x="2215528" y="4129449"/>
                <a:chExt cx="4293603" cy="1433069"/>
              </a:xfrm>
            </p:grpSpPr>
            <p:sp>
              <p:nvSpPr>
                <p:cNvPr id="11" name="TextBox 67">
                  <a:extLst>
                    <a:ext uri="{FF2B5EF4-FFF2-40B4-BE49-F238E27FC236}">
                      <a16:creationId xmlns:a16="http://schemas.microsoft.com/office/drawing/2014/main"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1:</a:t>
                  </a:r>
                </a:p>
              </p:txBody>
            </p:sp>
            <p:sp>
              <p:nvSpPr>
                <p:cNvPr id="12" name="TextBox 67">
                  <a:extLst>
                    <a:ext uri="{FF2B5EF4-FFF2-40B4-BE49-F238E27FC236}">
                      <a16:creationId xmlns:a16="http://schemas.microsoft.com/office/drawing/2014/main" id="{4E2FC697-2A7E-59D7-7BC8-610634E33B6B}"/>
                    </a:ext>
                  </a:extLst>
                </p:cNvPr>
                <p:cNvSpPr txBox="1"/>
                <p:nvPr/>
              </p:nvSpPr>
              <p:spPr>
                <a:xfrm>
                  <a:off x="2215528" y="4129449"/>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1:</a:t>
                  </a:r>
                </a:p>
              </p:txBody>
            </p:sp>
          </p:grpSp>
        </p:grpSp>
        <p:sp>
          <p:nvSpPr>
            <p:cNvPr id="14" name="TextBox 13">
              <a:extLst>
                <a:ext uri="{FF2B5EF4-FFF2-40B4-BE49-F238E27FC236}">
                  <a16:creationId xmlns:a16="http://schemas.microsoft.com/office/drawing/2014/main" id="{234B22C0-B9C3-AB33-E036-F58F1DD43359}"/>
                </a:ext>
              </a:extLst>
            </p:cNvPr>
            <p:cNvSpPr txBox="1"/>
            <p:nvPr/>
          </p:nvSpPr>
          <p:spPr>
            <a:xfrm>
              <a:off x="3123929" y="718662"/>
              <a:ext cx="8330651" cy="1225868"/>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20</a:t>
              </a:r>
              <a:r>
                <a:rPr lang="en-US"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020 : 10</a:t>
              </a:r>
              <a:r>
                <a:rPr lang="vi-VN" sz="6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sz="199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grpSp>
      <p:pic>
        <p:nvPicPr>
          <p:cNvPr id="34"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sp>
        <p:nvSpPr>
          <p:cNvPr id="18" name="Rectangle: Rounded Corners 7">
            <a:extLst>
              <a:ext uri="{FF2B5EF4-FFF2-40B4-BE49-F238E27FC236}">
                <a16:creationId xmlns:a16="http://schemas.microsoft.com/office/drawing/2014/main" id="{B445A835-5C19-95AB-3B7E-70C99DD5A827}"/>
              </a:ext>
            </a:extLst>
          </p:cNvPr>
          <p:cNvSpPr/>
          <p:nvPr/>
        </p:nvSpPr>
        <p:spPr>
          <a:xfrm>
            <a:off x="833387" y="270309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A. 200</a:t>
            </a:r>
          </a:p>
        </p:txBody>
      </p:sp>
      <p:sp>
        <p:nvSpPr>
          <p:cNvPr id="19" name="Rectangle: Rounded Corners 14">
            <a:extLst>
              <a:ext uri="{FF2B5EF4-FFF2-40B4-BE49-F238E27FC236}">
                <a16:creationId xmlns:a16="http://schemas.microsoft.com/office/drawing/2014/main" id="{C09D7110-0589-5968-30A3-3374BE33C162}"/>
              </a:ext>
            </a:extLst>
          </p:cNvPr>
          <p:cNvSpPr/>
          <p:nvPr/>
        </p:nvSpPr>
        <p:spPr>
          <a:xfrm>
            <a:off x="4615290"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2 000</a:t>
            </a:r>
          </a:p>
        </p:txBody>
      </p:sp>
      <p:sp>
        <p:nvSpPr>
          <p:cNvPr id="20" name="Rectangle: Rounded Corners 16">
            <a:extLst>
              <a:ext uri="{FF2B5EF4-FFF2-40B4-BE49-F238E27FC236}">
                <a16:creationId xmlns:a16="http://schemas.microsoft.com/office/drawing/2014/main" id="{3AED465A-BBB6-6B94-CE4F-2D78F243AA8F}"/>
              </a:ext>
            </a:extLst>
          </p:cNvPr>
          <p:cNvSpPr/>
          <p:nvPr/>
        </p:nvSpPr>
        <p:spPr>
          <a:xfrm>
            <a:off x="8397193"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C. </a:t>
            </a:r>
            <a:r>
              <a:rPr lang="en-US" sz="6000" b="1" dirty="0">
                <a:solidFill>
                  <a:srgbClr val="44546A"/>
                </a:solidFill>
              </a:rPr>
              <a:t>2 002</a:t>
            </a:r>
            <a:endParaRPr kumimoji="0" lang="en-US" sz="6000" b="1" i="0" u="none" strike="noStrike" kern="1200" cap="none" spc="0" normalizeH="0" baseline="0" noProof="0" dirty="0">
              <a:ln>
                <a:noFill/>
              </a:ln>
              <a:solidFill>
                <a:srgbClr val="44546A"/>
              </a:solidFill>
              <a:effectLst/>
              <a:uLnTx/>
              <a:uFillTx/>
              <a:ea typeface="+mn-ea"/>
              <a:cs typeface="+mn-cs"/>
            </a:endParaRPr>
          </a:p>
        </p:txBody>
      </p:sp>
      <p:pic>
        <p:nvPicPr>
          <p:cNvPr id="5" name="Picture 4"/>
          <p:cNvPicPr>
            <a:picLocks noChangeAspect="1"/>
          </p:cNvPicPr>
          <p:nvPr/>
        </p:nvPicPr>
        <p:blipFill>
          <a:blip r:embed="rId7"/>
          <a:stretch>
            <a:fillRect/>
          </a:stretch>
        </p:blipFill>
        <p:spPr>
          <a:xfrm>
            <a:off x="1869428" y="1544914"/>
            <a:ext cx="8381742" cy="5209753"/>
          </a:xfrm>
          <a:prstGeom prst="rect">
            <a:avLst/>
          </a:prstGeom>
        </p:spPr>
      </p:pic>
    </p:spTree>
    <p:extLst>
      <p:ext uri="{BB962C8B-B14F-4D97-AF65-F5344CB8AC3E}">
        <p14:creationId xmlns:p14="http://schemas.microsoft.com/office/powerpoint/2010/main" val="13826760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0"/>
                                        </p:tgtEl>
                                        <p:attrNameLst>
                                          <p:attrName>fillcolor</p:attrName>
                                        </p:attrNameLst>
                                      </p:cBhvr>
                                      <p:to>
                                        <a:srgbClr val="FFFF00"/>
                                      </p:to>
                                    </p:animClr>
                                    <p:set>
                                      <p:cBhvr>
                                        <p:cTn id="27" dur="1000" fill="hold"/>
                                        <p:tgtEl>
                                          <p:spTgt spid="20"/>
                                        </p:tgtEl>
                                        <p:attrNameLst>
                                          <p:attrName>fill.type</p:attrName>
                                        </p:attrNameLst>
                                      </p:cBhvr>
                                      <p:to>
                                        <p:strVal val="solid"/>
                                      </p:to>
                                    </p:set>
                                    <p:set>
                                      <p:cBhvr>
                                        <p:cTn id="28" dur="1000" fill="hold"/>
                                        <p:tgtEl>
                                          <p:spTgt spid="20"/>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19"/>
                                        </p:tgtEl>
                                        <p:attrNameLst>
                                          <p:attrName>ppt_w</p:attrName>
                                        </p:attrNameLst>
                                      </p:cBhvr>
                                      <p:tavLst>
                                        <p:tav tm="0">
                                          <p:val>
                                            <p:strVal val="ppt_w"/>
                                          </p:val>
                                        </p:tav>
                                        <p:tav tm="100000">
                                          <p:val>
                                            <p:fltVal val="0"/>
                                          </p:val>
                                        </p:tav>
                                      </p:tavLst>
                                    </p:anim>
                                    <p:anim calcmode="lin" valueType="num">
                                      <p:cBhvr>
                                        <p:cTn id="31" dur="1000"/>
                                        <p:tgtEl>
                                          <p:spTgt spid="19"/>
                                        </p:tgtEl>
                                        <p:attrNameLst>
                                          <p:attrName>ppt_h</p:attrName>
                                        </p:attrNameLst>
                                      </p:cBhvr>
                                      <p:tavLst>
                                        <p:tav tm="0">
                                          <p:val>
                                            <p:strVal val="ppt_h"/>
                                          </p:val>
                                        </p:tav>
                                        <p:tav tm="100000">
                                          <p:val>
                                            <p:fltVal val="0"/>
                                          </p:val>
                                        </p:tav>
                                      </p:tavLst>
                                    </p:anim>
                                    <p:anim calcmode="lin" valueType="num">
                                      <p:cBhvr>
                                        <p:cTn id="32" dur="1000"/>
                                        <p:tgtEl>
                                          <p:spTgt spid="19"/>
                                        </p:tgtEl>
                                        <p:attrNameLst>
                                          <p:attrName>style.rotation</p:attrName>
                                        </p:attrNameLst>
                                      </p:cBhvr>
                                      <p:tavLst>
                                        <p:tav tm="0">
                                          <p:val>
                                            <p:fltVal val="0"/>
                                          </p:val>
                                        </p:tav>
                                        <p:tav tm="100000">
                                          <p:val>
                                            <p:fltVal val="90"/>
                                          </p:val>
                                        </p:tav>
                                      </p:tavLst>
                                    </p:anim>
                                    <p:animEffect transition="out" filter="fade">
                                      <p:cBhvr>
                                        <p:cTn id="33" dur="1000"/>
                                        <p:tgtEl>
                                          <p:spTgt spid="19"/>
                                        </p:tgtEl>
                                      </p:cBhvr>
                                    </p:animEffect>
                                    <p:set>
                                      <p:cBhvr>
                                        <p:cTn id="34" dur="1" fill="hold">
                                          <p:stCondLst>
                                            <p:cond delay="999"/>
                                          </p:stCondLst>
                                        </p:cTn>
                                        <p:tgtEl>
                                          <p:spTgt spid="19"/>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18"/>
                                        </p:tgtEl>
                                        <p:attrNameLst>
                                          <p:attrName>ppt_w</p:attrName>
                                        </p:attrNameLst>
                                      </p:cBhvr>
                                      <p:tavLst>
                                        <p:tav tm="0">
                                          <p:val>
                                            <p:strVal val="ppt_w"/>
                                          </p:val>
                                        </p:tav>
                                        <p:tav tm="100000">
                                          <p:val>
                                            <p:fltVal val="0"/>
                                          </p:val>
                                        </p:tav>
                                      </p:tavLst>
                                    </p:anim>
                                    <p:anim calcmode="lin" valueType="num">
                                      <p:cBhvr>
                                        <p:cTn id="37" dur="1000"/>
                                        <p:tgtEl>
                                          <p:spTgt spid="18"/>
                                        </p:tgtEl>
                                        <p:attrNameLst>
                                          <p:attrName>ppt_h</p:attrName>
                                        </p:attrNameLst>
                                      </p:cBhvr>
                                      <p:tavLst>
                                        <p:tav tm="0">
                                          <p:val>
                                            <p:strVal val="ppt_h"/>
                                          </p:val>
                                        </p:tav>
                                        <p:tav tm="100000">
                                          <p:val>
                                            <p:fltVal val="0"/>
                                          </p:val>
                                        </p:tav>
                                      </p:tavLst>
                                    </p:anim>
                                    <p:anim calcmode="lin" valueType="num">
                                      <p:cBhvr>
                                        <p:cTn id="38" dur="1000"/>
                                        <p:tgtEl>
                                          <p:spTgt spid="18"/>
                                        </p:tgtEl>
                                        <p:attrNameLst>
                                          <p:attrName>style.rotation</p:attrName>
                                        </p:attrNameLst>
                                      </p:cBhvr>
                                      <p:tavLst>
                                        <p:tav tm="0">
                                          <p:val>
                                            <p:fltVal val="0"/>
                                          </p:val>
                                        </p:tav>
                                        <p:tav tm="100000">
                                          <p:val>
                                            <p:fltVal val="90"/>
                                          </p:val>
                                        </p:tav>
                                      </p:tavLst>
                                    </p:anim>
                                    <p:animEffect transition="out" filter="fade">
                                      <p:cBhvr>
                                        <p:cTn id="39" dur="1000"/>
                                        <p:tgtEl>
                                          <p:spTgt spid="18"/>
                                        </p:tgtEl>
                                      </p:cBhvr>
                                    </p:animEffect>
                                    <p:set>
                                      <p:cBhvr>
                                        <p:cTn id="40" dur="1" fill="hold">
                                          <p:stCondLst>
                                            <p:cond delay="999"/>
                                          </p:stCondLst>
                                        </p:cTn>
                                        <p:tgtEl>
                                          <p:spTgt spid="18"/>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18" grpId="0" animBg="1"/>
      <p:bldP spid="18" grpId="1" animBg="1"/>
      <p:bldP spid="19" grpId="0" animBg="1"/>
      <p:bldP spid="19" grpId="1"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27124" y="294969"/>
            <a:ext cx="11686969" cy="2324140"/>
            <a:chOff x="227124" y="294969"/>
            <a:chExt cx="11686969" cy="2324140"/>
          </a:xfrm>
        </p:grpSpPr>
        <p:grpSp>
          <p:nvGrpSpPr>
            <p:cNvPr id="2" name="Group 1"/>
            <p:cNvGrpSpPr/>
            <p:nvPr/>
          </p:nvGrpSpPr>
          <p:grpSpPr>
            <a:xfrm>
              <a:off x="227124" y="294969"/>
              <a:ext cx="11686969" cy="2324140"/>
              <a:chOff x="227124" y="294969"/>
              <a:chExt cx="11686969" cy="2324140"/>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id="{21689025-61A3-14EC-24BE-F79F7A0EA702}"/>
                  </a:ext>
                </a:extLst>
              </p:cNvPr>
              <p:cNvGrpSpPr/>
              <p:nvPr/>
            </p:nvGrpSpPr>
            <p:grpSpPr>
              <a:xfrm>
                <a:off x="227124" y="1189855"/>
                <a:ext cx="4280542" cy="1429254"/>
                <a:chOff x="2228589" y="4133264"/>
                <a:chExt cx="4280542" cy="1429254"/>
              </a:xfrm>
            </p:grpSpPr>
            <p:sp>
              <p:nvSpPr>
                <p:cNvPr id="11" name="TextBox 67">
                  <a:extLst>
                    <a:ext uri="{FF2B5EF4-FFF2-40B4-BE49-F238E27FC236}">
                      <a16:creationId xmlns:a16="http://schemas.microsoft.com/office/drawing/2014/main"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2:</a:t>
                  </a:r>
                </a:p>
              </p:txBody>
            </p:sp>
            <p:sp>
              <p:nvSpPr>
                <p:cNvPr id="12" name="TextBox 67">
                  <a:extLst>
                    <a:ext uri="{FF2B5EF4-FFF2-40B4-BE49-F238E27FC236}">
                      <a16:creationId xmlns:a16="http://schemas.microsoft.com/office/drawing/2014/main" id="{4E2FC697-2A7E-59D7-7BC8-610634E33B6B}"/>
                    </a:ext>
                  </a:extLst>
                </p:cNvPr>
                <p:cNvSpPr txBox="1"/>
                <p:nvPr/>
              </p:nvSpPr>
              <p:spPr>
                <a:xfrm>
                  <a:off x="2228589" y="4133264"/>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2:</a:t>
                  </a:r>
                </a:p>
              </p:txBody>
            </p:sp>
          </p:grpSp>
        </p:grpSp>
        <p:sp>
          <p:nvSpPr>
            <p:cNvPr id="14" name="TextBox 13">
              <a:extLst>
                <a:ext uri="{FF2B5EF4-FFF2-40B4-BE49-F238E27FC236}">
                  <a16:creationId xmlns:a16="http://schemas.microsoft.com/office/drawing/2014/main" id="{234B22C0-B9C3-AB33-E036-F58F1DD43359}"/>
                </a:ext>
              </a:extLst>
            </p:cNvPr>
            <p:cNvSpPr txBox="1"/>
            <p:nvPr/>
          </p:nvSpPr>
          <p:spPr>
            <a:xfrm>
              <a:off x="2996110" y="600674"/>
              <a:ext cx="8330651" cy="1225868"/>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lumMod val="85000"/>
                      <a:lumOff val="15000"/>
                    </a:prstClr>
                  </a:solidFill>
                  <a:effectLst/>
                  <a:uLnTx/>
                  <a:uFillTx/>
                  <a:ea typeface="+mn-ea"/>
                  <a:cs typeface="+mn-cs"/>
                </a:rPr>
                <a:t>9 000 : 100</a:t>
              </a:r>
            </a:p>
          </p:txBody>
        </p:sp>
      </p:grpSp>
      <p:sp>
        <p:nvSpPr>
          <p:cNvPr id="30" name="Rectangle: Rounded Corners 7">
            <a:extLst>
              <a:ext uri="{FF2B5EF4-FFF2-40B4-BE49-F238E27FC236}">
                <a16:creationId xmlns:a16="http://schemas.microsoft.com/office/drawing/2014/main" id="{B445A835-5C19-95AB-3B7E-70C99DD5A827}"/>
              </a:ext>
            </a:extLst>
          </p:cNvPr>
          <p:cNvSpPr/>
          <p:nvPr/>
        </p:nvSpPr>
        <p:spPr>
          <a:xfrm>
            <a:off x="833387" y="270309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A. 90</a:t>
            </a:r>
          </a:p>
        </p:txBody>
      </p:sp>
      <p:sp>
        <p:nvSpPr>
          <p:cNvPr id="31" name="Rectangle: Rounded Corners 14">
            <a:extLst>
              <a:ext uri="{FF2B5EF4-FFF2-40B4-BE49-F238E27FC236}">
                <a16:creationId xmlns:a16="http://schemas.microsoft.com/office/drawing/2014/main" id="{C09D7110-0589-5968-30A3-3374BE33C162}"/>
              </a:ext>
            </a:extLst>
          </p:cNvPr>
          <p:cNvSpPr/>
          <p:nvPr/>
        </p:nvSpPr>
        <p:spPr>
          <a:xfrm>
            <a:off x="4615290"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B. 900</a:t>
            </a:r>
          </a:p>
        </p:txBody>
      </p:sp>
      <p:sp>
        <p:nvSpPr>
          <p:cNvPr id="32" name="Rectangle: Rounded Corners 16">
            <a:extLst>
              <a:ext uri="{FF2B5EF4-FFF2-40B4-BE49-F238E27FC236}">
                <a16:creationId xmlns:a16="http://schemas.microsoft.com/office/drawing/2014/main" id="{3AED465A-BBB6-6B94-CE4F-2D78F243AA8F}"/>
              </a:ext>
            </a:extLst>
          </p:cNvPr>
          <p:cNvSpPr/>
          <p:nvPr/>
        </p:nvSpPr>
        <p:spPr>
          <a:xfrm>
            <a:off x="8397193"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C. 9</a:t>
            </a:r>
          </a:p>
        </p:txBody>
      </p:sp>
      <p:pic>
        <p:nvPicPr>
          <p:cNvPr id="34"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pic>
        <p:nvPicPr>
          <p:cNvPr id="5" name="Picture 4"/>
          <p:cNvPicPr>
            <a:picLocks noChangeAspect="1"/>
          </p:cNvPicPr>
          <p:nvPr/>
        </p:nvPicPr>
        <p:blipFill>
          <a:blip r:embed="rId7"/>
          <a:stretch>
            <a:fillRect/>
          </a:stretch>
        </p:blipFill>
        <p:spPr>
          <a:xfrm>
            <a:off x="1763620" y="2094901"/>
            <a:ext cx="8381742" cy="5209753"/>
          </a:xfrm>
          <a:prstGeom prst="rect">
            <a:avLst/>
          </a:prstGeom>
        </p:spPr>
      </p:pic>
    </p:spTree>
    <p:extLst>
      <p:ext uri="{BB962C8B-B14F-4D97-AF65-F5344CB8AC3E}">
        <p14:creationId xmlns:p14="http://schemas.microsoft.com/office/powerpoint/2010/main" val="1426856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30"/>
                                        </p:tgtEl>
                                        <p:attrNameLst>
                                          <p:attrName>fillcolor</p:attrName>
                                        </p:attrNameLst>
                                      </p:cBhvr>
                                      <p:to>
                                        <a:srgbClr val="FFFF00"/>
                                      </p:to>
                                    </p:animClr>
                                    <p:set>
                                      <p:cBhvr>
                                        <p:cTn id="27" dur="1000" fill="hold"/>
                                        <p:tgtEl>
                                          <p:spTgt spid="30"/>
                                        </p:tgtEl>
                                        <p:attrNameLst>
                                          <p:attrName>fill.type</p:attrName>
                                        </p:attrNameLst>
                                      </p:cBhvr>
                                      <p:to>
                                        <p:strVal val="solid"/>
                                      </p:to>
                                    </p:set>
                                    <p:set>
                                      <p:cBhvr>
                                        <p:cTn id="28" dur="1000" fill="hold"/>
                                        <p:tgtEl>
                                          <p:spTgt spid="30"/>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32"/>
                                        </p:tgtEl>
                                        <p:attrNameLst>
                                          <p:attrName>ppt_w</p:attrName>
                                        </p:attrNameLst>
                                      </p:cBhvr>
                                      <p:tavLst>
                                        <p:tav tm="0">
                                          <p:val>
                                            <p:strVal val="ppt_w"/>
                                          </p:val>
                                        </p:tav>
                                        <p:tav tm="100000">
                                          <p:val>
                                            <p:fltVal val="0"/>
                                          </p:val>
                                        </p:tav>
                                      </p:tavLst>
                                    </p:anim>
                                    <p:anim calcmode="lin" valueType="num">
                                      <p:cBhvr>
                                        <p:cTn id="31" dur="1000"/>
                                        <p:tgtEl>
                                          <p:spTgt spid="32"/>
                                        </p:tgtEl>
                                        <p:attrNameLst>
                                          <p:attrName>ppt_h</p:attrName>
                                        </p:attrNameLst>
                                      </p:cBhvr>
                                      <p:tavLst>
                                        <p:tav tm="0">
                                          <p:val>
                                            <p:strVal val="ppt_h"/>
                                          </p:val>
                                        </p:tav>
                                        <p:tav tm="100000">
                                          <p:val>
                                            <p:fltVal val="0"/>
                                          </p:val>
                                        </p:tav>
                                      </p:tavLst>
                                    </p:anim>
                                    <p:anim calcmode="lin" valueType="num">
                                      <p:cBhvr>
                                        <p:cTn id="32" dur="1000"/>
                                        <p:tgtEl>
                                          <p:spTgt spid="32"/>
                                        </p:tgtEl>
                                        <p:attrNameLst>
                                          <p:attrName>style.rotation</p:attrName>
                                        </p:attrNameLst>
                                      </p:cBhvr>
                                      <p:tavLst>
                                        <p:tav tm="0">
                                          <p:val>
                                            <p:fltVal val="0"/>
                                          </p:val>
                                        </p:tav>
                                        <p:tav tm="100000">
                                          <p:val>
                                            <p:fltVal val="90"/>
                                          </p:val>
                                        </p:tav>
                                      </p:tavLst>
                                    </p:anim>
                                    <p:animEffect transition="out" filter="fade">
                                      <p:cBhvr>
                                        <p:cTn id="33" dur="1000"/>
                                        <p:tgtEl>
                                          <p:spTgt spid="32"/>
                                        </p:tgtEl>
                                      </p:cBhvr>
                                    </p:animEffect>
                                    <p:set>
                                      <p:cBhvr>
                                        <p:cTn id="34" dur="1" fill="hold">
                                          <p:stCondLst>
                                            <p:cond delay="999"/>
                                          </p:stCondLst>
                                        </p:cTn>
                                        <p:tgtEl>
                                          <p:spTgt spid="32"/>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31"/>
                                        </p:tgtEl>
                                        <p:attrNameLst>
                                          <p:attrName>ppt_w</p:attrName>
                                        </p:attrNameLst>
                                      </p:cBhvr>
                                      <p:tavLst>
                                        <p:tav tm="0">
                                          <p:val>
                                            <p:strVal val="ppt_w"/>
                                          </p:val>
                                        </p:tav>
                                        <p:tav tm="100000">
                                          <p:val>
                                            <p:fltVal val="0"/>
                                          </p:val>
                                        </p:tav>
                                      </p:tavLst>
                                    </p:anim>
                                    <p:anim calcmode="lin" valueType="num">
                                      <p:cBhvr>
                                        <p:cTn id="37" dur="1000"/>
                                        <p:tgtEl>
                                          <p:spTgt spid="31"/>
                                        </p:tgtEl>
                                        <p:attrNameLst>
                                          <p:attrName>ppt_h</p:attrName>
                                        </p:attrNameLst>
                                      </p:cBhvr>
                                      <p:tavLst>
                                        <p:tav tm="0">
                                          <p:val>
                                            <p:strVal val="ppt_h"/>
                                          </p:val>
                                        </p:tav>
                                        <p:tav tm="100000">
                                          <p:val>
                                            <p:fltVal val="0"/>
                                          </p:val>
                                        </p:tav>
                                      </p:tavLst>
                                    </p:anim>
                                    <p:anim calcmode="lin" valueType="num">
                                      <p:cBhvr>
                                        <p:cTn id="38" dur="1000"/>
                                        <p:tgtEl>
                                          <p:spTgt spid="31"/>
                                        </p:tgtEl>
                                        <p:attrNameLst>
                                          <p:attrName>style.rotation</p:attrName>
                                        </p:attrNameLst>
                                      </p:cBhvr>
                                      <p:tavLst>
                                        <p:tav tm="0">
                                          <p:val>
                                            <p:fltVal val="0"/>
                                          </p:val>
                                        </p:tav>
                                        <p:tav tm="100000">
                                          <p:val>
                                            <p:fltVal val="90"/>
                                          </p:val>
                                        </p:tav>
                                      </p:tavLst>
                                    </p:anim>
                                    <p:animEffect transition="out" filter="fade">
                                      <p:cBhvr>
                                        <p:cTn id="39" dur="1000"/>
                                        <p:tgtEl>
                                          <p:spTgt spid="31"/>
                                        </p:tgtEl>
                                      </p:cBhvr>
                                    </p:animEffect>
                                    <p:set>
                                      <p:cBhvr>
                                        <p:cTn id="40" dur="1" fill="hold">
                                          <p:stCondLst>
                                            <p:cond delay="999"/>
                                          </p:stCondLst>
                                        </p:cTn>
                                        <p:tgtEl>
                                          <p:spTgt spid="31"/>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30" grpId="0" animBg="1"/>
      <p:bldP spid="31" grpId="0" animBg="1"/>
      <p:bldP spid="31" grpId="1" animBg="1"/>
      <p:bldP spid="32" grpId="0" animBg="1"/>
      <p:bldP spid="3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27124" y="294969"/>
            <a:ext cx="11686969" cy="2324140"/>
            <a:chOff x="227124" y="294969"/>
            <a:chExt cx="11686969" cy="2324140"/>
          </a:xfrm>
        </p:grpSpPr>
        <p:grpSp>
          <p:nvGrpSpPr>
            <p:cNvPr id="2" name="Group 1"/>
            <p:cNvGrpSpPr/>
            <p:nvPr/>
          </p:nvGrpSpPr>
          <p:grpSpPr>
            <a:xfrm>
              <a:off x="227124" y="294969"/>
              <a:ext cx="11686969" cy="2324140"/>
              <a:chOff x="227124" y="294969"/>
              <a:chExt cx="11686969" cy="2324140"/>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id="{21689025-61A3-14EC-24BE-F79F7A0EA702}"/>
                  </a:ext>
                </a:extLst>
              </p:cNvPr>
              <p:cNvGrpSpPr/>
              <p:nvPr/>
            </p:nvGrpSpPr>
            <p:grpSpPr>
              <a:xfrm>
                <a:off x="227124" y="1205912"/>
                <a:ext cx="4280542" cy="1413197"/>
                <a:chOff x="2228589" y="4149321"/>
                <a:chExt cx="4280542" cy="1413197"/>
              </a:xfrm>
            </p:grpSpPr>
            <p:sp>
              <p:nvSpPr>
                <p:cNvPr id="11" name="TextBox 67">
                  <a:extLst>
                    <a:ext uri="{FF2B5EF4-FFF2-40B4-BE49-F238E27FC236}">
                      <a16:creationId xmlns:a16="http://schemas.microsoft.com/office/drawing/2014/main"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3:</a:t>
                  </a:r>
                </a:p>
              </p:txBody>
            </p:sp>
            <p:sp>
              <p:nvSpPr>
                <p:cNvPr id="12" name="TextBox 67">
                  <a:extLst>
                    <a:ext uri="{FF2B5EF4-FFF2-40B4-BE49-F238E27FC236}">
                      <a16:creationId xmlns:a16="http://schemas.microsoft.com/office/drawing/2014/main" id="{4E2FC697-2A7E-59D7-7BC8-610634E33B6B}"/>
                    </a:ext>
                  </a:extLst>
                </p:cNvPr>
                <p:cNvSpPr txBox="1"/>
                <p:nvPr/>
              </p:nvSpPr>
              <p:spPr>
                <a:xfrm>
                  <a:off x="2228589" y="4149321"/>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3:</a:t>
                  </a:r>
                </a:p>
              </p:txBody>
            </p:sp>
          </p:grpSp>
        </p:grpSp>
        <p:sp>
          <p:nvSpPr>
            <p:cNvPr id="14" name="TextBox 13">
              <a:extLst>
                <a:ext uri="{FF2B5EF4-FFF2-40B4-BE49-F238E27FC236}">
                  <a16:creationId xmlns:a16="http://schemas.microsoft.com/office/drawing/2014/main" id="{234B22C0-B9C3-AB33-E036-F58F1DD43359}"/>
                </a:ext>
              </a:extLst>
            </p:cNvPr>
            <p:cNvSpPr txBox="1"/>
            <p:nvPr/>
          </p:nvSpPr>
          <p:spPr>
            <a:xfrm>
              <a:off x="3367128" y="705719"/>
              <a:ext cx="8330651" cy="1123712"/>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lumMod val="85000"/>
                      <a:lumOff val="15000"/>
                    </a:prstClr>
                  </a:solidFill>
                  <a:effectLst/>
                  <a:uLnTx/>
                  <a:uFillTx/>
                  <a:ea typeface="+mn-ea"/>
                  <a:cs typeface="+mn-cs"/>
                </a:rPr>
                <a:t>200 200 : 100</a:t>
              </a:r>
              <a:endParaRPr kumimoji="0" lang="en-US" sz="6000" b="0" i="0" u="none" strike="noStrike" kern="1200" cap="none" spc="0" normalizeH="0" baseline="0" noProof="0" dirty="0">
                <a:ln>
                  <a:noFill/>
                </a:ln>
                <a:solidFill>
                  <a:prstClr val="black">
                    <a:lumMod val="85000"/>
                    <a:lumOff val="15000"/>
                  </a:prstClr>
                </a:solidFill>
                <a:effectLst/>
                <a:uLnTx/>
                <a:uFillTx/>
                <a:ea typeface="+mn-ea"/>
                <a:cs typeface="+mn-cs"/>
              </a:endParaRPr>
            </a:p>
          </p:txBody>
        </p:sp>
      </p:grpSp>
      <p:pic>
        <p:nvPicPr>
          <p:cNvPr id="34"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sp>
        <p:nvSpPr>
          <p:cNvPr id="15" name="Rectangle: Rounded Corners 7">
            <a:extLst>
              <a:ext uri="{FF2B5EF4-FFF2-40B4-BE49-F238E27FC236}">
                <a16:creationId xmlns:a16="http://schemas.microsoft.com/office/drawing/2014/main" id="{B445A835-5C19-95AB-3B7E-70C99DD5A827}"/>
              </a:ext>
            </a:extLst>
          </p:cNvPr>
          <p:cNvSpPr/>
          <p:nvPr/>
        </p:nvSpPr>
        <p:spPr>
          <a:xfrm>
            <a:off x="4618691" y="2740089"/>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B. 2 002</a:t>
            </a:r>
          </a:p>
        </p:txBody>
      </p:sp>
      <p:sp>
        <p:nvSpPr>
          <p:cNvPr id="16" name="Rectangle: Rounded Corners 14">
            <a:extLst>
              <a:ext uri="{FF2B5EF4-FFF2-40B4-BE49-F238E27FC236}">
                <a16:creationId xmlns:a16="http://schemas.microsoft.com/office/drawing/2014/main" id="{C09D7110-0589-5968-30A3-3374BE33C162}"/>
              </a:ext>
            </a:extLst>
          </p:cNvPr>
          <p:cNvSpPr/>
          <p:nvPr/>
        </p:nvSpPr>
        <p:spPr>
          <a:xfrm>
            <a:off x="1017006" y="269713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A. 2 000</a:t>
            </a:r>
          </a:p>
        </p:txBody>
      </p:sp>
      <p:sp>
        <p:nvSpPr>
          <p:cNvPr id="17" name="Rectangle: Rounded Corners 16">
            <a:extLst>
              <a:ext uri="{FF2B5EF4-FFF2-40B4-BE49-F238E27FC236}">
                <a16:creationId xmlns:a16="http://schemas.microsoft.com/office/drawing/2014/main" id="{3AED465A-BBB6-6B94-CE4F-2D78F243AA8F}"/>
              </a:ext>
            </a:extLst>
          </p:cNvPr>
          <p:cNvSpPr/>
          <p:nvPr/>
        </p:nvSpPr>
        <p:spPr>
          <a:xfrm>
            <a:off x="8220376" y="2746841"/>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C. 202</a:t>
            </a:r>
          </a:p>
        </p:txBody>
      </p:sp>
      <p:pic>
        <p:nvPicPr>
          <p:cNvPr id="5" name="Picture 4"/>
          <p:cNvPicPr>
            <a:picLocks noChangeAspect="1"/>
          </p:cNvPicPr>
          <p:nvPr/>
        </p:nvPicPr>
        <p:blipFill>
          <a:blip r:embed="rId7"/>
          <a:stretch>
            <a:fillRect/>
          </a:stretch>
        </p:blipFill>
        <p:spPr>
          <a:xfrm>
            <a:off x="2396960" y="1177205"/>
            <a:ext cx="8381742" cy="5209753"/>
          </a:xfrm>
          <a:prstGeom prst="rect">
            <a:avLst/>
          </a:prstGeom>
        </p:spPr>
      </p:pic>
    </p:spTree>
    <p:extLst>
      <p:ext uri="{BB962C8B-B14F-4D97-AF65-F5344CB8AC3E}">
        <p14:creationId xmlns:p14="http://schemas.microsoft.com/office/powerpoint/2010/main" val="34206090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15"/>
                                        </p:tgtEl>
                                        <p:attrNameLst>
                                          <p:attrName>fillcolor</p:attrName>
                                        </p:attrNameLst>
                                      </p:cBhvr>
                                      <p:to>
                                        <a:srgbClr val="FFFF00"/>
                                      </p:to>
                                    </p:animClr>
                                    <p:set>
                                      <p:cBhvr>
                                        <p:cTn id="27" dur="1000" fill="hold"/>
                                        <p:tgtEl>
                                          <p:spTgt spid="15"/>
                                        </p:tgtEl>
                                        <p:attrNameLst>
                                          <p:attrName>fill.type</p:attrName>
                                        </p:attrNameLst>
                                      </p:cBhvr>
                                      <p:to>
                                        <p:strVal val="solid"/>
                                      </p:to>
                                    </p:set>
                                    <p:set>
                                      <p:cBhvr>
                                        <p:cTn id="28" dur="1000" fill="hold"/>
                                        <p:tgtEl>
                                          <p:spTgt spid="15"/>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16"/>
                                        </p:tgtEl>
                                        <p:attrNameLst>
                                          <p:attrName>ppt_w</p:attrName>
                                        </p:attrNameLst>
                                      </p:cBhvr>
                                      <p:tavLst>
                                        <p:tav tm="0">
                                          <p:val>
                                            <p:strVal val="ppt_w"/>
                                          </p:val>
                                        </p:tav>
                                        <p:tav tm="100000">
                                          <p:val>
                                            <p:fltVal val="0"/>
                                          </p:val>
                                        </p:tav>
                                      </p:tavLst>
                                    </p:anim>
                                    <p:anim calcmode="lin" valueType="num">
                                      <p:cBhvr>
                                        <p:cTn id="31" dur="1000"/>
                                        <p:tgtEl>
                                          <p:spTgt spid="16"/>
                                        </p:tgtEl>
                                        <p:attrNameLst>
                                          <p:attrName>ppt_h</p:attrName>
                                        </p:attrNameLst>
                                      </p:cBhvr>
                                      <p:tavLst>
                                        <p:tav tm="0">
                                          <p:val>
                                            <p:strVal val="ppt_h"/>
                                          </p:val>
                                        </p:tav>
                                        <p:tav tm="100000">
                                          <p:val>
                                            <p:fltVal val="0"/>
                                          </p:val>
                                        </p:tav>
                                      </p:tavLst>
                                    </p:anim>
                                    <p:anim calcmode="lin" valueType="num">
                                      <p:cBhvr>
                                        <p:cTn id="32" dur="1000"/>
                                        <p:tgtEl>
                                          <p:spTgt spid="16"/>
                                        </p:tgtEl>
                                        <p:attrNameLst>
                                          <p:attrName>style.rotation</p:attrName>
                                        </p:attrNameLst>
                                      </p:cBhvr>
                                      <p:tavLst>
                                        <p:tav tm="0">
                                          <p:val>
                                            <p:fltVal val="0"/>
                                          </p:val>
                                        </p:tav>
                                        <p:tav tm="100000">
                                          <p:val>
                                            <p:fltVal val="90"/>
                                          </p:val>
                                        </p:tav>
                                      </p:tavLst>
                                    </p:anim>
                                    <p:animEffect transition="out" filter="fade">
                                      <p:cBhvr>
                                        <p:cTn id="33" dur="1000"/>
                                        <p:tgtEl>
                                          <p:spTgt spid="16"/>
                                        </p:tgtEl>
                                      </p:cBhvr>
                                    </p:animEffect>
                                    <p:set>
                                      <p:cBhvr>
                                        <p:cTn id="34" dur="1" fill="hold">
                                          <p:stCondLst>
                                            <p:cond delay="999"/>
                                          </p:stCondLst>
                                        </p:cTn>
                                        <p:tgtEl>
                                          <p:spTgt spid="16"/>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17"/>
                                        </p:tgtEl>
                                        <p:attrNameLst>
                                          <p:attrName>ppt_w</p:attrName>
                                        </p:attrNameLst>
                                      </p:cBhvr>
                                      <p:tavLst>
                                        <p:tav tm="0">
                                          <p:val>
                                            <p:strVal val="ppt_w"/>
                                          </p:val>
                                        </p:tav>
                                        <p:tav tm="100000">
                                          <p:val>
                                            <p:fltVal val="0"/>
                                          </p:val>
                                        </p:tav>
                                      </p:tavLst>
                                    </p:anim>
                                    <p:anim calcmode="lin" valueType="num">
                                      <p:cBhvr>
                                        <p:cTn id="37" dur="1000"/>
                                        <p:tgtEl>
                                          <p:spTgt spid="17"/>
                                        </p:tgtEl>
                                        <p:attrNameLst>
                                          <p:attrName>ppt_h</p:attrName>
                                        </p:attrNameLst>
                                      </p:cBhvr>
                                      <p:tavLst>
                                        <p:tav tm="0">
                                          <p:val>
                                            <p:strVal val="ppt_h"/>
                                          </p:val>
                                        </p:tav>
                                        <p:tav tm="100000">
                                          <p:val>
                                            <p:fltVal val="0"/>
                                          </p:val>
                                        </p:tav>
                                      </p:tavLst>
                                    </p:anim>
                                    <p:anim calcmode="lin" valueType="num">
                                      <p:cBhvr>
                                        <p:cTn id="38" dur="1000"/>
                                        <p:tgtEl>
                                          <p:spTgt spid="17"/>
                                        </p:tgtEl>
                                        <p:attrNameLst>
                                          <p:attrName>style.rotation</p:attrName>
                                        </p:attrNameLst>
                                      </p:cBhvr>
                                      <p:tavLst>
                                        <p:tav tm="0">
                                          <p:val>
                                            <p:fltVal val="0"/>
                                          </p:val>
                                        </p:tav>
                                        <p:tav tm="100000">
                                          <p:val>
                                            <p:fltVal val="90"/>
                                          </p:val>
                                        </p:tav>
                                      </p:tavLst>
                                    </p:anim>
                                    <p:animEffect transition="out" filter="fade">
                                      <p:cBhvr>
                                        <p:cTn id="39" dur="1000"/>
                                        <p:tgtEl>
                                          <p:spTgt spid="17"/>
                                        </p:tgtEl>
                                      </p:cBhvr>
                                    </p:animEffect>
                                    <p:set>
                                      <p:cBhvr>
                                        <p:cTn id="40" dur="1" fill="hold">
                                          <p:stCondLst>
                                            <p:cond delay="999"/>
                                          </p:stCondLst>
                                        </p:cTn>
                                        <p:tgtEl>
                                          <p:spTgt spid="17"/>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15" grpId="0" animBg="1"/>
      <p:bldP spid="16" grpId="0" animBg="1"/>
      <p:bldP spid="16" grpId="1" animBg="1"/>
      <p:bldP spid="17" grpId="0" animBg="1"/>
      <p:bldP spid="1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r="46808"/>
          <a:stretch/>
        </p:blipFill>
        <p:spPr>
          <a:xfrm>
            <a:off x="14939" y="-12358"/>
            <a:ext cx="12181544" cy="6870358"/>
          </a:xfrm>
          <a:prstGeom prst="rect">
            <a:avLst/>
          </a:prstGeom>
        </p:spPr>
      </p:pic>
      <p:grpSp>
        <p:nvGrpSpPr>
          <p:cNvPr id="25" name="Nhóm 2">
            <a:extLst>
              <a:ext uri="{FF2B5EF4-FFF2-40B4-BE49-F238E27FC236}">
                <a16:creationId xmlns:a16="http://schemas.microsoft.com/office/drawing/2014/main" id="{7E546987-0549-398A-6140-87AF62A9514B}"/>
              </a:ext>
            </a:extLst>
          </p:cNvPr>
          <p:cNvGrpSpPr/>
          <p:nvPr/>
        </p:nvGrpSpPr>
        <p:grpSpPr>
          <a:xfrm>
            <a:off x="818867" y="1665858"/>
            <a:ext cx="7130492" cy="5044658"/>
            <a:chOff x="383136" y="294968"/>
            <a:chExt cx="11949814" cy="6415548"/>
          </a:xfrm>
        </p:grpSpPr>
        <p:sp>
          <p:nvSpPr>
            <p:cNvPr id="26" name="Hình chữ nhật: Góc Tròn 3">
              <a:extLst>
                <a:ext uri="{FF2B5EF4-FFF2-40B4-BE49-F238E27FC236}">
                  <a16:creationId xmlns:a16="http://schemas.microsoft.com/office/drawing/2014/main" id="{FD1C116F-5A53-3627-C653-3E4550C99D90}"/>
                </a:ext>
              </a:extLst>
            </p:cNvPr>
            <p:cNvSpPr/>
            <p:nvPr/>
          </p:nvSpPr>
          <p:spPr>
            <a:xfrm>
              <a:off x="383136" y="294968"/>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rgbClr val="FF505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2" name="Hình ảnh 5">
              <a:extLst>
                <a:ext uri="{FF2B5EF4-FFF2-40B4-BE49-F238E27FC236}">
                  <a16:creationId xmlns:a16="http://schemas.microsoft.com/office/drawing/2014/main" id="{B5D88B6D-4DB4-6AF9-E295-65C33C6E4A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02" t="25407" r="4782" b="50511"/>
            <a:stretch/>
          </p:blipFill>
          <p:spPr>
            <a:xfrm rot="958498">
              <a:off x="8589752" y="399057"/>
              <a:ext cx="3743198" cy="1275058"/>
            </a:xfrm>
            <a:prstGeom prst="rect">
              <a:avLst/>
            </a:prstGeom>
            <a:ln>
              <a:noFill/>
            </a:ln>
          </p:spPr>
        </p:pic>
      </p:grpSp>
      <p:pic>
        <p:nvPicPr>
          <p:cNvPr id="40"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41"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grpSp>
        <p:nvGrpSpPr>
          <p:cNvPr id="46" name="Group 45"/>
          <p:cNvGrpSpPr/>
          <p:nvPr/>
        </p:nvGrpSpPr>
        <p:grpSpPr>
          <a:xfrm>
            <a:off x="1446662" y="2120226"/>
            <a:ext cx="6100674" cy="941978"/>
            <a:chOff x="1355013" y="1920723"/>
            <a:chExt cx="6100674" cy="941978"/>
          </a:xfrm>
        </p:grpSpPr>
        <p:sp>
          <p:nvSpPr>
            <p:cNvPr id="47"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49" name="Group 48"/>
          <p:cNvGrpSpPr/>
          <p:nvPr/>
        </p:nvGrpSpPr>
        <p:grpSpPr>
          <a:xfrm>
            <a:off x="1446662" y="3347422"/>
            <a:ext cx="6100674" cy="941978"/>
            <a:chOff x="1355013" y="1920723"/>
            <a:chExt cx="6100674" cy="941978"/>
          </a:xfrm>
        </p:grpSpPr>
        <p:sp>
          <p:nvSpPr>
            <p:cNvPr id="50"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1" name="Picture 50"/>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2" name="Group 51"/>
          <p:cNvGrpSpPr/>
          <p:nvPr/>
        </p:nvGrpSpPr>
        <p:grpSpPr>
          <a:xfrm>
            <a:off x="1446662" y="4411443"/>
            <a:ext cx="6100674" cy="941978"/>
            <a:chOff x="1355013" y="1920723"/>
            <a:chExt cx="6100674" cy="941978"/>
          </a:xfrm>
        </p:grpSpPr>
        <p:sp>
          <p:nvSpPr>
            <p:cNvPr id="53"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4" name="Picture 53"/>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5" name="Group 54"/>
          <p:cNvGrpSpPr/>
          <p:nvPr/>
        </p:nvGrpSpPr>
        <p:grpSpPr>
          <a:xfrm>
            <a:off x="1446662" y="5546850"/>
            <a:ext cx="6100674" cy="941978"/>
            <a:chOff x="1355013" y="1920723"/>
            <a:chExt cx="6100674" cy="941978"/>
          </a:xfrm>
        </p:grpSpPr>
        <p:sp>
          <p:nvSpPr>
            <p:cNvPr id="56"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7" name="Picture 56"/>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pic>
        <p:nvPicPr>
          <p:cNvPr id="2" name="Picture 1">
            <a:extLst>
              <a:ext uri="{FF2B5EF4-FFF2-40B4-BE49-F238E27FC236}">
                <a16:creationId xmlns:a16="http://schemas.microsoft.com/office/drawing/2014/main" id="{6518A68E-4532-929F-D073-73A540E26A48}"/>
              </a:ext>
            </a:extLst>
          </p:cNvPr>
          <p:cNvPicPr>
            <a:picLocks noChangeAspect="1"/>
          </p:cNvPicPr>
          <p:nvPr/>
        </p:nvPicPr>
        <p:blipFill>
          <a:blip r:embed="rId8"/>
          <a:stretch>
            <a:fillRect/>
          </a:stretch>
        </p:blipFill>
        <p:spPr>
          <a:xfrm>
            <a:off x="1610214" y="-200872"/>
            <a:ext cx="6285521" cy="1944793"/>
          </a:xfrm>
          <a:prstGeom prst="rect">
            <a:avLst/>
          </a:prstGeom>
        </p:spPr>
      </p:pic>
      <p:sp>
        <p:nvSpPr>
          <p:cNvPr id="3" name="TextBox 2">
            <a:extLst>
              <a:ext uri="{FF2B5EF4-FFF2-40B4-BE49-F238E27FC236}">
                <a16:creationId xmlns:a16="http://schemas.microsoft.com/office/drawing/2014/main" id="{75605DF1-7921-F21D-D689-6E2AEBAD5925}"/>
              </a:ext>
            </a:extLst>
          </p:cNvPr>
          <p:cNvSpPr txBox="1"/>
          <p:nvPr/>
        </p:nvSpPr>
        <p:spPr>
          <a:xfrm>
            <a:off x="8717280" y="167005"/>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30768571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40"/>
                                        </p:tgtEl>
                                        <p:attrNameLst>
                                          <p:attrName>r</p:attrName>
                                        </p:attrNameLst>
                                      </p:cBhvr>
                                    </p:animRot>
                                    <p:animRot by="-240000">
                                      <p:cBhvr>
                                        <p:cTn id="16" dur="200" fill="hold">
                                          <p:stCondLst>
                                            <p:cond delay="200"/>
                                          </p:stCondLst>
                                        </p:cTn>
                                        <p:tgtEl>
                                          <p:spTgt spid="40"/>
                                        </p:tgtEl>
                                        <p:attrNameLst>
                                          <p:attrName>r</p:attrName>
                                        </p:attrNameLst>
                                      </p:cBhvr>
                                    </p:animRot>
                                    <p:animRot by="240000">
                                      <p:cBhvr>
                                        <p:cTn id="17" dur="200" fill="hold">
                                          <p:stCondLst>
                                            <p:cond delay="400"/>
                                          </p:stCondLst>
                                        </p:cTn>
                                        <p:tgtEl>
                                          <p:spTgt spid="40"/>
                                        </p:tgtEl>
                                        <p:attrNameLst>
                                          <p:attrName>r</p:attrName>
                                        </p:attrNameLst>
                                      </p:cBhvr>
                                    </p:animRot>
                                    <p:animRot by="-240000">
                                      <p:cBhvr>
                                        <p:cTn id="18" dur="200" fill="hold">
                                          <p:stCondLst>
                                            <p:cond delay="600"/>
                                          </p:stCondLst>
                                        </p:cTn>
                                        <p:tgtEl>
                                          <p:spTgt spid="40"/>
                                        </p:tgtEl>
                                        <p:attrNameLst>
                                          <p:attrName>r</p:attrName>
                                        </p:attrNameLst>
                                      </p:cBhvr>
                                    </p:animRot>
                                    <p:animRot by="120000">
                                      <p:cBhvr>
                                        <p:cTn id="19" dur="200" fill="hold">
                                          <p:stCondLst>
                                            <p:cond delay="800"/>
                                          </p:stCondLst>
                                        </p:cTn>
                                        <p:tgtEl>
                                          <p:spTgt spid="40"/>
                                        </p:tgtEl>
                                        <p:attrNameLst>
                                          <p:attrName>r</p:attrName>
                                        </p:attrNameLst>
                                      </p:cBhvr>
                                    </p:animRot>
                                  </p:childTnLst>
                                </p:cTn>
                              </p:par>
                              <p:par>
                                <p:cTn id="20" presetID="32" presetClass="emph" presetSubtype="0" fill="hold" nodeType="with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53"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fltVal val="0"/>
                                          </p:val>
                                        </p:tav>
                                        <p:tav tm="100000">
                                          <p:val>
                                            <p:strVal val="#ppt_w"/>
                                          </p:val>
                                        </p:tav>
                                      </p:tavLst>
                                    </p:anim>
                                    <p:anim calcmode="lin" valueType="num">
                                      <p:cBhvr>
                                        <p:cTn id="29" dur="1000" fill="hold"/>
                                        <p:tgtEl>
                                          <p:spTgt spid="25"/>
                                        </p:tgtEl>
                                        <p:attrNameLst>
                                          <p:attrName>ppt_h</p:attrName>
                                        </p:attrNameLst>
                                      </p:cBhvr>
                                      <p:tavLst>
                                        <p:tav tm="0">
                                          <p:val>
                                            <p:fltVal val="0"/>
                                          </p:val>
                                        </p:tav>
                                        <p:tav tm="100000">
                                          <p:val>
                                            <p:strVal val="#ppt_h"/>
                                          </p:val>
                                        </p:tav>
                                      </p:tavLst>
                                    </p:anim>
                                    <p:animEffect transition="in" filter="fade">
                                      <p:cBhvr>
                                        <p:cTn id="30" dur="1000"/>
                                        <p:tgtEl>
                                          <p:spTgt spid="25"/>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anim calcmode="lin" valueType="num">
                                      <p:cBhvr>
                                        <p:cTn id="41" dur="1000" fill="hold"/>
                                        <p:tgtEl>
                                          <p:spTgt spid="49"/>
                                        </p:tgtEl>
                                        <p:attrNameLst>
                                          <p:attrName>ppt_x</p:attrName>
                                        </p:attrNameLst>
                                      </p:cBhvr>
                                      <p:tavLst>
                                        <p:tav tm="0">
                                          <p:val>
                                            <p:strVal val="#ppt_x"/>
                                          </p:val>
                                        </p:tav>
                                        <p:tav tm="100000">
                                          <p:val>
                                            <p:strVal val="#ppt_x"/>
                                          </p:val>
                                        </p:tav>
                                      </p:tavLst>
                                    </p:anim>
                                    <p:anim calcmode="lin" valueType="num">
                                      <p:cBhvr>
                                        <p:cTn id="42" dur="1000" fill="hold"/>
                                        <p:tgtEl>
                                          <p:spTgt spid="49"/>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ppt_x</p:attrName>
                                        </p:attrNameLst>
                                      </p:cBhvr>
                                      <p:tavLst>
                                        <p:tav tm="0">
                                          <p:val>
                                            <p:strVal val="#ppt_x"/>
                                          </p:val>
                                        </p:tav>
                                        <p:tav tm="100000">
                                          <p:val>
                                            <p:strVal val="#ppt_x"/>
                                          </p:val>
                                        </p:tav>
                                      </p:tavLst>
                                    </p:anim>
                                    <p:anim calcmode="lin" valueType="num">
                                      <p:cBhvr>
                                        <p:cTn id="5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678426" y="502130"/>
            <a:ext cx="10725457" cy="797624"/>
            <a:chOff x="678426" y="502130"/>
            <a:chExt cx="10725457" cy="797624"/>
          </a:xfrm>
        </p:grpSpPr>
        <p:grpSp>
          <p:nvGrpSpPr>
            <p:cNvPr id="13"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15"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id="{234B22C0-B9C3-AB33-E036-F58F1DD43359}"/>
                </a:ext>
              </a:extLst>
            </p:cNvPr>
            <p:cNvSpPr txBox="1"/>
            <p:nvPr/>
          </p:nvSpPr>
          <p:spPr>
            <a:xfrm>
              <a:off x="1621707" y="502130"/>
              <a:ext cx="9782176"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Tính</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nhẩm</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 name="TextBox 1">
            <a:extLst>
              <a:ext uri="{FF2B5EF4-FFF2-40B4-BE49-F238E27FC236}">
                <a16:creationId xmlns:a16="http://schemas.microsoft.com/office/drawing/2014/main" id="{6E9289AF-04F6-4F24-5507-09D3AAF2845F}"/>
              </a:ext>
            </a:extLst>
          </p:cNvPr>
          <p:cNvSpPr txBox="1"/>
          <p:nvPr/>
        </p:nvSpPr>
        <p:spPr>
          <a:xfrm>
            <a:off x="924232" y="1543664"/>
            <a:ext cx="9979741" cy="646331"/>
          </a:xfrm>
          <a:prstGeom prst="rect">
            <a:avLst/>
          </a:prstGeom>
          <a:noFill/>
        </p:spPr>
        <p:txBody>
          <a:bodyPr wrap="square" rtlCol="0">
            <a:spAutoFit/>
          </a:bodyPr>
          <a:lstStyle/>
          <a:p>
            <a:pPr marL="342900" indent="-342900">
              <a:buAutoNum type="alphaLcParenR"/>
            </a:pPr>
            <a:r>
              <a:rPr lang="pt-BR" sz="3600" b="0" i="0" dirty="0">
                <a:solidFill>
                  <a:srgbClr val="000000"/>
                </a:solidFill>
                <a:effectLst/>
              </a:rPr>
              <a:t> 48 256 x 10 </a:t>
            </a:r>
            <a:r>
              <a:rPr lang="en-US" sz="3600" b="0" i="0" dirty="0">
                <a:solidFill>
                  <a:srgbClr val="000000"/>
                </a:solidFill>
                <a:effectLst/>
              </a:rPr>
              <a:t>            5 437 x 100           7 192 x 1 000   </a:t>
            </a:r>
            <a:endParaRPr lang="pt-BR" sz="3600" b="0" i="0" dirty="0">
              <a:solidFill>
                <a:srgbClr val="000000"/>
              </a:solidFill>
              <a:effectLst/>
            </a:endParaRPr>
          </a:p>
        </p:txBody>
      </p:sp>
      <p:sp>
        <p:nvSpPr>
          <p:cNvPr id="3" name="TextBox 2">
            <a:extLst>
              <a:ext uri="{FF2B5EF4-FFF2-40B4-BE49-F238E27FC236}">
                <a16:creationId xmlns:a16="http://schemas.microsoft.com/office/drawing/2014/main" id="{43F1E8C0-7B79-2CD6-4A35-74C70F4188F0}"/>
              </a:ext>
            </a:extLst>
          </p:cNvPr>
          <p:cNvSpPr txBox="1"/>
          <p:nvPr/>
        </p:nvSpPr>
        <p:spPr>
          <a:xfrm>
            <a:off x="590550" y="3156154"/>
            <a:ext cx="11087100" cy="646331"/>
          </a:xfrm>
          <a:prstGeom prst="rect">
            <a:avLst/>
          </a:prstGeom>
          <a:noFill/>
        </p:spPr>
        <p:txBody>
          <a:bodyPr wrap="square" rtlCol="0">
            <a:spAutoFit/>
          </a:bodyPr>
          <a:lstStyle/>
          <a:p>
            <a:r>
              <a:rPr lang="pl-PL" sz="3600" b="0" i="0" dirty="0">
                <a:solidFill>
                  <a:srgbClr val="000000"/>
                </a:solidFill>
                <a:effectLst/>
              </a:rPr>
              <a:t>b) 625 400</a:t>
            </a:r>
            <a:r>
              <a:rPr lang="en-US" sz="3600" b="0" i="0" dirty="0">
                <a:solidFill>
                  <a:srgbClr val="000000"/>
                </a:solidFill>
                <a:effectLst/>
              </a:rPr>
              <a:t>: 100               </a:t>
            </a:r>
            <a:r>
              <a:rPr lang="pl-PL" sz="3600" b="0" i="0" dirty="0">
                <a:solidFill>
                  <a:srgbClr val="000000"/>
                </a:solidFill>
                <a:effectLst/>
              </a:rPr>
              <a:t>395 800 : 10</a:t>
            </a:r>
            <a:r>
              <a:rPr lang="en-US" sz="3600" b="0" i="0" dirty="0">
                <a:solidFill>
                  <a:srgbClr val="000000"/>
                </a:solidFill>
                <a:effectLst/>
              </a:rPr>
              <a:t>           </a:t>
            </a:r>
            <a:r>
              <a:rPr lang="pl-PL" sz="3600" b="0" i="0" dirty="0">
                <a:solidFill>
                  <a:srgbClr val="000000"/>
                </a:solidFill>
                <a:effectLst/>
              </a:rPr>
              <a:t>960 000: 1 000</a:t>
            </a:r>
            <a:endParaRPr lang="pt-BR" sz="3600" b="0" i="0" dirty="0">
              <a:solidFill>
                <a:srgbClr val="000000"/>
              </a:solidFill>
              <a:effectLst/>
            </a:endParaRPr>
          </a:p>
        </p:txBody>
      </p:sp>
      <p:sp>
        <p:nvSpPr>
          <p:cNvPr id="4" name="TextBox 3">
            <a:extLst>
              <a:ext uri="{FF2B5EF4-FFF2-40B4-BE49-F238E27FC236}">
                <a16:creationId xmlns:a16="http://schemas.microsoft.com/office/drawing/2014/main" id="{23C33094-B560-ECAE-EC37-B85C776D1F13}"/>
              </a:ext>
            </a:extLst>
          </p:cNvPr>
          <p:cNvSpPr txBox="1"/>
          <p:nvPr/>
        </p:nvSpPr>
        <p:spPr>
          <a:xfrm>
            <a:off x="963562" y="2281084"/>
            <a:ext cx="3274142" cy="646331"/>
          </a:xfrm>
          <a:prstGeom prst="rect">
            <a:avLst/>
          </a:prstGeom>
          <a:noFill/>
        </p:spPr>
        <p:txBody>
          <a:bodyPr wrap="square" rtlCol="0">
            <a:spAutoFit/>
          </a:bodyPr>
          <a:lstStyle/>
          <a:p>
            <a:r>
              <a:rPr lang="en-US" sz="3600" b="1" i="0" dirty="0">
                <a:solidFill>
                  <a:srgbClr val="FF0000"/>
                </a:solidFill>
                <a:effectLst/>
              </a:rPr>
              <a:t>= 482 560      </a:t>
            </a:r>
            <a:endParaRPr lang="en-US" sz="3600" b="1" dirty="0">
              <a:solidFill>
                <a:srgbClr val="FF0000"/>
              </a:solidFill>
            </a:endParaRPr>
          </a:p>
        </p:txBody>
      </p:sp>
      <p:sp>
        <p:nvSpPr>
          <p:cNvPr id="5" name="TextBox 4">
            <a:extLst>
              <a:ext uri="{FF2B5EF4-FFF2-40B4-BE49-F238E27FC236}">
                <a16:creationId xmlns:a16="http://schemas.microsoft.com/office/drawing/2014/main" id="{4DDCFD90-C841-EA0B-8316-74C6E0FF0F0A}"/>
              </a:ext>
            </a:extLst>
          </p:cNvPr>
          <p:cNvSpPr txBox="1"/>
          <p:nvPr/>
        </p:nvSpPr>
        <p:spPr>
          <a:xfrm>
            <a:off x="4699820" y="2172929"/>
            <a:ext cx="3274142" cy="646331"/>
          </a:xfrm>
          <a:prstGeom prst="rect">
            <a:avLst/>
          </a:prstGeom>
          <a:noFill/>
        </p:spPr>
        <p:txBody>
          <a:bodyPr wrap="square" rtlCol="0">
            <a:spAutoFit/>
          </a:bodyPr>
          <a:lstStyle/>
          <a:p>
            <a:r>
              <a:rPr lang="en-US" sz="3600" b="1" dirty="0">
                <a:solidFill>
                  <a:srgbClr val="FF0000"/>
                </a:solidFill>
              </a:rPr>
              <a:t>= 543 700 </a:t>
            </a:r>
          </a:p>
        </p:txBody>
      </p:sp>
      <p:sp>
        <p:nvSpPr>
          <p:cNvPr id="11" name="TextBox 10">
            <a:extLst>
              <a:ext uri="{FF2B5EF4-FFF2-40B4-BE49-F238E27FC236}">
                <a16:creationId xmlns:a16="http://schemas.microsoft.com/office/drawing/2014/main" id="{8DBF7D0C-6AC8-D9BB-F58E-793802E6070F}"/>
              </a:ext>
            </a:extLst>
          </p:cNvPr>
          <p:cNvSpPr txBox="1"/>
          <p:nvPr/>
        </p:nvSpPr>
        <p:spPr>
          <a:xfrm>
            <a:off x="7983794" y="2123768"/>
            <a:ext cx="3274142" cy="646331"/>
          </a:xfrm>
          <a:prstGeom prst="rect">
            <a:avLst/>
          </a:prstGeom>
          <a:noFill/>
        </p:spPr>
        <p:txBody>
          <a:bodyPr wrap="square" rtlCol="0">
            <a:spAutoFit/>
          </a:bodyPr>
          <a:lstStyle/>
          <a:p>
            <a:r>
              <a:rPr lang="en-US" sz="3600" b="1" dirty="0">
                <a:solidFill>
                  <a:srgbClr val="FF0000"/>
                </a:solidFill>
              </a:rPr>
              <a:t>= 7 192 000</a:t>
            </a:r>
          </a:p>
        </p:txBody>
      </p:sp>
      <p:sp>
        <p:nvSpPr>
          <p:cNvPr id="12" name="TextBox 11">
            <a:extLst>
              <a:ext uri="{FF2B5EF4-FFF2-40B4-BE49-F238E27FC236}">
                <a16:creationId xmlns:a16="http://schemas.microsoft.com/office/drawing/2014/main" id="{65BB0E40-31F7-E743-58D7-2C29891EDFDB}"/>
              </a:ext>
            </a:extLst>
          </p:cNvPr>
          <p:cNvSpPr txBox="1"/>
          <p:nvPr/>
        </p:nvSpPr>
        <p:spPr>
          <a:xfrm>
            <a:off x="1016410" y="3814917"/>
            <a:ext cx="3274142" cy="646331"/>
          </a:xfrm>
          <a:prstGeom prst="rect">
            <a:avLst/>
          </a:prstGeom>
          <a:noFill/>
        </p:spPr>
        <p:txBody>
          <a:bodyPr wrap="square" rtlCol="0">
            <a:spAutoFit/>
          </a:bodyPr>
          <a:lstStyle/>
          <a:p>
            <a:r>
              <a:rPr lang="en-US" sz="3600" b="1" dirty="0">
                <a:solidFill>
                  <a:srgbClr val="FF0000"/>
                </a:solidFill>
              </a:rPr>
              <a:t>= 6 254 </a:t>
            </a:r>
          </a:p>
        </p:txBody>
      </p:sp>
      <p:sp>
        <p:nvSpPr>
          <p:cNvPr id="18" name="TextBox 17">
            <a:extLst>
              <a:ext uri="{FF2B5EF4-FFF2-40B4-BE49-F238E27FC236}">
                <a16:creationId xmlns:a16="http://schemas.microsoft.com/office/drawing/2014/main" id="{69057578-7C91-FB53-CB65-9FF6831FAE2A}"/>
              </a:ext>
            </a:extLst>
          </p:cNvPr>
          <p:cNvSpPr txBox="1"/>
          <p:nvPr/>
        </p:nvSpPr>
        <p:spPr>
          <a:xfrm>
            <a:off x="4980039" y="3806621"/>
            <a:ext cx="3274142" cy="646331"/>
          </a:xfrm>
          <a:prstGeom prst="rect">
            <a:avLst/>
          </a:prstGeom>
          <a:noFill/>
        </p:spPr>
        <p:txBody>
          <a:bodyPr wrap="square" rtlCol="0">
            <a:spAutoFit/>
          </a:bodyPr>
          <a:lstStyle/>
          <a:p>
            <a:r>
              <a:rPr lang="en-US" sz="3600" b="1" dirty="0">
                <a:solidFill>
                  <a:srgbClr val="FF0000"/>
                </a:solidFill>
              </a:rPr>
              <a:t>= 39 580 </a:t>
            </a:r>
          </a:p>
        </p:txBody>
      </p:sp>
      <p:sp>
        <p:nvSpPr>
          <p:cNvPr id="19" name="TextBox 18">
            <a:extLst>
              <a:ext uri="{FF2B5EF4-FFF2-40B4-BE49-F238E27FC236}">
                <a16:creationId xmlns:a16="http://schemas.microsoft.com/office/drawing/2014/main" id="{86D5872C-9FFA-B9F9-358A-529005EB6723}"/>
              </a:ext>
            </a:extLst>
          </p:cNvPr>
          <p:cNvSpPr txBox="1"/>
          <p:nvPr/>
        </p:nvSpPr>
        <p:spPr>
          <a:xfrm>
            <a:off x="8355883" y="3786035"/>
            <a:ext cx="3274142" cy="646331"/>
          </a:xfrm>
          <a:prstGeom prst="rect">
            <a:avLst/>
          </a:prstGeom>
          <a:noFill/>
        </p:spPr>
        <p:txBody>
          <a:bodyPr wrap="square" rtlCol="0">
            <a:spAutoFit/>
          </a:bodyPr>
          <a:lstStyle/>
          <a:p>
            <a:r>
              <a:rPr lang="en-US" sz="3600" b="1" dirty="0">
                <a:solidFill>
                  <a:srgbClr val="FF0000"/>
                </a:solidFill>
              </a:rPr>
              <a:t>= 960</a:t>
            </a:r>
          </a:p>
        </p:txBody>
      </p:sp>
    </p:spTree>
    <p:extLst>
      <p:ext uri="{BB962C8B-B14F-4D97-AF65-F5344CB8AC3E}">
        <p14:creationId xmlns:p14="http://schemas.microsoft.com/office/powerpoint/2010/main" val="331990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1" grpId="0"/>
      <p:bldP spid="1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 name="Group 1"/>
          <p:cNvGrpSpPr/>
          <p:nvPr/>
        </p:nvGrpSpPr>
        <p:grpSpPr>
          <a:xfrm>
            <a:off x="4695599" y="2521149"/>
            <a:ext cx="3043256" cy="4140907"/>
            <a:chOff x="4695599" y="2521149"/>
            <a:chExt cx="3043256" cy="4140907"/>
          </a:xfrm>
        </p:grpSpPr>
        <p:pic>
          <p:nvPicPr>
            <p:cNvPr id="17" name="Hình ảnh 5">
              <a:extLst>
                <a:ext uri="{FF2B5EF4-FFF2-40B4-BE49-F238E27FC236}">
                  <a16:creationId xmlns:a16="http://schemas.microsoft.com/office/drawing/2014/main" id="{2155AD2B-28A5-CB74-582D-DFFADD48A55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2143" b="94490" l="29143" r="67347">
                          <a14:foregroundMark x1="43837" y1="16327" x2="42122" y2="12143"/>
                          <a14:foregroundMark x1="47184" y1="88776" x2="54531" y2="91327"/>
                          <a14:foregroundMark x1="54041" y1="94490" x2="52245" y2="93571"/>
                          <a14:foregroundMark x1="46367" y1="94490" x2="45306" y2="94286"/>
                        </a14:backgroundRemoval>
                      </a14:imgEffect>
                    </a14:imgLayer>
                  </a14:imgProps>
                </a:ext>
                <a:ext uri="{28A0092B-C50C-407E-A947-70E740481C1C}">
                  <a14:useLocalDpi xmlns:a14="http://schemas.microsoft.com/office/drawing/2010/main" val="0"/>
                </a:ext>
              </a:extLst>
            </a:blip>
            <a:srcRect l="24600" t="5372" r="28803" b="2095"/>
            <a:stretch/>
          </p:blipFill>
          <p:spPr>
            <a:xfrm>
              <a:off x="4695599" y="2521149"/>
              <a:ext cx="2606540" cy="4140907"/>
            </a:xfrm>
            <a:prstGeom prst="rect">
              <a:avLst/>
            </a:prstGeom>
          </p:spPr>
        </p:pic>
        <p:pic>
          <p:nvPicPr>
            <p:cNvPr id="18" name="Picture 17"/>
            <p:cNvPicPr>
              <a:picLocks noChangeAspect="1"/>
            </p:cNvPicPr>
            <p:nvPr/>
          </p:nvPicPr>
          <p:blipFill rotWithShape="1">
            <a:blip r:embed="rId9">
              <a:extLst>
                <a:ext uri="{BEBA8EAE-BF5A-486C-A8C5-ECC9F3942E4B}">
                  <a14:imgProps xmlns:a14="http://schemas.microsoft.com/office/drawing/2010/main">
                    <a14:imgLayer r:embed="rId10">
                      <a14:imgEffect>
                        <a14:backgroundRemoval t="54633" b="90382" l="61769" r="70194"/>
                      </a14:imgEffect>
                    </a14:imgLayer>
                  </a14:imgProps>
                </a:ext>
                <a:ext uri="{28A0092B-C50C-407E-A947-70E740481C1C}">
                  <a14:useLocalDpi xmlns:a14="http://schemas.microsoft.com/office/drawing/2010/main" val="0"/>
                </a:ext>
              </a:extLst>
            </a:blip>
            <a:srcRect l="60716" t="50164" r="28753" b="5149"/>
            <a:stretch/>
          </p:blipFill>
          <p:spPr>
            <a:xfrm rot="2629619">
              <a:off x="6616064" y="3460685"/>
              <a:ext cx="1122791" cy="256364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3" y="609096"/>
            <a:ext cx="4656417" cy="2309237"/>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48562"/>
                <a:gd name="adj2" fmla="val 66447"/>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tuyệt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Mình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sẽ</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quay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lại</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quán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của</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nữa</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đấy</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804225" y="-616160"/>
            <a:ext cx="609600" cy="609600"/>
          </a:xfrm>
          <a:prstGeom prst="rect">
            <a:avLst/>
          </a:prstGeom>
        </p:spPr>
      </p:pic>
      <p:sp>
        <p:nvSpPr>
          <p:cNvPr id="3" name="TextBox 2">
            <a:extLst>
              <a:ext uri="{FF2B5EF4-FFF2-40B4-BE49-F238E27FC236}">
                <a16:creationId xmlns:a16="http://schemas.microsoft.com/office/drawing/2014/main" id="{EB81644F-8064-4642-8C18-FF7C027248F9}"/>
              </a:ext>
            </a:extLst>
          </p:cNvPr>
          <p:cNvSpPr txBox="1"/>
          <p:nvPr/>
        </p:nvSpPr>
        <p:spPr>
          <a:xfrm>
            <a:off x="8791575" y="0"/>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25719373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060291" y="1672007"/>
            <a:ext cx="591213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
                <a:ea typeface="+mn-ea"/>
                <a:cs typeface="+mn-cs"/>
              </a:rPr>
              <a:t>Tiếp</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tục</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hoàn</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thành</a:t>
            </a:r>
            <a:r>
              <a:rPr kumimoji="0" lang="en-US" sz="4000" b="1" i="0" u="none" strike="noStrike" kern="1200" cap="none" spc="0" normalizeH="0" baseline="0" noProof="0" dirty="0">
                <a:ln>
                  <a:noFill/>
                </a:ln>
                <a:solidFill>
                  <a:srgbClr val="002060"/>
                </a:solidFill>
                <a:effectLst/>
                <a:uLnTx/>
                <a:uFillTx/>
                <a:latin typeface="Calibri "/>
                <a:ea typeface="+mn-ea"/>
                <a:cs typeface="+mn-cs"/>
              </a:rPr>
              <a:t> BT2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để</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phục</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vụ</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cho</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vị</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khách</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thứ</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hai</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nào</a:t>
            </a:r>
            <a:r>
              <a:rPr kumimoji="0" lang="en-US" sz="4000" b="1" i="0" u="none" strike="noStrike" kern="1200" cap="none" spc="0" normalizeH="0" baseline="0" noProof="0" dirty="0">
                <a:ln>
                  <a:noFill/>
                </a:ln>
                <a:solidFill>
                  <a:srgbClr val="002060"/>
                </a:solidFill>
                <a:effectLst/>
                <a:uLnTx/>
                <a:uFillTx/>
                <a:latin typeface="Calibri "/>
                <a:ea typeface="+mn-ea"/>
                <a:cs typeface="+mn-cs"/>
              </a:rPr>
              <a:t>!</a:t>
            </a: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13559032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stretch>
            <a:fillRect/>
          </a:stretch>
        </p:blipFill>
        <p:spPr>
          <a:xfrm>
            <a:off x="1374047" y="7446104"/>
            <a:ext cx="7440063" cy="2943636"/>
          </a:xfrm>
          <a:prstGeom prst="rect">
            <a:avLst/>
          </a:prstGeom>
        </p:spPr>
      </p:pic>
      <p:grpSp>
        <p:nvGrpSpPr>
          <p:cNvPr id="21" name="Group 20"/>
          <p:cNvGrpSpPr/>
          <p:nvPr/>
        </p:nvGrpSpPr>
        <p:grpSpPr>
          <a:xfrm>
            <a:off x="678426" y="514924"/>
            <a:ext cx="11043919" cy="784830"/>
            <a:chOff x="678426" y="514924"/>
            <a:chExt cx="11043919" cy="784830"/>
          </a:xfrm>
        </p:grpSpPr>
        <p:grpSp>
          <p:nvGrpSpPr>
            <p:cNvPr id="22"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34"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3" name="TextBox 22">
              <a:extLst>
                <a:ext uri="{FF2B5EF4-FFF2-40B4-BE49-F238E27FC236}">
                  <a16:creationId xmlns:a16="http://schemas.microsoft.com/office/drawing/2014/main" id="{234B22C0-B9C3-AB33-E036-F58F1DD43359}"/>
                </a:ext>
              </a:extLst>
            </p:cNvPr>
            <p:cNvSpPr txBox="1"/>
            <p:nvPr/>
          </p:nvSpPr>
          <p:spPr>
            <a:xfrm>
              <a:off x="1516626" y="524458"/>
              <a:ext cx="10205719" cy="769441"/>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a:ea typeface="+mn-ea"/>
                  <a:cs typeface="+mn-cs"/>
                </a:rPr>
                <a:t>Đặt tính rồi tính.</a:t>
              </a:r>
              <a:endPar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Rectangle: Rounded Corners 1">
            <a:extLst>
              <a:ext uri="{FF2B5EF4-FFF2-40B4-BE49-F238E27FC236}">
                <a16:creationId xmlns:a16="http://schemas.microsoft.com/office/drawing/2014/main" id="{2E5C2DBF-A976-A11C-8514-E749D0BBBFB1}"/>
              </a:ext>
            </a:extLst>
          </p:cNvPr>
          <p:cNvSpPr/>
          <p:nvPr/>
        </p:nvSpPr>
        <p:spPr>
          <a:xfrm>
            <a:off x="1042220" y="1907458"/>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91 207 x 8</a:t>
            </a:r>
          </a:p>
        </p:txBody>
      </p:sp>
      <p:sp>
        <p:nvSpPr>
          <p:cNvPr id="3" name="Rectangle: Rounded Corners 2">
            <a:extLst>
              <a:ext uri="{FF2B5EF4-FFF2-40B4-BE49-F238E27FC236}">
                <a16:creationId xmlns:a16="http://schemas.microsoft.com/office/drawing/2014/main" id="{B11A6D88-1E29-E6C1-BBEC-466F7815A56D}"/>
              </a:ext>
            </a:extLst>
          </p:cNvPr>
          <p:cNvSpPr/>
          <p:nvPr/>
        </p:nvSpPr>
        <p:spPr>
          <a:xfrm>
            <a:off x="6882581" y="1868129"/>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37 872 : 9</a:t>
            </a:r>
          </a:p>
        </p:txBody>
      </p:sp>
      <p:sp>
        <p:nvSpPr>
          <p:cNvPr id="6" name="Rectangle: Rounded Corners 5">
            <a:extLst>
              <a:ext uri="{FF2B5EF4-FFF2-40B4-BE49-F238E27FC236}">
                <a16:creationId xmlns:a16="http://schemas.microsoft.com/office/drawing/2014/main" id="{FB1E8F55-D6F9-3684-A2A9-51AF28B39C86}"/>
              </a:ext>
            </a:extLst>
          </p:cNvPr>
          <p:cNvSpPr/>
          <p:nvPr/>
        </p:nvSpPr>
        <p:spPr>
          <a:xfrm>
            <a:off x="1012723" y="3401961"/>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2 615 x 63</a:t>
            </a:r>
          </a:p>
        </p:txBody>
      </p:sp>
      <p:sp>
        <p:nvSpPr>
          <p:cNvPr id="7" name="Rectangle: Rounded Corners 6">
            <a:extLst>
              <a:ext uri="{FF2B5EF4-FFF2-40B4-BE49-F238E27FC236}">
                <a16:creationId xmlns:a16="http://schemas.microsoft.com/office/drawing/2014/main" id="{28078F5F-BD9D-11D0-9DA5-43D66BDF9450}"/>
              </a:ext>
            </a:extLst>
          </p:cNvPr>
          <p:cNvSpPr/>
          <p:nvPr/>
        </p:nvSpPr>
        <p:spPr>
          <a:xfrm>
            <a:off x="6853084" y="3362632"/>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175 937 : 35</a:t>
            </a:r>
          </a:p>
        </p:txBody>
      </p:sp>
    </p:spTree>
    <p:extLst>
      <p:ext uri="{BB962C8B-B14F-4D97-AF65-F5344CB8AC3E}">
        <p14:creationId xmlns:p14="http://schemas.microsoft.com/office/powerpoint/2010/main" val="4155680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91 207 x 8</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945807" y="1397872"/>
            <a:ext cx="468691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91 207</a:t>
            </a:r>
          </a:p>
        </p:txBody>
      </p:sp>
      <p:sp>
        <p:nvSpPr>
          <p:cNvPr id="63" name="TextBox 62">
            <a:extLst>
              <a:ext uri="{FF2B5EF4-FFF2-40B4-BE49-F238E27FC236}">
                <a16:creationId xmlns:a16="http://schemas.microsoft.com/office/drawing/2014/main" id="{158DF9BE-F7B0-4466-8BD9-0A25E6EB4EF5}"/>
              </a:ext>
            </a:extLst>
          </p:cNvPr>
          <p:cNvSpPr txBox="1"/>
          <p:nvPr/>
        </p:nvSpPr>
        <p:spPr>
          <a:xfrm>
            <a:off x="7334865" y="2634474"/>
            <a:ext cx="14572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64" name="Rectangle 63">
            <a:extLst>
              <a:ext uri="{FF2B5EF4-FFF2-40B4-BE49-F238E27FC236}">
                <a16:creationId xmlns:a16="http://schemas.microsoft.com/office/drawing/2014/main" id="{49194A3C-8066-43B5-8E20-4085EB5B2714}"/>
              </a:ext>
            </a:extLst>
          </p:cNvPr>
          <p:cNvSpPr/>
          <p:nvPr/>
        </p:nvSpPr>
        <p:spPr>
          <a:xfrm rot="18543040">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647769" y="4070554"/>
            <a:ext cx="4729316" cy="10815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3264309" y="4017050"/>
            <a:ext cx="53585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729 656 </a:t>
            </a:r>
          </a:p>
        </p:txBody>
      </p:sp>
      <p:sp>
        <p:nvSpPr>
          <p:cNvPr id="14" name="Rectangle 13">
            <a:extLst>
              <a:ext uri="{FF2B5EF4-FFF2-40B4-BE49-F238E27FC236}">
                <a16:creationId xmlns:a16="http://schemas.microsoft.com/office/drawing/2014/main" id="{D83899F4-76E6-402A-9A11-F2D073A21C13}"/>
              </a:ext>
            </a:extLst>
          </p:cNvPr>
          <p:cNvSpPr/>
          <p:nvPr/>
        </p:nvSpPr>
        <p:spPr>
          <a:xfrm rot="13645978">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up)">
                                      <p:cBhvr>
                                        <p:cTn id="3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1"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37 872 : 9</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82A76CC-55FB-8AA4-50FA-BAFA8E03E1EF}"/>
              </a:ext>
            </a:extLst>
          </p:cNvPr>
          <p:cNvGrpSpPr/>
          <p:nvPr/>
        </p:nvGrpSpPr>
        <p:grpSpPr>
          <a:xfrm>
            <a:off x="5997679" y="1789471"/>
            <a:ext cx="1710813" cy="1828800"/>
            <a:chOff x="4977390" y="1940131"/>
            <a:chExt cx="1059659" cy="2668823"/>
          </a:xfrm>
        </p:grpSpPr>
        <p:cxnSp>
          <p:nvCxnSpPr>
            <p:cNvPr id="6" name="Straight Connector 5">
              <a:extLst>
                <a:ext uri="{FF2B5EF4-FFF2-40B4-BE49-F238E27FC236}">
                  <a16:creationId xmlns:a16="http://schemas.microsoft.com/office/drawing/2014/main" id="{16FE5C09-1A7C-8096-88AB-E0F21ABD51A5}"/>
                </a:ext>
              </a:extLst>
            </p:cNvPr>
            <p:cNvCxnSpPr>
              <a:cxnSpLocks/>
            </p:cNvCxnSpPr>
            <p:nvPr/>
          </p:nvCxnSpPr>
          <p:spPr>
            <a:xfrm>
              <a:off x="4983480" y="1940131"/>
              <a:ext cx="0" cy="2668823"/>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5119C71-7619-F5AB-1C47-892EDA0E944E}"/>
                </a:ext>
              </a:extLst>
            </p:cNvPr>
            <p:cNvCxnSpPr>
              <a:cxnSpLocks/>
            </p:cNvCxnSpPr>
            <p:nvPr/>
          </p:nvCxnSpPr>
          <p:spPr>
            <a:xfrm>
              <a:off x="4977390" y="3015743"/>
              <a:ext cx="105965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2E7E9A55-0ADB-8300-F862-7F775C1B031B}"/>
              </a:ext>
            </a:extLst>
          </p:cNvPr>
          <p:cNvSpPr txBox="1"/>
          <p:nvPr/>
        </p:nvSpPr>
        <p:spPr>
          <a:xfrm>
            <a:off x="3973779" y="1784387"/>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37 872  9</a:t>
            </a:r>
          </a:p>
        </p:txBody>
      </p:sp>
      <p:sp>
        <p:nvSpPr>
          <p:cNvPr id="24" name="TextBox 23">
            <a:extLst>
              <a:ext uri="{FF2B5EF4-FFF2-40B4-BE49-F238E27FC236}">
                <a16:creationId xmlns:a16="http://schemas.microsoft.com/office/drawing/2014/main" id="{A6E8EDBB-4CB6-7710-334B-F1A887271184}"/>
              </a:ext>
            </a:extLst>
          </p:cNvPr>
          <p:cNvSpPr txBox="1"/>
          <p:nvPr/>
        </p:nvSpPr>
        <p:spPr>
          <a:xfrm>
            <a:off x="6018888" y="2629961"/>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4 208</a:t>
            </a:r>
          </a:p>
        </p:txBody>
      </p:sp>
      <p:sp>
        <p:nvSpPr>
          <p:cNvPr id="26" name="TextBox 25">
            <a:extLst>
              <a:ext uri="{FF2B5EF4-FFF2-40B4-BE49-F238E27FC236}">
                <a16:creationId xmlns:a16="http://schemas.microsoft.com/office/drawing/2014/main" id="{144C6556-FD15-71F4-9FC5-2977EE0909CC}"/>
              </a:ext>
            </a:extLst>
          </p:cNvPr>
          <p:cNvSpPr txBox="1"/>
          <p:nvPr/>
        </p:nvSpPr>
        <p:spPr>
          <a:xfrm>
            <a:off x="4308074" y="2354659"/>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1 8</a:t>
            </a:r>
          </a:p>
        </p:txBody>
      </p:sp>
      <p:sp>
        <p:nvSpPr>
          <p:cNvPr id="27" name="TextBox 26">
            <a:extLst>
              <a:ext uri="{FF2B5EF4-FFF2-40B4-BE49-F238E27FC236}">
                <a16:creationId xmlns:a16="http://schemas.microsoft.com/office/drawing/2014/main" id="{E5722815-6C86-138E-8C95-2932A8BCF09A}"/>
              </a:ext>
            </a:extLst>
          </p:cNvPr>
          <p:cNvSpPr txBox="1"/>
          <p:nvPr/>
        </p:nvSpPr>
        <p:spPr>
          <a:xfrm>
            <a:off x="4829183" y="3003587"/>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072</a:t>
            </a:r>
          </a:p>
        </p:txBody>
      </p:sp>
      <p:sp>
        <p:nvSpPr>
          <p:cNvPr id="28" name="TextBox 27">
            <a:extLst>
              <a:ext uri="{FF2B5EF4-FFF2-40B4-BE49-F238E27FC236}">
                <a16:creationId xmlns:a16="http://schemas.microsoft.com/office/drawing/2014/main" id="{1B9CD1E3-6997-5FE7-158D-31FCCD98D197}"/>
              </a:ext>
            </a:extLst>
          </p:cNvPr>
          <p:cNvSpPr txBox="1"/>
          <p:nvPr/>
        </p:nvSpPr>
        <p:spPr>
          <a:xfrm>
            <a:off x="5545393" y="3613187"/>
            <a:ext cx="138634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0</a:t>
            </a:r>
          </a:p>
        </p:txBody>
      </p:sp>
    </p:spTree>
    <p:extLst>
      <p:ext uri="{BB962C8B-B14F-4D97-AF65-F5344CB8AC3E}">
        <p14:creationId xmlns:p14="http://schemas.microsoft.com/office/powerpoint/2010/main" val="8615170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2 615 x 63</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5106013" y="1456865"/>
            <a:ext cx="468691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2 615</a:t>
            </a:r>
          </a:p>
        </p:txBody>
      </p:sp>
      <p:sp>
        <p:nvSpPr>
          <p:cNvPr id="63" name="TextBox 62">
            <a:extLst>
              <a:ext uri="{FF2B5EF4-FFF2-40B4-BE49-F238E27FC236}">
                <a16:creationId xmlns:a16="http://schemas.microsoft.com/office/drawing/2014/main" id="{158DF9BE-F7B0-4466-8BD9-0A25E6EB4EF5}"/>
              </a:ext>
            </a:extLst>
          </p:cNvPr>
          <p:cNvSpPr txBox="1"/>
          <p:nvPr/>
        </p:nvSpPr>
        <p:spPr>
          <a:xfrm>
            <a:off x="6577780" y="2231351"/>
            <a:ext cx="28927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63</a:t>
            </a:r>
          </a:p>
        </p:txBody>
      </p:sp>
      <p:sp>
        <p:nvSpPr>
          <p:cNvPr id="64" name="Rectangle 63">
            <a:extLst>
              <a:ext uri="{FF2B5EF4-FFF2-40B4-BE49-F238E27FC236}">
                <a16:creationId xmlns:a16="http://schemas.microsoft.com/office/drawing/2014/main" id="{49194A3C-8066-43B5-8E20-4085EB5B2714}"/>
              </a:ext>
            </a:extLst>
          </p:cNvPr>
          <p:cNvSpPr/>
          <p:nvPr/>
        </p:nvSpPr>
        <p:spPr>
          <a:xfrm rot="18978128">
            <a:off x="4442723" y="2930078"/>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5250427" y="3264308"/>
            <a:ext cx="2694037" cy="9832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5102940" y="3171475"/>
            <a:ext cx="5358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7 845</a:t>
            </a:r>
          </a:p>
        </p:txBody>
      </p:sp>
      <p:sp>
        <p:nvSpPr>
          <p:cNvPr id="14" name="Rectangle 13">
            <a:extLst>
              <a:ext uri="{FF2B5EF4-FFF2-40B4-BE49-F238E27FC236}">
                <a16:creationId xmlns:a16="http://schemas.microsoft.com/office/drawing/2014/main" id="{D83899F4-76E6-402A-9A11-F2D073A21C13}"/>
              </a:ext>
            </a:extLst>
          </p:cNvPr>
          <p:cNvSpPr/>
          <p:nvPr/>
        </p:nvSpPr>
        <p:spPr>
          <a:xfrm rot="13645978">
            <a:off x="4433198" y="2919939"/>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34F88B8C-79FF-B01B-F694-2B64E014D100}"/>
              </a:ext>
            </a:extLst>
          </p:cNvPr>
          <p:cNvSpPr txBox="1"/>
          <p:nvPr/>
        </p:nvSpPr>
        <p:spPr>
          <a:xfrm>
            <a:off x="3785418" y="3948223"/>
            <a:ext cx="5358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15 690</a:t>
            </a:r>
          </a:p>
        </p:txBody>
      </p:sp>
      <p:sp>
        <p:nvSpPr>
          <p:cNvPr id="3" name="Rectangle 2">
            <a:extLst>
              <a:ext uri="{FF2B5EF4-FFF2-40B4-BE49-F238E27FC236}">
                <a16:creationId xmlns:a16="http://schemas.microsoft.com/office/drawing/2014/main" id="{BAE31DC0-DD47-7725-26C4-9A446CB691BD}"/>
              </a:ext>
            </a:extLst>
          </p:cNvPr>
          <p:cNvSpPr/>
          <p:nvPr/>
        </p:nvSpPr>
        <p:spPr>
          <a:xfrm flipV="1">
            <a:off x="3913240" y="4925959"/>
            <a:ext cx="3982064" cy="8849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4" name="TextBox 3">
            <a:extLst>
              <a:ext uri="{FF2B5EF4-FFF2-40B4-BE49-F238E27FC236}">
                <a16:creationId xmlns:a16="http://schemas.microsoft.com/office/drawing/2014/main" id="{41230D87-30AC-B9B1-BCAB-2CC4F547BC8D}"/>
              </a:ext>
            </a:extLst>
          </p:cNvPr>
          <p:cNvSpPr txBox="1"/>
          <p:nvPr/>
        </p:nvSpPr>
        <p:spPr>
          <a:xfrm>
            <a:off x="3844411" y="4979246"/>
            <a:ext cx="41393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164 745</a:t>
            </a:r>
          </a:p>
        </p:txBody>
      </p:sp>
    </p:spTree>
    <p:extLst>
      <p:ext uri="{BB962C8B-B14F-4D97-AF65-F5344CB8AC3E}">
        <p14:creationId xmlns:p14="http://schemas.microsoft.com/office/powerpoint/2010/main" val="40615300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down)">
                                      <p:cBhvr>
                                        <p:cTn id="30" dur="500"/>
                                        <p:tgtEl>
                                          <p:spTgt spid="7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1" grpId="0"/>
      <p:bldP spid="14" grpId="0" animBg="1"/>
      <p:bldP spid="2" grpId="0"/>
      <p:bldP spid="3" grpId="0" animBg="1"/>
      <p:bldP spid="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876</Words>
  <Application>Microsoft Office PowerPoint</Application>
  <PresentationFormat>Widescreen</PresentationFormat>
  <Paragraphs>129</Paragraphs>
  <Slides>24</Slides>
  <Notes>13</Notes>
  <HiddenSlides>0</HiddenSlides>
  <MMClips>7</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Arial</vt:lpstr>
      <vt:lpstr>Bebas Neue</vt:lpstr>
      <vt:lpstr>Calibri</vt:lpstr>
      <vt:lpstr>Calibri </vt:lpstr>
      <vt:lpstr>Calibri Light</vt:lpstr>
      <vt:lpstr>Karla</vt:lpstr>
      <vt:lpstr>LNTH-LuoLuoNotangYuanTi 1</vt:lpstr>
      <vt:lpstr>Love Ya Like A Sister</vt:lpstr>
      <vt:lpstr>UTM Cookies</vt:lpstr>
      <vt:lpstr>UTM Duepuntozero</vt:lpstr>
      <vt:lpstr>1_Office Theme</vt:lpstr>
      <vt:lpstr>Printable Number Sense Activities for Pre-K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CQC</cp:lastModifiedBy>
  <cp:revision>36</cp:revision>
  <dcterms:created xsi:type="dcterms:W3CDTF">2023-12-05T09:02:33Z</dcterms:created>
  <dcterms:modified xsi:type="dcterms:W3CDTF">2024-03-09T02:33:43Z</dcterms:modified>
</cp:coreProperties>
</file>