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5143500" type="screen16x9"/>
  <p:notesSz cx="6858000" cy="9144000"/>
  <p:embeddedFontLst>
    <p:embeddedFont>
      <p:font typeface="Baloo 2" panose="020B0604020202020204" charset="0"/>
      <p:regular r:id="rId14"/>
      <p:bold r:id="rId15"/>
    </p:embeddedFont>
    <p:embeddedFont>
      <p:font typeface="Pangolin" panose="020B0604020202020204" charset="0"/>
      <p:regular r:id="rId16"/>
    </p:embeddedFont>
    <p:embeddedFont>
      <p:font typeface="UTM Androgyne" panose="02040603050506020204" pitchFamily="18" charset="0"/>
      <p:regular r:id="rId17"/>
    </p:embeddedFont>
    <p:embeddedFont>
      <p:font typeface="UTM Cookies" panose="02040603050506020204" pitchFamily="18" charset="0"/>
      <p:regular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0" roundtripDataSignature="AMtx7miSgQWGxG4kzANufyRWbmZ8l+LjH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" name="Google Shape;7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" name="Google Shape;10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5" name="Google Shape;11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userDrawn="1">
  <p:cSld name="1_Blank">
    <p:bg>
      <p:bgPr>
        <a:solidFill>
          <a:srgbClr val="FAD5E6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/>
          <p:nvPr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BA8C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" name="Google Shape;11;p13"/>
          <p:cNvGrpSpPr/>
          <p:nvPr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12" name="Google Shape;12;p13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3;p13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" name="Google Shape;14;p13"/>
          <p:cNvSpPr/>
          <p:nvPr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A165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165A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" name="Google Shape;15;p13"/>
          <p:cNvGrpSpPr/>
          <p:nvPr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16" name="Google Shape;16;p13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7;p13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;p13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rgbClr val="FD44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13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13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" name="Google Shape;21;p13"/>
          <p:cNvSpPr/>
          <p:nvPr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13"/>
          <p:cNvSpPr/>
          <p:nvPr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C9AAFE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13"/>
          <p:cNvSpPr txBox="1"/>
          <p:nvPr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>
                <a:solidFill>
                  <a:srgbClr val="BA8CBA"/>
                </a:solidFill>
                <a:latin typeface="Arial"/>
                <a:ea typeface="Arial"/>
                <a:cs typeface="Arial"/>
                <a:sym typeface="Arial"/>
              </a:rPr>
              <a:t>FeistyForwarders_0968120672</a:t>
            </a:r>
            <a:endParaRPr/>
          </a:p>
        </p:txBody>
      </p:sp>
      <p:sp>
        <p:nvSpPr>
          <p:cNvPr id="26" name="Google Shape;26;p13"/>
          <p:cNvSpPr/>
          <p:nvPr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7" name="Google Shape;27;p13"/>
          <p:cNvGrpSpPr/>
          <p:nvPr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8" name="Google Shape;28;p13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p13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0;p13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p13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13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" name="Google Shape;33;p13"/>
          <p:cNvGrpSpPr/>
          <p:nvPr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34" name="Google Shape;34;p13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13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13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13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38;p13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9" name="Google Shape;39;p13"/>
          <p:cNvSpPr/>
          <p:nvPr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13"/>
          <p:cNvSpPr/>
          <p:nvPr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EC2BD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5" name="Google Shape;45;p13"/>
          <p:cNvGrpSpPr/>
          <p:nvPr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46" name="Google Shape;46;p13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13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rgbClr val="FED1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13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13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50;p13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51;p13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52;p13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13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54;p13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55;p13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136B3B-F3A7-44AE-BB3E-23F07994F37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480175" y="1390650"/>
            <a:ext cx="914400" cy="91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3082D1EE-7C3B-4B89-8908-FDBCEB118535}"/>
              </a:ext>
            </a:extLst>
          </p:cNvPr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58" name="Google Shape;196;p25">
              <a:extLst>
                <a:ext uri="{FF2B5EF4-FFF2-40B4-BE49-F238E27FC236}">
                  <a16:creationId xmlns:a16="http://schemas.microsoft.com/office/drawing/2014/main" id="{051C4DD8-FAB6-43EF-B171-A35CA4DCBDB6}"/>
                </a:ext>
              </a:extLst>
            </p:cNvPr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96;p25">
              <a:extLst>
                <a:ext uri="{FF2B5EF4-FFF2-40B4-BE49-F238E27FC236}">
                  <a16:creationId xmlns:a16="http://schemas.microsoft.com/office/drawing/2014/main" id="{78357FE2-5E1E-4368-B6BB-9B62B0250F27}"/>
                </a:ext>
              </a:extLst>
            </p:cNvPr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FE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B7C03810-E22C-42E3-AE78-4D5CC491EB04}"/>
                </a:ext>
              </a:extLst>
            </p:cNvPr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 ĐỀ 8</a:t>
              </a:r>
              <a:endParaRPr lang="en-US" sz="2800" dirty="0">
                <a:ln>
                  <a:solidFill>
                    <a:srgbClr val="A165AB"/>
                  </a:solidFill>
                </a:ln>
                <a:solidFill>
                  <a:srgbClr val="BA8CBA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C179520A-B552-4DE5-AD7D-E27CC05E4EFF}"/>
              </a:ext>
            </a:extLst>
          </p:cNvPr>
          <p:cNvSpPr txBox="1"/>
          <p:nvPr userDrawn="1"/>
        </p:nvSpPr>
        <p:spPr>
          <a:xfrm>
            <a:off x="5583758" y="551480"/>
            <a:ext cx="32698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CHIA SẺ</a:t>
            </a:r>
            <a:r>
              <a:rPr lang="en-US" sz="4800" baseline="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 CỘNG ĐỒNG</a:t>
            </a:r>
            <a:endParaRPr lang="en-US" sz="4800" dirty="0">
              <a:ln w="9525" cmpd="thickThin">
                <a:solidFill>
                  <a:srgbClr val="7030A0"/>
                </a:solidFill>
              </a:ln>
              <a:solidFill>
                <a:srgbClr val="FFC000"/>
              </a:solidFill>
              <a:latin typeface="UTM Cookies" panose="02040603050506020204" pitchFamily="18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AD5E6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4"/>
          <p:cNvSpPr/>
          <p:nvPr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lt1"/>
          </a:solidFill>
          <a:ln w="41275" cap="flat" cmpd="dbl">
            <a:solidFill>
              <a:srgbClr val="A165AB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7" name="Google Shape;7;p12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  <p:sp>
        <p:nvSpPr>
          <p:cNvPr id="8" name="Google Shape;8;p12"/>
          <p:cNvSpPr txBox="1"/>
          <p:nvPr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FeistyForwarders_0968120672</a:t>
            </a: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"/>
          <p:cNvSpPr txBox="1">
            <a:spLocks noGrp="1"/>
          </p:cNvSpPr>
          <p:nvPr>
            <p:ph type="ctrTitle" idx="4294967295"/>
          </p:nvPr>
        </p:nvSpPr>
        <p:spPr>
          <a:xfrm>
            <a:off x="269100" y="2116450"/>
            <a:ext cx="3813802" cy="14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 sz="3600" dirty="0" err="1">
                <a:latin typeface="+mj-lt"/>
              </a:rPr>
              <a:t>Bài</a:t>
            </a:r>
            <a:r>
              <a:rPr lang="en-US" sz="3600" dirty="0">
                <a:latin typeface="+mj-lt"/>
              </a:rPr>
              <a:t> 27: Chia </a:t>
            </a:r>
            <a:r>
              <a:rPr lang="en-US" sz="3600" dirty="0" err="1">
                <a:latin typeface="+mj-lt"/>
              </a:rPr>
              <a:t>sẻ</a:t>
            </a:r>
            <a:r>
              <a:rPr lang="en-US" sz="3600" dirty="0">
                <a:latin typeface="+mj-lt"/>
              </a:rPr>
              <a:t> </a:t>
            </a:r>
            <a:r>
              <a:rPr lang="en-US" sz="3600" dirty="0" err="1">
                <a:latin typeface="+mj-lt"/>
              </a:rPr>
              <a:t>khó</a:t>
            </a:r>
            <a:r>
              <a:rPr lang="en-US" sz="3600" dirty="0">
                <a:latin typeface="+mj-lt"/>
              </a:rPr>
              <a:t> </a:t>
            </a:r>
            <a:r>
              <a:rPr lang="en-US" sz="3600" dirty="0" err="1">
                <a:latin typeface="+mj-lt"/>
              </a:rPr>
              <a:t>khăn</a:t>
            </a:r>
            <a:r>
              <a:rPr lang="en-US" sz="3600" dirty="0">
                <a:latin typeface="+mj-lt"/>
              </a:rPr>
              <a:t> </a:t>
            </a:r>
            <a:r>
              <a:rPr lang="en-US" sz="3600" dirty="0" err="1">
                <a:latin typeface="+mj-lt"/>
              </a:rPr>
              <a:t>với</a:t>
            </a:r>
            <a:r>
              <a:rPr lang="en-US" sz="3600" dirty="0">
                <a:latin typeface="+mj-lt"/>
              </a:rPr>
              <a:t> </a:t>
            </a:r>
            <a:r>
              <a:rPr lang="en-US" sz="3600" dirty="0" err="1">
                <a:latin typeface="+mj-lt"/>
              </a:rPr>
              <a:t>người</a:t>
            </a:r>
            <a:r>
              <a:rPr lang="en-US" sz="3600" dirty="0">
                <a:latin typeface="+mj-lt"/>
              </a:rPr>
              <a:t> </a:t>
            </a:r>
            <a:r>
              <a:rPr lang="en-US" sz="3600" dirty="0" err="1">
                <a:latin typeface="+mj-lt"/>
              </a:rPr>
              <a:t>khuyết</a:t>
            </a:r>
            <a:r>
              <a:rPr lang="en-US" sz="3600" dirty="0">
                <a:latin typeface="+mj-lt"/>
              </a:rPr>
              <a:t> </a:t>
            </a:r>
            <a:r>
              <a:rPr lang="en-US" sz="3600" dirty="0" err="1">
                <a:latin typeface="+mj-lt"/>
              </a:rPr>
              <a:t>tật</a:t>
            </a:r>
            <a:endParaRPr sz="3600" dirty="0">
              <a:latin typeface="+mj-lt"/>
            </a:endParaRPr>
          </a:p>
        </p:txBody>
      </p:sp>
      <p:sp>
        <p:nvSpPr>
          <p:cNvPr id="64" name="Google Shape;64;p1"/>
          <p:cNvSpPr txBox="1">
            <a:spLocks noGrp="1"/>
          </p:cNvSpPr>
          <p:nvPr>
            <p:ph type="subTitle" idx="4294967295"/>
          </p:nvPr>
        </p:nvSpPr>
        <p:spPr>
          <a:xfrm>
            <a:off x="122339" y="4058758"/>
            <a:ext cx="3657600" cy="5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</a:pPr>
            <a:r>
              <a:rPr lang="en-US" sz="2400">
                <a:latin typeface="+mj-lt"/>
              </a:rPr>
              <a:t>Lớp:…..</a:t>
            </a:r>
            <a:endParaRPr sz="2400">
              <a:latin typeface="+mj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10"/>
          <p:cNvPicPr preferRelativeResize="0"/>
          <p:nvPr/>
        </p:nvPicPr>
        <p:blipFill rotWithShape="1">
          <a:blip r:embed="rId3">
            <a:alphaModFix/>
          </a:blip>
          <a:srcRect t="31866"/>
          <a:stretch/>
        </p:blipFill>
        <p:spPr>
          <a:xfrm>
            <a:off x="488950" y="368831"/>
            <a:ext cx="5137825" cy="720738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10"/>
          <p:cNvSpPr/>
          <p:nvPr/>
        </p:nvSpPr>
        <p:spPr>
          <a:xfrm>
            <a:off x="1532384" y="274601"/>
            <a:ext cx="3528530" cy="577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00A651"/>
                </a:solidFill>
                <a:latin typeface="Arial"/>
                <a:ea typeface="Arial"/>
                <a:cs typeface="Arial"/>
                <a:sym typeface="Arial"/>
              </a:rPr>
              <a:t>Hoạt động sau giờ học</a:t>
            </a:r>
            <a:endParaRPr sz="2400" b="1" i="0" u="none" strike="noStrike" cap="none">
              <a:solidFill>
                <a:srgbClr val="00A65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10"/>
          <p:cNvSpPr txBox="1"/>
          <p:nvPr/>
        </p:nvSpPr>
        <p:spPr>
          <a:xfrm>
            <a:off x="627538" y="1106197"/>
            <a:ext cx="801196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Thực hiện việc giúp đỡ người khuyết tật ở địa phương.</a:t>
            </a:r>
            <a:endParaRPr/>
          </a:p>
        </p:txBody>
      </p:sp>
      <p:sp>
        <p:nvSpPr>
          <p:cNvPr id="157" name="Google Shape;157;p10"/>
          <p:cNvSpPr/>
          <p:nvPr/>
        </p:nvSpPr>
        <p:spPr>
          <a:xfrm>
            <a:off x="627538" y="345721"/>
            <a:ext cx="766258" cy="766106"/>
          </a:xfrm>
          <a:prstGeom prst="ellipse">
            <a:avLst/>
          </a:prstGeom>
          <a:solidFill>
            <a:srgbClr val="00A651"/>
          </a:solidFill>
          <a:ln w="25400" cap="flat" cmpd="sng">
            <a:solidFill>
              <a:srgbClr val="1A8C5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10"/>
          <p:cNvSpPr/>
          <p:nvPr/>
        </p:nvSpPr>
        <p:spPr>
          <a:xfrm>
            <a:off x="692249" y="454039"/>
            <a:ext cx="653240" cy="512660"/>
          </a:xfrm>
          <a:custGeom>
            <a:avLst/>
            <a:gdLst/>
            <a:ahLst/>
            <a:cxnLst/>
            <a:rect l="l" t="t" r="r" b="b"/>
            <a:pathLst>
              <a:path w="2714625" h="2130425" extrusionOk="0">
                <a:moveTo>
                  <a:pt x="85725" y="1044575"/>
                </a:moveTo>
                <a:lnTo>
                  <a:pt x="1166812" y="196850"/>
                </a:lnTo>
                <a:lnTo>
                  <a:pt x="1700212" y="473075"/>
                </a:lnTo>
                <a:lnTo>
                  <a:pt x="1700212" y="225425"/>
                </a:lnTo>
                <a:lnTo>
                  <a:pt x="1909762" y="225425"/>
                </a:lnTo>
                <a:lnTo>
                  <a:pt x="1909762" y="639763"/>
                </a:lnTo>
                <a:lnTo>
                  <a:pt x="2357437" y="1087438"/>
                </a:lnTo>
                <a:lnTo>
                  <a:pt x="2176462" y="1168400"/>
                </a:lnTo>
                <a:lnTo>
                  <a:pt x="2176462" y="1930400"/>
                </a:lnTo>
                <a:lnTo>
                  <a:pt x="1857375" y="1930400"/>
                </a:lnTo>
                <a:lnTo>
                  <a:pt x="1857375" y="1392238"/>
                </a:lnTo>
                <a:lnTo>
                  <a:pt x="1390650" y="1392238"/>
                </a:lnTo>
                <a:lnTo>
                  <a:pt x="1390650" y="1911350"/>
                </a:lnTo>
                <a:lnTo>
                  <a:pt x="1066800" y="1587500"/>
                </a:lnTo>
                <a:lnTo>
                  <a:pt x="52387" y="1187450"/>
                </a:lnTo>
                <a:lnTo>
                  <a:pt x="52387" y="1377950"/>
                </a:lnTo>
                <a:lnTo>
                  <a:pt x="847725" y="1673225"/>
                </a:lnTo>
                <a:lnTo>
                  <a:pt x="738187" y="1763713"/>
                </a:lnTo>
                <a:lnTo>
                  <a:pt x="138112" y="1549400"/>
                </a:lnTo>
                <a:lnTo>
                  <a:pt x="138112" y="1701800"/>
                </a:lnTo>
                <a:lnTo>
                  <a:pt x="776287" y="1930400"/>
                </a:lnTo>
                <a:lnTo>
                  <a:pt x="764381" y="1947070"/>
                </a:lnTo>
                <a:lnTo>
                  <a:pt x="219075" y="1754188"/>
                </a:lnTo>
                <a:lnTo>
                  <a:pt x="176212" y="1868488"/>
                </a:lnTo>
                <a:lnTo>
                  <a:pt x="776287" y="2106613"/>
                </a:lnTo>
                <a:lnTo>
                  <a:pt x="1162050" y="2130425"/>
                </a:lnTo>
                <a:lnTo>
                  <a:pt x="1162050" y="2073275"/>
                </a:lnTo>
                <a:lnTo>
                  <a:pt x="1576387" y="2073275"/>
                </a:lnTo>
                <a:lnTo>
                  <a:pt x="1576387" y="1749425"/>
                </a:lnTo>
                <a:lnTo>
                  <a:pt x="1538287" y="1749425"/>
                </a:lnTo>
                <a:lnTo>
                  <a:pt x="1538287" y="1525588"/>
                </a:lnTo>
                <a:lnTo>
                  <a:pt x="1695450" y="1525588"/>
                </a:lnTo>
                <a:lnTo>
                  <a:pt x="1695450" y="2130425"/>
                </a:lnTo>
                <a:lnTo>
                  <a:pt x="1871662" y="2130425"/>
                </a:lnTo>
                <a:lnTo>
                  <a:pt x="1871662" y="2073275"/>
                </a:lnTo>
                <a:lnTo>
                  <a:pt x="2352675" y="2073275"/>
                </a:lnTo>
                <a:lnTo>
                  <a:pt x="2352675" y="1773238"/>
                </a:lnTo>
                <a:lnTo>
                  <a:pt x="2400300" y="1773238"/>
                </a:lnTo>
                <a:lnTo>
                  <a:pt x="2400300" y="1273175"/>
                </a:lnTo>
                <a:lnTo>
                  <a:pt x="2447925" y="1273175"/>
                </a:lnTo>
                <a:lnTo>
                  <a:pt x="2447925" y="1230313"/>
                </a:lnTo>
                <a:lnTo>
                  <a:pt x="2714625" y="1230313"/>
                </a:lnTo>
                <a:lnTo>
                  <a:pt x="2714625" y="1144588"/>
                </a:lnTo>
                <a:lnTo>
                  <a:pt x="2686050" y="1144588"/>
                </a:lnTo>
                <a:lnTo>
                  <a:pt x="2686050" y="1092200"/>
                </a:lnTo>
                <a:lnTo>
                  <a:pt x="2595562" y="1092200"/>
                </a:lnTo>
                <a:lnTo>
                  <a:pt x="2043112" y="539750"/>
                </a:lnTo>
                <a:lnTo>
                  <a:pt x="2043112" y="101600"/>
                </a:lnTo>
                <a:lnTo>
                  <a:pt x="1562100" y="101600"/>
                </a:lnTo>
                <a:lnTo>
                  <a:pt x="1562100" y="230188"/>
                </a:lnTo>
                <a:lnTo>
                  <a:pt x="1135062" y="0"/>
                </a:lnTo>
                <a:lnTo>
                  <a:pt x="0" y="896938"/>
                </a:lnTo>
                <a:lnTo>
                  <a:pt x="85725" y="1044575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9" name="Google Shape;159;p10" descr="Shopee Việt Nam | Mua và Bán Trên Ứng Dụng Di Động Hoặc Websi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18869" y="1629835"/>
            <a:ext cx="3167944" cy="31679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10" descr="VGP News :. | Có 3 phương thức giáo dục người khuyết tật | BÁO ĐIỆN TỬ  CHÍNH PHỦ NƯỚC CHXHCN VIỆT NAM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36532" y="1724732"/>
            <a:ext cx="3970867" cy="2978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3822" y="585723"/>
            <a:ext cx="8398934" cy="38151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9965" y="176374"/>
            <a:ext cx="766079" cy="903579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2"/>
          <p:cNvSpPr txBox="1"/>
          <p:nvPr/>
        </p:nvSpPr>
        <p:spPr>
          <a:xfrm>
            <a:off x="1206044" y="305567"/>
            <a:ext cx="7284813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E42428"/>
                </a:solidFill>
                <a:latin typeface="Arial"/>
                <a:ea typeface="Arial"/>
                <a:cs typeface="Arial"/>
                <a:sym typeface="Arial"/>
              </a:rPr>
              <a:t>Sinh hoạt dưới cờ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Nghe tổng kết phong trào “Học nhân ái, biết chia sẻ”.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Phát động phong trào “ Chữ thập đỏ”.</a:t>
            </a:r>
            <a:endParaRPr sz="2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1" name="Google Shape;71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7275" y="1379273"/>
            <a:ext cx="7029450" cy="34131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99" y="240012"/>
            <a:ext cx="729244" cy="80556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3"/>
          <p:cNvSpPr txBox="1"/>
          <p:nvPr/>
        </p:nvSpPr>
        <p:spPr>
          <a:xfrm>
            <a:off x="609699" y="400433"/>
            <a:ext cx="8077101" cy="1131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FF7C0A"/>
                </a:solidFill>
                <a:latin typeface="Arial"/>
                <a:ea typeface="Arial"/>
                <a:cs typeface="Arial"/>
                <a:sym typeface="Arial"/>
              </a:rPr>
              <a:t>         Hoạt động giáo dục theo chủ đề</a:t>
            </a:r>
            <a:endParaRPr sz="2400" b="1" i="0" u="none" strike="noStrike" cap="none">
              <a:solidFill>
                <a:srgbClr val="FF7C0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1. Tìm hiểu khó khăn của người khiếm thị</a:t>
            </a:r>
            <a:endParaRPr sz="2400" b="0" i="0" u="none" strike="noStrike" cap="none">
              <a:solidFill>
                <a:srgbClr val="13171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3"/>
          <p:cNvSpPr/>
          <p:nvPr/>
        </p:nvSpPr>
        <p:spPr>
          <a:xfrm>
            <a:off x="974321" y="1579063"/>
            <a:ext cx="7629600" cy="577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- Nhắm mắt và thử làm một số việc.</a:t>
            </a:r>
            <a:endParaRPr/>
          </a:p>
        </p:txBody>
      </p:sp>
      <p:grpSp>
        <p:nvGrpSpPr>
          <p:cNvPr id="79" name="Google Shape;79;p3"/>
          <p:cNvGrpSpPr/>
          <p:nvPr/>
        </p:nvGrpSpPr>
        <p:grpSpPr>
          <a:xfrm>
            <a:off x="476289" y="2087837"/>
            <a:ext cx="3083163" cy="2598080"/>
            <a:chOff x="476289" y="2087837"/>
            <a:chExt cx="3083163" cy="2598080"/>
          </a:xfrm>
        </p:grpSpPr>
        <p:pic>
          <p:nvPicPr>
            <p:cNvPr id="80" name="Google Shape;80;p3"/>
            <p:cNvPicPr preferRelativeResize="0"/>
            <p:nvPr/>
          </p:nvPicPr>
          <p:blipFill rotWithShape="1">
            <a:blip r:embed="rId4">
              <a:alphaModFix/>
            </a:blip>
            <a:srcRect r="63894"/>
            <a:stretch/>
          </p:blipFill>
          <p:spPr>
            <a:xfrm>
              <a:off x="609699" y="2087837"/>
              <a:ext cx="2949753" cy="226883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1" name="Google Shape;81;p3"/>
            <p:cNvSpPr txBox="1"/>
            <p:nvPr/>
          </p:nvSpPr>
          <p:spPr>
            <a:xfrm>
              <a:off x="476289" y="4285807"/>
              <a:ext cx="3083163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Lấy sách vở</a:t>
              </a:r>
              <a:endParaRPr/>
            </a:p>
          </p:txBody>
        </p:sp>
      </p:grpSp>
      <p:grpSp>
        <p:nvGrpSpPr>
          <p:cNvPr id="82" name="Google Shape;82;p3"/>
          <p:cNvGrpSpPr/>
          <p:nvPr/>
        </p:nvGrpSpPr>
        <p:grpSpPr>
          <a:xfrm>
            <a:off x="3358696" y="2085267"/>
            <a:ext cx="3083163" cy="2600650"/>
            <a:chOff x="3255826" y="2085267"/>
            <a:chExt cx="3083163" cy="2600650"/>
          </a:xfrm>
        </p:grpSpPr>
        <p:sp>
          <p:nvSpPr>
            <p:cNvPr id="83" name="Google Shape;83;p3"/>
            <p:cNvSpPr txBox="1"/>
            <p:nvPr/>
          </p:nvSpPr>
          <p:spPr>
            <a:xfrm>
              <a:off x="3255826" y="4285807"/>
              <a:ext cx="3083163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Vẽ một bông hoa</a:t>
              </a:r>
              <a:endParaRPr/>
            </a:p>
          </p:txBody>
        </p:sp>
        <p:pic>
          <p:nvPicPr>
            <p:cNvPr id="84" name="Google Shape;84;p3"/>
            <p:cNvPicPr preferRelativeResize="0"/>
            <p:nvPr/>
          </p:nvPicPr>
          <p:blipFill rotWithShape="1">
            <a:blip r:embed="rId4">
              <a:alphaModFix/>
            </a:blip>
            <a:srcRect l="36105" r="31504"/>
            <a:stretch/>
          </p:blipFill>
          <p:spPr>
            <a:xfrm>
              <a:off x="3474343" y="2085267"/>
              <a:ext cx="2646127" cy="226883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5" name="Google Shape;85;p3"/>
          <p:cNvGrpSpPr/>
          <p:nvPr/>
        </p:nvGrpSpPr>
        <p:grpSpPr>
          <a:xfrm>
            <a:off x="5966167" y="2060121"/>
            <a:ext cx="3083163" cy="2625796"/>
            <a:chOff x="5966167" y="2060121"/>
            <a:chExt cx="3083163" cy="2625796"/>
          </a:xfrm>
        </p:grpSpPr>
        <p:sp>
          <p:nvSpPr>
            <p:cNvPr id="86" name="Google Shape;86;p3"/>
            <p:cNvSpPr txBox="1"/>
            <p:nvPr/>
          </p:nvSpPr>
          <p:spPr>
            <a:xfrm>
              <a:off x="5966167" y="4285807"/>
              <a:ext cx="3083163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Ăn sữa chua</a:t>
              </a:r>
              <a:endParaRPr/>
            </a:p>
          </p:txBody>
        </p:sp>
        <p:pic>
          <p:nvPicPr>
            <p:cNvPr id="87" name="Google Shape;87;p3"/>
            <p:cNvPicPr preferRelativeResize="0"/>
            <p:nvPr/>
          </p:nvPicPr>
          <p:blipFill rotWithShape="1">
            <a:blip r:embed="rId4">
              <a:alphaModFix/>
            </a:blip>
            <a:srcRect l="67760" r="-149"/>
            <a:stretch/>
          </p:blipFill>
          <p:spPr>
            <a:xfrm>
              <a:off x="6099160" y="2060121"/>
              <a:ext cx="2646127" cy="226883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8" name="Google Shape;88;p3"/>
          <p:cNvSpPr/>
          <p:nvPr/>
        </p:nvSpPr>
        <p:spPr>
          <a:xfrm>
            <a:off x="982300" y="1579063"/>
            <a:ext cx="7629600" cy="577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F17C39"/>
                </a:solidFill>
                <a:latin typeface="Arial"/>
                <a:ea typeface="Arial"/>
                <a:cs typeface="Arial"/>
                <a:sym typeface="Arial"/>
              </a:rPr>
              <a:t>- Kể những khó khăn khi thực hiện những việc đó.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4"/>
          <p:cNvSpPr txBox="1"/>
          <p:nvPr/>
        </p:nvSpPr>
        <p:spPr>
          <a:xfrm>
            <a:off x="643989" y="331853"/>
            <a:ext cx="8077101" cy="1685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FF7C0A"/>
                </a:solidFill>
                <a:latin typeface="Arial"/>
                <a:ea typeface="Arial"/>
                <a:cs typeface="Arial"/>
                <a:sym typeface="Arial"/>
              </a:rPr>
              <a:t>THẢO LUẬN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Người khiếm thị thường gặp phải những khó khăn gì trong cuộc sống?</a:t>
            </a:r>
            <a:endParaRPr/>
          </a:p>
        </p:txBody>
      </p:sp>
      <p:pic>
        <p:nvPicPr>
          <p:cNvPr id="94" name="Google Shape;94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2028" y="1664891"/>
            <a:ext cx="3871872" cy="303657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5" name="Google Shape;95;p4"/>
          <p:cNvGrpSpPr/>
          <p:nvPr/>
        </p:nvGrpSpPr>
        <p:grpSpPr>
          <a:xfrm>
            <a:off x="5681296" y="3751501"/>
            <a:ext cx="2958563" cy="1130153"/>
            <a:chOff x="5681296" y="3751501"/>
            <a:chExt cx="2958563" cy="1130153"/>
          </a:xfrm>
        </p:grpSpPr>
        <p:grpSp>
          <p:nvGrpSpPr>
            <p:cNvPr id="96" name="Google Shape;96;p4"/>
            <p:cNvGrpSpPr/>
            <p:nvPr/>
          </p:nvGrpSpPr>
          <p:grpSpPr>
            <a:xfrm rot="166615">
              <a:off x="5703570" y="3821508"/>
              <a:ext cx="2914015" cy="990139"/>
              <a:chOff x="925830" y="3006090"/>
              <a:chExt cx="2914015" cy="990139"/>
            </a:xfrm>
          </p:grpSpPr>
          <p:sp>
            <p:nvSpPr>
              <p:cNvPr id="97" name="Google Shape;97;p4"/>
              <p:cNvSpPr/>
              <p:nvPr/>
            </p:nvSpPr>
            <p:spPr>
              <a:xfrm>
                <a:off x="925830" y="3006090"/>
                <a:ext cx="2823210" cy="925830"/>
              </a:xfrm>
              <a:prstGeom prst="cloud">
                <a:avLst/>
              </a:prstGeom>
              <a:solidFill>
                <a:srgbClr val="E2D0E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" name="Google Shape;98;p4"/>
              <p:cNvSpPr/>
              <p:nvPr/>
            </p:nvSpPr>
            <p:spPr>
              <a:xfrm>
                <a:off x="1016635" y="3070399"/>
                <a:ext cx="2823210" cy="925830"/>
              </a:xfrm>
              <a:prstGeom prst="cloud">
                <a:avLst/>
              </a:prstGeom>
              <a:solidFill>
                <a:schemeClr val="lt1"/>
              </a:solidFill>
              <a:ln w="25400" cap="flat" cmpd="sng">
                <a:solidFill>
                  <a:srgbClr val="A165AB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9" name="Google Shape;99;p4"/>
            <p:cNvSpPr/>
            <p:nvPr/>
          </p:nvSpPr>
          <p:spPr>
            <a:xfrm>
              <a:off x="6127234" y="4089677"/>
              <a:ext cx="2268570" cy="4308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200" b="0" i="0" u="none" strike="noStrike" cap="none">
                  <a:solidFill>
                    <a:srgbClr val="13171A"/>
                  </a:solidFill>
                  <a:latin typeface="Arial"/>
                  <a:ea typeface="Arial"/>
                  <a:cs typeface="Arial"/>
                  <a:sym typeface="Arial"/>
                </a:rPr>
                <a:t>Người khiếm thị </a:t>
              </a:r>
              <a:endPara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5"/>
          <p:cNvSpPr/>
          <p:nvPr/>
        </p:nvSpPr>
        <p:spPr>
          <a:xfrm>
            <a:off x="568475" y="227221"/>
            <a:ext cx="8078039" cy="958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2. Chia sẻ về những người khuyết tật khác.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- Kể tên những người khuyết tật khác mà em biết.</a:t>
            </a:r>
            <a:endParaRPr/>
          </a:p>
        </p:txBody>
      </p:sp>
      <p:pic>
        <p:nvPicPr>
          <p:cNvPr id="105" name="Google Shape;105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1786" y="1307401"/>
            <a:ext cx="3649195" cy="2695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41174" y="1307402"/>
            <a:ext cx="3905340" cy="269563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7" name="Google Shape;107;p5"/>
          <p:cNvGrpSpPr/>
          <p:nvPr/>
        </p:nvGrpSpPr>
        <p:grpSpPr>
          <a:xfrm>
            <a:off x="6001336" y="3340069"/>
            <a:ext cx="2958563" cy="1130153"/>
            <a:chOff x="5681296" y="3751501"/>
            <a:chExt cx="2958563" cy="1130153"/>
          </a:xfrm>
        </p:grpSpPr>
        <p:grpSp>
          <p:nvGrpSpPr>
            <p:cNvPr id="108" name="Google Shape;108;p5"/>
            <p:cNvGrpSpPr/>
            <p:nvPr/>
          </p:nvGrpSpPr>
          <p:grpSpPr>
            <a:xfrm rot="166615">
              <a:off x="5703570" y="3821508"/>
              <a:ext cx="2914015" cy="990139"/>
              <a:chOff x="925830" y="3006090"/>
              <a:chExt cx="2914015" cy="990139"/>
            </a:xfrm>
          </p:grpSpPr>
          <p:sp>
            <p:nvSpPr>
              <p:cNvPr id="109" name="Google Shape;109;p5"/>
              <p:cNvSpPr/>
              <p:nvPr/>
            </p:nvSpPr>
            <p:spPr>
              <a:xfrm>
                <a:off x="925830" y="3006090"/>
                <a:ext cx="2823210" cy="925830"/>
              </a:xfrm>
              <a:prstGeom prst="cloud">
                <a:avLst/>
              </a:prstGeom>
              <a:solidFill>
                <a:srgbClr val="E2D0E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" name="Google Shape;110;p5"/>
              <p:cNvSpPr/>
              <p:nvPr/>
            </p:nvSpPr>
            <p:spPr>
              <a:xfrm>
                <a:off x="1016635" y="3070399"/>
                <a:ext cx="2823210" cy="925830"/>
              </a:xfrm>
              <a:prstGeom prst="cloud">
                <a:avLst/>
              </a:prstGeom>
              <a:solidFill>
                <a:schemeClr val="lt1"/>
              </a:solidFill>
              <a:ln w="25400" cap="flat" cmpd="sng">
                <a:solidFill>
                  <a:srgbClr val="A165AB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1" name="Google Shape;111;p5"/>
            <p:cNvSpPr/>
            <p:nvPr/>
          </p:nvSpPr>
          <p:spPr>
            <a:xfrm>
              <a:off x="6012934" y="4089677"/>
              <a:ext cx="2598788" cy="4308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200" b="0" i="0" u="none" strike="noStrike" cap="none">
                  <a:solidFill>
                    <a:srgbClr val="13171A"/>
                  </a:solidFill>
                  <a:latin typeface="Arial"/>
                  <a:ea typeface="Arial"/>
                  <a:cs typeface="Arial"/>
                  <a:sym typeface="Arial"/>
                </a:rPr>
                <a:t>Người khiếm thính </a:t>
              </a:r>
              <a:endPara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2" name="Google Shape;112;p5"/>
          <p:cNvSpPr/>
          <p:nvPr/>
        </p:nvSpPr>
        <p:spPr>
          <a:xfrm>
            <a:off x="611786" y="4261782"/>
            <a:ext cx="7834984" cy="496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- Nêu những khó khăn mà họ gặp phải  trong cuộc sống?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"/>
          <p:cNvSpPr/>
          <p:nvPr/>
        </p:nvSpPr>
        <p:spPr>
          <a:xfrm>
            <a:off x="508343" y="251931"/>
            <a:ext cx="8078039" cy="1131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Chúng ta có thể làm gì </a:t>
            </a:r>
            <a:endParaRPr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để chia sẻ với những người khuyết tật?</a:t>
            </a:r>
            <a:endParaRPr/>
          </a:p>
        </p:txBody>
      </p:sp>
      <p:grpSp>
        <p:nvGrpSpPr>
          <p:cNvPr id="118" name="Google Shape;118;p6"/>
          <p:cNvGrpSpPr/>
          <p:nvPr/>
        </p:nvGrpSpPr>
        <p:grpSpPr>
          <a:xfrm>
            <a:off x="508343" y="1724068"/>
            <a:ext cx="2596101" cy="2826997"/>
            <a:chOff x="508343" y="1724068"/>
            <a:chExt cx="2596101" cy="2826997"/>
          </a:xfrm>
        </p:grpSpPr>
        <p:pic>
          <p:nvPicPr>
            <p:cNvPr id="119" name="Google Shape;119;p6" descr="Người Khuyết Tật Minh Họa Trên Xe Lăn Hình ảnh | Định dạng hình ảnh PSD  611473234| vn.lovepik.com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08343" y="1724068"/>
              <a:ext cx="2596101" cy="25961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0" name="Google Shape;120;p6"/>
            <p:cNvSpPr/>
            <p:nvPr/>
          </p:nvSpPr>
          <p:spPr>
            <a:xfrm>
              <a:off x="1280458" y="4139642"/>
              <a:ext cx="1150777" cy="411423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38100" cap="flat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i="0" u="none" strike="noStrike" cap="none">
                  <a:solidFill>
                    <a:srgbClr val="0070C0"/>
                  </a:solidFill>
                  <a:latin typeface="Arial"/>
                  <a:ea typeface="Arial"/>
                  <a:cs typeface="Arial"/>
                  <a:sym typeface="Arial"/>
                </a:rPr>
                <a:t>Đẩy xe</a:t>
              </a:r>
              <a:endParaRPr/>
            </a:p>
          </p:txBody>
        </p:sp>
      </p:grpSp>
      <p:grpSp>
        <p:nvGrpSpPr>
          <p:cNvPr id="121" name="Google Shape;121;p6"/>
          <p:cNvGrpSpPr/>
          <p:nvPr/>
        </p:nvGrpSpPr>
        <p:grpSpPr>
          <a:xfrm>
            <a:off x="3443457" y="1724068"/>
            <a:ext cx="2596101" cy="2826997"/>
            <a:chOff x="3443457" y="1724068"/>
            <a:chExt cx="2596101" cy="2826997"/>
          </a:xfrm>
        </p:grpSpPr>
        <p:pic>
          <p:nvPicPr>
            <p:cNvPr id="122" name="Google Shape;122;p6" descr="Người Tàn Tật Với Tay Và Nạng Hình ảnh | Định dạng hình ảnh PSD 611473233|  vn.lovepik.com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443457" y="1724068"/>
              <a:ext cx="2596101" cy="25961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3" name="Google Shape;123;p6"/>
            <p:cNvSpPr/>
            <p:nvPr/>
          </p:nvSpPr>
          <p:spPr>
            <a:xfrm>
              <a:off x="4267050" y="4139642"/>
              <a:ext cx="980917" cy="411423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38100" cap="flat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i="0" u="none" strike="noStrike" cap="none">
                  <a:solidFill>
                    <a:srgbClr val="0070C0"/>
                  </a:solidFill>
                  <a:latin typeface="Arial"/>
                  <a:ea typeface="Arial"/>
                  <a:cs typeface="Arial"/>
                  <a:sym typeface="Arial"/>
                </a:rPr>
                <a:t>Đỡ</a:t>
              </a:r>
              <a:endParaRPr/>
            </a:p>
          </p:txBody>
        </p:sp>
      </p:grpSp>
      <p:grpSp>
        <p:nvGrpSpPr>
          <p:cNvPr id="124" name="Google Shape;124;p6"/>
          <p:cNvGrpSpPr/>
          <p:nvPr/>
        </p:nvGrpSpPr>
        <p:grpSpPr>
          <a:xfrm>
            <a:off x="6378571" y="1724068"/>
            <a:ext cx="2596102" cy="3010172"/>
            <a:chOff x="6378571" y="1724068"/>
            <a:chExt cx="2596102" cy="3010172"/>
          </a:xfrm>
        </p:grpSpPr>
        <p:pic>
          <p:nvPicPr>
            <p:cNvPr id="125" name="Google Shape;125;p6" descr="Hình ảnh Người Tàn Tật PNG, Vector, PSD, và biểu tượng để tải về miễn phí |  pngtree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6378571" y="1724068"/>
              <a:ext cx="2596102" cy="259610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6" name="Google Shape;126;p6"/>
            <p:cNvSpPr/>
            <p:nvPr/>
          </p:nvSpPr>
          <p:spPr>
            <a:xfrm>
              <a:off x="6718283" y="4131876"/>
              <a:ext cx="1804828" cy="602364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38100" cap="flat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i="0" u="none" strike="noStrike" cap="none">
                  <a:solidFill>
                    <a:srgbClr val="0070C0"/>
                  </a:solidFill>
                  <a:latin typeface="Arial"/>
                  <a:ea typeface="Arial"/>
                  <a:cs typeface="Arial"/>
                  <a:sym typeface="Arial"/>
                </a:rPr>
                <a:t>Giúp họ sang đường</a:t>
              </a: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7" descr="Tập sống bố thí khi đi xe buý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92766" y="258346"/>
            <a:ext cx="6358467" cy="3574229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7"/>
          <p:cNvSpPr/>
          <p:nvPr/>
        </p:nvSpPr>
        <p:spPr>
          <a:xfrm>
            <a:off x="0" y="3815639"/>
            <a:ext cx="9144000" cy="958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Giúp người khuyết tật lên xe buýt (bằng cửa sau).</a:t>
            </a:r>
            <a:endParaRPr/>
          </a:p>
          <a:p>
            <a:pPr marL="342900" marR="0" lvl="0" indent="-34290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Nhường chỗ cho người khuyết tật khi tham gia các phương tiện công cộng.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8" descr="Giao tiếp với trẻ em khiếm thính | Vinmec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28712" y="626688"/>
            <a:ext cx="4569883" cy="3275033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8"/>
          <p:cNvSpPr/>
          <p:nvPr/>
        </p:nvSpPr>
        <p:spPr>
          <a:xfrm>
            <a:off x="767645" y="4019881"/>
            <a:ext cx="7778045" cy="496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Dùng ngôn ngữ kí hiệu để giao tiếp với người khiếm thính</a:t>
            </a:r>
            <a:endParaRPr sz="2000" b="0" i="0" u="none" strike="noStrike" cap="none">
              <a:solidFill>
                <a:srgbClr val="13171A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9"/>
          <p:cNvPicPr preferRelativeResize="0"/>
          <p:nvPr/>
        </p:nvPicPr>
        <p:blipFill rotWithShape="1">
          <a:blip r:embed="rId3">
            <a:alphaModFix/>
          </a:blip>
          <a:srcRect t="31866"/>
          <a:stretch/>
        </p:blipFill>
        <p:spPr>
          <a:xfrm>
            <a:off x="488950" y="368831"/>
            <a:ext cx="5137825" cy="720738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9"/>
          <p:cNvSpPr/>
          <p:nvPr/>
        </p:nvSpPr>
        <p:spPr>
          <a:xfrm>
            <a:off x="1532384" y="274601"/>
            <a:ext cx="3528530" cy="577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00A651"/>
                </a:solidFill>
                <a:latin typeface="Arial"/>
                <a:ea typeface="Arial"/>
                <a:cs typeface="Arial"/>
                <a:sym typeface="Arial"/>
              </a:rPr>
              <a:t>Hoạt động sau giờ học</a:t>
            </a:r>
            <a:endParaRPr sz="2400" b="1" i="0" u="none" strike="noStrike" cap="none">
              <a:solidFill>
                <a:srgbClr val="00A65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9"/>
          <p:cNvSpPr txBox="1"/>
          <p:nvPr/>
        </p:nvSpPr>
        <p:spPr>
          <a:xfrm>
            <a:off x="627538" y="1174777"/>
            <a:ext cx="8011965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Tìm hiểu những người khuyết tật ở địa phương mà em biết.</a:t>
            </a:r>
            <a:endParaRPr/>
          </a:p>
        </p:txBody>
      </p:sp>
      <p:sp>
        <p:nvSpPr>
          <p:cNvPr id="146" name="Google Shape;146;p9"/>
          <p:cNvSpPr/>
          <p:nvPr/>
        </p:nvSpPr>
        <p:spPr>
          <a:xfrm>
            <a:off x="627538" y="345721"/>
            <a:ext cx="766258" cy="766106"/>
          </a:xfrm>
          <a:prstGeom prst="ellipse">
            <a:avLst/>
          </a:prstGeom>
          <a:solidFill>
            <a:srgbClr val="00A651"/>
          </a:solidFill>
          <a:ln w="25400" cap="flat" cmpd="sng">
            <a:solidFill>
              <a:srgbClr val="1A8C5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9"/>
          <p:cNvSpPr/>
          <p:nvPr/>
        </p:nvSpPr>
        <p:spPr>
          <a:xfrm>
            <a:off x="692249" y="454039"/>
            <a:ext cx="653240" cy="512660"/>
          </a:xfrm>
          <a:custGeom>
            <a:avLst/>
            <a:gdLst/>
            <a:ahLst/>
            <a:cxnLst/>
            <a:rect l="l" t="t" r="r" b="b"/>
            <a:pathLst>
              <a:path w="2714625" h="2130425" extrusionOk="0">
                <a:moveTo>
                  <a:pt x="85725" y="1044575"/>
                </a:moveTo>
                <a:lnTo>
                  <a:pt x="1166812" y="196850"/>
                </a:lnTo>
                <a:lnTo>
                  <a:pt x="1700212" y="473075"/>
                </a:lnTo>
                <a:lnTo>
                  <a:pt x="1700212" y="225425"/>
                </a:lnTo>
                <a:lnTo>
                  <a:pt x="1909762" y="225425"/>
                </a:lnTo>
                <a:lnTo>
                  <a:pt x="1909762" y="639763"/>
                </a:lnTo>
                <a:lnTo>
                  <a:pt x="2357437" y="1087438"/>
                </a:lnTo>
                <a:lnTo>
                  <a:pt x="2176462" y="1168400"/>
                </a:lnTo>
                <a:lnTo>
                  <a:pt x="2176462" y="1930400"/>
                </a:lnTo>
                <a:lnTo>
                  <a:pt x="1857375" y="1930400"/>
                </a:lnTo>
                <a:lnTo>
                  <a:pt x="1857375" y="1392238"/>
                </a:lnTo>
                <a:lnTo>
                  <a:pt x="1390650" y="1392238"/>
                </a:lnTo>
                <a:lnTo>
                  <a:pt x="1390650" y="1911350"/>
                </a:lnTo>
                <a:lnTo>
                  <a:pt x="1066800" y="1587500"/>
                </a:lnTo>
                <a:lnTo>
                  <a:pt x="52387" y="1187450"/>
                </a:lnTo>
                <a:lnTo>
                  <a:pt x="52387" y="1377950"/>
                </a:lnTo>
                <a:lnTo>
                  <a:pt x="847725" y="1673225"/>
                </a:lnTo>
                <a:lnTo>
                  <a:pt x="738187" y="1763713"/>
                </a:lnTo>
                <a:lnTo>
                  <a:pt x="138112" y="1549400"/>
                </a:lnTo>
                <a:lnTo>
                  <a:pt x="138112" y="1701800"/>
                </a:lnTo>
                <a:lnTo>
                  <a:pt x="776287" y="1930400"/>
                </a:lnTo>
                <a:lnTo>
                  <a:pt x="764381" y="1947070"/>
                </a:lnTo>
                <a:lnTo>
                  <a:pt x="219075" y="1754188"/>
                </a:lnTo>
                <a:lnTo>
                  <a:pt x="176212" y="1868488"/>
                </a:lnTo>
                <a:lnTo>
                  <a:pt x="776287" y="2106613"/>
                </a:lnTo>
                <a:lnTo>
                  <a:pt x="1162050" y="2130425"/>
                </a:lnTo>
                <a:lnTo>
                  <a:pt x="1162050" y="2073275"/>
                </a:lnTo>
                <a:lnTo>
                  <a:pt x="1576387" y="2073275"/>
                </a:lnTo>
                <a:lnTo>
                  <a:pt x="1576387" y="1749425"/>
                </a:lnTo>
                <a:lnTo>
                  <a:pt x="1538287" y="1749425"/>
                </a:lnTo>
                <a:lnTo>
                  <a:pt x="1538287" y="1525588"/>
                </a:lnTo>
                <a:lnTo>
                  <a:pt x="1695450" y="1525588"/>
                </a:lnTo>
                <a:lnTo>
                  <a:pt x="1695450" y="2130425"/>
                </a:lnTo>
                <a:lnTo>
                  <a:pt x="1871662" y="2130425"/>
                </a:lnTo>
                <a:lnTo>
                  <a:pt x="1871662" y="2073275"/>
                </a:lnTo>
                <a:lnTo>
                  <a:pt x="2352675" y="2073275"/>
                </a:lnTo>
                <a:lnTo>
                  <a:pt x="2352675" y="1773238"/>
                </a:lnTo>
                <a:lnTo>
                  <a:pt x="2400300" y="1773238"/>
                </a:lnTo>
                <a:lnTo>
                  <a:pt x="2400300" y="1273175"/>
                </a:lnTo>
                <a:lnTo>
                  <a:pt x="2447925" y="1273175"/>
                </a:lnTo>
                <a:lnTo>
                  <a:pt x="2447925" y="1230313"/>
                </a:lnTo>
                <a:lnTo>
                  <a:pt x="2714625" y="1230313"/>
                </a:lnTo>
                <a:lnTo>
                  <a:pt x="2714625" y="1144588"/>
                </a:lnTo>
                <a:lnTo>
                  <a:pt x="2686050" y="1144588"/>
                </a:lnTo>
                <a:lnTo>
                  <a:pt x="2686050" y="1092200"/>
                </a:lnTo>
                <a:lnTo>
                  <a:pt x="2595562" y="1092200"/>
                </a:lnTo>
                <a:lnTo>
                  <a:pt x="2043112" y="539750"/>
                </a:lnTo>
                <a:lnTo>
                  <a:pt x="2043112" y="101600"/>
                </a:lnTo>
                <a:lnTo>
                  <a:pt x="1562100" y="101600"/>
                </a:lnTo>
                <a:lnTo>
                  <a:pt x="1562100" y="230188"/>
                </a:lnTo>
                <a:lnTo>
                  <a:pt x="1135062" y="0"/>
                </a:lnTo>
                <a:lnTo>
                  <a:pt x="0" y="896938"/>
                </a:lnTo>
                <a:lnTo>
                  <a:pt x="85725" y="1044575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8" name="Google Shape;148;p9" descr="Pháp luật bảo vệ quyền lao động bình đẳng cho người khuyết tật - Đồng Hành  Việt Online -&amp;gt;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59378" y="1828269"/>
            <a:ext cx="3928533" cy="294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English Vocabulary Workshop by Slidesgo">
  <a:themeElements>
    <a:clrScheme name="Simple Light">
      <a:dk1>
        <a:srgbClr val="003849"/>
      </a:dk1>
      <a:lt1>
        <a:srgbClr val="FFFFFF"/>
      </a:lt1>
      <a:dk2>
        <a:srgbClr val="A775FE"/>
      </a:dk2>
      <a:lt2>
        <a:srgbClr val="E3E7EA"/>
      </a:lt2>
      <a:accent1>
        <a:srgbClr val="FFC86D"/>
      </a:accent1>
      <a:accent2>
        <a:srgbClr val="FEB444"/>
      </a:accent2>
      <a:accent3>
        <a:srgbClr val="FE8966"/>
      </a:accent3>
      <a:accent4>
        <a:srgbClr val="FD6A5E"/>
      </a:accent4>
      <a:accent5>
        <a:srgbClr val="9FE4F5"/>
      </a:accent5>
      <a:accent6>
        <a:srgbClr val="6ED0E7"/>
      </a:accent6>
      <a:hlink>
        <a:srgbClr val="003849"/>
      </a:hlink>
      <a:folHlink>
        <a:srgbClr val="0097A7"/>
      </a:folHlink>
    </a:clrScheme>
    <a:fontScheme name="Custom 6">
      <a:majorFont>
        <a:latin typeface="UTM Androgyne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244</Words>
  <Application>Microsoft Office PowerPoint</Application>
  <PresentationFormat>On-screen Show (16:9)</PresentationFormat>
  <Paragraphs>31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UTM Androgyne</vt:lpstr>
      <vt:lpstr>Baloo 2</vt:lpstr>
      <vt:lpstr>UTM Cookies</vt:lpstr>
      <vt:lpstr>Pangolin</vt:lpstr>
      <vt:lpstr>English Vocabulary Workshop by Slidesgo</vt:lpstr>
      <vt:lpstr>Bài 27: Chia sẻ khó khăn với người khuyết tật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27: Chia sẻ khó khăn với người khuyết tật</dc:title>
  <dc:creator>L.U</dc:creator>
  <cp:lastModifiedBy>Phạm Thanh Hằng (ADAS – GV)</cp:lastModifiedBy>
  <cp:revision>1</cp:revision>
  <dcterms:modified xsi:type="dcterms:W3CDTF">2021-06-11T01:56:16Z</dcterms:modified>
</cp:coreProperties>
</file>