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97" r:id="rId2"/>
    <p:sldId id="286" r:id="rId3"/>
    <p:sldId id="299" r:id="rId4"/>
    <p:sldId id="304" r:id="rId5"/>
    <p:sldId id="305" r:id="rId6"/>
    <p:sldId id="306" r:id="rId7"/>
    <p:sldId id="307" r:id="rId8"/>
    <p:sldId id="288" r:id="rId9"/>
    <p:sldId id="309" r:id="rId10"/>
    <p:sldId id="310" r:id="rId11"/>
    <p:sldId id="290" r:id="rId12"/>
    <p:sldId id="311" r:id="rId13"/>
    <p:sldId id="312" r:id="rId14"/>
    <p:sldId id="293" r:id="rId15"/>
    <p:sldId id="294" r:id="rId16"/>
    <p:sldId id="313" r:id="rId17"/>
    <p:sldId id="314" r:id="rId18"/>
    <p:sldId id="272" r:id="rId19"/>
    <p:sldId id="296" r:id="rId20"/>
    <p:sldId id="303" r:id="rId21"/>
    <p:sldId id="315" r:id="rId22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0FDBF68-F79F-47AC-8855-EF14A2E80A12}">
          <p14:sldIdLst>
            <p14:sldId id="297"/>
            <p14:sldId id="286"/>
            <p14:sldId id="299"/>
            <p14:sldId id="304"/>
            <p14:sldId id="305"/>
            <p14:sldId id="306"/>
            <p14:sldId id="307"/>
            <p14:sldId id="288"/>
            <p14:sldId id="309"/>
            <p14:sldId id="310"/>
            <p14:sldId id="290"/>
            <p14:sldId id="311"/>
            <p14:sldId id="312"/>
            <p14:sldId id="293"/>
            <p14:sldId id="294"/>
          </p14:sldIdLst>
        </p14:section>
        <p14:section name="Untitled Section" id="{D57258EA-FEF7-4B32-A45A-656DA101D383}">
          <p14:sldIdLst>
            <p14:sldId id="313"/>
            <p14:sldId id="314"/>
            <p14:sldId id="272"/>
            <p14:sldId id="296"/>
            <p14:sldId id="303"/>
            <p14:sldId id="31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istrator" initials="Microsoft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FE22"/>
    <a:srgbClr val="F4BF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206" autoAdjust="0"/>
    <p:restoredTop sz="89661" autoAdjust="0"/>
  </p:normalViewPr>
  <p:slideViewPr>
    <p:cSldViewPr>
      <p:cViewPr varScale="1">
        <p:scale>
          <a:sx n="61" d="100"/>
          <a:sy n="61" d="100"/>
        </p:scale>
        <p:origin x="1590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2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D53D6-F9AE-4A7A-8B4A-399D226E2AEB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B254D0-D385-4390-9C21-B76E3A32A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563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254D0-D385-4390-9C21-B76E3A32ADC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4368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29/05/2024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29/05/2024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29/05/2024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29/05/2024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29/05/2024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29/05/2024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29/05/2024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29/05/2024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29/05/2024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29/05/2024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29/05/2024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26D32-79A9-4E6E-9133-69F462CF5197}" type="datetimeFigureOut">
              <a:rPr lang="vi-VN" smtClean="0"/>
              <a:pPr/>
              <a:t>29/05/2024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image" Target="../media/image16.jpeg"/><Relationship Id="rId7" Type="http://schemas.openxmlformats.org/officeDocument/2006/relationships/image" Target="../media/image3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jpg"/><Relationship Id="rId11" Type="http://schemas.openxmlformats.org/officeDocument/2006/relationships/image" Target="../media/image39.jpeg"/><Relationship Id="rId5" Type="http://schemas.openxmlformats.org/officeDocument/2006/relationships/image" Target="../media/image33.jpg"/><Relationship Id="rId10" Type="http://schemas.openxmlformats.org/officeDocument/2006/relationships/image" Target="../media/image38.jpg"/><Relationship Id="rId4" Type="http://schemas.openxmlformats.org/officeDocument/2006/relationships/image" Target="../media/image32.jpg"/><Relationship Id="rId9" Type="http://schemas.openxmlformats.org/officeDocument/2006/relationships/image" Target="../media/image37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40.jpg"/><Relationship Id="rId7" Type="http://schemas.openxmlformats.org/officeDocument/2006/relationships/image" Target="../media/image44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Watercolor Summer Background Images | Free Vectors, Stock Photos &amp;amp; PS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838200" y="1219200"/>
            <a:ext cx="7443917" cy="1600200"/>
          </a:xfrm>
          <a:prstGeom prst="rect">
            <a:avLst/>
          </a:prstGeom>
          <a:scene3d>
            <a:camera prst="obliqueBottomRight"/>
            <a:lightRig rig="threePt" dir="t"/>
          </a:scene3d>
        </p:spPr>
        <p:txBody>
          <a:bodyPr wrap="square">
            <a:prstTxWarp prst="textDoubleWave1">
              <a:avLst/>
            </a:prstTxWarp>
            <a:spAutoFit/>
          </a:bodyPr>
          <a:lstStyle/>
          <a:p>
            <a:pPr algn="ctr"/>
            <a:r>
              <a:rPr lang="en-US" sz="2400" b="1" dirty="0">
                <a:ln>
                  <a:solidFill>
                    <a:srgbClr val="7030A0"/>
                  </a:solidFill>
                </a:ln>
                <a:solidFill>
                  <a:srgbClr val="00B0F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iCiel Soup of Justice" pitchFamily="2" charset="-93"/>
                <a:cs typeface="Times New Roman" pitchFamily="18" charset="0"/>
              </a:rPr>
              <a:t>CHỦ ĐỀ : </a:t>
            </a:r>
            <a:r>
              <a:rPr lang="en-US" sz="2400" b="1" dirty="0" err="1">
                <a:ln>
                  <a:solidFill>
                    <a:srgbClr val="7030A0"/>
                  </a:solidFill>
                </a:ln>
                <a:solidFill>
                  <a:srgbClr val="00B0F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iCiel Soup of Justice" pitchFamily="2" charset="-93"/>
                <a:cs typeface="Times New Roman" pitchFamily="18" charset="0"/>
              </a:rPr>
              <a:t>ĐẠI</a:t>
            </a:r>
            <a:r>
              <a:rPr lang="en-US" sz="2400" b="1" dirty="0">
                <a:ln>
                  <a:solidFill>
                    <a:srgbClr val="7030A0"/>
                  </a:solidFill>
                </a:ln>
                <a:solidFill>
                  <a:srgbClr val="00B0F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iCiel Soup of Justice" pitchFamily="2" charset="-93"/>
                <a:cs typeface="Times New Roman" pitchFamily="18" charset="0"/>
              </a:rPr>
              <a:t>  </a:t>
            </a:r>
            <a:r>
              <a:rPr lang="en-US" sz="2400" b="1" dirty="0" err="1">
                <a:ln>
                  <a:solidFill>
                    <a:srgbClr val="7030A0"/>
                  </a:solidFill>
                </a:ln>
                <a:solidFill>
                  <a:srgbClr val="00B0F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iCiel Soup of Justice" pitchFamily="2" charset="-93"/>
                <a:cs typeface="Times New Roman" pitchFamily="18" charset="0"/>
              </a:rPr>
              <a:t>DƯƠNG</a:t>
            </a:r>
            <a:r>
              <a:rPr lang="en-US" sz="2400" b="1" dirty="0">
                <a:ln>
                  <a:solidFill>
                    <a:srgbClr val="7030A0"/>
                  </a:solidFill>
                </a:ln>
                <a:solidFill>
                  <a:srgbClr val="00B0F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iCiel Soup of Justice" pitchFamily="2" charset="-93"/>
                <a:cs typeface="Times New Roman" pitchFamily="18" charset="0"/>
              </a:rPr>
              <a:t>  MÊNH  MÔNG </a:t>
            </a:r>
            <a:endParaRPr lang="vi-VN" sz="2400" b="1" dirty="0">
              <a:ln>
                <a:solidFill>
                  <a:srgbClr val="7030A0"/>
                </a:solidFill>
              </a:ln>
              <a:solidFill>
                <a:srgbClr val="00B0F0"/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iCiel Soup of Justice" pitchFamily="2" charset="-93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85800" y="2949714"/>
            <a:ext cx="80010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>
                <a:ln>
                  <a:solidFill>
                    <a:schemeClr val="tx2"/>
                  </a:solidFill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400" b="1" dirty="0">
                <a:ln>
                  <a:solidFill>
                    <a:schemeClr val="tx2"/>
                  </a:solidFill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1:BẦU TRỜI VÀ BIỂN </a:t>
            </a:r>
          </a:p>
          <a:p>
            <a:pPr algn="ctr"/>
            <a:r>
              <a:rPr lang="en-US" sz="4400" b="1" i="1" dirty="0">
                <a:ln>
                  <a:solidFill>
                    <a:schemeClr val="tx2"/>
                  </a:solidFill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sz="4400" b="1" i="1" dirty="0" err="1">
                <a:ln>
                  <a:solidFill>
                    <a:schemeClr val="tx2"/>
                  </a:solidFill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400" b="1" i="1" dirty="0">
                <a:ln>
                  <a:solidFill>
                    <a:schemeClr val="tx2"/>
                  </a:solidFill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2 )</a:t>
            </a:r>
            <a:endParaRPr lang="vi-VN" sz="4400" b="1" i="1" dirty="0">
              <a:ln>
                <a:solidFill>
                  <a:schemeClr val="tx2"/>
                </a:solidFill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8483799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263872"/>
            <a:ext cx="8110420" cy="2969189"/>
          </a:xfrm>
          <a:prstGeom prst="rect">
            <a:avLst/>
          </a:prstGeom>
        </p:spPr>
      </p:pic>
      <p:pic>
        <p:nvPicPr>
          <p:cNvPr id="3074" name="Picture 2" descr="Cartoon light bulb Royalty Free Vector Image - VectorStock | Cartoon light  bulb, Cartoon clip art, Art drawings for kids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85"/>
          <a:stretch/>
        </p:blipFill>
        <p:spPr bwMode="auto">
          <a:xfrm rot="1944222">
            <a:off x="6915693" y="-301961"/>
            <a:ext cx="1816895" cy="243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loud Callout 4"/>
          <p:cNvSpPr/>
          <p:nvPr/>
        </p:nvSpPr>
        <p:spPr>
          <a:xfrm>
            <a:off x="838200" y="533400"/>
            <a:ext cx="6172200" cy="1322715"/>
          </a:xfrm>
          <a:prstGeom prst="cloudCallou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43000" y="941157"/>
            <a:ext cx="609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3076" name="Picture 4" descr="Decorative Pattern Cartoon Hand Drawn Underwater World Seaweed, Seaweed  Clipart, Coral, Marine Life PNG Transparent Clipart Image and PSD File for  Free Download | How to draw hands, Coral reef drawing, Cartoon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4348" y="5530636"/>
            <a:ext cx="1629088" cy="1150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Underwater Clipart Coral Reef - Underwater Clipart - Png Download - Large  Size Png Image - PikPn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9339" y="5615947"/>
            <a:ext cx="1358202" cy="1087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2362200" y="5348430"/>
            <a:ext cx="3898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vi-VN" sz="3200" b="1" dirty="0">
              <a:solidFill>
                <a:srgbClr val="1F497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578355" y="5238248"/>
            <a:ext cx="3898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vi-VN" sz="3200" b="1" dirty="0">
              <a:solidFill>
                <a:srgbClr val="1F497D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2501053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451112"/>
            <a:ext cx="8579649" cy="4591925"/>
          </a:xfrm>
          <a:prstGeom prst="rect">
            <a:avLst/>
          </a:prstGeom>
        </p:spPr>
      </p:pic>
      <p:sp>
        <p:nvSpPr>
          <p:cNvPr id="4" name="Snip and Round Single Corner Rectangle 3"/>
          <p:cNvSpPr/>
          <p:nvPr/>
        </p:nvSpPr>
        <p:spPr>
          <a:xfrm>
            <a:off x="1828800" y="490090"/>
            <a:ext cx="5105400" cy="624508"/>
          </a:xfrm>
          <a:prstGeom prst="snip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latin typeface="Times New Roman" pitchFamily="18" charset="0"/>
              </a:rPr>
              <a:t>Chọn</a:t>
            </a:r>
            <a:r>
              <a:rPr lang="en-US" sz="4800" dirty="0">
                <a:latin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</a:rPr>
              <a:t>đáp</a:t>
            </a:r>
            <a:r>
              <a:rPr lang="en-US" sz="4800" dirty="0">
                <a:latin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</a:rPr>
              <a:t>án</a:t>
            </a:r>
            <a:r>
              <a:rPr lang="en-US" sz="4800" dirty="0">
                <a:latin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</a:rPr>
              <a:t>đúng</a:t>
            </a:r>
            <a:endParaRPr lang="en-US" sz="4800" dirty="0">
              <a:latin typeface="Times New Roman" pitchFamily="18" charset="0"/>
            </a:endParaRPr>
          </a:p>
        </p:txBody>
      </p:sp>
      <p:pic>
        <p:nvPicPr>
          <p:cNvPr id="7" name="Picture 4" descr="Decorative Pattern Cartoon Hand Drawn Underwater World Seaweed, Seaweed  Clipart, Coral, Marine Life PNG Transparent Clipart Image and PSD File for  Free Download | How to draw hands, Coral reef drawing, Cartoon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4654" y="6043037"/>
            <a:ext cx="1147970" cy="810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artoon light bulb Royalty Free Vector Image - VectorStock | Cartoon light  bulb, Cartoon clip art, Art drawings for kids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85"/>
          <a:stretch/>
        </p:blipFill>
        <p:spPr bwMode="auto">
          <a:xfrm rot="20140931">
            <a:off x="276694" y="-413757"/>
            <a:ext cx="1485175" cy="1990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0401889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4" r="1522"/>
          <a:stretch/>
        </p:blipFill>
        <p:spPr>
          <a:xfrm>
            <a:off x="304800" y="1300141"/>
            <a:ext cx="8623852" cy="4681771"/>
          </a:xfrm>
          <a:prstGeom prst="rect">
            <a:avLst/>
          </a:prstGeom>
        </p:spPr>
      </p:pic>
      <p:sp>
        <p:nvSpPr>
          <p:cNvPr id="3" name="Snip and Round Single Corner Rectangle 2"/>
          <p:cNvSpPr/>
          <p:nvPr/>
        </p:nvSpPr>
        <p:spPr>
          <a:xfrm>
            <a:off x="2041924" y="381000"/>
            <a:ext cx="5105400" cy="624508"/>
          </a:xfrm>
          <a:prstGeom prst="snip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Times New Roman" pitchFamily="18" charset="0"/>
              </a:rPr>
              <a:t>ĐÁP ÁN ĐÚNG</a:t>
            </a:r>
          </a:p>
        </p:txBody>
      </p:sp>
      <p:pic>
        <p:nvPicPr>
          <p:cNvPr id="4" name="Picture 4" descr="Decorative Pattern Cartoon Hand Drawn Underwater World Seaweed, Seaweed  Clipart, Coral, Marine Life PNG Transparent Clipart Image and PSD File for  Free Download | How to draw hands, Coral reef drawing, Cartoon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7576" y="5835491"/>
            <a:ext cx="1447800" cy="1022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artoon light bulb Royalty Free Vector Image - VectorStock | Cartoon light  bulb, Cartoon clip art, Art drawings for kids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85"/>
          <a:stretch/>
        </p:blipFill>
        <p:spPr bwMode="auto">
          <a:xfrm rot="19807130">
            <a:off x="195843" y="-63626"/>
            <a:ext cx="1231958" cy="1413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0587843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50099E7-1D9F-4AFF-A590-328A9B25EC3C}"/>
              </a:ext>
            </a:extLst>
          </p:cNvPr>
          <p:cNvSpPr txBox="1"/>
          <p:nvPr/>
        </p:nvSpPr>
        <p:spPr>
          <a:xfrm>
            <a:off x="589455" y="2585789"/>
            <a:ext cx="843857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B1: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A4.</a:t>
            </a:r>
            <a:endParaRPr lang="vi-VN" sz="2800" dirty="0">
              <a:solidFill>
                <a:srgbClr val="002060"/>
              </a:solidFill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B2: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rời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solidFill>
                <a:srgbClr val="002060"/>
              </a:solidFill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B3: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solidFill>
                <a:srgbClr val="002060"/>
              </a:solidFill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olded Corner 3"/>
          <p:cNvSpPr/>
          <p:nvPr/>
        </p:nvSpPr>
        <p:spPr>
          <a:xfrm>
            <a:off x="1524000" y="838200"/>
            <a:ext cx="6811758" cy="1219200"/>
          </a:xfrm>
          <a:prstGeom prst="foldedCorner">
            <a:avLst/>
          </a:prstGeom>
          <a:solidFill>
            <a:srgbClr val="0070C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</a:rPr>
              <a:t> CÁCH VẼ, TRANG TRÍ THUYỀN VÀO BỨC TRANH</a:t>
            </a:r>
            <a:endParaRPr lang="vi-VN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5122" name="Picture 2" descr="140 Trẻ em ý tưởng | trẻ em, circle time, mầm non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98"/>
          <a:stretch/>
        </p:blipFill>
        <p:spPr bwMode="auto">
          <a:xfrm>
            <a:off x="5334000" y="4419600"/>
            <a:ext cx="3352623" cy="2243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artoon light bulb Royalty Free Vector Image - VectorStock | Cartoon light  bulb, Cartoon clip art, Art drawings for kids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85"/>
          <a:stretch/>
        </p:blipFill>
        <p:spPr bwMode="auto">
          <a:xfrm rot="19807130">
            <a:off x="270243" y="131396"/>
            <a:ext cx="1231958" cy="1413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2074928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4">
            <a:extLst>
              <a:ext uri="{FF2B5EF4-FFF2-40B4-BE49-F238E27FC236}">
                <a16:creationId xmlns:a16="http://schemas.microsoft.com/office/drawing/2014/main" id="{B989F8FD-EEB6-4326-B564-4BA0746C3B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8" name="Rectangle 8">
            <a:extLst>
              <a:ext uri="{FF2B5EF4-FFF2-40B4-BE49-F238E27FC236}">
                <a16:creationId xmlns:a16="http://schemas.microsoft.com/office/drawing/2014/main" id="{2534BB8A-7EAF-4C6A-841D-814685655C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9" name="Rectangle 12">
            <a:extLst>
              <a:ext uri="{FF2B5EF4-FFF2-40B4-BE49-F238E27FC236}">
                <a16:creationId xmlns:a16="http://schemas.microsoft.com/office/drawing/2014/main" id="{C47098E1-78CB-4C9B-AF73-854C542339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0E6916C7-9A2A-4475-8AA7-12C6823003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426465">
            <a:off x="448253" y="1426266"/>
            <a:ext cx="1539968" cy="227691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A192C88-8A96-4ADF-8153-C63C4841DB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8200" y="1066800"/>
            <a:ext cx="2287883" cy="264543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20D1C5A-D0FD-4530-8A8B-6DA826C5A5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00" y="4089846"/>
            <a:ext cx="1780308" cy="25497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06C3AF64-3402-48BF-A212-4D053AC7D2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67000" y="1287497"/>
            <a:ext cx="1981200" cy="24050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7D4955CB-D31E-4BED-A2DD-1AB0AE137C9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09145" y="4200713"/>
            <a:ext cx="2997200" cy="24003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0F026CC7-B12D-40F8-9320-7CF46F58B61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98677" y="4089846"/>
            <a:ext cx="2087685" cy="254024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1300E173-C604-4740-AAB3-7299BEBF300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7206" r="8303" b="9713"/>
          <a:stretch/>
        </p:blipFill>
        <p:spPr>
          <a:xfrm>
            <a:off x="7007745" y="1560706"/>
            <a:ext cx="1686388" cy="20637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scene3d>
            <a:camera prst="isometricOffAxis2Left"/>
            <a:lightRig rig="threePt" dir="t"/>
          </a:scene3d>
        </p:spPr>
      </p:pic>
      <p:sp>
        <p:nvSpPr>
          <p:cNvPr id="37" name="Google Shape;942;p30"/>
          <p:cNvSpPr>
            <a:spLocks noGrp="1"/>
          </p:cNvSpPr>
          <p:nvPr>
            <p:ph type="title"/>
          </p:nvPr>
        </p:nvSpPr>
        <p:spPr>
          <a:xfrm>
            <a:off x="2311822" y="410443"/>
            <a:ext cx="5359874" cy="574708"/>
          </a:xfrm>
          <a:prstGeom prst="rect">
            <a:avLst/>
          </a:prstGeom>
        </p:spPr>
        <p:txBody>
          <a:bodyPr>
            <a:prstTxWarp prst="textPlain">
              <a:avLst/>
            </a:prstTxWarp>
            <a:normAutofit/>
          </a:bodyPr>
          <a:lstStyle/>
          <a:p>
            <a:pPr lvl="0" algn="ctr"/>
            <a:r>
              <a:rPr lang="en-US" sz="1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1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1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sz="1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khảo</a:t>
            </a:r>
            <a:endParaRPr sz="1800" b="1" i="0" dirty="0">
              <a:ln>
                <a:noFill/>
              </a:ln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Picture 2" descr="Cartoon light bulb Royalty Free Vector Image - VectorStock | Cartoon light  bulb, Cartoon clip art, Art drawings for kids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85"/>
          <a:stretch/>
        </p:blipFill>
        <p:spPr bwMode="auto">
          <a:xfrm rot="19807130">
            <a:off x="796383" y="-298413"/>
            <a:ext cx="1364776" cy="1581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46349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942;p30"/>
          <p:cNvSpPr>
            <a:spLocks noGrp="1"/>
          </p:cNvSpPr>
          <p:nvPr>
            <p:ph type="title"/>
          </p:nvPr>
        </p:nvSpPr>
        <p:spPr>
          <a:xfrm>
            <a:off x="1551341" y="457200"/>
            <a:ext cx="6553200" cy="655638"/>
          </a:xfrm>
          <a:prstGeom prst="rect">
            <a:avLst/>
          </a:prstGeom>
        </p:spPr>
        <p:txBody>
          <a:bodyPr>
            <a:prstTxWarp prst="textPlain">
              <a:avLst/>
            </a:prstTxWarp>
            <a:normAutofit fontScale="90000"/>
          </a:bodyPr>
          <a:lstStyle/>
          <a:p>
            <a:pPr lvl="0" algn="ctr"/>
            <a:r>
              <a:rPr lang="en-US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khảo</a:t>
            </a:r>
            <a:endParaRPr b="1" i="0" dirty="0">
              <a:ln>
                <a:noFill/>
              </a:ln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0313" y="1749287"/>
            <a:ext cx="1995257" cy="184271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078" y="3979466"/>
            <a:ext cx="2992113" cy="19299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6" name="Picture 2" descr="E:\GIAO AN\ảnh tài liệu\ềwff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6" y="1749287"/>
            <a:ext cx="2681100" cy="159925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Picture 3" descr="E:\GIAO AN\ảnh tài liệu\DẠY VẬN ĐỘNG EM ĐI CHƠI THUYỀN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277" y="4375136"/>
            <a:ext cx="3162968" cy="192991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2E77670-EBC0-404D-9E72-5F8B3BE348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43600" y="1938177"/>
            <a:ext cx="2725226" cy="20412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9" name="Picture 2" descr="Cartoon light bulb Royalty Free Vector Image - VectorStock | Cartoon light  bulb, Cartoon clip art, Art drawings for kids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85"/>
          <a:stretch/>
        </p:blipFill>
        <p:spPr bwMode="auto">
          <a:xfrm rot="19807130">
            <a:off x="280702" y="-166287"/>
            <a:ext cx="1364776" cy="1581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118271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extBox 68"/>
          <p:cNvSpPr txBox="1"/>
          <p:nvPr/>
        </p:nvSpPr>
        <p:spPr>
          <a:xfrm>
            <a:off x="2819400" y="2209800"/>
            <a:ext cx="350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solidFill>
                  <a:schemeClr val="bg1"/>
                </a:solidFill>
                <a:latin typeface="LP Allema" pitchFamily="66" charset="0"/>
                <a:cs typeface="Times New Roman" pitchFamily="18" charset="0"/>
              </a:rPr>
              <a:t>HOẠT   ĐỘNG  </a:t>
            </a:r>
            <a:r>
              <a:rPr lang="en-US" sz="3600">
                <a:solidFill>
                  <a:schemeClr val="bg1"/>
                </a:solidFill>
                <a:latin typeface="LP Allema" pitchFamily="66" charset="0"/>
                <a:cs typeface="Times New Roman" pitchFamily="18" charset="0"/>
              </a:rPr>
              <a:t>1 </a:t>
            </a:r>
            <a:r>
              <a:rPr lang="en-US" sz="3000">
                <a:solidFill>
                  <a:schemeClr val="bg1"/>
                </a:solidFill>
                <a:latin typeface="LP Allema" pitchFamily="66" charset="0"/>
                <a:cs typeface="Times New Roman" pitchFamily="18" charset="0"/>
              </a:rPr>
              <a:t>: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1219200" y="3066871"/>
            <a:ext cx="6743700" cy="1200329"/>
          </a:xfrm>
          <a:prstGeom prst="rect">
            <a:avLst/>
          </a:prstGeom>
          <a:noFill/>
        </p:spPr>
        <p:txBody>
          <a:bodyPr wrap="square" rtlCol="0">
            <a:prstTxWarp prst="textWave1">
              <a:avLst/>
            </a:prstTxWarp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Snap ITC" pitchFamily="82" charset="0"/>
              </a:rPr>
              <a:t>KHÁM PHÁ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19400" y="1411200"/>
            <a:ext cx="350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P Allema" pitchFamily="66" charset="0"/>
                <a:ea typeface="+mn-ea"/>
                <a:cs typeface="Times New Roman" pitchFamily="18" charset="0"/>
              </a:rPr>
              <a:t>HOẠT   ĐỘNG  3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P Allema" pitchFamily="66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P Allema" pitchFamily="66" charset="0"/>
                <a:ea typeface="+mn-ea"/>
                <a:cs typeface="Times New Roman" pitchFamily="18" charset="0"/>
              </a:rPr>
              <a:t>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9600" y="2362069"/>
            <a:ext cx="8229599" cy="1905131"/>
          </a:xfrm>
          <a:prstGeom prst="rect">
            <a:avLst/>
          </a:prstGeom>
          <a:noFill/>
        </p:spPr>
        <p:txBody>
          <a:bodyPr wrap="square" rtlCol="0">
            <a:prstTxWarp prst="textWave1">
              <a:avLst/>
            </a:prstTxWarp>
            <a:spAutoFit/>
          </a:bodyPr>
          <a:lstStyle/>
          <a:p>
            <a:r>
              <a:rPr lang="en-US" sz="6600" b="1" dirty="0" err="1">
                <a:solidFill>
                  <a:srgbClr val="0070C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6600" b="1" dirty="0">
                <a:solidFill>
                  <a:srgbClr val="0070C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6600" b="1" dirty="0">
                <a:solidFill>
                  <a:srgbClr val="0070C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6600" b="1" dirty="0" err="1">
                <a:solidFill>
                  <a:srgbClr val="0070C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6600" b="1" dirty="0">
                <a:solidFill>
                  <a:srgbClr val="0070C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endParaRPr lang="en-US" sz="6600" b="1" dirty="0">
              <a:solidFill>
                <a:srgbClr val="0070C0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930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  <p:bldP spid="70" grpId="0"/>
      <p:bldP spid="4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9600" y="3124200"/>
            <a:ext cx="8305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Snip Single Corner Rectangle 8"/>
          <p:cNvSpPr/>
          <p:nvPr/>
        </p:nvSpPr>
        <p:spPr>
          <a:xfrm>
            <a:off x="2643344" y="941771"/>
            <a:ext cx="4852005" cy="1071890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4400" dirty="0">
                <a:latin typeface="Times New Roman" pitchFamily="18" charset="0"/>
              </a:rPr>
              <a:t>BÀI TẬP</a:t>
            </a:r>
            <a:endParaRPr lang="vi-VN" sz="4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2" name="Picture 8" descr="26,901 Girl Painting Illustrations &amp;amp; Clip Art - iStock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11591">
            <a:off x="435032" y="484670"/>
            <a:ext cx="2060150" cy="1986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Dạy vẽ cho bé - nhiều bổ ích ~ TRUNG TÂM ĐÀO TẠO MỸ THUẬT NÉT NGỘ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AFBF3"/>
              </a:clrFrom>
              <a:clrTo>
                <a:srgbClr val="FAFB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87" y="4114800"/>
            <a:ext cx="3009813" cy="258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985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62000" y="1883900"/>
            <a:ext cx="77724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dirty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nip Single Corner Rectangle 5"/>
          <p:cNvSpPr/>
          <p:nvPr/>
        </p:nvSpPr>
        <p:spPr>
          <a:xfrm>
            <a:off x="2156013" y="876840"/>
            <a:ext cx="5105400" cy="773716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/>
              <a:t>4</a:t>
            </a:r>
            <a:r>
              <a:rPr lang="en-US" sz="3200" dirty="0">
                <a:latin typeface="Times New Roman" pitchFamily="18" charset="0"/>
              </a:rPr>
              <a:t>. </a:t>
            </a:r>
            <a:r>
              <a:rPr lang="en-US" sz="3200" dirty="0" err="1">
                <a:latin typeface="Times New Roman" pitchFamily="18" charset="0"/>
              </a:rPr>
              <a:t>PHÂN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TÍCH</a:t>
            </a:r>
            <a:r>
              <a:rPr lang="en-US" sz="3200" dirty="0">
                <a:latin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</a:rPr>
              <a:t>ĐÁNH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GIÁ</a:t>
            </a:r>
            <a:endParaRPr lang="vi-VN" sz="3200" dirty="0">
              <a:latin typeface="Times New Roman" pitchFamily="18" charset="0"/>
            </a:endParaRPr>
          </a:p>
        </p:txBody>
      </p:sp>
      <p:pic>
        <p:nvPicPr>
          <p:cNvPr id="2050" name="Picture 2" descr="Little Boy Black Hair Wondering Cartoon Character Vector Stock Illustration  - Download Image Now - iStock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2859">
            <a:off x="6970679" y="4161608"/>
            <a:ext cx="2766499" cy="276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artoon light bulb Royalty Free Vector Image - VectorStock | Cartoon light  bulb, Cartoon clip art, Art drawings for kids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85"/>
          <a:stretch/>
        </p:blipFill>
        <p:spPr bwMode="auto">
          <a:xfrm rot="19807130">
            <a:off x="551349" y="158909"/>
            <a:ext cx="1364776" cy="1581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5569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93B34C7-C2A1-4036-AA6D-F75CE87DDB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0" y="685800"/>
            <a:ext cx="5454072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5. VẬN DỤNG, SÁNG TẠO</a:t>
            </a:r>
            <a:r>
              <a:rPr lang="en-US" sz="2400" dirty="0"/>
              <a:t>:</a:t>
            </a:r>
            <a:endParaRPr lang="vi-VN" sz="24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A6B7CCD-B72D-42AC-A7F8-41FBAE86B1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2000" y="2132455"/>
            <a:ext cx="4404977" cy="316091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39A90DB-BBA5-488A-BAEE-3A45FCDE47B5}"/>
              </a:ext>
            </a:extLst>
          </p:cNvPr>
          <p:cNvSpPr txBox="1"/>
          <p:nvPr/>
        </p:nvSpPr>
        <p:spPr>
          <a:xfrm>
            <a:off x="5334000" y="1973653"/>
            <a:ext cx="32766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Khi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nhạt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nhạt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Cartoon light bulb Royalty Free Vector Image - VectorStock | Cartoon light  bulb, Cartoon clip art, Art drawings for kids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85"/>
          <a:stretch/>
        </p:blipFill>
        <p:spPr bwMode="auto">
          <a:xfrm rot="19807130">
            <a:off x="551349" y="158909"/>
            <a:ext cx="1364776" cy="1581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9804750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49546" y="408928"/>
            <a:ext cx="47291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vi-VN" sz="3200" b="1" dirty="0">
              <a:solidFill>
                <a:srgbClr val="1F497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4806" y="1557968"/>
            <a:ext cx="6129068" cy="4957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7726" y="410014"/>
            <a:ext cx="4803448" cy="5069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E:\GIAO AN\SGV lop 2\sgv chân trời sáng tạo lớp 2\hình minh họa giáo án\18\image_192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344" y="3741065"/>
            <a:ext cx="2072481" cy="2160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2757" y="4097464"/>
            <a:ext cx="4071937" cy="316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 descr="E:\GIAO AN\SGV lop 2\sgv chân trời sáng tạo lớp 2\hình minh họa giáo án\11\unnamed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47380">
            <a:off x="1689222" y="869077"/>
            <a:ext cx="1701014" cy="13777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 descr="E:\GIAO AN\SGV lop 2\sgv chân trời sáng tạo lớp 2\hình minh họa giáo án\11\6826466070_1575466718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69645">
            <a:off x="3203793" y="2541493"/>
            <a:ext cx="2455923" cy="24559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E:\GIAO AN\SGV lop 2\sgv chân trời sáng tạo lớp 2\hình minh họa giáo án\9\keo_dan_giay_g-014_1dca550e9a904d68a6bce897244a7ee1_master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995" y="993703"/>
            <a:ext cx="1778945" cy="17789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321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457200"/>
            <a:ext cx="7871305" cy="6016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8780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>
                <a:latin typeface="Times New Roman" pitchFamily="18" charset="0"/>
              </a:rPr>
              <a:t>Các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em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nhớ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lưu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giữ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bài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vẽ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của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mình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vào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túi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đựng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tài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liệu</a:t>
            </a:r>
            <a:r>
              <a:rPr lang="en-US" dirty="0">
                <a:latin typeface="Times New Roman" pitchFamily="18" charset="0"/>
              </a:rPr>
              <a:t>. </a:t>
            </a:r>
          </a:p>
        </p:txBody>
      </p:sp>
      <p:pic>
        <p:nvPicPr>
          <p:cNvPr id="4" name="Picture 6" descr="Stick-figure-ethnic-diversity-kids-t Royalty Free Vector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9" r="209" b="11037"/>
          <a:stretch/>
        </p:blipFill>
        <p:spPr bwMode="auto">
          <a:xfrm>
            <a:off x="3505200" y="3687517"/>
            <a:ext cx="5232058" cy="3157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artoon light bulb Royalty Free Vector Image - VectorStock | Cartoon light  bulb, Cartoon clip art, Art drawings for kids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85"/>
          <a:stretch/>
        </p:blipFill>
        <p:spPr bwMode="auto">
          <a:xfrm rot="20679646">
            <a:off x="693479" y="-220006"/>
            <a:ext cx="1485175" cy="1990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209800" y="775000"/>
            <a:ext cx="312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</a:rPr>
              <a:t>NHẮC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</a:rPr>
              <a:t>VIỆC</a:t>
            </a:r>
            <a:endParaRPr lang="en-US" sz="4000" b="1" dirty="0">
              <a:solidFill>
                <a:srgbClr val="C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8034344"/>
      </p:ext>
    </p:extLst>
  </p:cSld>
  <p:clrMapOvr>
    <a:masterClrMapping/>
  </p:clrMapOvr>
  <p:transition spd="med">
    <p:dissolv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itchFamily="18" charset="0"/>
              </a:rPr>
              <a:t>MỤC</a:t>
            </a:r>
            <a:r>
              <a:rPr lang="en-US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itchFamily="18" charset="0"/>
              </a:rPr>
              <a:t> </a:t>
            </a:r>
            <a:r>
              <a:rPr lang="en-US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itchFamily="18" charset="0"/>
              </a:rPr>
              <a:t>TIÊU</a:t>
            </a:r>
            <a:endParaRPr lang="en-US" dirty="0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086" y="1219200"/>
            <a:ext cx="8229600" cy="4708525"/>
          </a:xfrm>
        </p:spPr>
        <p:txBody>
          <a:bodyPr>
            <a:normAutofit fontScale="32500" lnSpcReduction="20000"/>
          </a:bodyPr>
          <a:lstStyle/>
          <a:p>
            <a:pPr marL="220980" algn="just">
              <a:lnSpc>
                <a:spcPct val="170000"/>
              </a:lnSpc>
            </a:pPr>
            <a:r>
              <a:rPr lang="en-US" sz="9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9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9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9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9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9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9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9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9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9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9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9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9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9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9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9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9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9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1.</a:t>
            </a:r>
            <a:endParaRPr lang="vi-VN" sz="96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0980" algn="just">
              <a:lnSpc>
                <a:spcPct val="170000"/>
              </a:lnSpc>
            </a:pPr>
            <a:r>
              <a:rPr lang="en-US" sz="9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9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9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9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9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9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9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phối</a:t>
            </a:r>
            <a:r>
              <a:rPr lang="en-US" sz="9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9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9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sz="9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9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nhạt</a:t>
            </a:r>
            <a:r>
              <a:rPr lang="en-US" sz="9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9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9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9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9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96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0980" algn="just">
              <a:lnSpc>
                <a:spcPct val="170000"/>
              </a:lnSpc>
            </a:pPr>
            <a:r>
              <a:rPr lang="en-US" sz="9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9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9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9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9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9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9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9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9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9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9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9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9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9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9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9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9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9065657"/>
      </p:ext>
    </p:extLst>
  </p:cSld>
  <p:clrMapOvr>
    <a:masterClrMapping/>
  </p:clrMapOvr>
  <p:transition spd="med">
    <p:dissolv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extBox 68"/>
          <p:cNvSpPr txBox="1"/>
          <p:nvPr/>
        </p:nvSpPr>
        <p:spPr>
          <a:xfrm>
            <a:off x="2819400" y="2209800"/>
            <a:ext cx="350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solidFill>
                  <a:schemeClr val="bg1"/>
                </a:solidFill>
                <a:latin typeface="LP Allema" pitchFamily="66" charset="0"/>
                <a:cs typeface="Times New Roman" pitchFamily="18" charset="0"/>
              </a:rPr>
              <a:t>HOẠT   ĐỘNG  </a:t>
            </a:r>
            <a:r>
              <a:rPr lang="en-US" sz="3600">
                <a:solidFill>
                  <a:schemeClr val="bg1"/>
                </a:solidFill>
                <a:latin typeface="LP Allema" pitchFamily="66" charset="0"/>
                <a:cs typeface="Times New Roman" pitchFamily="18" charset="0"/>
              </a:rPr>
              <a:t>1 </a:t>
            </a:r>
            <a:r>
              <a:rPr lang="en-US" sz="3000">
                <a:solidFill>
                  <a:schemeClr val="bg1"/>
                </a:solidFill>
                <a:latin typeface="LP Allema" pitchFamily="66" charset="0"/>
                <a:cs typeface="Times New Roman" pitchFamily="18" charset="0"/>
              </a:rPr>
              <a:t>: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1219200" y="3066871"/>
            <a:ext cx="6743700" cy="1200329"/>
          </a:xfrm>
          <a:prstGeom prst="rect">
            <a:avLst/>
          </a:prstGeom>
          <a:noFill/>
        </p:spPr>
        <p:txBody>
          <a:bodyPr wrap="square" rtlCol="0">
            <a:prstTxWarp prst="textWave1">
              <a:avLst/>
            </a:prstTxWarp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Snap ITC" pitchFamily="82" charset="0"/>
              </a:rPr>
              <a:t>KHÁM PHÁ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971800" y="1781265"/>
            <a:ext cx="350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P Allema" pitchFamily="66" charset="0"/>
                <a:ea typeface="+mn-ea"/>
                <a:cs typeface="Times New Roman" pitchFamily="18" charset="0"/>
              </a:rPr>
              <a:t>HOẠT   ĐỘNG 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P Allema" pitchFamily="66" charset="0"/>
                <a:ea typeface="+mn-ea"/>
                <a:cs typeface="Times New Roman" pitchFamily="18" charset="0"/>
              </a:rPr>
              <a:t>1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P Allema" pitchFamily="66" charset="0"/>
                <a:ea typeface="+mn-ea"/>
                <a:cs typeface="Times New Roman" pitchFamily="18" charset="0"/>
              </a:rPr>
              <a:t>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52550" y="2856131"/>
            <a:ext cx="6743700" cy="1200329"/>
          </a:xfrm>
          <a:prstGeom prst="rect">
            <a:avLst/>
          </a:prstGeom>
          <a:noFill/>
        </p:spPr>
        <p:txBody>
          <a:bodyPr wrap="square" rtlCol="0">
            <a:prstTxWarp prst="textWave1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Snap ITC" pitchFamily="82" charset="0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815523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  <p:bldP spid="70" grpId="0"/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1000 hình ảnh thuyền buồm và biển đẹp, giàu ý nghĩa phong thủ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1000 hình ảnh thuyền buồm và biển đẹp, giàu ý nghĩa phong thủ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6" descr="1000 hình ảnh thuyền buồm và biển đẹp, giàu ý nghĩa phong thủy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8" descr="1000 hình ảnh thuyền buồm và biển đẹp, giàu ý nghĩa phong thủy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AutoShape 10" descr="1000 hình ảnh thuyền buồm và biển đẹp, giàu ý nghĩa phong thủy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12" descr="1000 hình ảnh thuyền buồm và biển đẹp, giàu ý nghĩa phong thủy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42" name="Picture 18" descr="Sailboat Metaphor | Scott Barry Kaufm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5903" y="769938"/>
            <a:ext cx="6821721" cy="42592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1948207" y="5145853"/>
            <a:ext cx="60096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-</a:t>
            </a:r>
            <a:r>
              <a:rPr lang="en-US" sz="2800" dirty="0" err="1">
                <a:latin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ảnh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những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hình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ảnh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nào</a:t>
            </a:r>
            <a:r>
              <a:rPr lang="en-US" sz="2800" dirty="0">
                <a:latin typeface="Times New Roman" pitchFamily="18" charset="0"/>
              </a:rPr>
              <a:t>?</a:t>
            </a:r>
          </a:p>
          <a:p>
            <a:r>
              <a:rPr lang="en-US" sz="2800" dirty="0">
                <a:latin typeface="Times New Roman" pitchFamily="18" charset="0"/>
              </a:rPr>
              <a:t>-</a:t>
            </a:r>
            <a:r>
              <a:rPr lang="en-US" sz="2800" dirty="0" err="1">
                <a:latin typeface="Times New Roman" pitchFamily="18" charset="0"/>
              </a:rPr>
              <a:t>Màu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sắc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</a:rPr>
              <a:t>  </a:t>
            </a:r>
            <a:r>
              <a:rPr lang="en-US" sz="2800" dirty="0" err="1">
                <a:latin typeface="Times New Roman" pitchFamily="18" charset="0"/>
              </a:rPr>
              <a:t>ảnh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như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thế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nào</a:t>
            </a:r>
            <a:r>
              <a:rPr lang="en-US" sz="2800" dirty="0">
                <a:latin typeface="Times New Roman" pitchFamily="18" charset="0"/>
              </a:rPr>
              <a:t>?</a:t>
            </a:r>
          </a:p>
        </p:txBody>
      </p:sp>
      <p:pic>
        <p:nvPicPr>
          <p:cNvPr id="14" name="Picture 10" descr="Cartoon Kids, Cartoon Clipart, Kids Clipart, Cartoonanimal PNG and Vector  with Transparent Background for Free Download | Cartoon kids, Kids clipart,  Cartoon clip art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-144463"/>
            <a:ext cx="1643407" cy="4659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artoon light bulb Royalty Free Vector Image - VectorStock | Cartoon light  bulb, Cartoon clip art, Art drawings for kids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85"/>
          <a:stretch/>
        </p:blipFill>
        <p:spPr bwMode="auto">
          <a:xfrm rot="21380328">
            <a:off x="6873863" y="47219"/>
            <a:ext cx="1154451" cy="1440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6486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4ECD057-1FD3-4EE7-A787-CE7CDEC4A7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399" y="685800"/>
            <a:ext cx="6934201" cy="41982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2" name="Picture 6" descr="Stick-figure-ethnic-diversity-kids-t Royalty Free Vector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9" r="209" b="11037"/>
          <a:stretch/>
        </p:blipFill>
        <p:spPr bwMode="auto">
          <a:xfrm>
            <a:off x="7365658" y="5800477"/>
            <a:ext cx="1752600" cy="1057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Cartoon Kids, Cartoon Clipart, Kids Clipart, Cartoonanimal PNG and Vector  with Transparent Background for Free Download | Cartoon kids, Kids clipart,  Cartoon clip art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-4482"/>
            <a:ext cx="1643407" cy="4659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artoon light bulb Royalty Free Vector Image - VectorStock | Cartoon light  bulb, Cartoon clip art, Art drawings for kids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85"/>
          <a:stretch/>
        </p:blipFill>
        <p:spPr bwMode="auto">
          <a:xfrm rot="21380328">
            <a:off x="6895634" y="-13358"/>
            <a:ext cx="1301663" cy="1440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76399" y="5015647"/>
            <a:ext cx="71628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</a:rPr>
              <a:t>Màu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sắc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tranh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giống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màu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sắc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tự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nhiên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không</a:t>
            </a:r>
            <a:r>
              <a:rPr lang="en-US" sz="2400" dirty="0">
                <a:latin typeface="Times New Roman" pitchFamily="18" charset="0"/>
              </a:rPr>
              <a:t>?</a:t>
            </a:r>
          </a:p>
          <a:p>
            <a:r>
              <a:rPr lang="en-US" sz="2400" dirty="0">
                <a:latin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</a:rPr>
              <a:t>Nhận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xét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màu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sắc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bức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tranh</a:t>
            </a:r>
            <a:r>
              <a:rPr lang="en-US" sz="2400" dirty="0">
                <a:latin typeface="Times New Roman" pitchFamily="18" charset="0"/>
              </a:rPr>
              <a:t>?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03957158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extBox 68"/>
          <p:cNvSpPr txBox="1"/>
          <p:nvPr/>
        </p:nvSpPr>
        <p:spPr>
          <a:xfrm>
            <a:off x="2819400" y="2209800"/>
            <a:ext cx="350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solidFill>
                  <a:schemeClr val="bg1"/>
                </a:solidFill>
                <a:latin typeface="LP Allema" pitchFamily="66" charset="0"/>
                <a:cs typeface="Times New Roman" pitchFamily="18" charset="0"/>
              </a:rPr>
              <a:t>HOẠT   ĐỘNG  </a:t>
            </a:r>
            <a:r>
              <a:rPr lang="en-US" sz="3600">
                <a:solidFill>
                  <a:schemeClr val="bg1"/>
                </a:solidFill>
                <a:latin typeface="LP Allema" pitchFamily="66" charset="0"/>
                <a:cs typeface="Times New Roman" pitchFamily="18" charset="0"/>
              </a:rPr>
              <a:t>1 </a:t>
            </a:r>
            <a:r>
              <a:rPr lang="en-US" sz="3000">
                <a:solidFill>
                  <a:schemeClr val="bg1"/>
                </a:solidFill>
                <a:latin typeface="LP Allema" pitchFamily="66" charset="0"/>
                <a:cs typeface="Times New Roman" pitchFamily="18" charset="0"/>
              </a:rPr>
              <a:t>: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1219200" y="3066871"/>
            <a:ext cx="6743700" cy="1200329"/>
          </a:xfrm>
          <a:prstGeom prst="rect">
            <a:avLst/>
          </a:prstGeom>
          <a:noFill/>
        </p:spPr>
        <p:txBody>
          <a:bodyPr wrap="square" rtlCol="0">
            <a:prstTxWarp prst="textWave1">
              <a:avLst/>
            </a:prstTxWarp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Snap ITC" pitchFamily="82" charset="0"/>
              </a:rPr>
              <a:t>KHÁM PHÁ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52057" y="858667"/>
            <a:ext cx="350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P Allema" pitchFamily="66" charset="0"/>
                <a:ea typeface="+mn-ea"/>
                <a:cs typeface="Times New Roman" pitchFamily="18" charset="0"/>
              </a:rPr>
              <a:t>HOẠT   ĐỘNG  2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P Allema" pitchFamily="66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P Allema" pitchFamily="66" charset="0"/>
                <a:ea typeface="+mn-ea"/>
                <a:cs typeface="Times New Roman" pitchFamily="18" charset="0"/>
              </a:rPr>
              <a:t>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86378" y="1853505"/>
            <a:ext cx="5809343" cy="1107996"/>
          </a:xfrm>
          <a:prstGeom prst="rect">
            <a:avLst/>
          </a:prstGeom>
          <a:noFill/>
        </p:spPr>
        <p:txBody>
          <a:bodyPr wrap="square" rtlCol="0">
            <a:prstTxWarp prst="textWave1">
              <a:avLst/>
            </a:prstTxWarp>
            <a:spAutoFit/>
          </a:bodyPr>
          <a:lstStyle/>
          <a:p>
            <a:r>
              <a:rPr lang="en-US" sz="6600" b="1" dirty="0">
                <a:solidFill>
                  <a:srgbClr val="0070C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KIẾN TẠO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66800" y="3456830"/>
            <a:ext cx="7391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KIẾN THỨC – KĨ NĂNG</a:t>
            </a:r>
          </a:p>
        </p:txBody>
      </p:sp>
    </p:spTree>
    <p:extLst>
      <p:ext uri="{BB962C8B-B14F-4D97-AF65-F5344CB8AC3E}">
        <p14:creationId xmlns:p14="http://schemas.microsoft.com/office/powerpoint/2010/main" val="2251443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  <p:bldP spid="70" grpId="0"/>
      <p:bldP spid="4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6" t="3794" r="4132" b="11140"/>
          <a:stretch/>
        </p:blipFill>
        <p:spPr>
          <a:xfrm>
            <a:off x="1399950" y="1219200"/>
            <a:ext cx="7057665" cy="45732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10" descr="Cartoon Kids, Cartoon Clipart, Kids Clipart, Cartoonanimal PNG and Vector  with Transparent Background for Free Download | Cartoon kids, Kids clipart,  Cartoon clip art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82" y="311801"/>
            <a:ext cx="1426203" cy="4347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Decorative Pattern Cartoon Hand Drawn Underwater World Seaweed, Seaweed  Clipart, Coral, Marine Life PNG Transparent Clipart Image and PSD File for  Free Download | How to draw hands, Coral reef drawing, Cartoon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5236493"/>
            <a:ext cx="2295939" cy="16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2037726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582505960943162858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66850" y="1143000"/>
            <a:ext cx="62103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197256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3028</TotalTime>
  <Words>368</Words>
  <Application>Microsoft Office PowerPoint</Application>
  <PresentationFormat>On-screen Show (4:3)</PresentationFormat>
  <Paragraphs>47</Paragraphs>
  <Slides>21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.VnTime</vt:lpstr>
      <vt:lpstr>Arial</vt:lpstr>
      <vt:lpstr>Calibri</vt:lpstr>
      <vt:lpstr>Cambria</vt:lpstr>
      <vt:lpstr>iCiel Soup of Justice</vt:lpstr>
      <vt:lpstr>LP Allema</vt:lpstr>
      <vt:lpstr>Snap ITC</vt:lpstr>
      <vt:lpstr>Times New Roman</vt:lpstr>
      <vt:lpstr>Office Theme</vt:lpstr>
      <vt:lpstr>PowerPoint Presentation</vt:lpstr>
      <vt:lpstr>PowerPoint Presentation</vt:lpstr>
      <vt:lpstr>MỤC TIÊU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vẽ tham khảo</vt:lpstr>
      <vt:lpstr>Bài vẽ tham khảo</vt:lpstr>
      <vt:lpstr>PowerPoint Presentation</vt:lpstr>
      <vt:lpstr>PowerPoint Presentation</vt:lpstr>
      <vt:lpstr>PowerPoint Presentation</vt:lpstr>
      <vt:lpstr>5. VẬN DỤNG, SÁNG TẠO: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CQC</cp:lastModifiedBy>
  <cp:revision>208</cp:revision>
  <dcterms:created xsi:type="dcterms:W3CDTF">2020-08-13T08:18:23Z</dcterms:created>
  <dcterms:modified xsi:type="dcterms:W3CDTF">2024-05-29T14:16:52Z</dcterms:modified>
</cp:coreProperties>
</file>